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hy8ieqPDYhgPUtiLUGh36fjK6+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287FA7-C625-48D5-8827-ADFE6F481D77}">
  <a:tblStyle styleId="{DB287FA7-C625-48D5-8827-ADFE6F481D7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103725b9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25103725b99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103725b9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25103725b99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103725b9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25103725b99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103725b9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25103725b99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744133" y="1100667"/>
            <a:ext cx="8534400" cy="1439333"/>
          </a:xfrm>
          <a:prstGeom prst="roundRect">
            <a:avLst>
              <a:gd fmla="val 16667" name="adj"/>
            </a:avLst>
          </a:prstGeom>
          <a:solidFill>
            <a:srgbClr val="3333B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l-PL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Machine Learning 1: Classification and Regression task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43877" y="3117672"/>
            <a:ext cx="2654893" cy="160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Sugarbayar Enkhbayar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Wojciech Szymczak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Faculty of Economics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University of Warsaw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Jun 2023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-1" y="6640496"/>
            <a:ext cx="8604000" cy="217504"/>
          </a:xfrm>
          <a:prstGeom prst="rect">
            <a:avLst/>
          </a:prstGeom>
          <a:solidFill>
            <a:srgbClr val="3333B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Sugarbayar (UW)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8592000" y="6640503"/>
            <a:ext cx="3600000" cy="216000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Jun 12, 2023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103725b99_0_72"/>
          <p:cNvSpPr/>
          <p:nvPr/>
        </p:nvSpPr>
        <p:spPr>
          <a:xfrm>
            <a:off x="-1" y="6640496"/>
            <a:ext cx="8604000" cy="217500"/>
          </a:xfrm>
          <a:prstGeom prst="rect">
            <a:avLst/>
          </a:prstGeom>
          <a:solidFill>
            <a:srgbClr val="3333B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</a:rPr>
              <a:t>Szymczak</a:t>
            </a:r>
            <a:r>
              <a:rPr b="0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(UW)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25103725b99_0_72"/>
          <p:cNvSpPr/>
          <p:nvPr/>
        </p:nvSpPr>
        <p:spPr>
          <a:xfrm>
            <a:off x="8592000" y="6640503"/>
            <a:ext cx="3600000" cy="216000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Jun 12, 2023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5103725b99_0_72"/>
          <p:cNvSpPr/>
          <p:nvPr/>
        </p:nvSpPr>
        <p:spPr>
          <a:xfrm>
            <a:off x="0" y="-1"/>
            <a:ext cx="12204000" cy="432000"/>
          </a:xfrm>
          <a:prstGeom prst="rect">
            <a:avLst/>
          </a:prstGeom>
          <a:solidFill>
            <a:srgbClr val="3333B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l-PL">
                <a:solidFill>
                  <a:schemeClr val="lt1"/>
                </a:solidFill>
              </a:rPr>
              <a:t>Regression task: </a:t>
            </a:r>
            <a:r>
              <a:rPr lang="pl-PL">
                <a:solidFill>
                  <a:schemeClr val="dk2"/>
                </a:solidFill>
              </a:rPr>
              <a:t>Data </a:t>
            </a:r>
            <a:r>
              <a:rPr lang="pl-PL">
                <a:solidFill>
                  <a:srgbClr val="595959"/>
                </a:solidFill>
              </a:rPr>
              <a:t>–&gt; </a:t>
            </a:r>
            <a:r>
              <a:rPr lang="pl-PL">
                <a:solidFill>
                  <a:schemeClr val="lt1"/>
                </a:solidFill>
              </a:rPr>
              <a:t>Initial data analysis </a:t>
            </a:r>
            <a:r>
              <a:rPr lang="pl-PL">
                <a:solidFill>
                  <a:srgbClr val="595959"/>
                </a:solidFill>
              </a:rPr>
              <a:t>-&gt; Model building -&gt; Best model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5103725b99_0_72"/>
          <p:cNvSpPr txBox="1"/>
          <p:nvPr/>
        </p:nvSpPr>
        <p:spPr>
          <a:xfrm>
            <a:off x="768409" y="523637"/>
            <a:ext cx="10314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 change – </a:t>
            </a: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</a:t>
            </a: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value – </a:t>
            </a:r>
            <a:r>
              <a:rPr lang="pl-PL">
                <a:latin typeface="Times New Roman"/>
                <a:ea typeface="Times New Roman"/>
                <a:cs typeface="Times New Roman"/>
                <a:sym typeface="Times New Roman"/>
              </a:rPr>
              <a:t>used XGBoost to fill the missings - numeric and factors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pl-P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spotted variables with outliers, used binning to capture them in several categories and still use for analysis; possible nonlinear relationship-&gt; cigarettes, number of prenatal months. Numeric Outliers replaced with medians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pl-P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some cases, used polynomial in the final equation because of promising results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pl-P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between </a:t>
            </a:r>
            <a:r>
              <a:rPr b="1" lang="pl-P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 </a:t>
            </a:r>
            <a:r>
              <a:rPr lang="pl-P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pl-P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numeric: </a:t>
            </a:r>
            <a:r>
              <a:rPr lang="pl-P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PCA, Scale, Center in Pre-processing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5103725b99_0_72"/>
          <p:cNvSpPr txBox="1"/>
          <p:nvPr/>
        </p:nvSpPr>
        <p:spPr>
          <a:xfrm>
            <a:off x="768398" y="1914350"/>
            <a:ext cx="228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</a:t>
            </a:r>
            <a:r>
              <a:rPr lang="pl-PL" sz="120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="0" i="0" lang="pl-PL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Convert data type</a:t>
            </a:r>
            <a:endParaRPr/>
          </a:p>
        </p:txBody>
      </p:sp>
      <p:graphicFrame>
        <p:nvGraphicFramePr>
          <p:cNvPr id="182" name="Google Shape;182;g25103725b99_0_72"/>
          <p:cNvGraphicFramePr/>
          <p:nvPr/>
        </p:nvGraphicFramePr>
        <p:xfrm>
          <a:off x="757075" y="2191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{DB287FA7-C625-48D5-8827-ADFE6F481D77}</a:tableStyleId>
              </a:tblPr>
              <a:tblGrid>
                <a:gridCol w="2222800"/>
                <a:gridCol w="2235100"/>
                <a:gridCol w="5878750"/>
              </a:tblGrid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Transformation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mother_body_mass_index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Non-linearity: used polynomial in equation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90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mother_delivery_weight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Non-linearity: used polynomial in equation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90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mother_height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Non-linearity: used polynomial in equation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90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mother_weight_gain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Non-linearity: used polynomial in equation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90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father_age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Non-linearity: used polynomial in equation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90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cigarettes_before_pregnancy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no_cig if did not smoke + quantiles if smoked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number_prenatal_visits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quantiles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Factor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mother_marital_status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change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90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mother_race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change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90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father_education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Binned: Primary and other education; Secondary Education; Tertiary Education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90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prenatal_care_month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Binned: no prenatal care; prenaral care before 3 month; prenetal care after 3 month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90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previous_cesarean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Binned: Yes; No + Other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90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newborn_gender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change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  <p:sp>
        <p:nvSpPr>
          <p:cNvPr id="183" name="Google Shape;183;g25103725b99_0_72"/>
          <p:cNvSpPr/>
          <p:nvPr/>
        </p:nvSpPr>
        <p:spPr>
          <a:xfrm>
            <a:off x="2838850" y="5292425"/>
            <a:ext cx="7651800" cy="324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5103725b99_0_72"/>
          <p:cNvSpPr/>
          <p:nvPr/>
        </p:nvSpPr>
        <p:spPr>
          <a:xfrm>
            <a:off x="2838850" y="3842600"/>
            <a:ext cx="7651800" cy="324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103725b99_0_105"/>
          <p:cNvSpPr/>
          <p:nvPr/>
        </p:nvSpPr>
        <p:spPr>
          <a:xfrm>
            <a:off x="-1" y="6640496"/>
            <a:ext cx="8604000" cy="217500"/>
          </a:xfrm>
          <a:prstGeom prst="rect">
            <a:avLst/>
          </a:prstGeom>
          <a:solidFill>
            <a:srgbClr val="3333B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</a:rPr>
              <a:t>Szymczak </a:t>
            </a:r>
            <a:r>
              <a:rPr b="0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(UW)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25103725b99_0_105"/>
          <p:cNvSpPr/>
          <p:nvPr/>
        </p:nvSpPr>
        <p:spPr>
          <a:xfrm>
            <a:off x="8592000" y="6640503"/>
            <a:ext cx="3600000" cy="216000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Jun 12, 2023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25103725b99_0_105"/>
          <p:cNvSpPr/>
          <p:nvPr/>
        </p:nvSpPr>
        <p:spPr>
          <a:xfrm>
            <a:off x="0" y="-1"/>
            <a:ext cx="12204000" cy="432000"/>
          </a:xfrm>
          <a:prstGeom prst="rect">
            <a:avLst/>
          </a:prstGeom>
          <a:solidFill>
            <a:srgbClr val="3333B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l-PL">
                <a:solidFill>
                  <a:schemeClr val="lt1"/>
                </a:solidFill>
              </a:rPr>
              <a:t>Regression task: </a:t>
            </a:r>
            <a:r>
              <a:rPr lang="pl-PL">
                <a:solidFill>
                  <a:schemeClr val="dk2"/>
                </a:solidFill>
              </a:rPr>
              <a:t>Data </a:t>
            </a:r>
            <a:r>
              <a:rPr lang="pl-PL">
                <a:solidFill>
                  <a:srgbClr val="595959"/>
                </a:solidFill>
              </a:rPr>
              <a:t>–&gt; Initial data analysis -&gt; </a:t>
            </a:r>
            <a:r>
              <a:rPr lang="pl-PL">
                <a:solidFill>
                  <a:schemeClr val="lt1"/>
                </a:solidFill>
              </a:rPr>
              <a:t>Model building </a:t>
            </a:r>
            <a:r>
              <a:rPr lang="pl-PL">
                <a:solidFill>
                  <a:srgbClr val="595959"/>
                </a:solidFill>
              </a:rPr>
              <a:t>-&gt; Best model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25103725b99_0_105"/>
          <p:cNvSpPr txBox="1"/>
          <p:nvPr/>
        </p:nvSpPr>
        <p:spPr>
          <a:xfrm>
            <a:off x="889248" y="1196350"/>
            <a:ext cx="95301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lang="pl-PL">
                <a:latin typeface="Times New Roman"/>
                <a:ea typeface="Times New Roman"/>
                <a:cs typeface="Times New Roman"/>
                <a:sym typeface="Times New Roman"/>
              </a:rPr>
              <a:t>Applied various models: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b="1" lang="pl-PL">
                <a:latin typeface="Times New Roman"/>
                <a:ea typeface="Times New Roman"/>
                <a:cs typeface="Times New Roman"/>
                <a:sym typeface="Times New Roman"/>
              </a:rPr>
              <a:t>Simple Linear Regression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b="1" lang="pl-PL">
                <a:latin typeface="Times New Roman"/>
                <a:ea typeface="Times New Roman"/>
                <a:cs typeface="Times New Roman"/>
                <a:sym typeface="Times New Roman"/>
              </a:rPr>
              <a:t>Stepwise AIC Forward Selection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b="1" lang="pl-PL">
                <a:latin typeface="Times New Roman"/>
                <a:ea typeface="Times New Roman"/>
                <a:cs typeface="Times New Roman"/>
                <a:sym typeface="Times New Roman"/>
              </a:rPr>
              <a:t>LASSO Regression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b="1" lang="pl-PL">
                <a:latin typeface="Times New Roman"/>
                <a:ea typeface="Times New Roman"/>
                <a:cs typeface="Times New Roman"/>
                <a:sym typeface="Times New Roman"/>
              </a:rPr>
              <a:t>Ridge </a:t>
            </a:r>
            <a:r>
              <a:rPr b="1" lang="pl-PL">
                <a:latin typeface="Times New Roman"/>
                <a:ea typeface="Times New Roman"/>
                <a:cs typeface="Times New Roman"/>
                <a:sym typeface="Times New Roman"/>
              </a:rPr>
              <a:t>Regression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b="1" lang="pl-PL">
                <a:latin typeface="Times New Roman"/>
                <a:ea typeface="Times New Roman"/>
                <a:cs typeface="Times New Roman"/>
                <a:sym typeface="Times New Roman"/>
              </a:rPr>
              <a:t>Elastic Net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b="1" lang="pl-PL">
                <a:latin typeface="Times New Roman"/>
                <a:ea typeface="Times New Roman"/>
                <a:cs typeface="Times New Roman"/>
                <a:sym typeface="Times New Roman"/>
              </a:rPr>
              <a:t>XGBoost Random Forest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g25103725b99_0_105"/>
          <p:cNvSpPr txBox="1"/>
          <p:nvPr/>
        </p:nvSpPr>
        <p:spPr>
          <a:xfrm>
            <a:off x="889254" y="3274644"/>
            <a:ext cx="459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split: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data divide into 2 parts (train 70%, validation 30%)</a:t>
            </a:r>
            <a:endParaRPr/>
          </a:p>
        </p:txBody>
      </p:sp>
      <p:sp>
        <p:nvSpPr>
          <p:cNvPr id="194" name="Google Shape;194;g25103725b99_0_105"/>
          <p:cNvSpPr txBox="1"/>
          <p:nvPr/>
        </p:nvSpPr>
        <p:spPr>
          <a:xfrm>
            <a:off x="889254" y="4059947"/>
            <a:ext cx="293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Cross-validation: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folds – optimal hyperparameters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103725b99_0_117"/>
          <p:cNvSpPr/>
          <p:nvPr/>
        </p:nvSpPr>
        <p:spPr>
          <a:xfrm>
            <a:off x="-1" y="6640496"/>
            <a:ext cx="8604000" cy="217500"/>
          </a:xfrm>
          <a:prstGeom prst="rect">
            <a:avLst/>
          </a:prstGeom>
          <a:solidFill>
            <a:srgbClr val="3333B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</a:rPr>
              <a:t>Szymczak </a:t>
            </a:r>
            <a:r>
              <a:rPr b="0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(UW)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25103725b99_0_117"/>
          <p:cNvSpPr/>
          <p:nvPr/>
        </p:nvSpPr>
        <p:spPr>
          <a:xfrm>
            <a:off x="8592000" y="6640503"/>
            <a:ext cx="3600000" cy="216000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Jun 12, 2023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25103725b99_0_117"/>
          <p:cNvSpPr/>
          <p:nvPr/>
        </p:nvSpPr>
        <p:spPr>
          <a:xfrm>
            <a:off x="0" y="-1"/>
            <a:ext cx="12204000" cy="432000"/>
          </a:xfrm>
          <a:prstGeom prst="rect">
            <a:avLst/>
          </a:prstGeom>
          <a:solidFill>
            <a:srgbClr val="3333B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l-PL">
                <a:solidFill>
                  <a:schemeClr val="lt1"/>
                </a:solidFill>
              </a:rPr>
              <a:t>Regression task: </a:t>
            </a:r>
            <a:r>
              <a:rPr lang="pl-PL">
                <a:solidFill>
                  <a:srgbClr val="595959"/>
                </a:solidFill>
              </a:rPr>
              <a:t>Data –&gt; Initial data analysis -&gt; Model building -&gt; </a:t>
            </a:r>
            <a:r>
              <a:rPr lang="pl-PL">
                <a:solidFill>
                  <a:schemeClr val="lt1"/>
                </a:solidFill>
              </a:rPr>
              <a:t>Best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g25103725b99_0_117"/>
          <p:cNvSpPr txBox="1"/>
          <p:nvPr/>
        </p:nvSpPr>
        <p:spPr>
          <a:xfrm>
            <a:off x="757084" y="1032387"/>
            <a:ext cx="1031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pl-PL">
                <a:latin typeface="Times New Roman"/>
                <a:ea typeface="Times New Roman"/>
                <a:cs typeface="Times New Roman"/>
                <a:sym typeface="Times New Roman"/>
              </a:rPr>
              <a:t>XGBoost Random Forest </a:t>
            </a: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is the </a:t>
            </a: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</a:t>
            </a: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model. We used it to predict the test set.</a:t>
            </a:r>
            <a:endParaRPr/>
          </a:p>
        </p:txBody>
      </p:sp>
      <p:sp>
        <p:nvSpPr>
          <p:cNvPr id="203" name="Google Shape;203;g25103725b99_0_117"/>
          <p:cNvSpPr txBox="1"/>
          <p:nvPr/>
        </p:nvSpPr>
        <p:spPr>
          <a:xfrm>
            <a:off x="1797653" y="2277083"/>
            <a:ext cx="193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</a:t>
            </a:r>
            <a:r>
              <a:rPr lang="pl-PL" sz="12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0" i="0" lang="pl-PL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pl-PL" sz="1200">
                <a:latin typeface="Times New Roman"/>
                <a:ea typeface="Times New Roman"/>
                <a:cs typeface="Times New Roman"/>
                <a:sym typeface="Times New Roman"/>
              </a:rPr>
              <a:t>Model MAPE</a:t>
            </a:r>
            <a:endParaRPr/>
          </a:p>
        </p:txBody>
      </p:sp>
      <p:graphicFrame>
        <p:nvGraphicFramePr>
          <p:cNvPr id="204" name="Google Shape;204;g25103725b99_0_117"/>
          <p:cNvGraphicFramePr/>
          <p:nvPr/>
        </p:nvGraphicFramePr>
        <p:xfrm>
          <a:off x="1797625" y="269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{DB287FA7-C625-48D5-8827-ADFE6F481D77}</a:tableStyleId>
              </a:tblPr>
              <a:tblGrid>
                <a:gridCol w="3982625"/>
                <a:gridCol w="2179175"/>
                <a:gridCol w="2442175"/>
              </a:tblGrid>
              <a:tr h="39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MAPE on training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MAPE on validation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OLS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0.1608147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0.1507628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OLS Forward AIC Selection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0.1608147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0.1507628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/>
                </a:tc>
              </a:tr>
              <a:tr h="39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Lasso</a:t>
                      </a:r>
                      <a:endParaRPr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0.1618197</a:t>
                      </a:r>
                      <a:endParaRPr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0.1509835</a:t>
                      </a:r>
                      <a:endParaRPr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/>
                </a:tc>
              </a:tr>
              <a:tr h="39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Ridge</a:t>
                      </a:r>
                      <a:endParaRPr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0.1614087</a:t>
                      </a:r>
                      <a:endParaRPr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0.1509835</a:t>
                      </a:r>
                      <a:endParaRPr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/>
                </a:tc>
              </a:tr>
              <a:tr h="39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Elastic Net</a:t>
                      </a:r>
                      <a:endParaRPr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0.1614087</a:t>
                      </a:r>
                      <a:endParaRPr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0.1509835</a:t>
                      </a:r>
                      <a:endParaRPr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/>
                </a:tc>
              </a:tr>
              <a:tr h="39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solidFill>
                            <a:srgbClr val="70AD4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 Random Forest</a:t>
                      </a:r>
                      <a:endParaRPr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solidFill>
                            <a:srgbClr val="70AD4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0.1586538</a:t>
                      </a:r>
                      <a:endParaRPr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solidFill>
                            <a:srgbClr val="70AD4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0.1491029</a:t>
                      </a:r>
                      <a:endParaRPr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-1" y="6640496"/>
            <a:ext cx="8604000" cy="217504"/>
          </a:xfrm>
          <a:prstGeom prst="rect">
            <a:avLst/>
          </a:prstGeom>
          <a:solidFill>
            <a:srgbClr val="3333B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Sugarbayar (UW)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8592000" y="6640503"/>
            <a:ext cx="3600000" cy="216000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Jun 12, 2023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0" y="0"/>
            <a:ext cx="12204000" cy="432000"/>
          </a:xfrm>
          <a:prstGeom prst="rect">
            <a:avLst/>
          </a:prstGeom>
          <a:solidFill>
            <a:srgbClr val="3333B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l-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844146" y="1402672"/>
            <a:ext cx="11180705" cy="1169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B3"/>
              </a:buClr>
              <a:buSzPts val="1400"/>
              <a:buFont typeface="Noto Sans Symbols"/>
              <a:buChar char="⮚"/>
            </a:pPr>
            <a:r>
              <a:rPr b="0" i="0" lang="pl-PL" sz="14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I. Classification task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333B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B3"/>
              </a:buClr>
              <a:buSzPts val="1400"/>
              <a:buFont typeface="Noto Sans Symbols"/>
              <a:buChar char="⮚"/>
            </a:pPr>
            <a:r>
              <a:rPr b="0" i="0" lang="pl-PL" sz="14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II. Regression task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333B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/>
          <p:nvPr/>
        </p:nvSpPr>
        <p:spPr>
          <a:xfrm>
            <a:off x="-1" y="6640496"/>
            <a:ext cx="8604000" cy="217504"/>
          </a:xfrm>
          <a:prstGeom prst="rect">
            <a:avLst/>
          </a:prstGeom>
          <a:solidFill>
            <a:srgbClr val="3333B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Sugarbayar (UW)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3"/>
          <p:cNvSpPr/>
          <p:nvPr/>
        </p:nvSpPr>
        <p:spPr>
          <a:xfrm>
            <a:off x="8592000" y="6640503"/>
            <a:ext cx="3600000" cy="216000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Jun 12, 2023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/>
          <p:nvPr/>
        </p:nvSpPr>
        <p:spPr>
          <a:xfrm>
            <a:off x="0" y="-1"/>
            <a:ext cx="12204000" cy="432000"/>
          </a:xfrm>
          <a:prstGeom prst="rect">
            <a:avLst/>
          </a:prstGeom>
          <a:solidFill>
            <a:srgbClr val="3333B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l-P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Classification task: Data </a:t>
            </a:r>
            <a:r>
              <a:rPr b="0" i="0" lang="pl-PL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–&gt; Cleaning (missing value, outlier, normalize/)-&gt; Explanatory analysis -&gt; Model building -&gt; Best model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599" y="2499471"/>
            <a:ext cx="7657401" cy="106572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3"/>
          <p:cNvSpPr txBox="1"/>
          <p:nvPr/>
        </p:nvSpPr>
        <p:spPr>
          <a:xfrm>
            <a:off x="757084" y="1032387"/>
            <a:ext cx="103140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set – 20 variables, 10k rows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set – 19 variables, 5k rows</a:t>
            </a:r>
            <a:endParaRPr/>
          </a:p>
        </p:txBody>
      </p:sp>
      <p:sp>
        <p:nvSpPr>
          <p:cNvPr id="105" name="Google Shape;105;p23"/>
          <p:cNvSpPr txBox="1"/>
          <p:nvPr/>
        </p:nvSpPr>
        <p:spPr>
          <a:xfrm>
            <a:off x="934599" y="2345582"/>
            <a:ext cx="1197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1: Dataset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-1" y="6640496"/>
            <a:ext cx="8604000" cy="217504"/>
          </a:xfrm>
          <a:prstGeom prst="rect">
            <a:avLst/>
          </a:prstGeom>
          <a:solidFill>
            <a:srgbClr val="3333B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Sugarbayar (UW)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4"/>
          <p:cNvSpPr/>
          <p:nvPr/>
        </p:nvSpPr>
        <p:spPr>
          <a:xfrm>
            <a:off x="8592000" y="6640503"/>
            <a:ext cx="3600000" cy="216000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Jun 12, 2023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4"/>
          <p:cNvSpPr/>
          <p:nvPr/>
        </p:nvSpPr>
        <p:spPr>
          <a:xfrm>
            <a:off x="0" y="-1"/>
            <a:ext cx="12204000" cy="432000"/>
          </a:xfrm>
          <a:prstGeom prst="rect">
            <a:avLst/>
          </a:prstGeom>
          <a:solidFill>
            <a:srgbClr val="3333B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l-P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Classification task: </a:t>
            </a:r>
            <a:r>
              <a:rPr b="0" i="0" lang="pl-PL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pl-P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l-PL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–&gt; </a:t>
            </a:r>
            <a:r>
              <a:rPr b="0" i="0" lang="pl-P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Cleaning (missing value</a:t>
            </a:r>
            <a:r>
              <a:rPr b="0" i="0" lang="pl-PL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pl-P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l-PL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outlier, normalize/</a:t>
            </a:r>
            <a:r>
              <a:rPr b="0" i="0" lang="pl-P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pl-PL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-&gt; Explanatory analysis -&gt; Model building -&gt; Best model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708" y="1928588"/>
            <a:ext cx="9149759" cy="164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385" y="4106291"/>
            <a:ext cx="9248082" cy="1399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4"/>
          <p:cNvSpPr txBox="1"/>
          <p:nvPr/>
        </p:nvSpPr>
        <p:spPr>
          <a:xfrm>
            <a:off x="757084" y="1032387"/>
            <a:ext cx="103140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 change – </a:t>
            </a: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</a:t>
            </a: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value – filled by </a:t>
            </a: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Median </a:t>
            </a: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endParaRPr/>
          </a:p>
        </p:txBody>
      </p:sp>
      <p:sp>
        <p:nvSpPr>
          <p:cNvPr id="116" name="Google Shape;116;p24"/>
          <p:cNvSpPr txBox="1"/>
          <p:nvPr/>
        </p:nvSpPr>
        <p:spPr>
          <a:xfrm>
            <a:off x="779708" y="1770424"/>
            <a:ext cx="18325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2: Convert data type</a:t>
            </a:r>
            <a:endParaRPr/>
          </a:p>
        </p:txBody>
      </p:sp>
      <p:sp>
        <p:nvSpPr>
          <p:cNvPr id="117" name="Google Shape;117;p24"/>
          <p:cNvSpPr txBox="1"/>
          <p:nvPr/>
        </p:nvSpPr>
        <p:spPr>
          <a:xfrm>
            <a:off x="681385" y="3907948"/>
            <a:ext cx="16033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3: Missing value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/>
          <p:nvPr/>
        </p:nvSpPr>
        <p:spPr>
          <a:xfrm>
            <a:off x="-1" y="6640496"/>
            <a:ext cx="8604000" cy="217504"/>
          </a:xfrm>
          <a:prstGeom prst="rect">
            <a:avLst/>
          </a:prstGeom>
          <a:solidFill>
            <a:srgbClr val="3333B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Sugarbayar (UW)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8592000" y="6640503"/>
            <a:ext cx="3600000" cy="216000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Jun 12, 2023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5"/>
          <p:cNvSpPr/>
          <p:nvPr/>
        </p:nvSpPr>
        <p:spPr>
          <a:xfrm>
            <a:off x="0" y="-1"/>
            <a:ext cx="12204000" cy="432000"/>
          </a:xfrm>
          <a:prstGeom prst="rect">
            <a:avLst/>
          </a:prstGeom>
          <a:solidFill>
            <a:srgbClr val="3333B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l-P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Classification task: </a:t>
            </a:r>
            <a:r>
              <a:rPr b="0" i="0" lang="pl-PL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pl-P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l-PL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–&gt; </a:t>
            </a:r>
            <a:r>
              <a:rPr b="0" i="0" lang="pl-P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Cleaning (</a:t>
            </a:r>
            <a:r>
              <a:rPr b="0" i="0" lang="pl-PL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missing</a:t>
            </a:r>
            <a:r>
              <a:rPr b="0" i="0" lang="pl-P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l-PL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value,</a:t>
            </a:r>
            <a:r>
              <a:rPr b="0" i="0" lang="pl-P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outlier</a:t>
            </a:r>
            <a:r>
              <a:rPr b="0" i="0" lang="pl-PL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pl-P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normalize</a:t>
            </a:r>
            <a:r>
              <a:rPr b="0" i="0" lang="pl-PL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pl-P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pl-PL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-&gt; Explanatory analysis -&gt; Model building -&gt; Best model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610" y="3296617"/>
            <a:ext cx="4756124" cy="2728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screenshot, diagram, rectangle&#10;&#10;Description automatically generated" id="126" name="Google Shape;12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4882" y="1327355"/>
            <a:ext cx="6292530" cy="480549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" name="Google Shape;127;p25"/>
          <p:cNvSpPr txBox="1"/>
          <p:nvPr/>
        </p:nvSpPr>
        <p:spPr>
          <a:xfrm>
            <a:off x="757084" y="1032387"/>
            <a:ext cx="103140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Outliers – used </a:t>
            </a: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IQR</a:t>
            </a: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(interquartile range)</a:t>
            </a: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identify outliers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– replaced by the </a:t>
            </a: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median</a:t>
            </a: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value</a:t>
            </a:r>
            <a:endParaRPr/>
          </a:p>
        </p:txBody>
      </p:sp>
      <p:sp>
        <p:nvSpPr>
          <p:cNvPr id="128" name="Google Shape;128;p25"/>
          <p:cNvSpPr txBox="1"/>
          <p:nvPr/>
        </p:nvSpPr>
        <p:spPr>
          <a:xfrm>
            <a:off x="757084" y="3120749"/>
            <a:ext cx="123142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4: Outliers</a:t>
            </a:r>
            <a:endParaRPr/>
          </a:p>
        </p:txBody>
      </p:sp>
      <p:sp>
        <p:nvSpPr>
          <p:cNvPr id="129" name="Google Shape;129;p25"/>
          <p:cNvSpPr txBox="1"/>
          <p:nvPr/>
        </p:nvSpPr>
        <p:spPr>
          <a:xfrm>
            <a:off x="5516354" y="1076070"/>
            <a:ext cx="19944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5: Boxplot of variables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-1" y="6640496"/>
            <a:ext cx="8604000" cy="217504"/>
          </a:xfrm>
          <a:prstGeom prst="rect">
            <a:avLst/>
          </a:prstGeom>
          <a:solidFill>
            <a:srgbClr val="3333B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Sugarbayar (UW)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8592000" y="6640503"/>
            <a:ext cx="3600000" cy="216000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Jun 12, 2023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0" y="-1"/>
            <a:ext cx="12204000" cy="432000"/>
          </a:xfrm>
          <a:prstGeom prst="rect">
            <a:avLst/>
          </a:prstGeom>
          <a:solidFill>
            <a:srgbClr val="3333B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l-P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Classification task: </a:t>
            </a:r>
            <a:r>
              <a:rPr b="0" i="0" lang="pl-PL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 –&gt; Cleaning (missing value, outlier, normalize/)-&gt; </a:t>
            </a:r>
            <a:r>
              <a:rPr b="0" i="0" lang="pl-P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Explanatory analysis </a:t>
            </a:r>
            <a:r>
              <a:rPr b="0" i="0" lang="pl-PL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-&gt; Model building -&gt; Best model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3640" y="1852620"/>
            <a:ext cx="7620696" cy="14942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screenshot, font, number&#10;&#10;Description automatically generated" id="138" name="Google Shape;13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8080" y="3990071"/>
            <a:ext cx="6401496" cy="261948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757084" y="1032387"/>
            <a:ext cx="103140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between </a:t>
            </a: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 </a:t>
            </a: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numeric: </a:t>
            </a: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correlation coefficients are </a:t>
            </a: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</a:t>
            </a: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than </a:t>
            </a: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between </a:t>
            </a: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categorical </a:t>
            </a: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categorical</a:t>
            </a: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sex</a:t>
            </a: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variable has correlation with some variables</a:t>
            </a:r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1498073" y="1694100"/>
            <a:ext cx="4193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6: Top </a:t>
            </a:r>
            <a:r>
              <a:rPr lang="pl-PL" sz="1200">
                <a:latin typeface="Times New Roman"/>
                <a:ea typeface="Times New Roman"/>
                <a:cs typeface="Times New Roman"/>
                <a:sym typeface="Times New Roman"/>
              </a:rPr>
              <a:t>4 </a:t>
            </a:r>
            <a:r>
              <a:rPr b="0" i="0" lang="pl-PL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between numeric variables</a:t>
            </a:r>
            <a:endParaRPr/>
          </a:p>
        </p:txBody>
      </p:sp>
      <p:sp>
        <p:nvSpPr>
          <p:cNvPr id="141" name="Google Shape;141;p26"/>
          <p:cNvSpPr txBox="1"/>
          <p:nvPr/>
        </p:nvSpPr>
        <p:spPr>
          <a:xfrm>
            <a:off x="1498080" y="3826269"/>
            <a:ext cx="54425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7: Correlation between categorical variables. (Chi-square </a:t>
            </a:r>
            <a:r>
              <a:rPr b="1" i="0" lang="pl-PL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H0: No correlation</a:t>
            </a:r>
            <a:r>
              <a:rPr b="0" i="0" lang="pl-PL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>
            <a:off x="-1" y="6640496"/>
            <a:ext cx="8604000" cy="217504"/>
          </a:xfrm>
          <a:prstGeom prst="rect">
            <a:avLst/>
          </a:prstGeom>
          <a:solidFill>
            <a:srgbClr val="3333B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Sugarbayar (UW)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8592000" y="6640503"/>
            <a:ext cx="3600000" cy="216000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Jun 12, 2023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0" y="-1"/>
            <a:ext cx="12204000" cy="432000"/>
          </a:xfrm>
          <a:prstGeom prst="rect">
            <a:avLst/>
          </a:prstGeom>
          <a:solidFill>
            <a:srgbClr val="3333B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l-P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Classification task: </a:t>
            </a:r>
            <a:r>
              <a:rPr b="0" i="0" lang="pl-PL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 –&gt; Cleaning (missing value, outlier, normalize/)-&gt; Explanatory analysis -&gt; </a:t>
            </a:r>
            <a:r>
              <a:rPr b="0" i="0" lang="pl-P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building </a:t>
            </a:r>
            <a:r>
              <a:rPr b="0" i="0" lang="pl-PL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-&gt; Best model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472104" y="1053336"/>
            <a:ext cx="686117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 selection: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</a:t>
            </a: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customer_sex: </a:t>
            </a: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based on </a:t>
            </a: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explanatory</a:t>
            </a: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analysis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</a:t>
            </a: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customer_available_credit_limit:</a:t>
            </a: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based on the </a:t>
            </a: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logit</a:t>
            </a: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</a:t>
            </a: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p_value</a:t>
            </a: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150" name="Google Shape;150;p27"/>
          <p:cNvSpPr txBox="1"/>
          <p:nvPr/>
        </p:nvSpPr>
        <p:spPr>
          <a:xfrm>
            <a:off x="472104" y="2184922"/>
            <a:ext cx="382989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Imbalanced (class) – small data: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- Up resampling methods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- Smote resampling method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Model: 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- Logistic regression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- KNN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- Logistic regression with regularization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- Gradient boosting model</a:t>
            </a: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472104" y="4609169"/>
            <a:ext cx="45993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split: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data divide into 2 parts (train 70%, validation 30%)</a:t>
            </a: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472104" y="5363222"/>
            <a:ext cx="29370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Cross-validation: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folds – optimal hyperparameters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1440" y="4053372"/>
            <a:ext cx="6906553" cy="221009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5035028" y="3855972"/>
            <a:ext cx="217078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8: Hyperparameter tuning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>
            <a:off x="-1" y="6640496"/>
            <a:ext cx="8604000" cy="217504"/>
          </a:xfrm>
          <a:prstGeom prst="rect">
            <a:avLst/>
          </a:prstGeom>
          <a:solidFill>
            <a:srgbClr val="3333B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Sugarbayar (UW)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8592000" y="6640503"/>
            <a:ext cx="3600000" cy="216000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Jun 12, 2023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0" y="-1"/>
            <a:ext cx="12204000" cy="432000"/>
          </a:xfrm>
          <a:prstGeom prst="rect">
            <a:avLst/>
          </a:prstGeom>
          <a:solidFill>
            <a:srgbClr val="3333B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l-P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Classification task: </a:t>
            </a:r>
            <a:r>
              <a:rPr b="0" i="0" lang="pl-PL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 –&gt; Cleaning (missing value, outlier, normalize/)-&gt; Explanatory analysis -&gt; Model building -&gt; </a:t>
            </a:r>
            <a:r>
              <a:rPr b="0" i="0" lang="pl-P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Best model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7653" y="2479988"/>
            <a:ext cx="7920192" cy="343903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757084" y="1032387"/>
            <a:ext cx="1031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</a:t>
            </a: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Boosting</a:t>
            </a: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</a:t>
            </a: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resampling method is the </a:t>
            </a:r>
            <a:r>
              <a:rPr b="1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</a:t>
            </a:r>
            <a:r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model. We used it to predict the test set.</a:t>
            </a: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1797653" y="2277083"/>
            <a:ext cx="19367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9: Balanced accuracy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103725b99_0_63"/>
          <p:cNvSpPr/>
          <p:nvPr/>
        </p:nvSpPr>
        <p:spPr>
          <a:xfrm>
            <a:off x="-1" y="6640496"/>
            <a:ext cx="8604000" cy="217500"/>
          </a:xfrm>
          <a:prstGeom prst="rect">
            <a:avLst/>
          </a:prstGeom>
          <a:solidFill>
            <a:srgbClr val="3333B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l-PL" sz="1200">
                <a:solidFill>
                  <a:schemeClr val="lt1"/>
                </a:solidFill>
              </a:rPr>
              <a:t>Szymczak </a:t>
            </a:r>
            <a:r>
              <a:rPr b="0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(UW)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25103725b99_0_63"/>
          <p:cNvSpPr/>
          <p:nvPr/>
        </p:nvSpPr>
        <p:spPr>
          <a:xfrm>
            <a:off x="8592000" y="6640503"/>
            <a:ext cx="3600000" cy="216000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Jun 12, 2023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25103725b99_0_63"/>
          <p:cNvSpPr/>
          <p:nvPr/>
        </p:nvSpPr>
        <p:spPr>
          <a:xfrm>
            <a:off x="0" y="-1"/>
            <a:ext cx="12204000" cy="432000"/>
          </a:xfrm>
          <a:prstGeom prst="rect">
            <a:avLst/>
          </a:prstGeom>
          <a:solidFill>
            <a:srgbClr val="3333B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l-PL">
                <a:solidFill>
                  <a:schemeClr val="lt1"/>
                </a:solidFill>
              </a:rPr>
              <a:t>Regression </a:t>
            </a:r>
            <a:r>
              <a:rPr b="0" i="0" lang="pl-P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task: Data </a:t>
            </a:r>
            <a:r>
              <a:rPr b="0" i="0" lang="pl-PL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–&gt; </a:t>
            </a:r>
            <a:r>
              <a:rPr lang="pl-PL">
                <a:solidFill>
                  <a:srgbClr val="595959"/>
                </a:solidFill>
              </a:rPr>
              <a:t>Initial data analysis </a:t>
            </a:r>
            <a:r>
              <a:rPr b="0" i="0" lang="pl-PL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-&gt; Model building -&gt; Best model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5103725b99_0_63"/>
          <p:cNvSpPr txBox="1"/>
          <p:nvPr/>
        </p:nvSpPr>
        <p:spPr>
          <a:xfrm>
            <a:off x="757084" y="1032387"/>
            <a:ext cx="10314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pl-PL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set – </a:t>
            </a:r>
            <a:r>
              <a:rPr lang="pl-PL" sz="2600">
                <a:latin typeface="Times New Roman"/>
                <a:ea typeface="Times New Roman"/>
                <a:cs typeface="Times New Roman"/>
                <a:sym typeface="Times New Roman"/>
              </a:rPr>
              <a:t>2,398,116 rows, 14 variables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pl-PL" sz="2600">
                <a:latin typeface="Times New Roman"/>
                <a:ea typeface="Times New Roman"/>
                <a:cs typeface="Times New Roman"/>
                <a:sym typeface="Times New Roman"/>
              </a:rPr>
              <a:t>Internal division: 70% model training, 30% model validation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pl-PL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set – </a:t>
            </a:r>
            <a:r>
              <a:rPr lang="pl-PL" sz="2600">
                <a:latin typeface="Times New Roman"/>
                <a:ea typeface="Times New Roman"/>
                <a:cs typeface="Times New Roman"/>
                <a:sym typeface="Times New Roman"/>
              </a:rPr>
              <a:t>599,561 </a:t>
            </a:r>
            <a:r>
              <a:rPr lang="pl-PL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rows</a:t>
            </a:r>
            <a:r>
              <a:rPr b="0" i="0" lang="pl-PL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pl-PL" sz="2600">
                <a:latin typeface="Times New Roman"/>
                <a:ea typeface="Times New Roman"/>
                <a:cs typeface="Times New Roman"/>
                <a:sym typeface="Times New Roman"/>
              </a:rPr>
              <a:t>13 variables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pl-PL" sz="2600">
                <a:latin typeface="Times New Roman"/>
                <a:ea typeface="Times New Roman"/>
                <a:cs typeface="Times New Roman"/>
                <a:sym typeface="Times New Roman"/>
              </a:rPr>
              <a:t>Outcome variable - newborn_weight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2023-03-20T19:35:17Z</dcterms:created>
  <dc:creator>Nomin Batbayr</dc:creator>
</cp:coreProperties>
</file>