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Sanskrit Text" panose="02020503050405020304" pitchFamily="18" charset="0"/>
      <p:regular r:id="rId12"/>
    </p:embeddedFont>
    <p:embeddedFont>
      <p:font typeface="Tiro Devanagari Sanskrit" panose="020B060402020202020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a3ad110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a3ad110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a3ad110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a3ad110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3ad110f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a3ad110f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3ad110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3ad110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3ad110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3ad110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49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3ad110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3ad110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7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3ad110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3ad110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3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3ad110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3ad110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2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86350" y="1021325"/>
            <a:ext cx="6217500" cy="853500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Automate Data Cleaning Dashboard</a:t>
            </a:r>
            <a:endParaRPr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78800" y="2563825"/>
            <a:ext cx="55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28700" y="2049975"/>
            <a:ext cx="3532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Kashfia Sarony, Marwan Otrok, </a:t>
            </a:r>
            <a:r>
              <a:rPr lang="en-GB" sz="100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Sugarbayar Enkhbayar</a:t>
            </a: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University of Warsaw,</a:t>
            </a: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Data science and Business analytics</a:t>
            </a:r>
            <a:endParaRPr sz="100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28700" y="3653025"/>
            <a:ext cx="35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June 1, 2023</a:t>
            </a:r>
            <a:endParaRPr sz="100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178800" y="2563825"/>
            <a:ext cx="55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Agenda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3125" y="748100"/>
            <a:ext cx="4604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333B3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1. Short description</a:t>
            </a:r>
            <a:endParaRPr sz="1100" dirty="0">
              <a:solidFill>
                <a:srgbClr val="3333B3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Why choose?</a:t>
            </a:r>
            <a:endParaRPr sz="110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Aim?</a:t>
            </a:r>
            <a:endParaRPr sz="110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333B3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2. Real case</a:t>
            </a:r>
            <a:endParaRPr sz="1100" dirty="0">
              <a:solidFill>
                <a:srgbClr val="3333B3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Test dashboard with real example</a:t>
            </a:r>
            <a:endParaRPr sz="110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333B3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3. Coding</a:t>
            </a:r>
            <a:endParaRPr sz="1100" dirty="0">
              <a:solidFill>
                <a:srgbClr val="3333B3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Short description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55575" y="565213"/>
            <a:ext cx="75222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●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Data analyst -&gt; We love it, But also We hate it 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●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Data scientists spend 60% of their time on cleaning and organizing data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●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Aim of the dashboard: 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○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Simple tasks (filter, group by, delete a row, fill missing value…)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○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Save time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ro Devanagari Sanskrit"/>
              <a:buChar char="○"/>
            </a:pPr>
            <a:r>
              <a:rPr lang="en-GB" sz="1050" dirty="0">
                <a:solidFill>
                  <a:schemeClr val="dk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Interactive</a:t>
            </a:r>
            <a:endParaRPr sz="1050" dirty="0">
              <a:solidFill>
                <a:schemeClr val="dk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00" y="2123125"/>
            <a:ext cx="5025353" cy="2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10265"/>
          <a:stretch/>
        </p:blipFill>
        <p:spPr>
          <a:xfrm>
            <a:off x="6369063" y="2180375"/>
            <a:ext cx="2412224" cy="2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Short description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707650" y="523163"/>
            <a:ext cx="1398300" cy="3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Input: Raw data xlsx</a:t>
            </a:r>
            <a:endParaRPr sz="100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10125" y="3958150"/>
            <a:ext cx="1398300" cy="3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Output: clean data (available download)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707650" y="1207175"/>
            <a:ext cx="1398300" cy="3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Tab2: Analytical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797900" y="1200225"/>
            <a:ext cx="1398300" cy="3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Tab3: Visualization</a:t>
            </a:r>
            <a:endParaRPr sz="100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959850" y="1200225"/>
            <a:ext cx="1398300" cy="3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Tab1: Data cleaning</a:t>
            </a:r>
            <a:endParaRPr sz="100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12850" y="1891175"/>
            <a:ext cx="1692300" cy="14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Remove column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Change data types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Change column name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Filling missing value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Remove duplicates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group by and </a:t>
            </a:r>
            <a:r>
              <a:rPr lang="en-GB" sz="1000" dirty="0" err="1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mean,sum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Remove outliers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56850" y="1891175"/>
            <a:ext cx="3099900" cy="14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</a:t>
            </a:r>
            <a:r>
              <a:rPr lang="en-GB" sz="1000" b="1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Model </a:t>
            </a: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(linear regression, classification, cluster)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Interactive </a:t>
            </a:r>
            <a:r>
              <a:rPr lang="en-GB" sz="1000" b="1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independent </a:t>
            </a: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variables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Interactive </a:t>
            </a:r>
            <a:r>
              <a:rPr lang="en-GB" sz="1000" b="1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dependent </a:t>
            </a:r>
            <a:r>
              <a:rPr lang="en-GB" sz="10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variable</a:t>
            </a:r>
            <a:endParaRPr sz="10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297525" y="1891175"/>
            <a:ext cx="2062500" cy="14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Interactive </a:t>
            </a:r>
            <a:r>
              <a:rPr lang="en-GB" sz="1000" b="1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column </a:t>
            </a: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choice</a:t>
            </a:r>
            <a:endParaRPr sz="100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- Interactive </a:t>
            </a:r>
            <a:r>
              <a:rPr lang="en-GB" sz="1000" b="1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type of chart</a:t>
            </a:r>
            <a:endParaRPr sz="1000" b="1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cxnSp>
        <p:nvCxnSpPr>
          <p:cNvPr id="94" name="Google Shape;94;p16"/>
          <p:cNvCxnSpPr>
            <a:stCxn id="86" idx="2"/>
            <a:endCxn id="90" idx="0"/>
          </p:cNvCxnSpPr>
          <p:nvPr/>
        </p:nvCxnSpPr>
        <p:spPr>
          <a:xfrm flipH="1">
            <a:off x="1659100" y="884963"/>
            <a:ext cx="27477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>
            <a:stCxn id="86" idx="2"/>
            <a:endCxn id="88" idx="0"/>
          </p:cNvCxnSpPr>
          <p:nvPr/>
        </p:nvCxnSpPr>
        <p:spPr>
          <a:xfrm>
            <a:off x="4406800" y="884963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86" idx="2"/>
            <a:endCxn id="89" idx="0"/>
          </p:cNvCxnSpPr>
          <p:nvPr/>
        </p:nvCxnSpPr>
        <p:spPr>
          <a:xfrm>
            <a:off x="4406800" y="884963"/>
            <a:ext cx="30903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6"/>
          <p:cNvCxnSpPr>
            <a:stCxn id="90" idx="2"/>
            <a:endCxn id="91" idx="0"/>
          </p:cNvCxnSpPr>
          <p:nvPr/>
        </p:nvCxnSpPr>
        <p:spPr>
          <a:xfrm>
            <a:off x="1659000" y="156202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88" idx="2"/>
            <a:endCxn id="92" idx="0"/>
          </p:cNvCxnSpPr>
          <p:nvPr/>
        </p:nvCxnSpPr>
        <p:spPr>
          <a:xfrm>
            <a:off x="4406800" y="1568975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89" idx="2"/>
            <a:endCxn id="93" idx="0"/>
          </p:cNvCxnSpPr>
          <p:nvPr/>
        </p:nvCxnSpPr>
        <p:spPr>
          <a:xfrm flipH="1">
            <a:off x="7328750" y="1562025"/>
            <a:ext cx="1683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stCxn id="91" idx="3"/>
            <a:endCxn id="92" idx="1"/>
          </p:cNvCxnSpPr>
          <p:nvPr/>
        </p:nvCxnSpPr>
        <p:spPr>
          <a:xfrm>
            <a:off x="2505150" y="2639225"/>
            <a:ext cx="3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>
            <a:stCxn id="92" idx="3"/>
            <a:endCxn id="93" idx="1"/>
          </p:cNvCxnSpPr>
          <p:nvPr/>
        </p:nvCxnSpPr>
        <p:spPr>
          <a:xfrm>
            <a:off x="5956750" y="2639225"/>
            <a:ext cx="34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6"/>
          <p:cNvCxnSpPr>
            <a:stCxn id="92" idx="2"/>
            <a:endCxn id="87" idx="0"/>
          </p:cNvCxnSpPr>
          <p:nvPr/>
        </p:nvCxnSpPr>
        <p:spPr>
          <a:xfrm>
            <a:off x="4406800" y="3387275"/>
            <a:ext cx="24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6"/>
          <p:cNvCxnSpPr>
            <a:stCxn id="93" idx="2"/>
            <a:endCxn id="87" idx="0"/>
          </p:cNvCxnSpPr>
          <p:nvPr/>
        </p:nvCxnSpPr>
        <p:spPr>
          <a:xfrm flipH="1">
            <a:off x="4409175" y="3387275"/>
            <a:ext cx="29196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>
            <a:stCxn id="91" idx="2"/>
            <a:endCxn id="87" idx="0"/>
          </p:cNvCxnSpPr>
          <p:nvPr/>
        </p:nvCxnSpPr>
        <p:spPr>
          <a:xfrm>
            <a:off x="1659000" y="3387275"/>
            <a:ext cx="27504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Real case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09300" y="1969375"/>
            <a:ext cx="2882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Test dashboard with real case (video)</a:t>
            </a:r>
            <a:endParaRPr sz="1100" dirty="0"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Real case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B62260-EA14-00E3-109B-5399409D5115}"/>
              </a:ext>
            </a:extLst>
          </p:cNvPr>
          <p:cNvGrpSpPr/>
          <p:nvPr/>
        </p:nvGrpSpPr>
        <p:grpSpPr>
          <a:xfrm>
            <a:off x="141891" y="293513"/>
            <a:ext cx="8860217" cy="1684947"/>
            <a:chOff x="89210" y="590879"/>
            <a:chExt cx="8860217" cy="1684947"/>
          </a:xfrm>
        </p:grpSpPr>
        <p:sp>
          <p:nvSpPr>
            <p:cNvPr id="10" name="Google Shape;90;p16">
              <a:extLst>
                <a:ext uri="{FF2B5EF4-FFF2-40B4-BE49-F238E27FC236}">
                  <a16:creationId xmlns:a16="http://schemas.microsoft.com/office/drawing/2014/main" id="{48CDD7EA-74CA-F606-E698-2EA3D1D75D1F}"/>
                </a:ext>
              </a:extLst>
            </p:cNvPr>
            <p:cNvSpPr/>
            <p:nvPr/>
          </p:nvSpPr>
          <p:spPr>
            <a:xfrm>
              <a:off x="1688896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Topic2: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OOP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1" name="Google Shape;90;p16">
              <a:extLst>
                <a:ext uri="{FF2B5EF4-FFF2-40B4-BE49-F238E27FC236}">
                  <a16:creationId xmlns:a16="http://schemas.microsoft.com/office/drawing/2014/main" id="{19F4AEEE-3534-0AAA-5982-6FD857909722}"/>
                </a:ext>
              </a:extLst>
            </p:cNvPr>
            <p:cNvSpPr/>
            <p:nvPr/>
          </p:nvSpPr>
          <p:spPr>
            <a:xfrm>
              <a:off x="89210" y="590879"/>
              <a:ext cx="1427356" cy="4722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Topic1: Own advanced functions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3" name="Google Shape;90;p16">
              <a:extLst>
                <a:ext uri="{FF2B5EF4-FFF2-40B4-BE49-F238E27FC236}">
                  <a16:creationId xmlns:a16="http://schemas.microsoft.com/office/drawing/2014/main" id="{C1478B2E-0022-829F-44E6-39A3CBB5D44A}"/>
                </a:ext>
              </a:extLst>
            </p:cNvPr>
            <p:cNvSpPr/>
            <p:nvPr/>
          </p:nvSpPr>
          <p:spPr>
            <a:xfrm>
              <a:off x="3065053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Topic3: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C++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4" name="Google Shape;90;p16">
              <a:extLst>
                <a:ext uri="{FF2B5EF4-FFF2-40B4-BE49-F238E27FC236}">
                  <a16:creationId xmlns:a16="http://schemas.microsoft.com/office/drawing/2014/main" id="{AE6567B3-6360-8781-B47F-F3A6ECA349D1}"/>
                </a:ext>
              </a:extLst>
            </p:cNvPr>
            <p:cNvSpPr/>
            <p:nvPr/>
          </p:nvSpPr>
          <p:spPr>
            <a:xfrm>
              <a:off x="7745600" y="615012"/>
              <a:ext cx="1203827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Topic6: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Create package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5" name="Google Shape;90;p16">
              <a:extLst>
                <a:ext uri="{FF2B5EF4-FFF2-40B4-BE49-F238E27FC236}">
                  <a16:creationId xmlns:a16="http://schemas.microsoft.com/office/drawing/2014/main" id="{A85E62DC-02FD-EA87-079A-F32505890BA8}"/>
                </a:ext>
              </a:extLst>
            </p:cNvPr>
            <p:cNvSpPr/>
            <p:nvPr/>
          </p:nvSpPr>
          <p:spPr>
            <a:xfrm>
              <a:off x="5888176" y="615012"/>
              <a:ext cx="1671902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Topic5: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Shiny + dashboard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6" name="Google Shape;90;p16">
              <a:extLst>
                <a:ext uri="{FF2B5EF4-FFF2-40B4-BE49-F238E27FC236}">
                  <a16:creationId xmlns:a16="http://schemas.microsoft.com/office/drawing/2014/main" id="{448FE501-C5C1-0A96-F5AE-06B76832D34E}"/>
                </a:ext>
              </a:extLst>
            </p:cNvPr>
            <p:cNvSpPr/>
            <p:nvPr/>
          </p:nvSpPr>
          <p:spPr>
            <a:xfrm>
              <a:off x="4498827" y="602796"/>
              <a:ext cx="1203827" cy="4602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Topic4: Vectorisation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654C4C-8102-9140-F491-19A40DDE98AE}"/>
                </a:ext>
              </a:extLst>
            </p:cNvPr>
            <p:cNvSpPr txBox="1"/>
            <p:nvPr/>
          </p:nvSpPr>
          <p:spPr>
            <a:xfrm>
              <a:off x="6933945" y="2014216"/>
              <a:ext cx="1252266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Package creating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1D4EA9-45B9-EAFE-EA2D-E88237C9838A}"/>
                </a:ext>
              </a:extLst>
            </p:cNvPr>
            <p:cNvSpPr txBox="1"/>
            <p:nvPr/>
          </p:nvSpPr>
          <p:spPr>
            <a:xfrm>
              <a:off x="1913230" y="2014216"/>
              <a:ext cx="865943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Dashboard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D6E93E-9338-D51E-D7F1-9B07AC540A0D}"/>
                </a:ext>
              </a:extLst>
            </p:cNvPr>
            <p:cNvCxnSpPr>
              <a:stCxn id="11" idx="2"/>
              <a:endCxn id="5" idx="0"/>
            </p:cNvCxnSpPr>
            <p:nvPr/>
          </p:nvCxnSpPr>
          <p:spPr>
            <a:xfrm>
              <a:off x="802888" y="1063082"/>
              <a:ext cx="1543314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01DCB9-324D-4AF9-361C-5ABB2F98D95F}"/>
                </a:ext>
              </a:extLst>
            </p:cNvPr>
            <p:cNvCxnSpPr>
              <a:stCxn id="13" idx="2"/>
              <a:endCxn id="5" idx="0"/>
            </p:cNvCxnSpPr>
            <p:nvPr/>
          </p:nvCxnSpPr>
          <p:spPr>
            <a:xfrm flipH="1">
              <a:off x="2346202" y="1063082"/>
              <a:ext cx="132076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B601DA-D18C-D9FA-ED75-609CFFE981CC}"/>
                </a:ext>
              </a:extLst>
            </p:cNvPr>
            <p:cNvCxnSpPr>
              <a:stCxn id="16" idx="2"/>
              <a:endCxn id="5" idx="0"/>
            </p:cNvCxnSpPr>
            <p:nvPr/>
          </p:nvCxnSpPr>
          <p:spPr>
            <a:xfrm flipH="1">
              <a:off x="2346202" y="1063082"/>
              <a:ext cx="2754539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F91C37-B798-8AB5-9A0B-EC8F5B5F24F9}"/>
                </a:ext>
              </a:extLst>
            </p:cNvPr>
            <p:cNvCxnSpPr>
              <a:stCxn id="15" idx="2"/>
              <a:endCxn id="5" idx="0"/>
            </p:cNvCxnSpPr>
            <p:nvPr/>
          </p:nvCxnSpPr>
          <p:spPr>
            <a:xfrm flipH="1">
              <a:off x="2346202" y="1063082"/>
              <a:ext cx="437792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B6846A-0A83-DA65-56FC-53333BECCED0}"/>
                </a:ext>
              </a:extLst>
            </p:cNvPr>
            <p:cNvCxnSpPr>
              <a:stCxn id="14" idx="2"/>
              <a:endCxn id="3" idx="0"/>
            </p:cNvCxnSpPr>
            <p:nvPr/>
          </p:nvCxnSpPr>
          <p:spPr>
            <a:xfrm flipH="1">
              <a:off x="7560078" y="1063082"/>
              <a:ext cx="787436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41F5B4-9FE4-0434-5F53-4F6DA053039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>
              <a:off x="802888" y="1063082"/>
              <a:ext cx="6757190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36F115-D15E-F883-303E-B1253BBF0978}"/>
                </a:ext>
              </a:extLst>
            </p:cNvPr>
            <p:cNvCxnSpPr>
              <a:stCxn id="10" idx="2"/>
              <a:endCxn id="3" idx="0"/>
            </p:cNvCxnSpPr>
            <p:nvPr/>
          </p:nvCxnSpPr>
          <p:spPr>
            <a:xfrm>
              <a:off x="2290810" y="1063082"/>
              <a:ext cx="5269268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17B30F-F7C2-AB1D-7512-5E1D560648F5}"/>
                </a:ext>
              </a:extLst>
            </p:cNvPr>
            <p:cNvCxnSpPr>
              <a:stCxn id="16" idx="2"/>
              <a:endCxn id="3" idx="0"/>
            </p:cNvCxnSpPr>
            <p:nvPr/>
          </p:nvCxnSpPr>
          <p:spPr>
            <a:xfrm>
              <a:off x="5100741" y="1063082"/>
              <a:ext cx="2459337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E7DBA2-3CA0-5443-2B91-82B4754F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2140154"/>
            <a:ext cx="3770985" cy="2237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CF8BDC-9598-63CD-0371-5F95B3B95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64" y="3713238"/>
            <a:ext cx="1920406" cy="11126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83973C9-6064-02C0-5A79-617B7F0AD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164" y="2140154"/>
            <a:ext cx="4169074" cy="15071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AB718E5-A0B6-6F58-2A15-10F2EAB9719B}"/>
              </a:ext>
            </a:extLst>
          </p:cNvPr>
          <p:cNvSpPr txBox="1"/>
          <p:nvPr/>
        </p:nvSpPr>
        <p:spPr>
          <a:xfrm>
            <a:off x="3645039" y="187854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“Functions”</a:t>
            </a:r>
          </a:p>
        </p:txBody>
      </p:sp>
    </p:spTree>
    <p:extLst>
      <p:ext uri="{BB962C8B-B14F-4D97-AF65-F5344CB8AC3E}">
        <p14:creationId xmlns:p14="http://schemas.microsoft.com/office/powerpoint/2010/main" val="19292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Real case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B62260-EA14-00E3-109B-5399409D5115}"/>
              </a:ext>
            </a:extLst>
          </p:cNvPr>
          <p:cNvGrpSpPr/>
          <p:nvPr/>
        </p:nvGrpSpPr>
        <p:grpSpPr>
          <a:xfrm>
            <a:off x="141891" y="293513"/>
            <a:ext cx="8860217" cy="1684947"/>
            <a:chOff x="89210" y="590879"/>
            <a:chExt cx="8860217" cy="1684947"/>
          </a:xfrm>
        </p:grpSpPr>
        <p:sp>
          <p:nvSpPr>
            <p:cNvPr id="10" name="Google Shape;90;p16">
              <a:extLst>
                <a:ext uri="{FF2B5EF4-FFF2-40B4-BE49-F238E27FC236}">
                  <a16:creationId xmlns:a16="http://schemas.microsoft.com/office/drawing/2014/main" id="{48CDD7EA-74CA-F606-E698-2EA3D1D75D1F}"/>
                </a:ext>
              </a:extLst>
            </p:cNvPr>
            <p:cNvSpPr/>
            <p:nvPr/>
          </p:nvSpPr>
          <p:spPr>
            <a:xfrm>
              <a:off x="1688896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Topic2: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OOP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1" name="Google Shape;90;p16">
              <a:extLst>
                <a:ext uri="{FF2B5EF4-FFF2-40B4-BE49-F238E27FC236}">
                  <a16:creationId xmlns:a16="http://schemas.microsoft.com/office/drawing/2014/main" id="{19F4AEEE-3534-0AAA-5982-6FD857909722}"/>
                </a:ext>
              </a:extLst>
            </p:cNvPr>
            <p:cNvSpPr/>
            <p:nvPr/>
          </p:nvSpPr>
          <p:spPr>
            <a:xfrm>
              <a:off x="89210" y="590879"/>
              <a:ext cx="1427356" cy="4722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Topic1: Own advanced functions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3" name="Google Shape;90;p16">
              <a:extLst>
                <a:ext uri="{FF2B5EF4-FFF2-40B4-BE49-F238E27FC236}">
                  <a16:creationId xmlns:a16="http://schemas.microsoft.com/office/drawing/2014/main" id="{C1478B2E-0022-829F-44E6-39A3CBB5D44A}"/>
                </a:ext>
              </a:extLst>
            </p:cNvPr>
            <p:cNvSpPr/>
            <p:nvPr/>
          </p:nvSpPr>
          <p:spPr>
            <a:xfrm>
              <a:off x="3065053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Topic3: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C++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4" name="Google Shape;90;p16">
              <a:extLst>
                <a:ext uri="{FF2B5EF4-FFF2-40B4-BE49-F238E27FC236}">
                  <a16:creationId xmlns:a16="http://schemas.microsoft.com/office/drawing/2014/main" id="{AE6567B3-6360-8781-B47F-F3A6ECA349D1}"/>
                </a:ext>
              </a:extLst>
            </p:cNvPr>
            <p:cNvSpPr/>
            <p:nvPr/>
          </p:nvSpPr>
          <p:spPr>
            <a:xfrm>
              <a:off x="7745600" y="615012"/>
              <a:ext cx="1203827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Topic6: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Create package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5" name="Google Shape;90;p16">
              <a:extLst>
                <a:ext uri="{FF2B5EF4-FFF2-40B4-BE49-F238E27FC236}">
                  <a16:creationId xmlns:a16="http://schemas.microsoft.com/office/drawing/2014/main" id="{A85E62DC-02FD-EA87-079A-F32505890BA8}"/>
                </a:ext>
              </a:extLst>
            </p:cNvPr>
            <p:cNvSpPr/>
            <p:nvPr/>
          </p:nvSpPr>
          <p:spPr>
            <a:xfrm>
              <a:off x="5888176" y="615012"/>
              <a:ext cx="1671902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Topic5: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Shiny + dashboard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6" name="Google Shape;90;p16">
              <a:extLst>
                <a:ext uri="{FF2B5EF4-FFF2-40B4-BE49-F238E27FC236}">
                  <a16:creationId xmlns:a16="http://schemas.microsoft.com/office/drawing/2014/main" id="{448FE501-C5C1-0A96-F5AE-06B76832D34E}"/>
                </a:ext>
              </a:extLst>
            </p:cNvPr>
            <p:cNvSpPr/>
            <p:nvPr/>
          </p:nvSpPr>
          <p:spPr>
            <a:xfrm>
              <a:off x="4498827" y="602796"/>
              <a:ext cx="1203827" cy="4602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Topic4: Vectorisation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654C4C-8102-9140-F491-19A40DDE98AE}"/>
                </a:ext>
              </a:extLst>
            </p:cNvPr>
            <p:cNvSpPr txBox="1"/>
            <p:nvPr/>
          </p:nvSpPr>
          <p:spPr>
            <a:xfrm>
              <a:off x="6933945" y="2014216"/>
              <a:ext cx="1252266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Package creating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1D4EA9-45B9-EAFE-EA2D-E88237C9838A}"/>
                </a:ext>
              </a:extLst>
            </p:cNvPr>
            <p:cNvSpPr txBox="1"/>
            <p:nvPr/>
          </p:nvSpPr>
          <p:spPr>
            <a:xfrm>
              <a:off x="1913230" y="2014216"/>
              <a:ext cx="865943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Dashboard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D6E93E-9338-D51E-D7F1-9B07AC540A0D}"/>
                </a:ext>
              </a:extLst>
            </p:cNvPr>
            <p:cNvCxnSpPr>
              <a:stCxn id="11" idx="2"/>
              <a:endCxn id="5" idx="0"/>
            </p:cNvCxnSpPr>
            <p:nvPr/>
          </p:nvCxnSpPr>
          <p:spPr>
            <a:xfrm>
              <a:off x="802888" y="1063082"/>
              <a:ext cx="1543314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01DCB9-324D-4AF9-361C-5ABB2F98D95F}"/>
                </a:ext>
              </a:extLst>
            </p:cNvPr>
            <p:cNvCxnSpPr>
              <a:stCxn id="13" idx="2"/>
              <a:endCxn id="5" idx="0"/>
            </p:cNvCxnSpPr>
            <p:nvPr/>
          </p:nvCxnSpPr>
          <p:spPr>
            <a:xfrm flipH="1">
              <a:off x="2346202" y="1063082"/>
              <a:ext cx="132076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B601DA-D18C-D9FA-ED75-609CFFE981CC}"/>
                </a:ext>
              </a:extLst>
            </p:cNvPr>
            <p:cNvCxnSpPr>
              <a:stCxn id="16" idx="2"/>
              <a:endCxn id="5" idx="0"/>
            </p:cNvCxnSpPr>
            <p:nvPr/>
          </p:nvCxnSpPr>
          <p:spPr>
            <a:xfrm flipH="1">
              <a:off x="2346202" y="1063082"/>
              <a:ext cx="2754539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F91C37-B798-8AB5-9A0B-EC8F5B5F24F9}"/>
                </a:ext>
              </a:extLst>
            </p:cNvPr>
            <p:cNvCxnSpPr>
              <a:stCxn id="15" idx="2"/>
              <a:endCxn id="5" idx="0"/>
            </p:cNvCxnSpPr>
            <p:nvPr/>
          </p:nvCxnSpPr>
          <p:spPr>
            <a:xfrm flipH="1">
              <a:off x="2346202" y="1063082"/>
              <a:ext cx="437792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B6846A-0A83-DA65-56FC-53333BECCED0}"/>
                </a:ext>
              </a:extLst>
            </p:cNvPr>
            <p:cNvCxnSpPr>
              <a:stCxn id="14" idx="2"/>
              <a:endCxn id="3" idx="0"/>
            </p:cNvCxnSpPr>
            <p:nvPr/>
          </p:nvCxnSpPr>
          <p:spPr>
            <a:xfrm flipH="1">
              <a:off x="7560078" y="1063082"/>
              <a:ext cx="787436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41F5B4-9FE4-0434-5F53-4F6DA053039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>
              <a:off x="802888" y="1063082"/>
              <a:ext cx="6757190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36F115-D15E-F883-303E-B1253BBF0978}"/>
                </a:ext>
              </a:extLst>
            </p:cNvPr>
            <p:cNvCxnSpPr>
              <a:stCxn id="10" idx="2"/>
              <a:endCxn id="3" idx="0"/>
            </p:cNvCxnSpPr>
            <p:nvPr/>
          </p:nvCxnSpPr>
          <p:spPr>
            <a:xfrm>
              <a:off x="2290810" y="1063082"/>
              <a:ext cx="5269268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17B30F-F7C2-AB1D-7512-5E1D560648F5}"/>
                </a:ext>
              </a:extLst>
            </p:cNvPr>
            <p:cNvCxnSpPr>
              <a:stCxn id="16" idx="2"/>
              <a:endCxn id="3" idx="0"/>
            </p:cNvCxnSpPr>
            <p:nvPr/>
          </p:nvCxnSpPr>
          <p:spPr>
            <a:xfrm>
              <a:off x="5100741" y="1063082"/>
              <a:ext cx="2459337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9AA1375-26E5-8151-87F1-B4409869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" y="2084112"/>
            <a:ext cx="3368332" cy="1219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FC9F0-A53D-BE6D-2AC3-A0F9065F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738" y="2056693"/>
            <a:ext cx="2751058" cy="685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62C6B9-1045-62F2-0B78-2536C03B6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17" y="2778464"/>
            <a:ext cx="5645640" cy="1897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4F5115-D2AE-4EAB-6B7F-3C03349F938F}"/>
              </a:ext>
            </a:extLst>
          </p:cNvPr>
          <p:cNvSpPr txBox="1"/>
          <p:nvPr/>
        </p:nvSpPr>
        <p:spPr>
          <a:xfrm>
            <a:off x="3622737" y="1787401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“C++ and 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9650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Real case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B62260-EA14-00E3-109B-5399409D5115}"/>
              </a:ext>
            </a:extLst>
          </p:cNvPr>
          <p:cNvGrpSpPr/>
          <p:nvPr/>
        </p:nvGrpSpPr>
        <p:grpSpPr>
          <a:xfrm>
            <a:off x="141891" y="293513"/>
            <a:ext cx="8860217" cy="1684947"/>
            <a:chOff x="89210" y="590879"/>
            <a:chExt cx="8860217" cy="1684947"/>
          </a:xfrm>
        </p:grpSpPr>
        <p:sp>
          <p:nvSpPr>
            <p:cNvPr id="10" name="Google Shape;90;p16">
              <a:extLst>
                <a:ext uri="{FF2B5EF4-FFF2-40B4-BE49-F238E27FC236}">
                  <a16:creationId xmlns:a16="http://schemas.microsoft.com/office/drawing/2014/main" id="{48CDD7EA-74CA-F606-E698-2EA3D1D75D1F}"/>
                </a:ext>
              </a:extLst>
            </p:cNvPr>
            <p:cNvSpPr/>
            <p:nvPr/>
          </p:nvSpPr>
          <p:spPr>
            <a:xfrm>
              <a:off x="1688896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Topic2: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OOP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1" name="Google Shape;90;p16">
              <a:extLst>
                <a:ext uri="{FF2B5EF4-FFF2-40B4-BE49-F238E27FC236}">
                  <a16:creationId xmlns:a16="http://schemas.microsoft.com/office/drawing/2014/main" id="{19F4AEEE-3534-0AAA-5982-6FD857909722}"/>
                </a:ext>
              </a:extLst>
            </p:cNvPr>
            <p:cNvSpPr/>
            <p:nvPr/>
          </p:nvSpPr>
          <p:spPr>
            <a:xfrm>
              <a:off x="89210" y="590879"/>
              <a:ext cx="1427356" cy="4722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Topic1: Own advanced functions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3" name="Google Shape;90;p16">
              <a:extLst>
                <a:ext uri="{FF2B5EF4-FFF2-40B4-BE49-F238E27FC236}">
                  <a16:creationId xmlns:a16="http://schemas.microsoft.com/office/drawing/2014/main" id="{C1478B2E-0022-829F-44E6-39A3CBB5D44A}"/>
                </a:ext>
              </a:extLst>
            </p:cNvPr>
            <p:cNvSpPr/>
            <p:nvPr/>
          </p:nvSpPr>
          <p:spPr>
            <a:xfrm>
              <a:off x="3065053" y="600608"/>
              <a:ext cx="1203827" cy="4624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Topic3: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C++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4" name="Google Shape;90;p16">
              <a:extLst>
                <a:ext uri="{FF2B5EF4-FFF2-40B4-BE49-F238E27FC236}">
                  <a16:creationId xmlns:a16="http://schemas.microsoft.com/office/drawing/2014/main" id="{AE6567B3-6360-8781-B47F-F3A6ECA349D1}"/>
                </a:ext>
              </a:extLst>
            </p:cNvPr>
            <p:cNvSpPr/>
            <p:nvPr/>
          </p:nvSpPr>
          <p:spPr>
            <a:xfrm>
              <a:off x="7745600" y="615012"/>
              <a:ext cx="1203827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Topic6: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Create package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5" name="Google Shape;90;p16">
              <a:extLst>
                <a:ext uri="{FF2B5EF4-FFF2-40B4-BE49-F238E27FC236}">
                  <a16:creationId xmlns:a16="http://schemas.microsoft.com/office/drawing/2014/main" id="{A85E62DC-02FD-EA87-079A-F32505890BA8}"/>
                </a:ext>
              </a:extLst>
            </p:cNvPr>
            <p:cNvSpPr/>
            <p:nvPr/>
          </p:nvSpPr>
          <p:spPr>
            <a:xfrm>
              <a:off x="5888176" y="615012"/>
              <a:ext cx="1671902" cy="4480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Topic5: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Shiny + dashboard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16" name="Google Shape;90;p16">
              <a:extLst>
                <a:ext uri="{FF2B5EF4-FFF2-40B4-BE49-F238E27FC236}">
                  <a16:creationId xmlns:a16="http://schemas.microsoft.com/office/drawing/2014/main" id="{448FE501-C5C1-0A96-F5AE-06B76832D34E}"/>
                </a:ext>
              </a:extLst>
            </p:cNvPr>
            <p:cNvSpPr/>
            <p:nvPr/>
          </p:nvSpPr>
          <p:spPr>
            <a:xfrm>
              <a:off x="4498827" y="602796"/>
              <a:ext cx="1203827" cy="4602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latin typeface="Sanskrit Text" panose="02020503050405020304" pitchFamily="18" charset="0"/>
                  <a:ea typeface="Tiro Devanagari Sanskrit"/>
                  <a:cs typeface="Sanskrit Text" panose="02020503050405020304" pitchFamily="18" charset="0"/>
                  <a:sym typeface="Tiro Devanagari Sanskrit"/>
                </a:rPr>
                <a:t>Topic4: Vectorisation</a:t>
              </a:r>
              <a:endParaRPr sz="1100" dirty="0"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654C4C-8102-9140-F491-19A40DDE98AE}"/>
                </a:ext>
              </a:extLst>
            </p:cNvPr>
            <p:cNvSpPr txBox="1"/>
            <p:nvPr/>
          </p:nvSpPr>
          <p:spPr>
            <a:xfrm>
              <a:off x="6933945" y="2014216"/>
              <a:ext cx="1252266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Package creating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1D4EA9-45B9-EAFE-EA2D-E88237C9838A}"/>
                </a:ext>
              </a:extLst>
            </p:cNvPr>
            <p:cNvSpPr txBox="1"/>
            <p:nvPr/>
          </p:nvSpPr>
          <p:spPr>
            <a:xfrm>
              <a:off x="1913230" y="2014216"/>
              <a:ext cx="865943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anskrit Text" panose="02020503050405020304" pitchFamily="18" charset="0"/>
                  <a:cs typeface="Sanskrit Text" panose="02020503050405020304" pitchFamily="18" charset="0"/>
                </a:rPr>
                <a:t>Dashboard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D6E93E-9338-D51E-D7F1-9B07AC540A0D}"/>
                </a:ext>
              </a:extLst>
            </p:cNvPr>
            <p:cNvCxnSpPr>
              <a:stCxn id="11" idx="2"/>
              <a:endCxn id="5" idx="0"/>
            </p:cNvCxnSpPr>
            <p:nvPr/>
          </p:nvCxnSpPr>
          <p:spPr>
            <a:xfrm>
              <a:off x="802888" y="1063082"/>
              <a:ext cx="1543314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01DCB9-324D-4AF9-361C-5ABB2F98D95F}"/>
                </a:ext>
              </a:extLst>
            </p:cNvPr>
            <p:cNvCxnSpPr>
              <a:stCxn id="13" idx="2"/>
              <a:endCxn id="5" idx="0"/>
            </p:cNvCxnSpPr>
            <p:nvPr/>
          </p:nvCxnSpPr>
          <p:spPr>
            <a:xfrm flipH="1">
              <a:off x="2346202" y="1063082"/>
              <a:ext cx="132076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B601DA-D18C-D9FA-ED75-609CFFE981CC}"/>
                </a:ext>
              </a:extLst>
            </p:cNvPr>
            <p:cNvCxnSpPr>
              <a:stCxn id="16" idx="2"/>
              <a:endCxn id="5" idx="0"/>
            </p:cNvCxnSpPr>
            <p:nvPr/>
          </p:nvCxnSpPr>
          <p:spPr>
            <a:xfrm flipH="1">
              <a:off x="2346202" y="1063082"/>
              <a:ext cx="2754539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F91C37-B798-8AB5-9A0B-EC8F5B5F24F9}"/>
                </a:ext>
              </a:extLst>
            </p:cNvPr>
            <p:cNvCxnSpPr>
              <a:stCxn id="15" idx="2"/>
              <a:endCxn id="5" idx="0"/>
            </p:cNvCxnSpPr>
            <p:nvPr/>
          </p:nvCxnSpPr>
          <p:spPr>
            <a:xfrm flipH="1">
              <a:off x="2346202" y="1063082"/>
              <a:ext cx="4377925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B6846A-0A83-DA65-56FC-53333BECCED0}"/>
                </a:ext>
              </a:extLst>
            </p:cNvPr>
            <p:cNvCxnSpPr>
              <a:stCxn id="14" idx="2"/>
              <a:endCxn id="3" idx="0"/>
            </p:cNvCxnSpPr>
            <p:nvPr/>
          </p:nvCxnSpPr>
          <p:spPr>
            <a:xfrm flipH="1">
              <a:off x="7560078" y="1063082"/>
              <a:ext cx="787436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41F5B4-9FE4-0434-5F53-4F6DA053039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>
              <a:off x="802888" y="1063082"/>
              <a:ext cx="6757190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36F115-D15E-F883-303E-B1253BBF0978}"/>
                </a:ext>
              </a:extLst>
            </p:cNvPr>
            <p:cNvCxnSpPr>
              <a:stCxn id="10" idx="2"/>
              <a:endCxn id="3" idx="0"/>
            </p:cNvCxnSpPr>
            <p:nvPr/>
          </p:nvCxnSpPr>
          <p:spPr>
            <a:xfrm>
              <a:off x="2290810" y="1063082"/>
              <a:ext cx="5269268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17B30F-F7C2-AB1D-7512-5E1D560648F5}"/>
                </a:ext>
              </a:extLst>
            </p:cNvPr>
            <p:cNvCxnSpPr>
              <a:stCxn id="16" idx="2"/>
              <a:endCxn id="3" idx="0"/>
            </p:cNvCxnSpPr>
            <p:nvPr/>
          </p:nvCxnSpPr>
          <p:spPr>
            <a:xfrm>
              <a:off x="5100741" y="1063082"/>
              <a:ext cx="2459337" cy="95113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E25C67-11A9-8C67-3BE5-3014234E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" y="2035521"/>
            <a:ext cx="6680922" cy="5248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4F43F7-CBA8-1C7F-D8FA-0D236E72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91" y="3874650"/>
            <a:ext cx="5808596" cy="1006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5D189-92CF-C415-1B28-461EA6ADB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28" y="2618594"/>
            <a:ext cx="6509936" cy="120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91131-C911-9082-D0C7-BEE21BED8C7B}"/>
              </a:ext>
            </a:extLst>
          </p:cNvPr>
          <p:cNvSpPr txBox="1"/>
          <p:nvPr/>
        </p:nvSpPr>
        <p:spPr>
          <a:xfrm>
            <a:off x="3594354" y="1773257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“Using own package”</a:t>
            </a:r>
          </a:p>
        </p:txBody>
      </p:sp>
    </p:spTree>
    <p:extLst>
      <p:ext uri="{BB962C8B-B14F-4D97-AF65-F5344CB8AC3E}">
        <p14:creationId xmlns:p14="http://schemas.microsoft.com/office/powerpoint/2010/main" val="14224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200" y="4937325"/>
            <a:ext cx="6259200" cy="207900"/>
          </a:xfrm>
          <a:prstGeom prst="rect">
            <a:avLst/>
          </a:prstGeom>
          <a:solidFill>
            <a:srgbClr val="2626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Automatic data cleaning dashboard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261500" y="4937325"/>
            <a:ext cx="28824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1</a:t>
            </a:r>
            <a:endParaRPr sz="10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00" y="0"/>
            <a:ext cx="9144000" cy="207900"/>
          </a:xfrm>
          <a:prstGeom prst="rect">
            <a:avLst/>
          </a:prstGeom>
          <a:solidFill>
            <a:srgbClr val="3333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anskrit Text" panose="02020503050405020304" pitchFamily="18" charset="0"/>
                <a:ea typeface="Tiro Devanagari Sanskrit"/>
                <a:cs typeface="Sanskrit Text" panose="02020503050405020304" pitchFamily="18" charset="0"/>
                <a:sym typeface="Tiro Devanagari Sanskrit"/>
              </a:rPr>
              <a:t>Real case</a:t>
            </a:r>
            <a:endParaRPr sz="1200">
              <a:solidFill>
                <a:schemeClr val="lt1"/>
              </a:solidFill>
              <a:latin typeface="Sanskrit Text" panose="02020503050405020304" pitchFamily="18" charset="0"/>
              <a:ea typeface="Tiro Devanagari Sanskrit"/>
              <a:cs typeface="Sanskrit Text" panose="02020503050405020304" pitchFamily="18" charset="0"/>
              <a:sym typeface="Tiro Devanagari Sanskri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DC4E-D531-C09F-D64C-C291C2E62FF2}"/>
              </a:ext>
            </a:extLst>
          </p:cNvPr>
          <p:cNvSpPr txBox="1"/>
          <p:nvPr/>
        </p:nvSpPr>
        <p:spPr>
          <a:xfrm>
            <a:off x="2966224" y="1821366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add your slides here</a:t>
            </a:r>
          </a:p>
        </p:txBody>
      </p:sp>
    </p:spTree>
    <p:extLst>
      <p:ext uri="{BB962C8B-B14F-4D97-AF65-F5344CB8AC3E}">
        <p14:creationId xmlns:p14="http://schemas.microsoft.com/office/powerpoint/2010/main" val="4163316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338</Words>
  <Application>Microsoft Office PowerPoint</Application>
  <PresentationFormat>On-screen Show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Sanskrit Text</vt:lpstr>
      <vt:lpstr>Arial</vt:lpstr>
      <vt:lpstr>Tiro Devanagari Sanskrit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Nomin Batbayr</cp:lastModifiedBy>
  <cp:revision>40</cp:revision>
  <dcterms:modified xsi:type="dcterms:W3CDTF">2023-05-28T01:36:19Z</dcterms:modified>
</cp:coreProperties>
</file>