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22"/>
  </p:notesMasterIdLst>
  <p:handoutMasterIdLst>
    <p:handoutMasterId r:id="rId23"/>
  </p:handoutMasterIdLst>
  <p:sldIdLst>
    <p:sldId id="529" r:id="rId2"/>
    <p:sldId id="495" r:id="rId3"/>
    <p:sldId id="514" r:id="rId4"/>
    <p:sldId id="515" r:id="rId5"/>
    <p:sldId id="516" r:id="rId6"/>
    <p:sldId id="535" r:id="rId7"/>
    <p:sldId id="536" r:id="rId8"/>
    <p:sldId id="537" r:id="rId9"/>
    <p:sldId id="517" r:id="rId10"/>
    <p:sldId id="520" r:id="rId11"/>
    <p:sldId id="530" r:id="rId12"/>
    <p:sldId id="531" r:id="rId13"/>
    <p:sldId id="532" r:id="rId14"/>
    <p:sldId id="540" r:id="rId15"/>
    <p:sldId id="541" r:id="rId16"/>
    <p:sldId id="533" r:id="rId17"/>
    <p:sldId id="538" r:id="rId18"/>
    <p:sldId id="539" r:id="rId19"/>
    <p:sldId id="534" r:id="rId20"/>
    <p:sldId id="528" r:id="rId21"/>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647" autoAdjust="0"/>
    <p:restoredTop sz="87621" autoAdjust="0"/>
  </p:normalViewPr>
  <p:slideViewPr>
    <p:cSldViewPr>
      <p:cViewPr varScale="1">
        <p:scale>
          <a:sx n="85" d="100"/>
          <a:sy n="85" d="100"/>
        </p:scale>
        <p:origin x="-852" y="-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12/5/2024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xmlns=""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12/5/2024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xmlns=""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pPr>
                <a:defRPr/>
              </a:pPr>
              <a:t>5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pPr>
                <a:defRPr/>
              </a:pPr>
              <a:t>5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pPr>
                <a:defRPr/>
              </a:pPr>
              <a:t>5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pPr>
                <a:defRPr/>
              </a:pPr>
              <a:t>5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pPr>
                <a:defRPr/>
              </a:pPr>
              <a:t>5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pPr>
                <a:defRPr/>
              </a:pPr>
              <a:t>5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pPr>
                <a:defRPr/>
              </a:pPr>
              <a:t>5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pPr>
                <a:defRPr/>
              </a:pPr>
              <a:t>5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pPr>
                <a:defRPr/>
              </a:pPr>
              <a:t>5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pPr>
                <a:defRPr/>
              </a:pPr>
              <a:t>5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pPr>
                <a:defRPr/>
              </a:pPr>
              <a:t>5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pPr>
                <a:defRPr/>
              </a:pPr>
              <a:t>5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accent4">
              <a:lumMod val="40000"/>
              <a:lumOff val="60000"/>
            </a:schemeClr>
          </a:solidFill>
          <a:ln>
            <a:solidFill>
              <a:schemeClr val="tx1"/>
            </a:solidFill>
          </a:ln>
        </p:spPr>
        <p:txBody>
          <a:bodyPr>
            <a:normAutofit/>
          </a:bodyPr>
          <a:lstStyle/>
          <a:p>
            <a:pPr algn="ctr">
              <a:defRPr/>
            </a:pPr>
            <a:r>
              <a:rPr lang="en-IN" sz="2800" b="1" dirty="0" smtClean="0">
                <a:solidFill>
                  <a:schemeClr val="tx1"/>
                </a:solidFill>
                <a:latin typeface="Times New Roman" pitchFamily="18" charset="0"/>
                <a:cs typeface="Times New Roman" pitchFamily="18" charset="0"/>
              </a:rPr>
              <a:t>AGB1211 </a:t>
            </a:r>
            <a:r>
              <a:rPr lang="en-IN" sz="2800" b="1" dirty="0">
                <a:solidFill>
                  <a:schemeClr val="tx1"/>
                </a:solidFill>
                <a:latin typeface="Times New Roman" pitchFamily="18" charset="0"/>
                <a:cs typeface="Times New Roman" pitchFamily="18" charset="0"/>
              </a:rPr>
              <a:t>– </a:t>
            </a:r>
            <a:r>
              <a:rPr lang="en-IN" sz="2800" b="1" dirty="0" smtClean="0">
                <a:solidFill>
                  <a:schemeClr val="tx1"/>
                </a:solidFill>
                <a:latin typeface="Times New Roman" pitchFamily="18" charset="0"/>
                <a:cs typeface="Times New Roman" pitchFamily="18" charset="0"/>
              </a:rPr>
              <a:t>DESIGN THINKING</a:t>
            </a:r>
            <a:r>
              <a:rPr lang="en-IN" sz="2800" b="1" dirty="0">
                <a:solidFill>
                  <a:schemeClr val="tx1"/>
                </a:solidFill>
                <a:latin typeface="Times New Roman" pitchFamily="18" charset="0"/>
                <a:cs typeface="Times New Roman" pitchFamily="18" charset="0"/>
              </a:rPr>
              <a:t/>
            </a:r>
            <a:br>
              <a:rPr lang="en-IN" sz="2800" b="1" dirty="0">
                <a:solidFill>
                  <a:schemeClr val="tx1"/>
                </a:solidFill>
                <a:latin typeface="Times New Roman" pitchFamily="18" charset="0"/>
                <a:cs typeface="Times New Roman" pitchFamily="18" charset="0"/>
              </a:rPr>
            </a:br>
            <a:endParaRPr lang="en-IN" sz="2800" b="1" dirty="0">
              <a:solidFill>
                <a:schemeClr val="tx1"/>
              </a:solidFill>
              <a:latin typeface="Times New Roman" pitchFamily="18" charset="0"/>
              <a:cs typeface="Times New Roman" pitchFamily="18" charset="0"/>
            </a:endParaRPr>
          </a:p>
        </p:txBody>
      </p:sp>
      <p:sp>
        <p:nvSpPr>
          <p:cNvPr id="7" name="Footer Placeholder 4"/>
          <p:cNvSpPr txBox="1">
            <a:spLocks/>
          </p:cNvSpPr>
          <p:nvPr/>
        </p:nvSpPr>
        <p:spPr>
          <a:xfrm>
            <a:off x="0" y="650523"/>
            <a:ext cx="9144000" cy="4031138"/>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latin typeface="Times New Roman" pitchFamily="18" charset="0"/>
              <a:cs typeface="Times New Roman" pitchFamily="18" charset="0"/>
            </a:endParaRPr>
          </a:p>
          <a:p>
            <a:pPr algn="ctr">
              <a:defRPr/>
            </a:pPr>
            <a:r>
              <a:rPr lang="en-US" sz="2400" b="1" dirty="0">
                <a:solidFill>
                  <a:schemeClr val="tx1"/>
                </a:solidFill>
                <a:latin typeface="Times New Roman" pitchFamily="18" charset="0"/>
                <a:cs typeface="Times New Roman" pitchFamily="18" charset="0"/>
              </a:rPr>
              <a:t>Department of Artificial Intelligence and Data Science</a:t>
            </a:r>
          </a:p>
          <a:p>
            <a:pPr algn="ctr">
              <a:defRPr/>
            </a:pPr>
            <a:r>
              <a:rPr lang="en-US" sz="2400" b="1" dirty="0">
                <a:solidFill>
                  <a:schemeClr val="tx1"/>
                </a:solidFill>
                <a:latin typeface="Times New Roman" pitchFamily="18" charset="0"/>
                <a:cs typeface="Times New Roman" pitchFamily="18" charset="0"/>
              </a:rPr>
              <a:t>Academic Year: 2024 – 2025 (Odd Semester)</a:t>
            </a:r>
          </a:p>
          <a:p>
            <a:pPr algn="ctr">
              <a:defRPr/>
            </a:pPr>
            <a:endParaRPr lang="en-US" sz="2400" b="1" dirty="0">
              <a:solidFill>
                <a:schemeClr val="tx1"/>
              </a:solidFill>
              <a:latin typeface="Times New Roman" pitchFamily="18" charset="0"/>
              <a:cs typeface="Times New Roman" pitchFamily="18" charset="0"/>
            </a:endParaRPr>
          </a:p>
          <a:p>
            <a:pPr>
              <a:defRPr/>
            </a:pPr>
            <a:r>
              <a:rPr lang="en-US" sz="2000" b="1" dirty="0" smtClean="0">
                <a:solidFill>
                  <a:schemeClr val="tx1"/>
                </a:solidFill>
                <a:latin typeface="Times New Roman" pitchFamily="18" charset="0"/>
                <a:cs typeface="Times New Roman" pitchFamily="18" charset="0"/>
              </a:rPr>
              <a:t>Year</a:t>
            </a:r>
            <a:r>
              <a:rPr lang="en-US" sz="2000" b="1" dirty="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	II</a:t>
            </a:r>
            <a:endParaRPr lang="en-US" sz="2000" b="1" dirty="0">
              <a:solidFill>
                <a:schemeClr val="tx1"/>
              </a:solidFill>
              <a:latin typeface="Times New Roman" pitchFamily="18" charset="0"/>
              <a:cs typeface="Times New Roman" pitchFamily="18" charset="0"/>
            </a:endParaRPr>
          </a:p>
          <a:p>
            <a:pPr>
              <a:defRPr/>
            </a:pPr>
            <a:r>
              <a:rPr lang="en-US" sz="2000" b="1" dirty="0">
                <a:solidFill>
                  <a:schemeClr val="tx1"/>
                </a:solidFill>
                <a:latin typeface="Times New Roman" pitchFamily="18" charset="0"/>
                <a:cs typeface="Times New Roman" pitchFamily="18" charset="0"/>
              </a:rPr>
              <a:t>Semester				</a:t>
            </a:r>
            <a:r>
              <a:rPr lang="en-US" sz="2000" b="1" dirty="0" smtClean="0">
                <a:solidFill>
                  <a:schemeClr val="tx1"/>
                </a:solidFill>
                <a:latin typeface="Times New Roman" pitchFamily="18" charset="0"/>
                <a:cs typeface="Times New Roman" pitchFamily="18" charset="0"/>
              </a:rPr>
              <a:t>:	III</a:t>
            </a:r>
            <a:endParaRPr lang="en-US" sz="2000" b="1" dirty="0">
              <a:solidFill>
                <a:schemeClr val="tx1"/>
              </a:solidFill>
              <a:latin typeface="Times New Roman" pitchFamily="18" charset="0"/>
              <a:cs typeface="Times New Roman" pitchFamily="18" charset="0"/>
            </a:endParaRPr>
          </a:p>
          <a:p>
            <a:pPr>
              <a:defRPr/>
            </a:pPr>
            <a:r>
              <a:rPr lang="en-US" sz="2000" b="1" dirty="0" smtClean="0">
                <a:solidFill>
                  <a:schemeClr val="tx1"/>
                </a:solidFill>
                <a:latin typeface="Times New Roman" pitchFamily="18" charset="0"/>
                <a:cs typeface="Times New Roman" pitchFamily="18" charset="0"/>
              </a:rPr>
              <a:t>Section				</a:t>
            </a:r>
            <a:r>
              <a:rPr lang="en-US" sz="2000" b="1" dirty="0" smtClean="0">
                <a:solidFill>
                  <a:schemeClr val="tx1"/>
                </a:solidFill>
                <a:latin typeface="Times New Roman" pitchFamily="18" charset="0"/>
                <a:cs typeface="Times New Roman" pitchFamily="18" charset="0"/>
              </a:rPr>
              <a:t>	:	AIDS -B</a:t>
            </a:r>
            <a:endParaRPr lang="en-US" sz="2000" b="1" dirty="0" smtClean="0">
              <a:solidFill>
                <a:schemeClr val="tx1"/>
              </a:solidFill>
              <a:latin typeface="Times New Roman" pitchFamily="18" charset="0"/>
              <a:cs typeface="Times New Roman" pitchFamily="18" charset="0"/>
            </a:endParaRPr>
          </a:p>
          <a:p>
            <a:pPr>
              <a:defRPr/>
            </a:pPr>
            <a:r>
              <a:rPr lang="en-US" sz="2000" b="1" dirty="0" smtClean="0">
                <a:solidFill>
                  <a:schemeClr val="tx1"/>
                </a:solidFill>
                <a:latin typeface="Times New Roman" pitchFamily="18" charset="0"/>
                <a:cs typeface="Times New Roman" pitchFamily="18" charset="0"/>
              </a:rPr>
              <a:t>Date</a:t>
            </a:r>
            <a:r>
              <a:rPr lang="en-US" sz="2000" b="1" dirty="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	6.12.2024</a:t>
            </a:r>
            <a:endParaRPr lang="en-US" sz="2000" b="1" dirty="0" smtClean="0">
              <a:solidFill>
                <a:schemeClr val="tx1"/>
              </a:solidFill>
              <a:latin typeface="Times New Roman" pitchFamily="18" charset="0"/>
              <a:cs typeface="Times New Roman" pitchFamily="18" charset="0"/>
            </a:endParaRPr>
          </a:p>
          <a:p>
            <a:pPr>
              <a:defRPr/>
            </a:pPr>
            <a:endParaRPr lang="en-US" sz="2800" b="1" dirty="0">
              <a:solidFill>
                <a:schemeClr val="tx1"/>
              </a:solidFill>
              <a:latin typeface="Times New Roman" pitchFamily="18" charset="0"/>
              <a:cs typeface="Times New Roman" pitchFamily="18" charset="0"/>
            </a:endParaRPr>
          </a:p>
          <a:p>
            <a:r>
              <a:rPr lang="en-US" sz="1600" dirty="0" smtClean="0">
                <a:latin typeface="Times New Roman" panose="02020603050405020304" pitchFamily="18" charset="0"/>
                <a:cs typeface="Times New Roman" panose="02020603050405020304" pitchFamily="18" charset="0"/>
              </a:rPr>
              <a:t>PRESENTED BY,                                                                           GUIDED BY </a:t>
            </a:r>
          </a:p>
          <a:p>
            <a:r>
              <a:rPr lang="en-US" sz="1600" b="1" dirty="0" smtClean="0">
                <a:latin typeface="Times New Roman" panose="02020603050405020304" pitchFamily="18" charset="0"/>
                <a:cs typeface="Times New Roman" panose="02020603050405020304" pitchFamily="18" charset="0"/>
              </a:rPr>
              <a:t>1.SRI HARITHA VARSINY  R (2303811724322107)                         JOANY </a:t>
            </a:r>
            <a:r>
              <a:rPr lang="en-US" sz="1600" b="1" dirty="0" smtClean="0">
                <a:latin typeface="Times New Roman" panose="02020603050405020304" pitchFamily="18" charset="0"/>
                <a:cs typeface="Times New Roman" panose="02020603050405020304" pitchFamily="18" charset="0"/>
              </a:rPr>
              <a:t>FRANKLIN M.E</a:t>
            </a:r>
            <a:r>
              <a:rPr lang="en-US" sz="1600" b="1" dirty="0" smtClean="0">
                <a:latin typeface="Times New Roman" panose="02020603050405020304" pitchFamily="18" charset="0"/>
                <a:cs typeface="Times New Roman" panose="02020603050405020304" pitchFamily="18" charset="0"/>
              </a:rPr>
              <a:t>.,1010</a:t>
            </a:r>
            <a:r>
              <a:rPr lang="en-US" sz="1600" b="1"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2. SUBATHRA  S (2303811724322109)					     Assistant </a:t>
            </a:r>
            <a:r>
              <a:rPr lang="en-US" sz="1600" b="1" dirty="0" smtClean="0">
                <a:latin typeface="Times New Roman" panose="02020603050405020304" pitchFamily="18" charset="0"/>
                <a:cs typeface="Times New Roman" panose="02020603050405020304" pitchFamily="18" charset="0"/>
              </a:rPr>
              <a:t>Professor,</a:t>
            </a:r>
            <a:endParaRPr lang="en-US" sz="1600" dirty="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3.SUBIKSA G R (2303811724322110 )                                                 Department </a:t>
            </a:r>
            <a:r>
              <a:rPr lang="en-US" sz="1600" b="1" dirty="0" smtClean="0">
                <a:latin typeface="Times New Roman" panose="02020603050405020304" pitchFamily="18" charset="0"/>
                <a:cs typeface="Times New Roman" panose="02020603050405020304" pitchFamily="18" charset="0"/>
              </a:rPr>
              <a:t>of AI,</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4. </a:t>
            </a:r>
            <a:r>
              <a:rPr lang="en-US" sz="1600" b="1" dirty="0" smtClean="0">
                <a:latin typeface="Times New Roman" panose="02020603050405020304" pitchFamily="18" charset="0"/>
                <a:cs typeface="Times New Roman" panose="02020603050405020304" pitchFamily="18" charset="0"/>
              </a:rPr>
              <a:t>SUGAPRIYA  A (2303811724322112)</a:t>
            </a:r>
            <a:r>
              <a:rPr lang="en-US" sz="1600" b="1" dirty="0" smtClean="0">
                <a:latin typeface="Times New Roman" panose="02020603050405020304" pitchFamily="18" charset="0"/>
                <a:cs typeface="Times New Roman" panose="02020603050405020304" pitchFamily="18" charset="0"/>
              </a:rPr>
              <a:t>                                               </a:t>
            </a:r>
            <a:r>
              <a:rPr lang="en-US" sz="1400" b="1" dirty="0" err="1" smtClean="0">
                <a:latin typeface="Times New Roman" panose="02020603050405020304" pitchFamily="18" charset="0"/>
                <a:cs typeface="Times New Roman" panose="02020603050405020304" pitchFamily="18" charset="0"/>
              </a:rPr>
              <a:t>K.Ramakrishnan</a:t>
            </a:r>
            <a:r>
              <a:rPr lang="en-US" sz="1400" b="1" dirty="0" smtClean="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College of Technology.</a:t>
            </a:r>
            <a:endParaRPr lang="en-US" sz="2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
        <p:nvSpPr>
          <p:cNvPr id="6" name="Footer Placeholder 4">
            <a:extLst>
              <a:ext uri="{FF2B5EF4-FFF2-40B4-BE49-F238E27FC236}">
                <a16:creationId xmlns:a16="http://schemas.microsoft.com/office/drawing/2014/main" xmlns=""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smtClean="0">
                <a:latin typeface="Times New Roman" pitchFamily="18" charset="0"/>
                <a:cs typeface="Times New Roman" pitchFamily="18" charset="0"/>
              </a:rPr>
              <a:t>AGB1211 </a:t>
            </a:r>
            <a:r>
              <a:rPr lang="en-US" sz="1200" dirty="0">
                <a:latin typeface="Times New Roman" pitchFamily="18" charset="0"/>
                <a:cs typeface="Times New Roman" pitchFamily="18" charset="0"/>
              </a:rPr>
              <a:t>–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8" name="Picture 7"/>
          <p:cNvPicPr/>
          <p:nvPr/>
        </p:nvPicPr>
        <p:blipFill>
          <a:blip r:embed="rId2"/>
          <a:stretch>
            <a:fillRect/>
          </a:stretch>
        </p:blipFill>
        <p:spPr>
          <a:xfrm>
            <a:off x="1" y="46798"/>
            <a:ext cx="1905000" cy="597376"/>
          </a:xfrm>
          <a:prstGeom prst="rect">
            <a:avLst/>
          </a:prstGeom>
          <a:noFill/>
          <a:ln w="9525">
            <a:noFill/>
          </a:ln>
        </p:spPr>
      </p:pic>
      <p:pic>
        <p:nvPicPr>
          <p:cNvPr id="9" name="Picture 8"/>
          <p:cNvPicPr/>
          <p:nvPr/>
        </p:nvPicPr>
        <p:blipFill>
          <a:blip r:embed="rId3"/>
          <a:stretch>
            <a:fillRect/>
          </a:stretch>
        </p:blipFill>
        <p:spPr>
          <a:xfrm>
            <a:off x="8475663" y="157957"/>
            <a:ext cx="428625" cy="36830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E0E8CD-B6C3-C340-0D91-BCD437C40468}"/>
              </a:ext>
            </a:extLst>
          </p:cNvPr>
          <p:cNvSpPr>
            <a:spLocks noGrp="1"/>
          </p:cNvSpPr>
          <p:nvPr>
            <p:ph type="title"/>
          </p:nvPr>
        </p:nvSpPr>
        <p:spPr>
          <a:xfrm>
            <a:off x="457200" y="11077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5" name="Footer Placeholder 4">
            <a:extLst>
              <a:ext uri="{FF2B5EF4-FFF2-40B4-BE49-F238E27FC236}">
                <a16:creationId xmlns:a16="http://schemas.microsoft.com/office/drawing/2014/main" xmlns=""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xmlns=""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3" name="Content Placeholder 2">
            <a:extLst>
              <a:ext uri="{FF2B5EF4-FFF2-40B4-BE49-F238E27FC236}">
                <a16:creationId xmlns:a16="http://schemas.microsoft.com/office/drawing/2014/main" xmlns="" id="{F498DCEC-7ACA-7687-5074-5D991881E0C3}"/>
              </a:ext>
            </a:extLst>
          </p:cNvPr>
          <p:cNvSpPr>
            <a:spLocks noGrp="1"/>
          </p:cNvSpPr>
          <p:nvPr>
            <p:ph sz="quarter" idx="1"/>
          </p:nvPr>
        </p:nvSpPr>
        <p:spPr/>
        <p:txBody>
          <a:bodyPr/>
          <a:lstStyle/>
          <a:p>
            <a:pPr marL="0" indent="0" algn="just"/>
            <a:r>
              <a:rPr lang="en-US" b="1" dirty="0" smtClean="0"/>
              <a:t> </a:t>
            </a:r>
            <a:r>
              <a:rPr lang="en-US" b="1" dirty="0" smtClean="0">
                <a:latin typeface="Times New Roman" pitchFamily="18" charset="0"/>
                <a:cs typeface="Times New Roman" pitchFamily="18" charset="0"/>
              </a:rPr>
              <a:t>USER AUTHENTICATION </a:t>
            </a:r>
            <a:r>
              <a:rPr lang="en-US" b="1" dirty="0" smtClean="0">
                <a:latin typeface="Times New Roman" pitchFamily="18" charset="0"/>
                <a:cs typeface="Times New Roman" pitchFamily="18" charset="0"/>
              </a:rPr>
              <a:t>MODULE.</a:t>
            </a:r>
          </a:p>
          <a:p>
            <a:pPr marL="0" indent="0" algn="just"/>
            <a:r>
              <a:rPr lang="en-US" b="1" dirty="0" smtClean="0">
                <a:latin typeface="Times New Roman" pitchFamily="18" charset="0"/>
                <a:cs typeface="Times New Roman" pitchFamily="18" charset="0"/>
              </a:rPr>
              <a:t>NEWS </a:t>
            </a:r>
            <a:r>
              <a:rPr lang="en-US" b="1" dirty="0" smtClean="0">
                <a:latin typeface="Times New Roman" pitchFamily="18" charset="0"/>
                <a:cs typeface="Times New Roman" pitchFamily="18" charset="0"/>
              </a:rPr>
              <a:t>CURATION </a:t>
            </a:r>
            <a:r>
              <a:rPr lang="en-US" b="1" dirty="0" smtClean="0">
                <a:latin typeface="Times New Roman" pitchFamily="18" charset="0"/>
                <a:cs typeface="Times New Roman" pitchFamily="18" charset="0"/>
              </a:rPr>
              <a:t>MODULE.</a:t>
            </a:r>
          </a:p>
          <a:p>
            <a:pPr marL="0" indent="0" algn="just"/>
            <a:r>
              <a:rPr lang="en-US" b="1" dirty="0" smtClean="0">
                <a:latin typeface="Times New Roman" pitchFamily="18" charset="0"/>
                <a:cs typeface="Times New Roman" pitchFamily="18" charset="0"/>
              </a:rPr>
              <a:t>INTERFACE DESIGN </a:t>
            </a:r>
            <a:r>
              <a:rPr lang="en-US" b="1" dirty="0" smtClean="0">
                <a:latin typeface="Times New Roman" pitchFamily="18" charset="0"/>
                <a:cs typeface="Times New Roman" pitchFamily="18" charset="0"/>
              </a:rPr>
              <a:t>MODULE.</a:t>
            </a:r>
          </a:p>
          <a:p>
            <a:pPr marL="0" indent="0" algn="just"/>
            <a:r>
              <a:rPr lang="en-US" b="1" dirty="0" smtClean="0">
                <a:latin typeface="Times New Roman" pitchFamily="18" charset="0"/>
                <a:cs typeface="Times New Roman" pitchFamily="18" charset="0"/>
              </a:rPr>
              <a:t>NOTIFICATION MODULE.</a:t>
            </a:r>
          </a:p>
          <a:p>
            <a:pPr marL="0" indent="0" algn="just"/>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FEEDBACK  </a:t>
            </a:r>
            <a:r>
              <a:rPr lang="en-US" b="1" dirty="0" smtClean="0">
                <a:latin typeface="Times New Roman" pitchFamily="18" charset="0"/>
                <a:cs typeface="Times New Roman" pitchFamily="18" charset="0"/>
              </a:rPr>
              <a:t>AND ANALYSIS </a:t>
            </a:r>
            <a:r>
              <a:rPr lang="en-US" b="1" dirty="0" smtClean="0">
                <a:latin typeface="Times New Roman" pitchFamily="18" charset="0"/>
                <a:cs typeface="Times New Roman" pitchFamily="18" charset="0"/>
              </a:rPr>
              <a:t>MODULE.</a:t>
            </a:r>
            <a:endParaRPr lang="en-IN"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69374"/>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xmlns="" val="3538875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a:t>
            </a:r>
            <a:r>
              <a:rPr lang="en-IN" b="1" dirty="0" smtClean="0">
                <a:solidFill>
                  <a:schemeClr val="tx1"/>
                </a:solidFill>
                <a:latin typeface="Times New Roman" pitchFamily="18" charset="0"/>
                <a:cs typeface="Times New Roman" pitchFamily="18" charset="0"/>
              </a:rPr>
              <a:t>1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
        <p:nvSpPr>
          <p:cNvPr id="5" name="Content Placeholder 4"/>
          <p:cNvSpPr>
            <a:spLocks noGrp="1"/>
          </p:cNvSpPr>
          <p:nvPr>
            <p:ph sz="quarter" idx="1"/>
          </p:nvPr>
        </p:nvSpPr>
        <p:spPr/>
        <p:txBody>
          <a:bodyPr/>
          <a:lstStyle/>
          <a:p>
            <a:r>
              <a:rPr lang="en-US" b="1" dirty="0" smtClean="0">
                <a:latin typeface="Times New Roman" pitchFamily="18" charset="0"/>
                <a:cs typeface="Times New Roman" pitchFamily="18" charset="0"/>
              </a:rPr>
              <a:t>USER AUTHENTICATION </a:t>
            </a:r>
            <a:r>
              <a:rPr lang="en-US" b="1" dirty="0" smtClean="0">
                <a:latin typeface="Times New Roman" pitchFamily="18" charset="0"/>
                <a:cs typeface="Times New Roman" pitchFamily="18" charset="0"/>
              </a:rPr>
              <a:t>MODULE</a:t>
            </a:r>
            <a:r>
              <a:rPr lang="en-US" b="1" dirty="0"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a:p>
            <a:pPr algn="just">
              <a:buNone/>
            </a:pPr>
            <a:r>
              <a:rPr lang="en-US"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User </a:t>
            </a:r>
            <a:r>
              <a:rPr lang="en-US" sz="2400" dirty="0" smtClean="0">
                <a:latin typeface="Times New Roman" pitchFamily="18" charset="0"/>
                <a:cs typeface="Times New Roman" pitchFamily="18" charset="0"/>
              </a:rPr>
              <a:t>authentication ensures that only registered users can access personalized content and settings. It protects user privacy, prevents unauthorized access, and can track user </a:t>
            </a:r>
            <a:r>
              <a:rPr lang="en-US" sz="2400" dirty="0" smtClean="0">
                <a:latin typeface="Times New Roman" pitchFamily="18" charset="0"/>
                <a:cs typeface="Times New Roman" pitchFamily="18" charset="0"/>
              </a:rPr>
              <a:t>activity </a:t>
            </a:r>
            <a:r>
              <a:rPr lang="en-US" sz="2400" dirty="0" smtClean="0">
                <a:latin typeface="Times New Roman" pitchFamily="18" charset="0"/>
                <a:cs typeface="Times New Roman" pitchFamily="18" charset="0"/>
              </a:rPr>
              <a:t>for content recommendations and app improvements</a:t>
            </a:r>
            <a:r>
              <a:rPr lang="en-US" sz="2400" dirty="0" smtClean="0">
                <a:latin typeface="Times New Roman" pitchFamily="18" charset="0"/>
                <a:cs typeface="Times New Roman" pitchFamily="18" charset="0"/>
              </a:rPr>
              <a:t>.</a:t>
            </a:r>
          </a:p>
          <a:p>
            <a:pPr algn="just">
              <a:buNone/>
            </a:pPr>
            <a:r>
              <a:rPr lang="en-US" sz="2400" b="1" dirty="0" smtClean="0">
                <a:latin typeface="Times New Roman" pitchFamily="18" charset="0"/>
                <a:cs typeface="Times New Roman" pitchFamily="18" charset="0"/>
              </a:rPr>
              <a:t>Key </a:t>
            </a:r>
            <a:r>
              <a:rPr lang="en-US" sz="2400" b="1" dirty="0" smtClean="0">
                <a:latin typeface="Times New Roman" pitchFamily="18" charset="0"/>
                <a:cs typeface="Times New Roman" pitchFamily="18" charset="0"/>
              </a:rPr>
              <a:t>Features:</a:t>
            </a:r>
          </a:p>
          <a:p>
            <a:pPr marL="457200" indent="-457200" algn="just">
              <a:buFont typeface="+mj-lt"/>
              <a:buAutoNum type="arabicPeriod"/>
            </a:pPr>
            <a:r>
              <a:rPr lang="en-US" sz="2400" dirty="0" smtClean="0">
                <a:latin typeface="Times New Roman" pitchFamily="18" charset="0"/>
                <a:cs typeface="Times New Roman" pitchFamily="18" charset="0"/>
              </a:rPr>
              <a:t>User Registration</a:t>
            </a:r>
          </a:p>
          <a:p>
            <a:pPr marL="457200" indent="-457200" algn="just">
              <a:buFont typeface="+mj-lt"/>
              <a:buAutoNum type="arabicPeriod"/>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Login</a:t>
            </a:r>
            <a:endParaRPr lang="en-US" sz="2400" b="1" dirty="0">
              <a:latin typeface="Times New Roman" pitchFamily="18" charset="0"/>
              <a:cs typeface="Times New Roman" pitchFamily="18" charset="0"/>
            </a:endParaRPr>
          </a:p>
        </p:txBody>
      </p:sp>
      <p:sp>
        <p:nvSpPr>
          <p:cNvPr id="6" name="Footer Placeholder 4">
            <a:extLst>
              <a:ext uri="{FF2B5EF4-FFF2-40B4-BE49-F238E27FC236}">
                <a16:creationId xmlns:a16="http://schemas.microsoft.com/office/drawing/2014/main" xmlns=""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a:t>
            </a:r>
            <a:r>
              <a:rPr lang="en-IN" b="1" dirty="0" smtClean="0">
                <a:solidFill>
                  <a:schemeClr val="tx1"/>
                </a:solidFill>
                <a:latin typeface="Times New Roman" pitchFamily="18" charset="0"/>
                <a:cs typeface="Times New Roman" pitchFamily="18" charset="0"/>
              </a:rPr>
              <a:t>2 Description </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
        <p:nvSpPr>
          <p:cNvPr id="5" name="Content Placeholder 4"/>
          <p:cNvSpPr>
            <a:spLocks noGrp="1"/>
          </p:cNvSpPr>
          <p:nvPr>
            <p:ph sz="quarter" idx="1"/>
          </p:nvPr>
        </p:nvSpPr>
        <p:spPr/>
        <p:txBody>
          <a:bodyPr>
            <a:normAutofit lnSpcReduction="10000"/>
          </a:bodyPr>
          <a:lstStyle/>
          <a:p>
            <a:r>
              <a:rPr lang="en-US" b="1" dirty="0" smtClean="0">
                <a:latin typeface="Times New Roman" pitchFamily="18" charset="0"/>
                <a:cs typeface="Times New Roman" pitchFamily="18" charset="0"/>
              </a:rPr>
              <a:t>NEWS CURATION </a:t>
            </a:r>
            <a:r>
              <a:rPr lang="en-US" b="1" dirty="0" smtClean="0">
                <a:latin typeface="Times New Roman" pitchFamily="18" charset="0"/>
                <a:cs typeface="Times New Roman" pitchFamily="18" charset="0"/>
              </a:rPr>
              <a:t>MODULE:</a:t>
            </a:r>
          </a:p>
          <a:p>
            <a:pPr algn="just">
              <a:buNone/>
            </a:pP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purpose of this module is to provide users with a tailored news experience, making sure they receive updates, articles, and stories that matter most to them. It enhances user engagement by keeping content fresh, relevant, and diverse</a:t>
            </a:r>
            <a:r>
              <a:rPr lang="en-US" dirty="0" smtClean="0"/>
              <a:t>.</a:t>
            </a:r>
          </a:p>
          <a:p>
            <a:pPr>
              <a:buNone/>
            </a:pPr>
            <a:r>
              <a:rPr lang="en-US" sz="2800" b="1" dirty="0" smtClean="0">
                <a:latin typeface="Times New Roman" pitchFamily="18" charset="0"/>
                <a:cs typeface="Times New Roman" pitchFamily="18" charset="0"/>
              </a:rPr>
              <a:t>Key Features</a:t>
            </a:r>
            <a:r>
              <a:rPr lang="en-US" sz="2800" b="1" dirty="0" smtClean="0">
                <a:latin typeface="Times New Roman" pitchFamily="18" charset="0"/>
                <a:cs typeface="Times New Roman" pitchFamily="18" charset="0"/>
              </a:rPr>
              <a:t>:</a:t>
            </a:r>
          </a:p>
          <a:p>
            <a:pPr marL="457200" indent="-457200">
              <a:buFont typeface="+mj-lt"/>
              <a:buAutoNum type="arabicPeriod"/>
            </a:pPr>
            <a:r>
              <a:rPr lang="en-US" sz="2400" dirty="0" smtClean="0">
                <a:latin typeface="Times New Roman" pitchFamily="18" charset="0"/>
                <a:cs typeface="Times New Roman" pitchFamily="18" charset="0"/>
              </a:rPr>
              <a:t>Personalized Content </a:t>
            </a:r>
            <a:r>
              <a:rPr lang="en-US" sz="2400" dirty="0" smtClean="0">
                <a:latin typeface="Times New Roman" pitchFamily="18" charset="0"/>
                <a:cs typeface="Times New Roman" pitchFamily="18" charset="0"/>
              </a:rPr>
              <a:t>Delivery</a:t>
            </a:r>
          </a:p>
          <a:p>
            <a:pPr marL="457200" indent="-457200">
              <a:buFont typeface="+mj-lt"/>
              <a:buAutoNum type="arabicPeriod"/>
            </a:pPr>
            <a:r>
              <a:rPr lang="en-US" sz="2400" dirty="0" smtClean="0">
                <a:latin typeface="Times New Roman" pitchFamily="18" charset="0"/>
                <a:cs typeface="Times New Roman" pitchFamily="18" charset="0"/>
              </a:rPr>
              <a:t>User Control &amp; Customization</a:t>
            </a:r>
          </a:p>
          <a:p>
            <a:pPr>
              <a:buNone/>
            </a:pPr>
            <a:endParaRPr lang="en-US" sz="2400" b="1" dirty="0" smtClean="0">
              <a:latin typeface="Times New Roman" pitchFamily="18" charset="0"/>
              <a:cs typeface="Times New Roman" pitchFamily="18" charset="0"/>
            </a:endParaRPr>
          </a:p>
          <a:p>
            <a:pPr>
              <a:buNone/>
            </a:pPr>
            <a:endParaRPr lang="en-US" dirty="0"/>
          </a:p>
        </p:txBody>
      </p:sp>
      <p:sp>
        <p:nvSpPr>
          <p:cNvPr id="7" name="Footer Placeholder 4">
            <a:extLst>
              <a:ext uri="{FF2B5EF4-FFF2-40B4-BE49-F238E27FC236}">
                <a16:creationId xmlns:a16="http://schemas.microsoft.com/office/drawing/2014/main" xmlns=""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6" name="Picture 5"/>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23"/>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a:t>
            </a:r>
            <a:r>
              <a:rPr lang="en-IN" b="1" dirty="0" smtClean="0">
                <a:solidFill>
                  <a:schemeClr val="tx1"/>
                </a:solidFill>
                <a:latin typeface="Times New Roman" pitchFamily="18" charset="0"/>
                <a:cs typeface="Times New Roman" pitchFamily="18" charset="0"/>
              </a:rPr>
              <a:t>3 </a:t>
            </a:r>
            <a:r>
              <a:rPr lang="en-IN" b="1" dirty="0">
                <a:solidFill>
                  <a:schemeClr val="tx1"/>
                </a:solidFill>
                <a:latin typeface="Times New Roman" pitchFamily="18" charset="0"/>
                <a:cs typeface="Times New Roman" pitchFamily="18" charset="0"/>
              </a:rPr>
              <a:t>Description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sp>
        <p:nvSpPr>
          <p:cNvPr id="5" name="Content Placeholder 4"/>
          <p:cNvSpPr>
            <a:spLocks noGrp="1"/>
          </p:cNvSpPr>
          <p:nvPr>
            <p:ph sz="quarter" idx="1"/>
          </p:nvPr>
        </p:nvSpPr>
        <p:spPr/>
        <p:txBody>
          <a:bodyPr/>
          <a:lstStyle/>
          <a:p>
            <a:r>
              <a:rPr lang="en-US" b="1" dirty="0" smtClean="0">
                <a:latin typeface="Times New Roman" pitchFamily="18" charset="0"/>
                <a:cs typeface="Times New Roman" pitchFamily="18" charset="0"/>
              </a:rPr>
              <a:t>INTERFACE DESIGN </a:t>
            </a:r>
            <a:r>
              <a:rPr lang="en-US" b="1" dirty="0" smtClean="0">
                <a:latin typeface="Times New Roman" pitchFamily="18" charset="0"/>
                <a:cs typeface="Times New Roman" pitchFamily="18" charset="0"/>
              </a:rPr>
              <a:t>MODULE</a:t>
            </a:r>
            <a:r>
              <a:rPr lang="en-US" b="1" dirty="0"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a:p>
            <a:pPr algn="just">
              <a:buNone/>
            </a:pPr>
            <a:r>
              <a:rPr lang="en-US" dirty="0" smtClean="0"/>
              <a:t>			</a:t>
            </a:r>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Interface Design Module</a:t>
            </a:r>
            <a:r>
              <a:rPr lang="en-US" sz="2400" dirty="0" smtClean="0">
                <a:latin typeface="Times New Roman" pitchFamily="18" charset="0"/>
                <a:cs typeface="Times New Roman" pitchFamily="18" charset="0"/>
              </a:rPr>
              <a:t> in a news feed app is a crucial aspect of ensuring a smooth, user-friendly, and engaging experience for users. A well-designed interface improves usability, accessibility, and overall user satisfaction.</a:t>
            </a:r>
            <a:endParaRPr lang="en-US" sz="2400" b="1"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Key Features</a:t>
            </a:r>
            <a:r>
              <a:rPr lang="en-US" sz="2400" b="1" dirty="0" smtClean="0">
                <a:latin typeface="Times New Roman" pitchFamily="18" charset="0"/>
                <a:cs typeface="Times New Roman" pitchFamily="18" charset="0"/>
              </a:rPr>
              <a:t>:</a:t>
            </a:r>
          </a:p>
          <a:p>
            <a:pPr marL="457200" indent="-457200" algn="just">
              <a:buFont typeface="+mj-lt"/>
              <a:buAutoNum type="arabicPeriod"/>
            </a:pPr>
            <a:r>
              <a:rPr lang="en-US" sz="2400" dirty="0" smtClean="0">
                <a:latin typeface="Times New Roman" pitchFamily="18" charset="0"/>
                <a:cs typeface="Times New Roman" pitchFamily="18" charset="0"/>
              </a:rPr>
              <a:t>Clean and Minimalist </a:t>
            </a:r>
            <a:r>
              <a:rPr lang="en-US" sz="2400" dirty="0" smtClean="0">
                <a:latin typeface="Times New Roman" pitchFamily="18" charset="0"/>
                <a:cs typeface="Times New Roman" pitchFamily="18" charset="0"/>
              </a:rPr>
              <a:t>Design</a:t>
            </a:r>
          </a:p>
          <a:p>
            <a:pPr marL="457200" indent="-457200" algn="just">
              <a:buFont typeface="+mj-lt"/>
              <a:buAutoNum type="arabicPeriod"/>
            </a:pPr>
            <a:r>
              <a:rPr lang="en-US" sz="2400" dirty="0" smtClean="0">
                <a:latin typeface="Times New Roman" pitchFamily="18" charset="0"/>
                <a:cs typeface="Times New Roman" pitchFamily="18" charset="0"/>
              </a:rPr>
              <a:t>User-Friendly Navigation</a:t>
            </a:r>
            <a:endParaRPr lang="en-US" sz="2400"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endParaRPr lang="en-US" dirty="0"/>
          </a:p>
        </p:txBody>
      </p:sp>
      <p:sp>
        <p:nvSpPr>
          <p:cNvPr id="6" name="Footer Placeholder 4">
            <a:extLst>
              <a:ext uri="{FF2B5EF4-FFF2-40B4-BE49-F238E27FC236}">
                <a16:creationId xmlns:a16="http://schemas.microsoft.com/office/drawing/2014/main" xmlns=""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
        <p:nvSpPr>
          <p:cNvPr id="5" name="Content Placeholder 4"/>
          <p:cNvSpPr>
            <a:spLocks noGrp="1"/>
          </p:cNvSpPr>
          <p:nvPr>
            <p:ph sz="quarter" idx="1"/>
          </p:nvPr>
        </p:nvSpPr>
        <p:spPr/>
        <p:txBody>
          <a:bodyPr>
            <a:normAutofit lnSpcReduction="10000"/>
          </a:bodyPr>
          <a:lstStyle/>
          <a:p>
            <a:r>
              <a:rPr lang="en-US" b="1" dirty="0" smtClean="0">
                <a:latin typeface="Times New Roman" pitchFamily="18" charset="0"/>
                <a:cs typeface="Times New Roman" pitchFamily="18" charset="0"/>
              </a:rPr>
              <a:t>NOTIFICATION </a:t>
            </a:r>
            <a:r>
              <a:rPr lang="en-US" b="1" dirty="0" smtClean="0">
                <a:latin typeface="Times New Roman" pitchFamily="18" charset="0"/>
                <a:cs typeface="Times New Roman" pitchFamily="18" charset="0"/>
              </a:rPr>
              <a:t>MODULE:</a:t>
            </a:r>
          </a:p>
          <a:p>
            <a:pPr algn="just">
              <a:buNone/>
            </a:pP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Notification Module</a:t>
            </a:r>
            <a:r>
              <a:rPr lang="en-US" sz="2400" dirty="0" smtClean="0">
                <a:latin typeface="Times New Roman" pitchFamily="18" charset="0"/>
                <a:cs typeface="Times New Roman" pitchFamily="18" charset="0"/>
              </a:rPr>
              <a:t> serves to keep users informed and engaged by delivering personalized, timely updates based on their preferences, interactions, and news trends. This module helps in driving app retention, user engagement, and promoting relevant </a:t>
            </a:r>
            <a:r>
              <a:rPr lang="en-US" sz="2400" dirty="0" smtClean="0">
                <a:latin typeface="Times New Roman" pitchFamily="18" charset="0"/>
                <a:cs typeface="Times New Roman" pitchFamily="18" charset="0"/>
              </a:rPr>
              <a:t>content.</a:t>
            </a:r>
          </a:p>
          <a:p>
            <a:pPr algn="just">
              <a:buNone/>
            </a:pPr>
            <a:r>
              <a:rPr lang="en-US" sz="2400" b="1" dirty="0" smtClean="0">
                <a:latin typeface="Times New Roman" pitchFamily="18" charset="0"/>
                <a:cs typeface="Times New Roman" pitchFamily="18" charset="0"/>
              </a:rPr>
              <a:t>Key </a:t>
            </a:r>
            <a:r>
              <a:rPr lang="en-US" sz="2400" b="1" dirty="0" smtClean="0">
                <a:latin typeface="Times New Roman" pitchFamily="18" charset="0"/>
                <a:cs typeface="Times New Roman" pitchFamily="18" charset="0"/>
              </a:rPr>
              <a:t>Features:</a:t>
            </a:r>
          </a:p>
          <a:p>
            <a:pPr marL="457200" indent="-457200" algn="just">
              <a:buFont typeface="+mj-lt"/>
              <a:buAutoNum type="arabicPeriod"/>
            </a:pPr>
            <a:r>
              <a:rPr lang="en-US" sz="2400" dirty="0" smtClean="0">
                <a:latin typeface="Times New Roman" pitchFamily="18" charset="0"/>
                <a:cs typeface="Times New Roman" pitchFamily="18" charset="0"/>
              </a:rPr>
              <a:t>Push </a:t>
            </a:r>
            <a:r>
              <a:rPr lang="en-US" sz="2400" dirty="0" smtClean="0">
                <a:latin typeface="Times New Roman" pitchFamily="18" charset="0"/>
                <a:cs typeface="Times New Roman" pitchFamily="18" charset="0"/>
              </a:rPr>
              <a:t>Notifications</a:t>
            </a:r>
          </a:p>
          <a:p>
            <a:pPr marL="457200" indent="-457200" algn="just">
              <a:buFont typeface="+mj-lt"/>
              <a:buAutoNum type="arabicPeriod"/>
            </a:pPr>
            <a:r>
              <a:rPr lang="en-US" sz="2400" dirty="0" smtClean="0">
                <a:latin typeface="Times New Roman" pitchFamily="18" charset="0"/>
                <a:cs typeface="Times New Roman" pitchFamily="18" charset="0"/>
              </a:rPr>
              <a:t>Personalized Notifications</a:t>
            </a:r>
            <a:endParaRPr lang="en-US" sz="2400" b="1" dirty="0" smtClean="0">
              <a:latin typeface="Times New Roman" pitchFamily="18" charset="0"/>
              <a:cs typeface="Times New Roman" pitchFamily="18" charset="0"/>
            </a:endParaRPr>
          </a:p>
          <a:p>
            <a:pPr algn="just">
              <a:buNone/>
            </a:pPr>
            <a:endParaRPr lang="en-US" sz="2400" b="1" dirty="0">
              <a:latin typeface="Times New Roman" pitchFamily="18" charset="0"/>
              <a:cs typeface="Times New Roman" pitchFamily="18" charset="0"/>
            </a:endParaRPr>
          </a:p>
        </p:txBody>
      </p:sp>
      <p:sp>
        <p:nvSpPr>
          <p:cNvPr id="6" name="Title 1"/>
          <p:cNvSpPr>
            <a:spLocks noGrp="1"/>
          </p:cNvSpPr>
          <p:nvPr>
            <p:ph type="title"/>
          </p:nvPr>
        </p:nvSpPr>
        <p:spPr>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a:t>
            </a:r>
            <a:r>
              <a:rPr lang="en-IN" b="1" dirty="0" smtClean="0">
                <a:solidFill>
                  <a:schemeClr val="tx1"/>
                </a:solidFill>
                <a:latin typeface="Times New Roman" pitchFamily="18" charset="0"/>
                <a:cs typeface="Times New Roman" pitchFamily="18" charset="0"/>
              </a:rPr>
              <a:t>4</a:t>
            </a:r>
            <a:r>
              <a:rPr lang="en-IN" b="1" dirty="0" smtClean="0">
                <a:solidFill>
                  <a:schemeClr val="tx1"/>
                </a:solidFill>
                <a:latin typeface="Times New Roman" pitchFamily="18" charset="0"/>
                <a:cs typeface="Times New Roman" pitchFamily="18" charset="0"/>
              </a:rPr>
              <a:t> </a:t>
            </a:r>
            <a:r>
              <a:rPr lang="en-IN" b="1" dirty="0">
                <a:solidFill>
                  <a:schemeClr val="tx1"/>
                </a:solidFill>
                <a:latin typeface="Times New Roman" pitchFamily="18" charset="0"/>
                <a:cs typeface="Times New Roman" pitchFamily="18" charset="0"/>
              </a:rPr>
              <a:t>Description (Cont..)</a:t>
            </a:r>
            <a:endParaRPr lang="en-US" b="1" dirty="0">
              <a:solidFill>
                <a:schemeClr val="tx1"/>
              </a:solidFill>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15</a:t>
            </a:fld>
            <a:endParaRPr lang="en-US" altLang="en-US"/>
          </a:p>
        </p:txBody>
      </p:sp>
      <p:sp>
        <p:nvSpPr>
          <p:cNvPr id="5" name="Content Placeholder 4"/>
          <p:cNvSpPr>
            <a:spLocks noGrp="1"/>
          </p:cNvSpPr>
          <p:nvPr>
            <p:ph sz="quarter" idx="1"/>
          </p:nvPr>
        </p:nvSpPr>
        <p:spPr/>
        <p:txBody>
          <a:bodyPr>
            <a:normAutofit fontScale="92500" lnSpcReduction="10000"/>
          </a:bodyPr>
          <a:lstStyle/>
          <a:p>
            <a:r>
              <a:rPr lang="en-US" b="1" dirty="0" smtClean="0">
                <a:latin typeface="Times New Roman" pitchFamily="18" charset="0"/>
                <a:cs typeface="Times New Roman" pitchFamily="18" charset="0"/>
              </a:rPr>
              <a:t>FEEDBACK  AND ANALYSIS </a:t>
            </a:r>
            <a:r>
              <a:rPr lang="en-US" b="1" dirty="0" smtClean="0">
                <a:latin typeface="Times New Roman" pitchFamily="18" charset="0"/>
                <a:cs typeface="Times New Roman" pitchFamily="18" charset="0"/>
              </a:rPr>
              <a:t>MODULE</a:t>
            </a:r>
            <a:r>
              <a:rPr lang="en-US" b="1" dirty="0"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a:p>
            <a:pPr algn="just">
              <a:buNone/>
            </a:pPr>
            <a:r>
              <a:rPr lang="en-US"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Feedback and Analysis Module</a:t>
            </a:r>
            <a:r>
              <a:rPr lang="en-US" sz="2400" dirty="0" smtClean="0">
                <a:latin typeface="Times New Roman" pitchFamily="18" charset="0"/>
                <a:cs typeface="Times New Roman" pitchFamily="18" charset="0"/>
              </a:rPr>
              <a:t> in a news feed app plays an essential role in improving the user experience, optimizing content delivery, and enhancing app performance. By collecting feedback from users and analyzing their behavior and engagement patterns, the app can evolve based on real user preferences and needs</a:t>
            </a:r>
            <a:r>
              <a:rPr lang="en-US" sz="2400" dirty="0" smtClean="0"/>
              <a:t>.</a:t>
            </a:r>
            <a:endParaRPr lang="en-US" sz="2400" dirty="0" smtClean="0">
              <a:latin typeface="Times New Roman" pitchFamily="18" charset="0"/>
              <a:cs typeface="Times New Roman" pitchFamily="18" charset="0"/>
            </a:endParaRPr>
          </a:p>
          <a:p>
            <a:pPr algn="just">
              <a:buNone/>
            </a:pPr>
            <a:r>
              <a:rPr lang="en-US" sz="2400" b="1" dirty="0" smtClean="0">
                <a:latin typeface="Times New Roman" pitchFamily="18" charset="0"/>
                <a:cs typeface="Times New Roman" pitchFamily="18" charset="0"/>
              </a:rPr>
              <a:t>Key Features</a:t>
            </a:r>
            <a:r>
              <a:rPr lang="en-US" sz="2400" b="1" dirty="0" smtClean="0">
                <a:latin typeface="Times New Roman" pitchFamily="18" charset="0"/>
                <a:cs typeface="Times New Roman" pitchFamily="18" charset="0"/>
              </a:rPr>
              <a:t>:</a:t>
            </a:r>
          </a:p>
          <a:p>
            <a:pPr marL="514350" indent="-514350" algn="just">
              <a:buFont typeface="+mj-lt"/>
              <a:buAutoNum type="arabicPeriod"/>
            </a:pPr>
            <a:r>
              <a:rPr lang="en-US" dirty="0" smtClean="0">
                <a:latin typeface="Times New Roman" pitchFamily="18" charset="0"/>
                <a:cs typeface="Times New Roman" pitchFamily="18" charset="0"/>
              </a:rPr>
              <a:t>User Feedback </a:t>
            </a:r>
            <a:r>
              <a:rPr lang="en-US" dirty="0" smtClean="0">
                <a:latin typeface="Times New Roman" pitchFamily="18" charset="0"/>
                <a:cs typeface="Times New Roman" pitchFamily="18" charset="0"/>
              </a:rPr>
              <a:t>Collection</a:t>
            </a:r>
          </a:p>
          <a:p>
            <a:pPr marL="514350" indent="-514350" algn="just">
              <a:buFont typeface="+mj-lt"/>
              <a:buAutoNum type="arabicPeriod"/>
            </a:pPr>
            <a:r>
              <a:rPr lang="en-US" dirty="0" smtClean="0">
                <a:latin typeface="Times New Roman" pitchFamily="18" charset="0"/>
                <a:cs typeface="Times New Roman" pitchFamily="18" charset="0"/>
              </a:rPr>
              <a:t>Content Feedback</a:t>
            </a:r>
            <a:endParaRPr lang="en-US" b="1"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
        <p:nvSpPr>
          <p:cNvPr id="6" name="Title 1"/>
          <p:cNvSpPr>
            <a:spLocks noGrp="1"/>
          </p:cNvSpPr>
          <p:nvPr>
            <p:ph type="title"/>
          </p:nvPr>
        </p:nvSpPr>
        <p:spPr>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a:t>
            </a:r>
            <a:r>
              <a:rPr lang="en-IN" b="1" dirty="0" smtClean="0">
                <a:solidFill>
                  <a:schemeClr val="tx1"/>
                </a:solidFill>
                <a:latin typeface="Times New Roman" pitchFamily="18" charset="0"/>
                <a:cs typeface="Times New Roman" pitchFamily="18" charset="0"/>
              </a:rPr>
              <a:t>5 </a:t>
            </a:r>
            <a:r>
              <a:rPr lang="en-IN" b="1" dirty="0" smtClean="0">
                <a:solidFill>
                  <a:schemeClr val="tx1"/>
                </a:solidFill>
                <a:latin typeface="Times New Roman" pitchFamily="18" charset="0"/>
                <a:cs typeface="Times New Roman" pitchFamily="18" charset="0"/>
              </a:rPr>
              <a:t>Description </a:t>
            </a:r>
            <a:endParaRPr lang="en-US" b="1" dirty="0">
              <a:solidFill>
                <a:schemeClr val="tx1"/>
              </a:solidFill>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16</a:t>
            </a:fld>
            <a:endParaRPr lang="en-US" altLang="en-US"/>
          </a:p>
        </p:txBody>
      </p:sp>
      <p:sp>
        <p:nvSpPr>
          <p:cNvPr id="6" name="Footer Placeholder 4">
            <a:extLst>
              <a:ext uri="{FF2B5EF4-FFF2-40B4-BE49-F238E27FC236}">
                <a16:creationId xmlns:a16="http://schemas.microsoft.com/office/drawing/2014/main" xmlns=""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pic>
        <p:nvPicPr>
          <p:cNvPr id="9" name="Content Placeholder 8"/>
          <p:cNvPicPr>
            <a:picLocks noGrp="1"/>
          </p:cNvPicPr>
          <p:nvPr>
            <p:ph sz="quarter" idx="1"/>
          </p:nvPr>
        </p:nvPicPr>
        <p:blipFill>
          <a:blip r:embed="rId4"/>
          <a:srcRect/>
          <a:stretch>
            <a:fillRect/>
          </a:stretch>
        </p:blipFill>
        <p:spPr bwMode="auto">
          <a:xfrm>
            <a:off x="2286000" y="1047750"/>
            <a:ext cx="1921436" cy="3657600"/>
          </a:xfrm>
          <a:prstGeom prst="rect">
            <a:avLst/>
          </a:prstGeom>
          <a:noFill/>
          <a:ln w="9525">
            <a:noFill/>
            <a:miter lim="800000"/>
            <a:headEnd/>
            <a:tailEnd/>
          </a:ln>
        </p:spPr>
      </p:pic>
      <p:pic>
        <p:nvPicPr>
          <p:cNvPr id="10" name="Picture 9"/>
          <p:cNvPicPr/>
          <p:nvPr/>
        </p:nvPicPr>
        <p:blipFill>
          <a:blip r:embed="rId5"/>
          <a:srcRect/>
          <a:stretch>
            <a:fillRect/>
          </a:stretch>
        </p:blipFill>
        <p:spPr bwMode="auto">
          <a:xfrm>
            <a:off x="5257800" y="1047750"/>
            <a:ext cx="2070735" cy="3657599"/>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17</a:t>
            </a:fld>
            <a:endParaRPr lang="en-US" altLang="en-US"/>
          </a:p>
        </p:txBody>
      </p:sp>
      <p:sp>
        <p:nvSpPr>
          <p:cNvPr id="7" name="Title 1"/>
          <p:cNvSpPr>
            <a:spLocks noGrp="1"/>
          </p:cNvSpPr>
          <p:nvPr>
            <p:ph type="title"/>
          </p:nvPr>
        </p:nvSpPr>
        <p:spPr>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pic>
        <p:nvPicPr>
          <p:cNvPr id="8" name="Picture 7"/>
          <p:cNvPicPr/>
          <p:nvPr/>
        </p:nvPicPr>
        <p:blipFill>
          <a:blip r:embed="rId2"/>
          <a:stretch>
            <a:fillRect/>
          </a:stretch>
        </p:blipFill>
        <p:spPr>
          <a:xfrm>
            <a:off x="1" y="46798"/>
            <a:ext cx="1905000" cy="597376"/>
          </a:xfrm>
          <a:prstGeom prst="rect">
            <a:avLst/>
          </a:prstGeom>
          <a:noFill/>
          <a:ln w="9525">
            <a:noFill/>
          </a:ln>
        </p:spPr>
      </p:pic>
      <p:pic>
        <p:nvPicPr>
          <p:cNvPr id="10" name="Picture 9"/>
          <p:cNvPicPr/>
          <p:nvPr/>
        </p:nvPicPr>
        <p:blipFill>
          <a:blip r:embed="rId3"/>
          <a:stretch>
            <a:fillRect/>
          </a:stretch>
        </p:blipFill>
        <p:spPr>
          <a:xfrm>
            <a:off x="8628063" y="0"/>
            <a:ext cx="515937" cy="432593"/>
          </a:xfrm>
          <a:prstGeom prst="rect">
            <a:avLst/>
          </a:prstGeom>
          <a:noFill/>
          <a:ln w="9525">
            <a:noFill/>
          </a:ln>
        </p:spPr>
      </p:pic>
      <p:pic>
        <p:nvPicPr>
          <p:cNvPr id="11" name="Content Placeholder 8"/>
          <p:cNvPicPr>
            <a:picLocks noGrp="1"/>
          </p:cNvPicPr>
          <p:nvPr>
            <p:ph sz="quarter" idx="1"/>
          </p:nvPr>
        </p:nvPicPr>
        <p:blipFill>
          <a:blip r:embed="rId4"/>
          <a:srcRect/>
          <a:stretch>
            <a:fillRect/>
          </a:stretch>
        </p:blipFill>
        <p:spPr bwMode="auto">
          <a:xfrm>
            <a:off x="914400" y="971550"/>
            <a:ext cx="2112231" cy="3703638"/>
          </a:xfrm>
          <a:prstGeom prst="rect">
            <a:avLst/>
          </a:prstGeom>
          <a:noFill/>
          <a:ln w="9525">
            <a:noFill/>
            <a:miter lim="800000"/>
            <a:headEnd/>
            <a:tailEnd/>
          </a:ln>
        </p:spPr>
      </p:pic>
      <p:pic>
        <p:nvPicPr>
          <p:cNvPr id="12" name="Picture 11"/>
          <p:cNvPicPr/>
          <p:nvPr/>
        </p:nvPicPr>
        <p:blipFill>
          <a:blip r:embed="rId5"/>
          <a:srcRect/>
          <a:stretch>
            <a:fillRect/>
          </a:stretch>
        </p:blipFill>
        <p:spPr bwMode="auto">
          <a:xfrm>
            <a:off x="3505200" y="971550"/>
            <a:ext cx="1993900" cy="3657600"/>
          </a:xfrm>
          <a:prstGeom prst="rect">
            <a:avLst/>
          </a:prstGeom>
          <a:noFill/>
          <a:ln w="9525">
            <a:noFill/>
            <a:miter lim="800000"/>
            <a:headEnd/>
            <a:tailEnd/>
          </a:ln>
        </p:spPr>
      </p:pic>
      <p:pic>
        <p:nvPicPr>
          <p:cNvPr id="13" name="Picture 12"/>
          <p:cNvPicPr/>
          <p:nvPr/>
        </p:nvPicPr>
        <p:blipFill>
          <a:blip r:embed="rId6"/>
          <a:srcRect/>
          <a:stretch>
            <a:fillRect/>
          </a:stretch>
        </p:blipFill>
        <p:spPr bwMode="auto">
          <a:xfrm>
            <a:off x="5943600" y="971550"/>
            <a:ext cx="2133600" cy="37338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18</a:t>
            </a:fld>
            <a:endParaRPr lang="en-US" altLang="en-US"/>
          </a:p>
        </p:txBody>
      </p:sp>
      <p:sp>
        <p:nvSpPr>
          <p:cNvPr id="6" name="Title 1"/>
          <p:cNvSpPr>
            <a:spLocks noGrp="1"/>
          </p:cNvSpPr>
          <p:nvPr>
            <p:ph type="title"/>
          </p:nvPr>
        </p:nvSpPr>
        <p:spPr>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628063" y="133350"/>
            <a:ext cx="515937" cy="432593"/>
          </a:xfrm>
          <a:prstGeom prst="rect">
            <a:avLst/>
          </a:prstGeom>
          <a:noFill/>
          <a:ln w="9525">
            <a:noFill/>
          </a:ln>
        </p:spPr>
      </p:pic>
      <p:pic>
        <p:nvPicPr>
          <p:cNvPr id="9" name="Content Placeholder 8"/>
          <p:cNvPicPr>
            <a:picLocks noGrp="1"/>
          </p:cNvPicPr>
          <p:nvPr>
            <p:ph sz="quarter" idx="1"/>
          </p:nvPr>
        </p:nvPicPr>
        <p:blipFill>
          <a:blip r:embed="rId4"/>
          <a:srcRect/>
          <a:stretch>
            <a:fillRect/>
          </a:stretch>
        </p:blipFill>
        <p:spPr bwMode="auto">
          <a:xfrm>
            <a:off x="2133600" y="1047750"/>
            <a:ext cx="1895910" cy="3703638"/>
          </a:xfrm>
          <a:prstGeom prst="rect">
            <a:avLst/>
          </a:prstGeom>
          <a:noFill/>
          <a:ln w="9525">
            <a:noFill/>
            <a:miter lim="800000"/>
            <a:headEnd/>
            <a:tailEnd/>
          </a:ln>
        </p:spPr>
      </p:pic>
      <p:pic>
        <p:nvPicPr>
          <p:cNvPr id="10" name="Picture 9"/>
          <p:cNvPicPr/>
          <p:nvPr/>
        </p:nvPicPr>
        <p:blipFill>
          <a:blip r:embed="rId5"/>
          <a:srcRect/>
          <a:stretch>
            <a:fillRect/>
          </a:stretch>
        </p:blipFill>
        <p:spPr bwMode="auto">
          <a:xfrm>
            <a:off x="4800600" y="1047750"/>
            <a:ext cx="2057400" cy="37338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19</a:t>
            </a:fld>
            <a:endParaRPr lang="en-US" altLang="en-US"/>
          </a:p>
        </p:txBody>
      </p:sp>
      <p:sp>
        <p:nvSpPr>
          <p:cNvPr id="5" name="Content Placeholder 4"/>
          <p:cNvSpPr>
            <a:spLocks noGrp="1"/>
          </p:cNvSpPr>
          <p:nvPr>
            <p:ph sz="quarter" idx="1"/>
          </p:nvPr>
        </p:nvSpPr>
        <p:spPr/>
        <p:txBody>
          <a:bodyPr>
            <a:normAutofit lnSpcReduction="10000"/>
          </a:bodyPr>
          <a:lstStyle/>
          <a:p>
            <a:pPr algn="just"/>
            <a:r>
              <a:rPr lang="en-US" dirty="0" smtClean="0">
                <a:latin typeface="Times New Roman" pitchFamily="18" charset="0"/>
                <a:cs typeface="Times New Roman" pitchFamily="18" charset="0"/>
              </a:rPr>
              <a:t>The News Feed App represents a significant advancement in personalized news delivery. By integrating machine learning algorithms with design thinking principles, the app provides a seamless, engaging, and user-friendly experience. It not only addresses the challenge of information overload but also empowers users to stay informed on their own terms. Future enhancements include voice command features, multilingual support, and integration with wearable devices to make the app even more versatile and inclusive.</a:t>
            </a:r>
          </a:p>
          <a:p>
            <a:endParaRPr lang="en-US" dirty="0">
              <a:latin typeface="Times New Roman" pitchFamily="18" charset="0"/>
              <a:cs typeface="Times New Roman" pitchFamily="18" charset="0"/>
            </a:endParaRPr>
          </a:p>
        </p:txBody>
      </p:sp>
      <p:sp>
        <p:nvSpPr>
          <p:cNvPr id="6" name="Footer Placeholder 4">
            <a:extLst>
              <a:ext uri="{FF2B5EF4-FFF2-40B4-BE49-F238E27FC236}">
                <a16:creationId xmlns:a16="http://schemas.microsoft.com/office/drawing/2014/main" xmlns=""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7E05917E-1459-9543-BDC1-EB6757DCCC2B}"/>
              </a:ext>
            </a:extLst>
          </p:cNvPr>
          <p:cNvSpPr>
            <a:spLocks noGrp="1"/>
          </p:cNvSpPr>
          <p:nvPr>
            <p:ph type="title"/>
          </p:nvPr>
        </p:nvSpPr>
        <p:spPr>
          <a:xfrm>
            <a:off x="457200" y="148872"/>
            <a:ext cx="8229600" cy="68580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xmlns="" id="{A59926A3-D6DE-BF77-88C6-09EA205A58DB}"/>
              </a:ext>
            </a:extLst>
          </p:cNvPr>
          <p:cNvSpPr>
            <a:spLocks noGrp="1"/>
          </p:cNvSpPr>
          <p:nvPr>
            <p:ph type="ftr" sz="quarter" idx="11"/>
          </p:nvPr>
        </p:nvSpPr>
        <p:spPr>
          <a:xfrm>
            <a:off x="2438400" y="4767263"/>
            <a:ext cx="4340352"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xmlns="" id="{65894BDA-3057-096C-18BB-A0D0D182A5A7}"/>
              </a:ext>
            </a:extLst>
          </p:cNvPr>
          <p:cNvSpPr>
            <a:spLocks noGrp="1"/>
          </p:cNvSpPr>
          <p:nvPr>
            <p:ph sz="quarter" idx="1"/>
          </p:nvPr>
        </p:nvSpPr>
        <p:spPr>
          <a:xfrm>
            <a:off x="457200" y="914400"/>
            <a:ext cx="8229600" cy="3703320"/>
          </a:xfrm>
        </p:spPr>
        <p:txBody>
          <a:bodyPr/>
          <a:lstStyle/>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NEWS  FEED APP</a:t>
            </a:r>
            <a:endParaRPr lang="en-IN" b="1" dirty="0" smtClean="0">
              <a:latin typeface="Times New Roman" pitchFamily="18" charset="0"/>
              <a:cs typeface="Times New Roman" pitchFamily="18" charset="0"/>
            </a:endParaRPr>
          </a:p>
        </p:txBody>
      </p:sp>
      <p:pic>
        <p:nvPicPr>
          <p:cNvPr id="8" name="Picture 7"/>
          <p:cNvPicPr/>
          <p:nvPr/>
        </p:nvPicPr>
        <p:blipFill>
          <a:blip r:embed="rId2"/>
          <a:stretch>
            <a:fillRect/>
          </a:stretch>
        </p:blipFill>
        <p:spPr>
          <a:xfrm>
            <a:off x="1" y="46798"/>
            <a:ext cx="1905000" cy="597376"/>
          </a:xfrm>
          <a:prstGeom prst="rect">
            <a:avLst/>
          </a:prstGeom>
          <a:noFill/>
          <a:ln w="9525">
            <a:noFill/>
          </a:ln>
        </p:spPr>
      </p:pic>
      <p:pic>
        <p:nvPicPr>
          <p:cNvPr id="9" name="Picture 8"/>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xmlns="" val="4255157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41377AE-5B94-C1F2-E1C0-17E77BBFB9DA}"/>
              </a:ext>
            </a:extLst>
          </p:cNvPr>
          <p:cNvSpPr>
            <a:spLocks noGrp="1"/>
          </p:cNvSpPr>
          <p:nvPr>
            <p:ph type="title"/>
          </p:nvPr>
        </p:nvSpPr>
        <p:spPr>
          <a:xfrm>
            <a:off x="457200" y="148872"/>
            <a:ext cx="8229600" cy="685800"/>
          </a:xfrm>
          <a:solidFill>
            <a:schemeClr val="accent4">
              <a:lumMod val="40000"/>
              <a:lumOff val="60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xmlns=""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20</a:t>
            </a:fld>
            <a:endParaRPr lang="en-US" altLang="en-US" dirty="0"/>
          </a:p>
        </p:txBody>
      </p:sp>
      <p:sp>
        <p:nvSpPr>
          <p:cNvPr id="6" name="Title 1">
            <a:extLst>
              <a:ext uri="{FF2B5EF4-FFF2-40B4-BE49-F238E27FC236}">
                <a16:creationId xmlns:a16="http://schemas.microsoft.com/office/drawing/2014/main" xmlns="" id="{C622646B-3CDF-929A-2318-D91165119579}"/>
              </a:ext>
            </a:extLst>
          </p:cNvPr>
          <p:cNvSpPr txBox="1">
            <a:spLocks/>
          </p:cNvSpPr>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itchFamily="18" charset="0"/>
                <a:cs typeface="Times New Roman" pitchFamily="18" charset="0"/>
              </a:rPr>
              <a:t>Any queries??? </a:t>
            </a:r>
          </a:p>
        </p:txBody>
      </p:sp>
      <p:sp>
        <p:nvSpPr>
          <p:cNvPr id="8" name="Footer Placeholder 4">
            <a:extLst>
              <a:ext uri="{FF2B5EF4-FFF2-40B4-BE49-F238E27FC236}">
                <a16:creationId xmlns:a16="http://schemas.microsoft.com/office/drawing/2014/main" xmlns=""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9" name="Picture 8"/>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xmlns="" val="4281137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5CB552-9064-2022-2FE6-8CF056A213C6}"/>
              </a:ext>
            </a:extLst>
          </p:cNvPr>
          <p:cNvSpPr>
            <a:spLocks noGrp="1"/>
          </p:cNvSpPr>
          <p:nvPr>
            <p:ph type="title"/>
          </p:nvPr>
        </p:nvSpPr>
        <p:spPr>
          <a:xfrm>
            <a:off x="457200" y="186972"/>
            <a:ext cx="8229600" cy="60960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Problem Identification</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xmlns="" id="{9F403579-F0D1-E1A9-9626-90D255E99861}"/>
              </a:ext>
            </a:extLst>
          </p:cNvPr>
          <p:cNvSpPr>
            <a:spLocks noGrp="1"/>
          </p:cNvSpPr>
          <p:nvPr>
            <p:ph type="ftr" sz="quarter" idx="11"/>
          </p:nvPr>
        </p:nvSpPr>
        <p:spPr>
          <a:xfrm>
            <a:off x="2514600" y="4767263"/>
            <a:ext cx="41910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xmlns=""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a16="http://schemas.microsoft.com/office/drawing/2014/main" xmlns="" id="{65894BDA-3057-096C-18BB-A0D0D182A5A7}"/>
              </a:ext>
            </a:extLst>
          </p:cNvPr>
          <p:cNvSpPr>
            <a:spLocks noGrp="1"/>
          </p:cNvSpPr>
          <p:nvPr>
            <p:ph sz="quarter" idx="1"/>
          </p:nvPr>
        </p:nvSpPr>
        <p:spPr/>
        <p:txBody>
          <a:bodyPr/>
          <a:lstStyle/>
          <a:p>
            <a:pPr algn="just"/>
            <a:r>
              <a:rPr lang="en-US" b="1" dirty="0" smtClean="0">
                <a:latin typeface="Times New Roman" pitchFamily="18" charset="0"/>
                <a:cs typeface="Times New Roman" pitchFamily="18" charset="0"/>
              </a:rPr>
              <a:t>Relevance of Content</a:t>
            </a:r>
            <a:r>
              <a:rPr lang="en-US" dirty="0" smtClean="0">
                <a:latin typeface="Times New Roman" pitchFamily="18" charset="0"/>
                <a:cs typeface="Times New Roman" pitchFamily="18" charset="0"/>
              </a:rPr>
              <a:t>: The app may display irrelevant or outdated content, making it difficult for users to find news that aligns with their interests</a:t>
            </a:r>
            <a:r>
              <a:rPr lang="en-US" dirty="0" smtClean="0">
                <a:latin typeface="Times New Roman" pitchFamily="18" charset="0"/>
                <a:cs typeface="Times New Roman" pitchFamily="18" charset="0"/>
              </a:rPr>
              <a:t>.</a:t>
            </a:r>
          </a:p>
          <a:p>
            <a:pPr algn="just"/>
            <a:r>
              <a:rPr lang="en-US" b="1" dirty="0" smtClean="0">
                <a:latin typeface="Times New Roman" pitchFamily="18" charset="0"/>
                <a:cs typeface="Times New Roman" pitchFamily="18" charset="0"/>
              </a:rPr>
              <a:t>Slow Loading Times</a:t>
            </a:r>
            <a:r>
              <a:rPr lang="en-US" dirty="0" smtClean="0">
                <a:latin typeface="Times New Roman" pitchFamily="18" charset="0"/>
                <a:cs typeface="Times New Roman" pitchFamily="18" charset="0"/>
              </a:rPr>
              <a:t>: News feeds take too long to load, leading to user frustration </a:t>
            </a:r>
            <a:r>
              <a:rPr lang="en-US" dirty="0" smtClean="0">
                <a:latin typeface="Times New Roman" pitchFamily="18" charset="0"/>
                <a:cs typeface="Times New Roman" pitchFamily="18" charset="0"/>
              </a:rPr>
              <a:t>and </a:t>
            </a:r>
            <a:r>
              <a:rPr lang="en-US" dirty="0" smtClean="0">
                <a:latin typeface="Times New Roman" pitchFamily="18" charset="0"/>
                <a:cs typeface="Times New Roman" pitchFamily="18" charset="0"/>
              </a:rPr>
              <a:t>reduced </a:t>
            </a:r>
            <a:r>
              <a:rPr lang="en-US" dirty="0" smtClean="0">
                <a:latin typeface="Times New Roman" pitchFamily="18" charset="0"/>
                <a:cs typeface="Times New Roman" pitchFamily="18" charset="0"/>
              </a:rPr>
              <a:t>engagement.</a:t>
            </a:r>
          </a:p>
          <a:p>
            <a:pPr algn="just"/>
            <a:r>
              <a:rPr lang="en-US" b="1" dirty="0" smtClean="0">
                <a:latin typeface="Times New Roman" pitchFamily="18" charset="0"/>
                <a:cs typeface="Times New Roman" pitchFamily="18" charset="0"/>
              </a:rPr>
              <a:t>Excessive Ads</a:t>
            </a:r>
            <a:r>
              <a:rPr lang="en-US" dirty="0" smtClean="0">
                <a:latin typeface="Times New Roman" pitchFamily="18" charset="0"/>
                <a:cs typeface="Times New Roman" pitchFamily="18" charset="0"/>
              </a:rPr>
              <a:t>: Users may feel overwhelmed by too many advertisements, negatively impacting their overall experience with the app.</a:t>
            </a:r>
            <a:endParaRPr lang="en-US"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xmlns=""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DF4323-5210-80A9-6891-2FD74992CE91}"/>
              </a:ext>
            </a:extLst>
          </p:cNvPr>
          <p:cNvSpPr>
            <a:spLocks noGrp="1"/>
          </p:cNvSpPr>
          <p:nvPr>
            <p:ph type="title"/>
          </p:nvPr>
        </p:nvSpPr>
        <p:spPr>
          <a:xfrm>
            <a:off x="457200" y="285750"/>
            <a:ext cx="8229600" cy="457200"/>
          </a:xfrm>
          <a:solidFill>
            <a:schemeClr val="accent4">
              <a:lumMod val="40000"/>
              <a:lumOff val="60000"/>
            </a:schemeClr>
          </a:solidFill>
        </p:spPr>
        <p:txBody>
          <a:bodyPr>
            <a:noAutofit/>
          </a:bodyPr>
          <a:lstStyle/>
          <a:p>
            <a:pPr algn="ctr"/>
            <a:r>
              <a:rPr lang="en-IN" b="1" dirty="0">
                <a:solidFill>
                  <a:schemeClr val="tx1"/>
                </a:solidFill>
                <a:latin typeface="Times New Roman" pitchFamily="18" charset="0"/>
                <a:cs typeface="Times New Roman" pitchFamily="18" charset="0"/>
              </a:rPr>
              <a:t>Objective</a:t>
            </a:r>
          </a:p>
        </p:txBody>
      </p:sp>
      <p:sp>
        <p:nvSpPr>
          <p:cNvPr id="5" name="Footer Placeholder 4">
            <a:extLst>
              <a:ext uri="{FF2B5EF4-FFF2-40B4-BE49-F238E27FC236}">
                <a16:creationId xmlns:a16="http://schemas.microsoft.com/office/drawing/2014/main" xmlns="" id="{CC405221-347E-9CCD-BA88-4C53ECC3746E}"/>
              </a:ext>
            </a:extLst>
          </p:cNvPr>
          <p:cNvSpPr>
            <a:spLocks noGrp="1"/>
          </p:cNvSpPr>
          <p:nvPr>
            <p:ph type="ftr" sz="quarter" idx="11"/>
          </p:nvPr>
        </p:nvSpPr>
        <p:spPr>
          <a:xfrm>
            <a:off x="2743200" y="4767263"/>
            <a:ext cx="41148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xmlns=""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sp>
        <p:nvSpPr>
          <p:cNvPr id="3" name="Content Placeholder 2">
            <a:extLst>
              <a:ext uri="{FF2B5EF4-FFF2-40B4-BE49-F238E27FC236}">
                <a16:creationId xmlns:a16="http://schemas.microsoft.com/office/drawing/2014/main" xmlns="" id="{5753BF69-1C78-F823-3EFC-69FA8564C97F}"/>
              </a:ext>
            </a:extLst>
          </p:cNvPr>
          <p:cNvSpPr>
            <a:spLocks noGrp="1"/>
          </p:cNvSpPr>
          <p:nvPr>
            <p:ph sz="quarter" idx="1"/>
          </p:nvPr>
        </p:nvSpPr>
        <p:spPr/>
        <p:txBody>
          <a:bodyPr>
            <a:normAutofit fontScale="92500" lnSpcReduction="20000"/>
          </a:bodyPr>
          <a:lstStyle/>
          <a:p>
            <a:pPr>
              <a:buNone/>
            </a:pPr>
            <a:r>
              <a:rPr lang="en-US" b="1" dirty="0" smtClean="0">
                <a:latin typeface="Times New Roman" pitchFamily="18" charset="0"/>
                <a:cs typeface="Times New Roman" pitchFamily="18" charset="0"/>
              </a:rPr>
              <a:t>The primary objective of this project is to develop a news feed app that:</a:t>
            </a:r>
          </a:p>
          <a:p>
            <a:pPr>
              <a:buNone/>
            </a:pPr>
            <a:r>
              <a:rPr lang="en-US" b="1" dirty="0" smtClean="0">
                <a:latin typeface="Times New Roman" pitchFamily="18" charset="0"/>
                <a:cs typeface="Times New Roman" pitchFamily="18" charset="0"/>
              </a:rPr>
              <a:t> </a:t>
            </a:r>
          </a:p>
          <a:p>
            <a:pPr lvl="0"/>
            <a:r>
              <a:rPr lang="en-US" dirty="0" smtClean="0">
                <a:latin typeface="Times New Roman" pitchFamily="18" charset="0"/>
                <a:cs typeface="Times New Roman" pitchFamily="18" charset="0"/>
              </a:rPr>
              <a:t>Provides users with personalized and relevant news content.</a:t>
            </a:r>
          </a:p>
          <a:p>
            <a:pPr>
              <a:buNone/>
            </a:pPr>
            <a:r>
              <a:rPr lang="en-US" dirty="0" smtClean="0">
                <a:latin typeface="Times New Roman" pitchFamily="18" charset="0"/>
                <a:cs typeface="Times New Roman" pitchFamily="18" charset="0"/>
              </a:rPr>
              <a:t> </a:t>
            </a:r>
          </a:p>
          <a:p>
            <a:pPr lvl="0"/>
            <a:r>
              <a:rPr lang="en-US" dirty="0" smtClean="0">
                <a:latin typeface="Times New Roman" pitchFamily="18" charset="0"/>
                <a:cs typeface="Times New Roman" pitchFamily="18" charset="0"/>
              </a:rPr>
              <a:t>Utilizes advanced algorithms to adapt to user behavior over time.</a:t>
            </a:r>
          </a:p>
          <a:p>
            <a:pPr>
              <a:buNone/>
            </a:pPr>
            <a:r>
              <a:rPr lang="en-US" dirty="0" smtClean="0">
                <a:latin typeface="Times New Roman" pitchFamily="18" charset="0"/>
                <a:cs typeface="Times New Roman" pitchFamily="18" charset="0"/>
              </a:rPr>
              <a:t> </a:t>
            </a:r>
          </a:p>
          <a:p>
            <a:pPr lvl="0"/>
            <a:r>
              <a:rPr lang="en-US" dirty="0" smtClean="0">
                <a:latin typeface="Times New Roman" pitchFamily="18" charset="0"/>
                <a:cs typeface="Times New Roman" pitchFamily="18" charset="0"/>
              </a:rPr>
              <a:t>Features an intuitive, easy-to-navigate interface to enhance usability.</a:t>
            </a:r>
          </a:p>
          <a:p>
            <a:endParaRPr lang="en-IN"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xmlns="" val="141469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BB6BB-2415-497F-4C70-6A70B013581E}"/>
              </a:ext>
            </a:extLst>
          </p:cNvPr>
          <p:cNvSpPr>
            <a:spLocks noGrp="1"/>
          </p:cNvSpPr>
          <p:nvPr>
            <p:ph type="title"/>
          </p:nvPr>
        </p:nvSpPr>
        <p:spPr>
          <a:xfrm>
            <a:off x="457200" y="91723"/>
            <a:ext cx="8229600" cy="742950"/>
          </a:xfrm>
          <a:solidFill>
            <a:schemeClr val="accent4">
              <a:lumMod val="40000"/>
              <a:lumOff val="60000"/>
            </a:schemeClr>
          </a:solidFill>
        </p:spPr>
        <p:txBody>
          <a:bodyPr>
            <a:normAutofit/>
          </a:bodyPr>
          <a:lstStyle/>
          <a:p>
            <a:pPr algn="ctr"/>
            <a:r>
              <a:rPr lang="en-IN" b="1" dirty="0" err="1" smtClean="0">
                <a:solidFill>
                  <a:schemeClr val="tx1"/>
                </a:solidFill>
                <a:latin typeface="Times New Roman" pitchFamily="18" charset="0"/>
                <a:cs typeface="Times New Roman" pitchFamily="18" charset="0"/>
              </a:rPr>
              <a:t>BrainStorming</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xmlns="" id="{F55EE2C0-12B3-E6E1-5A16-64A0C6634B04}"/>
              </a:ext>
            </a:extLst>
          </p:cNvPr>
          <p:cNvSpPr>
            <a:spLocks noGrp="1"/>
          </p:cNvSpPr>
          <p:nvPr>
            <p:ph type="ftr" sz="quarter" idx="11"/>
          </p:nvPr>
        </p:nvSpPr>
        <p:spPr>
          <a:xfrm>
            <a:off x="2514600" y="4767263"/>
            <a:ext cx="4035552"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xmlns=""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sp>
        <p:nvSpPr>
          <p:cNvPr id="3" name="Content Placeholder 2">
            <a:extLst>
              <a:ext uri="{FF2B5EF4-FFF2-40B4-BE49-F238E27FC236}">
                <a16:creationId xmlns:a16="http://schemas.microsoft.com/office/drawing/2014/main" xmlns="" id="{2AC2A75F-B902-2E39-B132-184CA4C15438}"/>
              </a:ext>
            </a:extLst>
          </p:cNvPr>
          <p:cNvSpPr>
            <a:spLocks noGrp="1"/>
          </p:cNvSpPr>
          <p:nvPr>
            <p:ph sz="quarter" idx="1"/>
          </p:nvPr>
        </p:nvSpPr>
        <p:spPr/>
        <p:txBody>
          <a:bodyPr>
            <a:normAutofit fontScale="85000" lnSpcReduction="20000"/>
          </a:bodyPr>
          <a:lstStyle/>
          <a:p>
            <a:pPr algn="just">
              <a:lnSpc>
                <a:spcPct val="120000"/>
              </a:lnSpc>
            </a:pPr>
            <a:r>
              <a:rPr lang="en-US" dirty="0" smtClean="0">
                <a:latin typeface="Times New Roman" pitchFamily="18" charset="0"/>
                <a:cs typeface="Times New Roman" pitchFamily="18" charset="0"/>
              </a:rPr>
              <a:t>For </a:t>
            </a:r>
            <a:r>
              <a:rPr lang="en-US" dirty="0" smtClean="0">
                <a:latin typeface="Times New Roman" pitchFamily="18" charset="0"/>
                <a:cs typeface="Times New Roman" pitchFamily="18" charset="0"/>
              </a:rPr>
              <a:t>the User Authentication Module, we considered implementing secure and user-friendly login options, such as email authentication, social media sign-ins, and biometric logins. </a:t>
            </a:r>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News </a:t>
            </a:r>
            <a:r>
              <a:rPr lang="en-US" dirty="0" err="1" smtClean="0">
                <a:latin typeface="Times New Roman" pitchFamily="18" charset="0"/>
                <a:cs typeface="Times New Roman" pitchFamily="18" charset="0"/>
              </a:rPr>
              <a:t>Curation</a:t>
            </a:r>
            <a:r>
              <a:rPr lang="en-US" dirty="0" smtClean="0">
                <a:latin typeface="Times New Roman" pitchFamily="18" charset="0"/>
                <a:cs typeface="Times New Roman" pitchFamily="18" charset="0"/>
              </a:rPr>
              <a:t> Module would use advanced algorithms to personalize feeds based on user preferences, trending topics, and reliable sources. Real-time verification systems would be used to minimize the spread of fake news</a:t>
            </a:r>
            <a:r>
              <a:rPr lang="en-US" dirty="0" smtClean="0">
                <a:latin typeface="Times New Roman" pitchFamily="18" charset="0"/>
                <a:cs typeface="Times New Roman" pitchFamily="18" charset="0"/>
              </a:rPr>
              <a:t>. The Interface Design Module would focus on creating a visually appealing and intuitive layout with features like dark mode, adjustable font sizes, and visually engaging content such as </a:t>
            </a:r>
            <a:r>
              <a:rPr lang="en-US" dirty="0" err="1" smtClean="0">
                <a:latin typeface="Times New Roman" pitchFamily="18" charset="0"/>
                <a:cs typeface="Times New Roman" pitchFamily="18" charset="0"/>
              </a:rPr>
              <a:t>infographics</a:t>
            </a:r>
            <a:r>
              <a:rPr lang="en-US" dirty="0" smtClean="0">
                <a:latin typeface="Times New Roman" pitchFamily="18" charset="0"/>
                <a:cs typeface="Times New Roman" pitchFamily="18" charset="0"/>
              </a:rPr>
              <a:t> and videos.</a:t>
            </a:r>
            <a:endParaRPr lang="en-IN"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xmlns="" val="330055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BB6BB-2415-497F-4C70-6A70B013581E}"/>
              </a:ext>
            </a:extLst>
          </p:cNvPr>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smtClean="0">
                <a:solidFill>
                  <a:schemeClr val="tx1"/>
                </a:solidFill>
                <a:latin typeface="Times New Roman" pitchFamily="18" charset="0"/>
                <a:cs typeface="Times New Roman" pitchFamily="18" charset="0"/>
              </a:rPr>
              <a:t>Mind Map</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xmlns="" id="{F55EE2C0-12B3-E6E1-5A16-64A0C6634B04}"/>
              </a:ext>
            </a:extLst>
          </p:cNvPr>
          <p:cNvSpPr>
            <a:spLocks noGrp="1"/>
          </p:cNvSpPr>
          <p:nvPr>
            <p:ph type="ftr" sz="quarter" idx="11"/>
          </p:nvPr>
        </p:nvSpPr>
        <p:spPr>
          <a:xfrm>
            <a:off x="2514600" y="4767263"/>
            <a:ext cx="4035552"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xmlns=""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pic>
        <p:nvPicPr>
          <p:cNvPr id="9" name="Content Placeholder 8"/>
          <p:cNvPicPr>
            <a:picLocks noGrp="1"/>
          </p:cNvPicPr>
          <p:nvPr>
            <p:ph sz="quarter" idx="1"/>
          </p:nvPr>
        </p:nvPicPr>
        <p:blipFill>
          <a:blip r:embed="rId4"/>
          <a:stretch>
            <a:fillRect/>
          </a:stretch>
        </p:blipFill>
        <p:spPr>
          <a:xfrm>
            <a:off x="3352800" y="971550"/>
            <a:ext cx="2438400" cy="3703638"/>
          </a:xfrm>
          <a:prstGeom prst="rect">
            <a:avLst/>
          </a:prstGeom>
        </p:spPr>
      </p:pic>
    </p:spTree>
    <p:extLst>
      <p:ext uri="{BB962C8B-B14F-4D97-AF65-F5344CB8AC3E}">
        <p14:creationId xmlns:p14="http://schemas.microsoft.com/office/powerpoint/2010/main" xmlns="" val="3685985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BB6BB-2415-497F-4C70-6A70B013581E}"/>
              </a:ext>
            </a:extLst>
          </p:cNvPr>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smtClean="0">
                <a:solidFill>
                  <a:schemeClr val="tx1"/>
                </a:solidFill>
                <a:latin typeface="Times New Roman" pitchFamily="18" charset="0"/>
                <a:cs typeface="Times New Roman" pitchFamily="18" charset="0"/>
              </a:rPr>
              <a:t>Primary Research</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xmlns="" id="{F55EE2C0-12B3-E6E1-5A16-64A0C6634B04}"/>
              </a:ext>
            </a:extLst>
          </p:cNvPr>
          <p:cNvSpPr>
            <a:spLocks noGrp="1"/>
          </p:cNvSpPr>
          <p:nvPr>
            <p:ph type="ftr" sz="quarter" idx="11"/>
          </p:nvPr>
        </p:nvSpPr>
        <p:spPr>
          <a:xfrm>
            <a:off x="2514600" y="4767263"/>
            <a:ext cx="4035552"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xmlns=""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
        <p:nvSpPr>
          <p:cNvPr id="3" name="Content Placeholder 2">
            <a:extLst>
              <a:ext uri="{FF2B5EF4-FFF2-40B4-BE49-F238E27FC236}">
                <a16:creationId xmlns:a16="http://schemas.microsoft.com/office/drawing/2014/main" xmlns="" id="{2AC2A75F-B902-2E39-B132-184CA4C15438}"/>
              </a:ext>
            </a:extLst>
          </p:cNvPr>
          <p:cNvSpPr>
            <a:spLocks noGrp="1"/>
          </p:cNvSpPr>
          <p:nvPr>
            <p:ph sz="quarter" idx="1"/>
          </p:nvPr>
        </p:nvSpPr>
        <p:spPr/>
        <p:txBody>
          <a:bodyPr/>
          <a:lstStyle/>
          <a:p>
            <a:pPr algn="just"/>
            <a:r>
              <a:rPr lang="en-US" dirty="0" smtClean="0">
                <a:latin typeface="Times New Roman" pitchFamily="18" charset="0"/>
                <a:cs typeface="Times New Roman" pitchFamily="18" charset="0"/>
              </a:rPr>
              <a:t>To </a:t>
            </a:r>
            <a:r>
              <a:rPr lang="en-US" dirty="0" smtClean="0">
                <a:latin typeface="Times New Roman" pitchFamily="18" charset="0"/>
                <a:cs typeface="Times New Roman" pitchFamily="18" charset="0"/>
              </a:rPr>
              <a:t>gather insights for these modules, we would conduct surveys and questionnaires to identify user preferences in authentication methods, news topics, and notification styles. Interviews and focus groups would explore pain points, such as irrelevant news or overwhelming notifications, and gather suggestions for improvement. Competitor analysis of leading news apps would help identify market trends and best practices</a:t>
            </a:r>
            <a:endParaRPr lang="en-IN"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xmlns="" val="1016172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BB6BB-2415-497F-4C70-6A70B013581E}"/>
              </a:ext>
            </a:extLst>
          </p:cNvPr>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smtClean="0">
                <a:solidFill>
                  <a:schemeClr val="tx1"/>
                </a:solidFill>
                <a:latin typeface="Times New Roman" pitchFamily="18" charset="0"/>
                <a:cs typeface="Times New Roman" pitchFamily="18" charset="0"/>
              </a:rPr>
              <a:t>Secondary Research</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xmlns="" id="{F55EE2C0-12B3-E6E1-5A16-64A0C6634B04}"/>
              </a:ext>
            </a:extLst>
          </p:cNvPr>
          <p:cNvSpPr>
            <a:spLocks noGrp="1"/>
          </p:cNvSpPr>
          <p:nvPr>
            <p:ph type="ftr" sz="quarter" idx="11"/>
          </p:nvPr>
        </p:nvSpPr>
        <p:spPr>
          <a:xfrm>
            <a:off x="2514600" y="4767263"/>
            <a:ext cx="4035552"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xmlns=""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3" name="Content Placeholder 2">
            <a:extLst>
              <a:ext uri="{FF2B5EF4-FFF2-40B4-BE49-F238E27FC236}">
                <a16:creationId xmlns:a16="http://schemas.microsoft.com/office/drawing/2014/main" xmlns="" id="{2AC2A75F-B902-2E39-B132-184CA4C15438}"/>
              </a:ext>
            </a:extLst>
          </p:cNvPr>
          <p:cNvSpPr>
            <a:spLocks noGrp="1"/>
          </p:cNvSpPr>
          <p:nvPr>
            <p:ph sz="quarter" idx="1"/>
          </p:nvPr>
        </p:nvSpPr>
        <p:spPr/>
        <p:txBody>
          <a:bodyPr/>
          <a:lstStyle/>
          <a:p>
            <a:pPr algn="just"/>
            <a:r>
              <a:rPr lang="en-US" dirty="0" smtClean="0">
                <a:latin typeface="Times New Roman" pitchFamily="18" charset="0"/>
                <a:cs typeface="Times New Roman" pitchFamily="18" charset="0"/>
              </a:rPr>
              <a:t>Secondary research involves gathering information from existing sources such as published reports, case studies, competitor analysis, and user behavior </a:t>
            </a:r>
            <a:r>
              <a:rPr lang="en-US" dirty="0" err="1" smtClean="0">
                <a:latin typeface="Times New Roman" pitchFamily="18" charset="0"/>
                <a:cs typeface="Times New Roman" pitchFamily="18" charset="0"/>
              </a:rPr>
              <a:t>studies.Examining</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authentication methods used by popular news and content platforms, such as Google News, </a:t>
            </a:r>
            <a:r>
              <a:rPr lang="en-US" dirty="0" err="1" smtClean="0">
                <a:latin typeface="Times New Roman" pitchFamily="18" charset="0"/>
                <a:cs typeface="Times New Roman" pitchFamily="18" charset="0"/>
              </a:rPr>
              <a:t>Flipboard</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Reddit</a:t>
            </a:r>
            <a:r>
              <a:rPr lang="en-US" dirty="0" smtClean="0">
                <a:latin typeface="Times New Roman" pitchFamily="18" charset="0"/>
                <a:cs typeface="Times New Roman" pitchFamily="18" charset="0"/>
              </a:rPr>
              <a:t>, reveals a trend toward offering multiple login options, including social media integration and biometric authentication</a:t>
            </a:r>
            <a:endParaRPr lang="en-IN"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xmlns="" val="3059636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7FB43-016D-4DDB-52D8-BCF00F70ED73}"/>
              </a:ext>
            </a:extLst>
          </p:cNvPr>
          <p:cNvSpPr>
            <a:spLocks noGrp="1"/>
          </p:cNvSpPr>
          <p:nvPr>
            <p:ph type="title"/>
          </p:nvPr>
        </p:nvSpPr>
        <p:spPr>
          <a:xfrm>
            <a:off x="381000" y="-22578"/>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t>
            </a:r>
            <a:r>
              <a:rPr lang="en-IN" b="1" dirty="0" smtClean="0">
                <a:solidFill>
                  <a:schemeClr val="tx1"/>
                </a:solidFill>
                <a:latin typeface="Times New Roman" pitchFamily="18" charset="0"/>
                <a:cs typeface="Times New Roman" pitchFamily="18" charset="0"/>
              </a:rPr>
              <a:t>Work</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xmlns="" id="{AFAF8B42-1B21-5C6F-AF75-1ADAF6ED8B08}"/>
              </a:ext>
            </a:extLst>
          </p:cNvPr>
          <p:cNvSpPr>
            <a:spLocks noGrp="1"/>
          </p:cNvSpPr>
          <p:nvPr>
            <p:ph type="ftr" sz="quarter" idx="11"/>
          </p:nvPr>
        </p:nvSpPr>
        <p:spPr>
          <a:xfrm>
            <a:off x="2667000" y="4781550"/>
            <a:ext cx="4035552" cy="228599"/>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xmlns=""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3" name="Content Placeholder 2">
            <a:extLst>
              <a:ext uri="{FF2B5EF4-FFF2-40B4-BE49-F238E27FC236}">
                <a16:creationId xmlns:a16="http://schemas.microsoft.com/office/drawing/2014/main" xmlns="" id="{69205B87-D31D-35BC-89D0-5983FF151B58}"/>
              </a:ext>
            </a:extLst>
          </p:cNvPr>
          <p:cNvSpPr>
            <a:spLocks noGrp="1"/>
          </p:cNvSpPr>
          <p:nvPr>
            <p:ph sz="quarter" idx="1"/>
          </p:nvPr>
        </p:nvSpPr>
        <p:spPr/>
        <p:txBody>
          <a:bodyPr/>
          <a:lstStyle/>
          <a:p>
            <a:pPr algn="just"/>
            <a:r>
              <a:rPr lang="en-US" dirty="0" smtClean="0">
                <a:latin typeface="Times New Roman" pitchFamily="18" charset="0"/>
                <a:cs typeface="Times New Roman" pitchFamily="18" charset="0"/>
              </a:rPr>
              <a:t>The User Authentication Module will focus on developing a secure login system incorporating </a:t>
            </a:r>
            <a:r>
              <a:rPr lang="en-US" dirty="0" err="1" smtClean="0">
                <a:latin typeface="Times New Roman" pitchFamily="18" charset="0"/>
                <a:cs typeface="Times New Roman" pitchFamily="18" charset="0"/>
              </a:rPr>
              <a:t>OAuth</a:t>
            </a:r>
            <a:r>
              <a:rPr lang="en-US" dirty="0" smtClean="0">
                <a:latin typeface="Times New Roman" pitchFamily="18" charset="0"/>
                <a:cs typeface="Times New Roman" pitchFamily="18" charset="0"/>
              </a:rPr>
              <a:t> for social media sign-ins, two-factor authentication, and robust password recovery options. For the News </a:t>
            </a:r>
            <a:r>
              <a:rPr lang="en-US" dirty="0" err="1" smtClean="0">
                <a:latin typeface="Times New Roman" pitchFamily="18" charset="0"/>
                <a:cs typeface="Times New Roman" pitchFamily="18" charset="0"/>
              </a:rPr>
              <a:t>Curation</a:t>
            </a:r>
            <a:r>
              <a:rPr lang="en-US" dirty="0" smtClean="0">
                <a:latin typeface="Times New Roman" pitchFamily="18" charset="0"/>
                <a:cs typeface="Times New Roman" pitchFamily="18" charset="0"/>
              </a:rPr>
              <a:t> Module, machine learning models will be built to recommend articles based on user behavior, preferences, and real-time updates from trusted APIs.</a:t>
            </a:r>
            <a:endParaRPr lang="en-IN"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xmlns="" val="77718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729</Words>
  <Application>Microsoft Office PowerPoint</Application>
  <PresentationFormat>On-screen Show (16:9)</PresentationFormat>
  <Paragraphs>124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Origin</vt:lpstr>
      <vt:lpstr>AGB1211 – DESIGN THINKING </vt:lpstr>
      <vt:lpstr>Title of the Project</vt:lpstr>
      <vt:lpstr>Problem Identification </vt:lpstr>
      <vt:lpstr>Objective</vt:lpstr>
      <vt:lpstr>BrainStorming</vt:lpstr>
      <vt:lpstr>Mind Map</vt:lpstr>
      <vt:lpstr>Primary Research</vt:lpstr>
      <vt:lpstr>Secondary Research</vt:lpstr>
      <vt:lpstr>Proposed Work</vt:lpstr>
      <vt:lpstr>List of Modules</vt:lpstr>
      <vt:lpstr>Module 1 Description</vt:lpstr>
      <vt:lpstr>Module 2 Description </vt:lpstr>
      <vt:lpstr>Module 3 Description (Cont..)</vt:lpstr>
      <vt:lpstr>Module 4 Description (Cont..)</vt:lpstr>
      <vt:lpstr>Module 5 Description </vt:lpstr>
      <vt:lpstr>Results </vt:lpstr>
      <vt:lpstr>Results </vt:lpstr>
      <vt:lpstr>Results </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2024-12-05T15:01:05Z</dcterms:modified>
</cp:coreProperties>
</file>