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3" r:id="rId5"/>
    <p:sldId id="319" r:id="rId6"/>
    <p:sldId id="320" r:id="rId7"/>
    <p:sldId id="284" r:id="rId8"/>
    <p:sldId id="285" r:id="rId9"/>
    <p:sldId id="286" r:id="rId10"/>
    <p:sldId id="288" r:id="rId11"/>
    <p:sldId id="287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6" r:id="rId20"/>
    <p:sldId id="299" r:id="rId21"/>
    <p:sldId id="298" r:id="rId22"/>
    <p:sldId id="301" r:id="rId23"/>
    <p:sldId id="300" r:id="rId24"/>
    <p:sldId id="303" r:id="rId25"/>
    <p:sldId id="302" r:id="rId26"/>
    <p:sldId id="304" r:id="rId27"/>
    <p:sldId id="321" r:id="rId28"/>
    <p:sldId id="306" r:id="rId29"/>
    <p:sldId id="322" r:id="rId30"/>
    <p:sldId id="323" r:id="rId31"/>
    <p:sldId id="308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24" r:id="rId41"/>
    <p:sldId id="26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800"/>
    <a:srgbClr val="FFFF00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8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5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6971-2FAC-44E1-92B6-D34F050B5B45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C862-FA33-41DC-9535-6FE41C6B7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6.e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3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7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57200" y="228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None/>
            </a:pPr>
            <a:r>
              <a:rPr lang="en-US" sz="9600" dirty="0">
                <a:solidFill>
                  <a:schemeClr val="bg2">
                    <a:lumMod val="75000"/>
                  </a:schemeClr>
                </a:solidFill>
                <a:latin typeface="Broadway" pitchFamily="82" charset="0"/>
              </a:rPr>
              <a:t>Fuzzy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2860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Arsitektur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5"/>
          <p:cNvSpPr txBox="1">
            <a:spLocks noChangeArrowheads="1"/>
          </p:cNvSpPr>
          <p:nvPr/>
        </p:nvSpPr>
        <p:spPr>
          <a:xfrm>
            <a:off x="1981200" y="0"/>
            <a:ext cx="71628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nap ITC" pitchFamily="82" charset="0"/>
                <a:ea typeface="+mn-ea"/>
                <a:cs typeface="+mn-cs"/>
              </a:rPr>
              <a:t>Contoh Ilustrasi :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Bila seseorang mengatakan "Jika saat ini cuacanya cerah dan panas, saya akan mengemudi dengan cepat“.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Variabel Linguistik yang terkait antara lain :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	</a:t>
            </a:r>
            <a:r>
              <a:rPr kumimoji="0" lang="sv-SE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Temperatur</a:t>
            </a:r>
            <a:r>
              <a:rPr kumimoji="0" lang="sv-SE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(dingin, sejuk, hangat, panas)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	Keadaan awan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(mendung, agak mendung, cerah)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	Kecepatan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(slow, fast)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2800" b="0" i="0" u="sng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LALU, Bagaimana Selanjutnya ?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282575" marR="0" lvl="0" indent="-2825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282575" marR="0" lvl="0" indent="-2825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MARI BELAJAR FUZZIFIKASI </a:t>
            </a:r>
          </a:p>
          <a:p>
            <a:pPr marL="282575" marR="0" lvl="0" indent="-2825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DALAM HIMPUNAN FUZZY</a:t>
            </a:r>
          </a:p>
          <a:p>
            <a:pPr marL="282575" marR="0" lvl="0" indent="-2825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(Dengan Kasus Yang Diatas)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6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CRISP Set (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Tegas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membedakan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anggotanya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batasan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jelas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disebut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crisp set.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C={x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 x integer, x &gt; 2},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C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adalah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3, 4, 5,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seterusnya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Sedangkan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bukan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C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adalah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2, 1, 0, -1,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seterusnya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FUZZY Set (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Kabur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”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sebut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saja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fuzzy”)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Fuzzy set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dasar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logic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systems.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set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Universe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U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didefinisikan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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(x),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memetakan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setiap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objek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U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menjadi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nilai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real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interval [0,1].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Nilai-nilai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A(x)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menyatakan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derajat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keanggotaan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x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A.</a:t>
            </a:r>
          </a:p>
        </p:txBody>
      </p:sp>
      <p:grpSp>
        <p:nvGrpSpPr>
          <p:cNvPr id="39" name="Group 14"/>
          <p:cNvGrpSpPr>
            <a:grpSpLocks/>
          </p:cNvGrpSpPr>
          <p:nvPr/>
        </p:nvGrpSpPr>
        <p:grpSpPr bwMode="auto">
          <a:xfrm>
            <a:off x="4805520" y="0"/>
            <a:ext cx="4191000" cy="1676400"/>
            <a:chOff x="1952" y="24"/>
            <a:chExt cx="2520" cy="1008"/>
          </a:xfrm>
        </p:grpSpPr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6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CRISP Set (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Tegas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membedakan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anggotanya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batasan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jelas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disebut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crisp set.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C={x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 x integer, x &gt; 2},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C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adalah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3, 4, 5,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seterusnya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Sedangkan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bukan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C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adalah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2, 1, 0, -1,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seterusnya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FUZZY Set (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Kabur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”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sebut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saja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fuzzy”)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Fuzzy set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dasar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logic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systems.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set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Universe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U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didefinisikan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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(x),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memetakan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setiap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objek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U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menjadi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nilai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real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interval [0,1].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Nilai-nilai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A(x)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menyatakan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derajat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keanggotaan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x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 A.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05520" y="0"/>
            <a:ext cx="4191000" cy="1676400"/>
            <a:chOff x="1952" y="24"/>
            <a:chExt cx="2520" cy="1008"/>
          </a:xfrm>
        </p:grpSpPr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15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24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CRISP Set (</a:t>
            </a:r>
            <a:r>
              <a:rPr kumimoji="0" lang="en-US" sz="24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Tegas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x = {5, 10, 20, 30, 40, 50, 60, 70, 80}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crisp set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tahun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Balita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Dewasa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set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subset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x.</a:t>
            </a:r>
          </a:p>
        </p:txBody>
      </p: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4495800" y="457200"/>
            <a:ext cx="4191000" cy="1676400"/>
            <a:chOff x="1952" y="24"/>
            <a:chExt cx="2520" cy="1008"/>
          </a:xfrm>
        </p:grpSpPr>
        <p:pic>
          <p:nvPicPr>
            <p:cNvPr id="27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214812"/>
            <a:ext cx="6248400" cy="2643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CRISP Set (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Tegas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terdapat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set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Balita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{}.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Dewasa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{20, 30, 40, 50, 60, 70, 80},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dinyatakan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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Dewasa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{0.8, 1, 1, 1, 1, 1, 1}.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{5, 10, 20, 30, 40, 50},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dinyatakan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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{1, 1, 0.8, 0.5, 0.2, 0.1}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{20, 30, 40, 50, 60, 70, 80},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dinyatakan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hruti" pitchFamily="2" charset="0"/>
                <a:sym typeface="Symbol" pitchFamily="18" charset="2"/>
              </a:rPr>
              <a:t>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{0.1, 0.2, 0.4, 0.6, 0.8, 1, 1}</a:t>
            </a: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4800600" y="0"/>
            <a:ext cx="4267200" cy="1524000"/>
            <a:chOff x="1952" y="24"/>
            <a:chExt cx="2520" cy="1008"/>
          </a:xfrm>
        </p:grpSpPr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828800"/>
            <a:ext cx="4724400" cy="15425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1"/>
          <p:cNvSpPr txBox="1">
            <a:spLocks noChangeArrowheads="1"/>
          </p:cNvSpPr>
          <p:nvPr/>
        </p:nvSpPr>
        <p:spPr>
          <a:xfrm>
            <a:off x="2235200" y="15240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Fungsi-fungsi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membership function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Di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keangotaan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memainkan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sangat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merepresentasikan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masalah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menghasilkan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keputusan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akurat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sv-S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Terdapat banyak sekali fungsi keanggotaan yang bisa digunakan, Tetapi disini akan dibahas 4 fungsi keanggotaan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566738" marR="0" lvl="1" indent="-220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06750" algn="ctr"/>
                <a:tab pos="5486400" algn="ctr"/>
              </a:tabLst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Sigmoid </a:t>
            </a:r>
          </a:p>
          <a:p>
            <a:pPr marL="566738" marR="0" lvl="1" indent="-220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06750" algn="ctr"/>
                <a:tab pos="5486400" algn="ctr"/>
              </a:tabLst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Phi </a:t>
            </a:r>
          </a:p>
          <a:p>
            <a:pPr marL="566738" marR="0" lvl="1" indent="-220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06750" algn="ctr"/>
                <a:tab pos="5486400" algn="ctr"/>
              </a:tabLst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Segitiga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66738" marR="0" lvl="1" indent="-220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06750" algn="ctr"/>
                <a:tab pos="5486400" algn="ctr"/>
              </a:tabLst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Trapesium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66738" marR="0" lvl="1" indent="-220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06750" algn="ctr"/>
                <a:tab pos="5486400" algn="ctr"/>
              </a:tabLst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Linier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turun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566738" marR="0" lvl="1" indent="-220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06750" algn="ctr"/>
                <a:tab pos="5486400" algn="ctr"/>
              </a:tabLst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Kurva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Bahu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876800" y="152400"/>
            <a:ext cx="4191000" cy="1676400"/>
            <a:chOff x="1952" y="24"/>
            <a:chExt cx="2520" cy="1008"/>
          </a:xfrm>
        </p:grpSpPr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0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Fungsi-fungsi</a:t>
            </a: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membership function</a:t>
            </a: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Sigmoid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Sesuai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berbentuk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kurva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sigmoidal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huruf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anggota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crisp set)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dipetakan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interval [0,1].</a:t>
            </a:r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4876800" y="533400"/>
            <a:ext cx="4191000" cy="1676400"/>
            <a:chOff x="1952" y="24"/>
            <a:chExt cx="2520" cy="1008"/>
          </a:xfrm>
        </p:grpSpPr>
        <p:pic>
          <p:nvPicPr>
            <p:cNvPr id="22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pic>
        <p:nvPicPr>
          <p:cNvPr id="24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4038600"/>
            <a:ext cx="4343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038600"/>
            <a:ext cx="4038600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Fungsi-fungsi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9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membership function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Phi 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hanya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terdapat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yang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memiliki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1,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ketika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x=c.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Nilai-nilai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sekitar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memiliki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masih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mendekati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1.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876800" y="0"/>
            <a:ext cx="4191000" cy="1676400"/>
            <a:chOff x="1952" y="24"/>
            <a:chExt cx="2520" cy="1008"/>
          </a:xfrm>
        </p:grpSpPr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419600"/>
            <a:ext cx="44958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4113212"/>
            <a:ext cx="4038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Fungsi-fungsi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9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membership function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Segitiga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phi,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juga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terdapat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hanya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yang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memiliki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1,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ketika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x=b.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Tetapi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nilai-nilai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sekitar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memiliki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turun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cukup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tajam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menjauhi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1.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876800" y="0"/>
            <a:ext cx="4191000" cy="1676400"/>
            <a:chOff x="1952" y="24"/>
            <a:chExt cx="2520" cy="1008"/>
          </a:xfrm>
        </p:grpSpPr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4495800"/>
            <a:ext cx="2819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886200"/>
            <a:ext cx="38100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7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Fungsi-fungsi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9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membership function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Trapesium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Berbeda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segitiga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terdapat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beberapa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yang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memiliki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1,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ketika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≤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≤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c. 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Tetapi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derajat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&lt; x &lt; b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 &lt; x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≤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memiliki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karakteristik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segitiga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4953000" y="228600"/>
            <a:ext cx="4191000" cy="1676400"/>
            <a:chOff x="1952" y="24"/>
            <a:chExt cx="2520" cy="1008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16" name="Picture 19"/>
            <p:cNvPicPr>
              <a:picLocks noChangeAspect="1" noChangeArrowheads="1"/>
            </p:cNvPicPr>
            <p:nvPr/>
          </p:nvPicPr>
          <p:blipFill>
            <a:blip r:embed="rId3">
              <a:lum contrast="6000"/>
            </a:blip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pic>
        <p:nvPicPr>
          <p:cNvPr id="18" name="Picture 2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648200"/>
            <a:ext cx="25146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1275" y="3981450"/>
            <a:ext cx="4429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 </a:t>
            </a:r>
            <a:r>
              <a:rPr lang="en-US" b="1" dirty="0" err="1" smtClean="0"/>
              <a:t>Kompetensi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Fuzzy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Fungsi-fungsi</a:t>
            </a: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6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membership function</a:t>
            </a: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Linier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naik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turun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paling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sederhana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menjadi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pilihan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baik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mendekati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konsep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kurang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jelas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Representasi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macam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linier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naik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linier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turun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876800" y="0"/>
            <a:ext cx="4191000" cy="1676400"/>
            <a:chOff x="1952" y="24"/>
            <a:chExt cx="2520" cy="1008"/>
          </a:xfrm>
        </p:grpSpPr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2286000" y="3398838"/>
            <a:ext cx="3308350" cy="2622550"/>
            <a:chOff x="1440" y="2141"/>
            <a:chExt cx="2084" cy="1652"/>
          </a:xfrm>
        </p:grpSpPr>
        <p:pic>
          <p:nvPicPr>
            <p:cNvPr id="19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68" y="3225"/>
              <a:ext cx="1612" cy="56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</p:pic>
        <p:graphicFrame>
          <p:nvGraphicFramePr>
            <p:cNvPr id="20" name="Object 31"/>
            <p:cNvGraphicFramePr>
              <a:graphicFrameLocks noChangeAspect="1"/>
            </p:cNvGraphicFramePr>
            <p:nvPr/>
          </p:nvGraphicFramePr>
          <p:xfrm>
            <a:off x="1440" y="2141"/>
            <a:ext cx="2084" cy="1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5" name="Visio" r:id="rId6" imgW="3847719" imgH="1941195" progId="Visio.Drawing.11">
                    <p:embed/>
                  </p:oleObj>
                </mc:Choice>
                <mc:Fallback>
                  <p:oleObj name="Visio" r:id="rId6" imgW="3847719" imgH="1941195" progId="Visio.Drawing.11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41"/>
                          <a:ext cx="2084" cy="105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42"/>
          <p:cNvGrpSpPr>
            <a:grpSpLocks/>
          </p:cNvGrpSpPr>
          <p:nvPr/>
        </p:nvGrpSpPr>
        <p:grpSpPr bwMode="auto">
          <a:xfrm>
            <a:off x="5715000" y="3390900"/>
            <a:ext cx="3308350" cy="2628900"/>
            <a:chOff x="3600" y="2136"/>
            <a:chExt cx="2084" cy="1656"/>
          </a:xfrm>
        </p:grpSpPr>
        <p:graphicFrame>
          <p:nvGraphicFramePr>
            <p:cNvPr id="22" name="Object 36"/>
            <p:cNvGraphicFramePr>
              <a:graphicFrameLocks noChangeAspect="1"/>
            </p:cNvGraphicFramePr>
            <p:nvPr/>
          </p:nvGraphicFramePr>
          <p:xfrm>
            <a:off x="3600" y="2136"/>
            <a:ext cx="2084" cy="1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6" name="Visio" r:id="rId8" imgW="3847719" imgH="1941195" progId="Visio.Drawing.11">
                    <p:embed/>
                  </p:oleObj>
                </mc:Choice>
                <mc:Fallback>
                  <p:oleObj name="Visio" r:id="rId8" imgW="3847719" imgH="1941195" progId="Visio.Drawing.11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136"/>
                          <a:ext cx="2084" cy="105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1"/>
            <p:cNvGraphicFramePr>
              <a:graphicFrameLocks noChangeAspect="1"/>
            </p:cNvGraphicFramePr>
            <p:nvPr/>
          </p:nvGraphicFramePr>
          <p:xfrm>
            <a:off x="3848" y="3232"/>
            <a:ext cx="162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7" name="Visio" r:id="rId10" imgW="2237613" imgH="806196" progId="Visio.Drawing.11">
                    <p:embed/>
                  </p:oleObj>
                </mc:Choice>
                <mc:Fallback>
                  <p:oleObj name="Visio" r:id="rId10" imgW="2237613" imgH="806196" progId="Visio.Drawing.11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3232"/>
                          <a:ext cx="1624" cy="56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6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Pengantar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Fungsi-fungsi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9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membership function</a:t>
            </a:r>
            <a:r>
              <a:rPr kumimoji="0" lang="en-US" sz="19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Kurva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Bahu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dasarnya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gabungan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antara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segitiga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linier.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Kurva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bahu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sering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digunakan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penyelesaian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permasalahan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fuzzy,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baik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model linier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maupun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 sigmoid.</a:t>
            </a:r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4876800" y="0"/>
            <a:ext cx="4191000" cy="1676400"/>
            <a:chOff x="1952" y="24"/>
            <a:chExt cx="2520" cy="1008"/>
          </a:xfrm>
        </p:grpSpPr>
        <p:pic>
          <p:nvPicPr>
            <p:cNvPr id="16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8" name="Object 33"/>
          <p:cNvGraphicFramePr>
            <a:graphicFrameLocks noChangeAspect="1"/>
          </p:cNvGraphicFramePr>
          <p:nvPr/>
        </p:nvGraphicFramePr>
        <p:xfrm>
          <a:off x="2362200" y="3962400"/>
          <a:ext cx="6553200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Visio" r:id="rId5" imgW="6051423" imgH="2290191" progId="Visio.Drawing.11">
                  <p:embed/>
                </p:oleObj>
              </mc:Choice>
              <mc:Fallback>
                <p:oleObj name="Visio" r:id="rId5" imgW="6051423" imgH="2290191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6553200" cy="2481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Kita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ambil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kembali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salah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permasalahan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sebelumnya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Bila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seseorang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mengatakan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"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saat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panas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saya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mengemudi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linguistik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digunakan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merepresentasikan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kualitas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jangkauan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lebih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spesifik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	</a:t>
            </a:r>
            <a:r>
              <a:rPr kumimoji="0" lang="sv-S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Temperatur</a:t>
            </a:r>
            <a:r>
              <a:rPr kumimoji="0" lang="sv-S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(dingin, sejuk, hangat, panas)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Keadaan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awan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Kecepatan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(slow, fast).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TETAPI,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muncul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pertanyaan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Pertanyaan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Bagaimana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kondisi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?”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Jawaban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Sekarang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”.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Pertanyaan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Bagimana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Maksud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”-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?”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648200" y="-92075"/>
            <a:ext cx="4419600" cy="1768475"/>
            <a:chOff x="1952" y="24"/>
            <a:chExt cx="2520" cy="1008"/>
          </a:xfrm>
        </p:grpSpPr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Temperatur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(65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):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Bagaimana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dingin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dimaksud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65</a:t>
            </a:r>
            <a:r>
              <a:rPr kumimoji="0" lang="en-US" sz="20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?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4648200" y="-92075"/>
            <a:ext cx="4419600" cy="1768475"/>
            <a:chOff x="1952" y="24"/>
            <a:chExt cx="2520" cy="1008"/>
          </a:xfrm>
        </p:grpSpPr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21" name="Object 27"/>
          <p:cNvGraphicFramePr>
            <a:graphicFrameLocks noChangeAspect="1"/>
          </p:cNvGraphicFramePr>
          <p:nvPr/>
        </p:nvGraphicFramePr>
        <p:xfrm>
          <a:off x="2590800" y="2133600"/>
          <a:ext cx="594360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Visio" r:id="rId5" imgW="3817620" imgH="2200275" progId="Visio.Drawing.11">
                  <p:embed/>
                </p:oleObj>
              </mc:Choice>
              <mc:Fallback>
                <p:oleObj name="Visio" r:id="rId5" imgW="3817620" imgH="2200275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5943600" cy="3425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Temperatur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(65</a:t>
            </a:r>
            <a:r>
              <a:rPr kumimoji="0" lang="en-US" sz="25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):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4648200" y="-92075"/>
            <a:ext cx="4419600" cy="1768475"/>
            <a:chOff x="1952" y="24"/>
            <a:chExt cx="2520" cy="1008"/>
          </a:xfrm>
        </p:grpSpPr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2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632711"/>
              </p:ext>
            </p:extLst>
          </p:nvPr>
        </p:nvGraphicFramePr>
        <p:xfrm>
          <a:off x="2590800" y="2175975"/>
          <a:ext cx="594360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Visio" r:id="rId5" imgW="3817620" imgH="2200275" progId="Visio.Drawing.11">
                  <p:embed/>
                </p:oleObj>
              </mc:Choice>
              <mc:Fallback>
                <p:oleObj name="Visio" r:id="rId5" imgW="3817620" imgH="22002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75975"/>
                        <a:ext cx="5943600" cy="3425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35200" y="5916709"/>
            <a:ext cx="6634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3206750" algn="ctr"/>
                <a:tab pos="5486400" algn="ctr"/>
              </a:tabLst>
              <a:defRPr/>
            </a:pP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Ternyata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2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</a:t>
            </a:r>
            <a:r>
              <a:rPr lang="en-US" sz="1200" b="1" baseline="-25000" dirty="0" err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sejuk</a:t>
            </a: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[65] </a:t>
            </a:r>
            <a:r>
              <a:rPr lang="en-US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(25% </a:t>
            </a:r>
            <a:r>
              <a:rPr lang="en-US" b="1" dirty="0" err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Sejuk</a:t>
            </a: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1200" b="1" dirty="0"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</a:t>
            </a:r>
            <a:r>
              <a:rPr lang="en-US" sz="1200" b="1" baseline="-25000" dirty="0" err="1"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Hangat</a:t>
            </a:r>
            <a:r>
              <a:rPr lang="en-US" b="1" dirty="0"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[65]</a:t>
            </a:r>
            <a:r>
              <a:rPr lang="en-US" b="1" dirty="0"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</a:t>
            </a:r>
            <a:r>
              <a:rPr lang="en-US" b="1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75% </a:t>
            </a:r>
            <a:r>
              <a:rPr lang="en-US" b="1" dirty="0" err="1"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Hangat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895600" y="3429000"/>
            <a:ext cx="28956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95600" y="3970020"/>
            <a:ext cx="2895600" cy="0"/>
          </a:xfrm>
          <a:prstGeom prst="straightConnector1">
            <a:avLst/>
          </a:prstGeom>
          <a:ln w="38100">
            <a:solidFill>
              <a:srgbClr val="3FC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8534" y="37853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FCDFF"/>
                </a:solidFill>
              </a:rPr>
              <a:t>0,25</a:t>
            </a:r>
            <a:endParaRPr lang="en-US" b="1" dirty="0">
              <a:solidFill>
                <a:srgbClr val="3FCD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7708" y="321379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0.75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2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23"/>
          <p:cNvSpPr txBox="1">
            <a:spLocks noChangeArrowheads="1"/>
          </p:cNvSpPr>
          <p:nvPr/>
        </p:nvSpPr>
        <p:spPr>
          <a:xfrm>
            <a:off x="2235200" y="92075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4648200" y="0"/>
            <a:ext cx="4419600" cy="1768475"/>
            <a:chOff x="1952" y="24"/>
            <a:chExt cx="2520" cy="1008"/>
          </a:xfrm>
        </p:grpSpPr>
        <p:pic>
          <p:nvPicPr>
            <p:cNvPr id="16" name="Picture 2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8" name="Object 31"/>
          <p:cNvGraphicFramePr>
            <a:graphicFrameLocks noChangeAspect="1"/>
          </p:cNvGraphicFramePr>
          <p:nvPr/>
        </p:nvGraphicFramePr>
        <p:xfrm>
          <a:off x="2590800" y="2454275"/>
          <a:ext cx="54102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Visio" r:id="rId5" imgW="3450336" imgH="2155317" progId="Visio.Drawing.11">
                  <p:embed/>
                </p:oleObj>
              </mc:Choice>
              <mc:Fallback>
                <p:oleObj name="Visio" r:id="rId5" imgW="3450336" imgH="2155317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54275"/>
                        <a:ext cx="5410200" cy="3381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23"/>
          <p:cNvSpPr txBox="1">
            <a:spLocks noChangeArrowheads="1"/>
          </p:cNvSpPr>
          <p:nvPr/>
        </p:nvSpPr>
        <p:spPr>
          <a:xfrm>
            <a:off x="2235200" y="92075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4648200" y="0"/>
            <a:ext cx="4419600" cy="1768475"/>
            <a:chOff x="1952" y="24"/>
            <a:chExt cx="2520" cy="1008"/>
          </a:xfrm>
        </p:grpSpPr>
        <p:pic>
          <p:nvPicPr>
            <p:cNvPr id="16" name="Picture 2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8" name="Object 31"/>
          <p:cNvGraphicFramePr>
            <a:graphicFrameLocks noChangeAspect="1"/>
          </p:cNvGraphicFramePr>
          <p:nvPr/>
        </p:nvGraphicFramePr>
        <p:xfrm>
          <a:off x="2590800" y="2454275"/>
          <a:ext cx="54102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Visio" r:id="rId5" imgW="3450336" imgH="2155317" progId="Visio.Drawing.11">
                  <p:embed/>
                </p:oleObj>
              </mc:Choice>
              <mc:Fallback>
                <p:oleObj name="Visio" r:id="rId5" imgW="3450336" imgH="21553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54275"/>
                        <a:ext cx="5410200" cy="3381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419600" y="2895600"/>
            <a:ext cx="0" cy="274320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27693" y="55462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25%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74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23"/>
          <p:cNvSpPr txBox="1">
            <a:spLocks noChangeArrowheads="1"/>
          </p:cNvSpPr>
          <p:nvPr/>
        </p:nvSpPr>
        <p:spPr>
          <a:xfrm>
            <a:off x="2235200" y="92075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4648200" y="0"/>
            <a:ext cx="4419600" cy="1768475"/>
            <a:chOff x="1952" y="24"/>
            <a:chExt cx="2520" cy="1008"/>
          </a:xfrm>
        </p:grpSpPr>
        <p:pic>
          <p:nvPicPr>
            <p:cNvPr id="16" name="Picture 2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8" name="Object 31"/>
          <p:cNvGraphicFramePr>
            <a:graphicFrameLocks noChangeAspect="1"/>
          </p:cNvGraphicFramePr>
          <p:nvPr/>
        </p:nvGraphicFramePr>
        <p:xfrm>
          <a:off x="2590800" y="2454275"/>
          <a:ext cx="54102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Visio" r:id="rId5" imgW="3450336" imgH="2155317" progId="Visio.Drawing.11">
                  <p:embed/>
                </p:oleObj>
              </mc:Choice>
              <mc:Fallback>
                <p:oleObj name="Visio" r:id="rId5" imgW="3450336" imgH="21553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54275"/>
                        <a:ext cx="5410200" cy="3381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419600" y="2895600"/>
            <a:ext cx="0" cy="274320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27693" y="55462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25%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82798" y="6003897"/>
            <a:ext cx="6756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0" indent="-231775" algn="ctr">
              <a:spcBef>
                <a:spcPct val="20000"/>
              </a:spcBef>
              <a:tabLst>
                <a:tab pos="3206750" algn="ctr"/>
                <a:tab pos="5486400" algn="ctr"/>
              </a:tabLst>
              <a:defRPr/>
            </a:pP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Ternyata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</a:t>
            </a:r>
            <a:r>
              <a:rPr lang="en-US" sz="1200" b="1" baseline="-250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Cerah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[25] </a:t>
            </a:r>
            <a:r>
              <a:rPr lang="en-US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(75% </a:t>
            </a:r>
            <a:r>
              <a:rPr lang="en-US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Cerah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1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</a:t>
            </a:r>
            <a:r>
              <a:rPr lang="en-US" sz="1200" b="1" baseline="-25000" dirty="0" err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AgkMdg</a:t>
            </a:r>
            <a:r>
              <a:rPr 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[25]</a:t>
            </a:r>
            <a:r>
              <a:rPr 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(17% </a:t>
            </a:r>
            <a:r>
              <a:rPr lang="en-US" b="1" dirty="0" err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Agak</a:t>
            </a:r>
            <a:r>
              <a:rPr 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Mendung</a:t>
            </a:r>
            <a:r>
              <a:rPr 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438400" y="3657600"/>
            <a:ext cx="19812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38400" y="4766310"/>
            <a:ext cx="1981200" cy="0"/>
          </a:xfrm>
          <a:prstGeom prst="straightConnector1">
            <a:avLst/>
          </a:prstGeom>
          <a:ln w="28575">
            <a:solidFill>
              <a:srgbClr val="745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1167" y="45816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45800"/>
                </a:solidFill>
              </a:rPr>
              <a:t>0.17</a:t>
            </a:r>
            <a:endParaRPr lang="en-US" b="1" dirty="0">
              <a:solidFill>
                <a:srgbClr val="7458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0720" y="34088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0.75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4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9718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JADI,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fuzzifikasi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menghasilkan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 input :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1.	</a:t>
            </a:r>
            <a:r>
              <a:rPr kumimoji="0" lang="en-US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sejuk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[65]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(25%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2.	</a:t>
            </a:r>
            <a:r>
              <a:rPr kumimoji="0" lang="en-US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Hangat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[65]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75%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CC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3.	</a:t>
            </a:r>
            <a:r>
              <a:rPr kumimoji="0" lang="en-US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Cerah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[25]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75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%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4.	</a:t>
            </a:r>
            <a:r>
              <a:rPr kumimoji="0" lang="en-US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AgkMdg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[25]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(17%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648200" y="-92075"/>
            <a:ext cx="4419600" cy="1768475"/>
            <a:chOff x="1952" y="24"/>
            <a:chExt cx="2520" cy="1008"/>
          </a:xfrm>
        </p:grpSpPr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0" y="98"/>
              <a:ext cx="23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952" y="24"/>
              <a:ext cx="864" cy="10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5715000" y="4038600"/>
            <a:ext cx="1752600" cy="533400"/>
            <a:chOff x="3984" y="2160"/>
            <a:chExt cx="1104" cy="336"/>
          </a:xfrm>
        </p:grpSpPr>
        <p:sp>
          <p:nvSpPr>
            <p:cNvPr id="19" name="AutoShape 18"/>
            <p:cNvSpPr>
              <a:spLocks/>
            </p:cNvSpPr>
            <p:nvPr/>
          </p:nvSpPr>
          <p:spPr bwMode="auto">
            <a:xfrm>
              <a:off x="3984" y="2160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176" y="220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 err="1">
                  <a:latin typeface="Arial" charset="0"/>
                </a:rPr>
                <a:t>Cuaca</a:t>
              </a:r>
              <a:endParaRPr lang="en-US" sz="2000" b="1" dirty="0">
                <a:latin typeface="Arial" charset="0"/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181600" y="2971800"/>
            <a:ext cx="2667000" cy="533400"/>
            <a:chOff x="3408" y="1528"/>
            <a:chExt cx="1680" cy="336"/>
          </a:xfrm>
        </p:grpSpPr>
        <p:sp>
          <p:nvSpPr>
            <p:cNvPr id="22" name="AutoShape 17"/>
            <p:cNvSpPr>
              <a:spLocks/>
            </p:cNvSpPr>
            <p:nvPr/>
          </p:nvSpPr>
          <p:spPr bwMode="auto">
            <a:xfrm>
              <a:off x="3408" y="1528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600" y="1536"/>
              <a:ext cx="14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err="1">
                  <a:latin typeface="Arial" charset="0"/>
                </a:rPr>
                <a:t>Temperatur</a:t>
              </a:r>
              <a:r>
                <a:rPr lang="en-US" b="1" dirty="0">
                  <a:latin typeface="Arial" charset="0"/>
                </a:rPr>
                <a:t>/</a:t>
              </a:r>
              <a:r>
                <a:rPr lang="en-US" b="1" dirty="0" err="1">
                  <a:latin typeface="Arial" charset="0"/>
                </a:rPr>
                <a:t>Suhu</a:t>
              </a:r>
              <a:endParaRPr lang="en-US" b="1" dirty="0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3657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6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Inferensi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inferensi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pemrosesan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input-fuzzy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menjadi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output-fuzzy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melalui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aturan-aturan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(rules).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Terdapat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berbagai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menentukan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aturan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fuzzy.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Misalkan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output-fuzzy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dipetakan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kecepatan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bawah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5029200" y="-15875"/>
            <a:ext cx="4038600" cy="1692275"/>
            <a:chOff x="3114" y="-10"/>
            <a:chExt cx="2598" cy="1162"/>
          </a:xfrm>
        </p:grpSpPr>
        <p:pic>
          <p:nvPicPr>
            <p:cNvPr id="16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4" y="24"/>
              <a:ext cx="2598" cy="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3824" y="-10"/>
              <a:ext cx="1200" cy="116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8" name="Object 37"/>
          <p:cNvGraphicFramePr>
            <a:graphicFrameLocks noChangeAspect="1"/>
          </p:cNvGraphicFramePr>
          <p:nvPr/>
        </p:nvGraphicFramePr>
        <p:xfrm>
          <a:off x="2286000" y="3657600"/>
          <a:ext cx="3505200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Visio" r:id="rId5" imgW="2918841" imgH="2126742" progId="Visio.Drawing.11">
                  <p:embed/>
                </p:oleObj>
              </mc:Choice>
              <mc:Fallback>
                <p:oleObj name="Visio" r:id="rId5" imgW="2918841" imgH="2126742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3505200" cy="2554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1"/>
          <p:cNvGraphicFramePr>
            <a:graphicFrameLocks noChangeAspect="1"/>
          </p:cNvGraphicFramePr>
          <p:nvPr/>
        </p:nvGraphicFramePr>
        <p:xfrm>
          <a:off x="5943600" y="4451350"/>
          <a:ext cx="30464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Visio" r:id="rId7" imgW="2969514" imgH="806196" progId="Visio.Drawing.11">
                  <p:embed/>
                </p:oleObj>
              </mc:Choice>
              <mc:Fallback>
                <p:oleObj name="Visio" r:id="rId7" imgW="2969514" imgH="806196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51350"/>
                        <a:ext cx="3046413" cy="806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5"/>
          <p:cNvGraphicFramePr>
            <a:graphicFrameLocks noChangeAspect="1"/>
          </p:cNvGraphicFramePr>
          <p:nvPr/>
        </p:nvGraphicFramePr>
        <p:xfrm>
          <a:off x="5943600" y="5441950"/>
          <a:ext cx="30273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Visio" r:id="rId9" imgW="3026664" imgH="806196" progId="Visio.Drawing.11">
                  <p:embed/>
                </p:oleObj>
              </mc:Choice>
              <mc:Fallback>
                <p:oleObj name="Visio" r:id="rId9" imgW="3026664" imgH="806196" progId="Visio.Drawing.11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41950"/>
                        <a:ext cx="3027363" cy="806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66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 </a:t>
            </a:r>
            <a:r>
              <a:rPr lang="en-US" b="1" dirty="0" err="1" smtClean="0"/>
              <a:t>Kompetensi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err="1" smtClean="0"/>
              <a:t>Memahami</a:t>
            </a:r>
            <a:r>
              <a:rPr lang="en-US" dirty="0" smtClean="0"/>
              <a:t> proses </a:t>
            </a:r>
            <a:r>
              <a:rPr lang="en-US" dirty="0" err="1" smtClean="0"/>
              <a:t>fuzzyfikasi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Memahami</a:t>
            </a:r>
            <a:r>
              <a:rPr lang="en-US" dirty="0" smtClean="0"/>
              <a:t> proses </a:t>
            </a:r>
            <a:r>
              <a:rPr lang="en-US" dirty="0" err="1" smtClean="0"/>
              <a:t>defuzzyfikasi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3657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1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Inferensi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aturannya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didefinisikan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Matrik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Relasi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</a:t>
            </a: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SUHU_Dingin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CUACA_AgakMendung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SUHU_Panas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CUACA_Cerah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………..</a:t>
            </a: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………..</a:t>
            </a: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12.	………….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pic>
        <p:nvPicPr>
          <p:cNvPr id="22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514600"/>
            <a:ext cx="6705600" cy="14319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4546600" y="3340100"/>
            <a:ext cx="838200" cy="1384300"/>
            <a:chOff x="2864" y="1960"/>
            <a:chExt cx="528" cy="872"/>
          </a:xfrm>
        </p:grpSpPr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2864" y="1960"/>
              <a:ext cx="528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3120" y="2160"/>
              <a:ext cx="0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5638800" y="3073400"/>
            <a:ext cx="838200" cy="1384300"/>
            <a:chOff x="2864" y="1960"/>
            <a:chExt cx="528" cy="872"/>
          </a:xfrm>
        </p:grpSpPr>
        <p:sp>
          <p:nvSpPr>
            <p:cNvPr id="27" name="Oval 21"/>
            <p:cNvSpPr>
              <a:spLocks noChangeArrowheads="1"/>
            </p:cNvSpPr>
            <p:nvPr/>
          </p:nvSpPr>
          <p:spPr bwMode="auto">
            <a:xfrm>
              <a:off x="2864" y="1960"/>
              <a:ext cx="528" cy="19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0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4943475" y="-15875"/>
            <a:ext cx="4124325" cy="1844675"/>
            <a:chOff x="3114" y="-10"/>
            <a:chExt cx="2598" cy="1162"/>
          </a:xfrm>
        </p:grpSpPr>
        <p:pic>
          <p:nvPicPr>
            <p:cNvPr id="30" name="Picture 2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4" y="24"/>
              <a:ext cx="2598" cy="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3824" y="-10"/>
              <a:ext cx="1200" cy="116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3657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16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Inferensi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Tsukamoto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aturannya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didefinisikan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Relasi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Dingin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Dingin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Dingin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Panas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Panas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Panas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5105400" y="-15875"/>
            <a:ext cx="3962400" cy="1844675"/>
            <a:chOff x="3114" y="-10"/>
            <a:chExt cx="2598" cy="1162"/>
          </a:xfrm>
        </p:grpSpPr>
        <p:pic>
          <p:nvPicPr>
            <p:cNvPr id="29" name="Picture 2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14" y="24"/>
              <a:ext cx="2598" cy="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Oval 26"/>
            <p:cNvSpPr>
              <a:spLocks noChangeArrowheads="1"/>
            </p:cNvSpPr>
            <p:nvPr/>
          </p:nvSpPr>
          <p:spPr bwMode="auto">
            <a:xfrm>
              <a:off x="3824" y="-10"/>
              <a:ext cx="1200" cy="116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3657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Inferensi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Tsukamoto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Tetapi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Kasus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Hanya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Rule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4,5,7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 yang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digunakan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Panas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Panas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12.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Panas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029200" y="-15875"/>
            <a:ext cx="4038600" cy="1844675"/>
            <a:chOff x="3114" y="-10"/>
            <a:chExt cx="2598" cy="1162"/>
          </a:xfrm>
        </p:grpSpPr>
        <p:pic>
          <p:nvPicPr>
            <p:cNvPr id="16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14" y="24"/>
              <a:ext cx="2598" cy="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824" y="-10"/>
              <a:ext cx="1200" cy="116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3657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Inferensi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Tsukamoto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Tetapi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Kasus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Hanya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Rule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4,5,7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 yang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digunakan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[R-4]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[R-5]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[R-7]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[R-8]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Ingatlah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kurva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pemetaan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hasil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inferensi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bawah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019675" y="0"/>
            <a:ext cx="4124325" cy="1844675"/>
            <a:chOff x="3114" y="-10"/>
            <a:chExt cx="2598" cy="1162"/>
          </a:xfrm>
        </p:grpSpPr>
        <p:pic>
          <p:nvPicPr>
            <p:cNvPr id="16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4" y="24"/>
              <a:ext cx="2598" cy="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824" y="-10"/>
              <a:ext cx="1200" cy="116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362200" y="4329113"/>
            <a:ext cx="6553200" cy="2300287"/>
            <a:chOff x="1776" y="2736"/>
            <a:chExt cx="3887" cy="1364"/>
          </a:xfrm>
        </p:grpSpPr>
        <p:graphicFrame>
          <p:nvGraphicFramePr>
            <p:cNvPr id="19" name="Object 14"/>
            <p:cNvGraphicFramePr>
              <a:graphicFrameLocks noChangeAspect="1"/>
            </p:cNvGraphicFramePr>
            <p:nvPr/>
          </p:nvGraphicFramePr>
          <p:xfrm>
            <a:off x="1776" y="2736"/>
            <a:ext cx="1872" cy="1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0" name="Visio" r:id="rId5" imgW="2918841" imgH="2126742" progId="Visio.Drawing.11">
                    <p:embed/>
                  </p:oleObj>
                </mc:Choice>
                <mc:Fallback>
                  <p:oleObj name="Visio" r:id="rId5" imgW="2918841" imgH="2126742" progId="Visio.Drawing.11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736"/>
                          <a:ext cx="1872" cy="13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5"/>
            <p:cNvGraphicFramePr>
              <a:graphicFrameLocks noChangeAspect="1"/>
            </p:cNvGraphicFramePr>
            <p:nvPr/>
          </p:nvGraphicFramePr>
          <p:xfrm>
            <a:off x="3744" y="2804"/>
            <a:ext cx="1919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1" name="Visio" r:id="rId7" imgW="2969514" imgH="806196" progId="Visio.Drawing.11">
                    <p:embed/>
                  </p:oleObj>
                </mc:Choice>
                <mc:Fallback>
                  <p:oleObj name="Visio" r:id="rId7" imgW="2969514" imgH="806196" progId="Visio.Drawing.11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804"/>
                          <a:ext cx="1919" cy="50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3744" y="3428"/>
            <a:ext cx="1907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2" name="Visio" r:id="rId9" imgW="3026664" imgH="806196" progId="Visio.Drawing.11">
                    <p:embed/>
                  </p:oleObj>
                </mc:Choice>
                <mc:Fallback>
                  <p:oleObj name="Visio" r:id="rId9" imgW="3026664" imgH="806196" progId="Visio.Drawing.11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428"/>
                          <a:ext cx="1907" cy="50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66FF33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3657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lnSpcReduction="10000"/>
          </a:bodyPr>
          <a:lstStyle/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20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Inferensi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Tsukamoto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[R-4]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1 = MIN(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[65] ; 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[25] )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MIN(0.25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0.75)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0.25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z1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40.75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[R-5]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2 = MIN(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sejuk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[65] ; 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AgkMdg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[25] )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MIN(0.25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z2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69.29 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4943475" y="-15875"/>
            <a:ext cx="4124325" cy="1844675"/>
            <a:chOff x="3114" y="-10"/>
            <a:chExt cx="2598" cy="1162"/>
          </a:xfrm>
        </p:grpSpPr>
        <p:pic>
          <p:nvPicPr>
            <p:cNvPr id="16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4" y="24"/>
              <a:ext cx="2598" cy="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824" y="-10"/>
              <a:ext cx="1200" cy="116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2865533" y="3367088"/>
            <a:ext cx="3222434" cy="900112"/>
            <a:chOff x="1804" y="1768"/>
            <a:chExt cx="2080" cy="581"/>
          </a:xfrm>
        </p:grpSpPr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1853" y="1768"/>
            <a:ext cx="19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8" name="Equation" r:id="rId5" imgW="1574800" imgH="228600" progId="Equation.3">
                    <p:embed/>
                  </p:oleObj>
                </mc:Choice>
                <mc:Fallback>
                  <p:oleObj name="Equation" r:id="rId5" imgW="15748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1768"/>
                          <a:ext cx="1987" cy="28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9293045"/>
                </p:ext>
              </p:extLst>
            </p:nvPr>
          </p:nvGraphicFramePr>
          <p:xfrm>
            <a:off x="1804" y="2064"/>
            <a:ext cx="208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9" name="Equation" r:id="rId7" imgW="1485720" imgH="203040" progId="Equation.3">
                    <p:embed/>
                  </p:oleObj>
                </mc:Choice>
                <mc:Fallback>
                  <p:oleObj name="Equation" r:id="rId7" imgW="1485720" imgH="2030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2064"/>
                          <a:ext cx="2080" cy="28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2949575" y="5356225"/>
            <a:ext cx="3444876" cy="892175"/>
            <a:chOff x="1819" y="2976"/>
            <a:chExt cx="2170" cy="562"/>
          </a:xfrm>
        </p:grpSpPr>
        <p:graphicFrame>
          <p:nvGraphicFramePr>
            <p:cNvPr id="22" name="Object 26"/>
            <p:cNvGraphicFramePr>
              <a:graphicFrameLocks noChangeAspect="1"/>
            </p:cNvGraphicFramePr>
            <p:nvPr/>
          </p:nvGraphicFramePr>
          <p:xfrm>
            <a:off x="1872" y="2976"/>
            <a:ext cx="207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0" name="Equation" r:id="rId9" imgW="1675673" imgH="215806" progId="Equation.3">
                    <p:embed/>
                  </p:oleObj>
                </mc:Choice>
                <mc:Fallback>
                  <p:oleObj name="Equation" r:id="rId9" imgW="1675673" imgH="21580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76"/>
                          <a:ext cx="2073" cy="27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66FF33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3209941"/>
                </p:ext>
              </p:extLst>
            </p:nvPr>
          </p:nvGraphicFramePr>
          <p:xfrm>
            <a:off x="1819" y="3256"/>
            <a:ext cx="217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1" name="Equation" r:id="rId11" imgW="1562040" imgH="203040" progId="Equation.3">
                    <p:embed/>
                  </p:oleObj>
                </mc:Choice>
                <mc:Fallback>
                  <p:oleObj name="Equation" r:id="rId11" imgW="1562040" imgH="2030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3256"/>
                          <a:ext cx="2170" cy="28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66FF33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3657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19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Inferensi</a:t>
            </a: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Tsukamoto</a:t>
            </a: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[R-7]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3= MIN(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[65]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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Cerah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[25] )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MIN(0.75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0.75)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0.75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z3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72.25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[R-8]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4 = MIN(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[65]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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AgkMdg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[25]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MIN(0.75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66738" marR="0" lvl="0" indent="-566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z4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35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.71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4943475" y="-15875"/>
            <a:ext cx="4124325" cy="1844675"/>
            <a:chOff x="3114" y="-10"/>
            <a:chExt cx="2598" cy="1162"/>
          </a:xfrm>
        </p:grpSpPr>
        <p:pic>
          <p:nvPicPr>
            <p:cNvPr id="25" name="Picture 2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4" y="24"/>
              <a:ext cx="2598" cy="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3824" y="-10"/>
              <a:ext cx="1200" cy="116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2889250" y="2757488"/>
            <a:ext cx="3279776" cy="900112"/>
            <a:chOff x="1820" y="1737"/>
            <a:chExt cx="2066" cy="567"/>
          </a:xfrm>
        </p:grpSpPr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1885" y="1737"/>
            <a:ext cx="193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8" name="Equation" r:id="rId5" imgW="1574800" imgH="228600" progId="Equation.3">
                    <p:embed/>
                  </p:oleObj>
                </mc:Choice>
                <mc:Fallback>
                  <p:oleObj name="Equation" r:id="rId5" imgW="15748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1737"/>
                          <a:ext cx="1939" cy="28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9174030"/>
                </p:ext>
              </p:extLst>
            </p:nvPr>
          </p:nvGraphicFramePr>
          <p:xfrm>
            <a:off x="1820" y="2026"/>
            <a:ext cx="206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9" name="Equation" r:id="rId7" imgW="1511280" imgH="203040" progId="Equation.3">
                    <p:embed/>
                  </p:oleObj>
                </mc:Choice>
                <mc:Fallback>
                  <p:oleObj name="Equation" r:id="rId7" imgW="151128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2026"/>
                          <a:ext cx="2066" cy="27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4" name="Object 25"/>
          <p:cNvGraphicFramePr>
            <a:graphicFrameLocks noChangeAspect="1"/>
          </p:cNvGraphicFramePr>
          <p:nvPr/>
        </p:nvGraphicFramePr>
        <p:xfrm>
          <a:off x="3048000" y="4800600"/>
          <a:ext cx="3054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Equation" r:id="rId9" imgW="1562040" imgH="228600" progId="Equation.3">
                  <p:embed/>
                </p:oleObj>
              </mc:Choice>
              <mc:Fallback>
                <p:oleObj name="Equation" r:id="rId9" imgW="156204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3054350" cy="446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392575"/>
              </p:ext>
            </p:extLst>
          </p:nvPr>
        </p:nvGraphicFramePr>
        <p:xfrm>
          <a:off x="2933700" y="5259388"/>
          <a:ext cx="32781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Equation" r:id="rId11" imgW="1511280" imgH="203040" progId="Equation.3">
                  <p:embed/>
                </p:oleObj>
              </mc:Choice>
              <mc:Fallback>
                <p:oleObj name="Equation" r:id="rId11" imgW="151128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259388"/>
                        <a:ext cx="3278188" cy="441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3657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1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Inferensi</a:t>
            </a: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Tsukamoto</a:t>
            </a: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[R-4]	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1 = MIN(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sejuk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[65] ; 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Cerah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[25] )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MIN(0.25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0.75)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0.25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z1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40.75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[R-5]	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Lambat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2 = MIN(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sejuk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[65] ; 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AgkMdg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[25] )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MIN(0.25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z2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69.29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[R-7]	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3 = MIN(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[65]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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Cerah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[25] )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MIN(0.75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0.75)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0.75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z3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72.25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[R-8]	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Agak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Mendung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4 = MIN(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Hangat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[65]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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AgkMdg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[25]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MIN(0.75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z4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= </a:t>
            </a:r>
            <a:r>
              <a:rPr lang="en-US" sz="1400" b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35.71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SEHINGGA :</a:t>
            </a: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	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Kurva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Cepat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Derajat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Keanggotaan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Maksimumnya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di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0.75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	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Kurva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Lambat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Derajat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Keanggotaan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Maksimumnya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di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943475" y="-15875"/>
            <a:ext cx="4124325" cy="1844675"/>
            <a:chOff x="3114" y="-10"/>
            <a:chExt cx="2598" cy="1162"/>
          </a:xfrm>
        </p:grpSpPr>
        <p:pic>
          <p:nvPicPr>
            <p:cNvPr id="25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14" y="24"/>
              <a:ext cx="2598" cy="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824" y="-10"/>
              <a:ext cx="1200" cy="116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42672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Defuzzifikasi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12395" y="4912996"/>
            <a:ext cx="1752600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2235200" y="0"/>
            <a:ext cx="6908800" cy="670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Defuzzifikasi</a:t>
            </a: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Tsukamoto</a:t>
            </a: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Kurva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Cepat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Derajat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Keanggotaan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Maksimumnya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di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0.75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Kurva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Lambat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Derajat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Keanggotaan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Maksimumnya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di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0.17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MAKA,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Proses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Pemotongan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Kurvanya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adalah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sbb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:</a:t>
            </a: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15938" marR="0" lvl="0" indent="-5159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6750" algn="ctr"/>
                <a:tab pos="5486400" algn="ctr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JADI ARTINYA : Mobil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harus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bergerak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dengan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kecepatan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61.37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Km/Jam</a:t>
            </a:r>
          </a:p>
        </p:txBody>
      </p: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4943475" y="0"/>
            <a:ext cx="4200525" cy="1676400"/>
            <a:chOff x="3114" y="0"/>
            <a:chExt cx="2646" cy="1056"/>
          </a:xfrm>
        </p:grpSpPr>
        <p:pic>
          <p:nvPicPr>
            <p:cNvPr id="16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4" y="24"/>
              <a:ext cx="2598" cy="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944" y="0"/>
              <a:ext cx="816" cy="105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26499"/>
              </p:ext>
            </p:extLst>
          </p:nvPr>
        </p:nvGraphicFramePr>
        <p:xfrm>
          <a:off x="1760401" y="5562601"/>
          <a:ext cx="73866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5" imgW="5778360" imgH="431640" progId="Equation.3">
                  <p:embed/>
                </p:oleObj>
              </mc:Choice>
              <mc:Fallback>
                <p:oleObj name="Equation" r:id="rId5" imgW="5778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401" y="5562601"/>
                        <a:ext cx="7386637" cy="609600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5181600" y="5197076"/>
            <a:ext cx="0" cy="289323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895600" y="2819400"/>
            <a:ext cx="0" cy="2209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665731" y="4846320"/>
            <a:ext cx="3735069" cy="15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5600" y="3124200"/>
            <a:ext cx="6096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05200" y="3124200"/>
            <a:ext cx="1295400" cy="17449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181600" y="3108959"/>
            <a:ext cx="65349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792932" y="3108959"/>
            <a:ext cx="1388668" cy="17449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76516" y="2811780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Lambat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88332" y="2748677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Cepat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93914" y="484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61753" y="4850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00646" y="48427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69474" y="4835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19928" y="4850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57153" y="4827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362199" y="4610100"/>
            <a:ext cx="51431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4610100"/>
            <a:ext cx="1676400" cy="2400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>
            <a:off x="4571999" y="4598669"/>
            <a:ext cx="253403" cy="244079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362199" y="3581400"/>
            <a:ext cx="24632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800600" y="3581400"/>
            <a:ext cx="1018509" cy="1253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3808095" y="3589376"/>
            <a:ext cx="1908810" cy="1234201"/>
          </a:xfrm>
          <a:prstGeom prst="triangle">
            <a:avLst>
              <a:gd name="adj" fmla="val 52379"/>
            </a:avLst>
          </a:prstGeom>
          <a:solidFill>
            <a:srgbClr val="FF00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34927" y="4804765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Kecepatan</a:t>
            </a:r>
            <a:r>
              <a:rPr lang="en-US" dirty="0" smtClean="0"/>
              <a:t> (km/jam)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296215" y="3244334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5938" lvl="0" indent="-515938">
              <a:spcBef>
                <a:spcPct val="20000"/>
              </a:spcBef>
              <a:tabLst>
                <a:tab pos="3206750" algn="ctr"/>
                <a:tab pos="5486400" algn="ctr"/>
              </a:tabLst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0.75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50210" y="4256305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5938" lvl="0" indent="-515938">
              <a:spcBef>
                <a:spcPct val="20000"/>
              </a:spcBef>
              <a:tabLst>
                <a:tab pos="3206750" algn="ctr"/>
                <a:tab pos="5486400" algn="ctr"/>
              </a:tabLst>
              <a:defRPr/>
            </a:pPr>
            <a:r>
              <a:rPr lang="en-US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0.17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4611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68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temperatur</a:t>
            </a:r>
            <a:r>
              <a:rPr lang="en-US" dirty="0"/>
              <a:t>= 75F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=55%?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09800" y="152400"/>
            <a:ext cx="6781800" cy="6477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Fuzzy Logic,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cabang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ilmu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Artificial 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Intellegence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pengetahuan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membuat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meniru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kecerdasan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manusia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sehingga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diharapkan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hal-hal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apabila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dikerjakan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manusia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memerlukan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kecerdasan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penalaran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mencapai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kesimpulan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manusia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manusia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lainnya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diperkenalkan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Lotfi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Astor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Zadeh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tahun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1962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perjalannya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perkembangan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fuzzy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dibagi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akademik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1965-1977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1978-1988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 fuzzy boom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1989-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Sekarang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28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Pengantar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286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Pengantar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6"/>
          <p:cNvSpPr txBox="1">
            <a:spLocks noChangeArrowheads="1"/>
          </p:cNvSpPr>
          <p:nvPr/>
        </p:nvSpPr>
        <p:spPr>
          <a:xfrm>
            <a:off x="2209800" y="152400"/>
            <a:ext cx="6781800" cy="6477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Fuzzy Logic suatu teknik yang digunakan untuk menangani ketidakpastian masalah-masalah yang memiliki banyak jawaban.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Untuk merepresentasikan masalah yang mengandung ketidakpastian ke dalam suatu bahasa formal yang dipahami komputer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9144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Aplikasi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3"/>
          <p:cNvSpPr txBox="1">
            <a:spLocks noChangeArrowheads="1"/>
          </p:cNvSpPr>
          <p:nvPr/>
        </p:nvSpPr>
        <p:spPr>
          <a:xfrm>
            <a:off x="2209800" y="152400"/>
            <a:ext cx="6781800" cy="6477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Aplikasi Fuzzy Logic :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Pengontrol kereta bawah tanah disendai, Jepang.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Pengatur mekanisme otofocus pada kamera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 pengeraman mobil (nissan)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v-S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Penghematan konsumsi daya listrik pada AC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v-S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Otomatisasi kecepatan putar mesin cuci terhadap tebal-tipis atau banyak-sedikit jenis pakaian dalam mesin cuci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v-S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Penentuan prestasi mahasiswa berdasarkan great IPK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v-S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Kontrol jumlah produksi barang berdasarkan permintaan konsumen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v-S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Penentuan karyawan terbaik berdasarkan indeks kinerja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v-S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Kontrol kecepatan kendaraan berdasarkan cuaca terkini </a:t>
            </a: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16002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Konsep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4"/>
          <p:cNvSpPr txBox="1">
            <a:spLocks noChangeArrowheads="1"/>
          </p:cNvSpPr>
          <p:nvPr/>
        </p:nvSpPr>
        <p:spPr>
          <a:xfrm>
            <a:off x="2209800" y="152400"/>
            <a:ext cx="67818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Fuzzy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memetakan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-input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output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	Fuzzy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dasarnya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sudah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terbawa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sejak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lahir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pertanyaan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kecil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secepat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”.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terpenting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“The way of thinking-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Terhadap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Permasalahan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lingkungan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sekitar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problem yang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dipetakan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fuzzy: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Manager-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gudang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mengatakan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kepada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manager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produksi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kita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pesanan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lebih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besar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minggu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Tolong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dicekkan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banyak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jumlah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persediaan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kita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gudang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Dan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besara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barang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diproduksi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”.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Seseorang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mengatakan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kepada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kita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sejuk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ruangan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saudara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inginkan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?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Saya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mengatur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putaran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kipas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ruang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31775" marR="0" lvl="0" indent="-2317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Bila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seseorang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mengatakan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"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saat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cuacanya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cerah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panas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saya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mengemudi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cepat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2860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Arsitektur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52400"/>
            <a:ext cx="693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28"/>
          <p:cNvSpPr txBox="1">
            <a:spLocks noChangeArrowheads="1"/>
          </p:cNvSpPr>
          <p:nvPr/>
        </p:nvSpPr>
        <p:spPr>
          <a:xfrm>
            <a:off x="2082800" y="3683000"/>
            <a:ext cx="3276600" cy="1803400"/>
          </a:xfrm>
          <a:prstGeom prst="rect">
            <a:avLst/>
          </a:prstGeom>
          <a:ln w="28575">
            <a:solidFill>
              <a:srgbClr val="CCCC00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konversi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input-input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masukan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bersifat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tegas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crips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(fuzzy)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linguistik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keanggotaan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5715000" y="3683000"/>
            <a:ext cx="3213100" cy="203200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tabLst>
                <a:tab pos="798513" algn="ctr"/>
                <a:tab pos="3206750" algn="ctr"/>
                <a:tab pos="5486400" algn="ctr"/>
              </a:tabLst>
            </a:pPr>
            <a:r>
              <a:rPr lang="en-US" sz="1800">
                <a:solidFill>
                  <a:schemeClr val="tx2"/>
                </a:solidFill>
                <a:latin typeface="Arial" charset="0"/>
              </a:rPr>
              <a:t>Proses konversi Output-Fuzzy dari sistem inferensi ke dalam bentuk tegas (crips) menggunakan fungsi keanggotaan serupa (sebelumnya) menjadi sebuah nilai.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2514600" y="33020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8153400" y="33020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2209800" y="5943600"/>
            <a:ext cx="6629400" cy="762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tabLst>
                <a:tab pos="798513" algn="ctr"/>
                <a:tab pos="3206750" algn="ctr"/>
                <a:tab pos="5486400" algn="ctr"/>
              </a:tabLst>
            </a:pPr>
            <a:r>
              <a:rPr lang="en-US" sz="1800">
                <a:solidFill>
                  <a:schemeClr val="tx2"/>
                </a:solidFill>
                <a:latin typeface="Arial" charset="0"/>
              </a:rPr>
              <a:t>Proses pengkonversian input-fuzzy menggunakan aturan-aturan "If-Then" menjadi Output-Fuzzy.</a:t>
            </a:r>
          </a:p>
        </p:txBody>
      </p:sp>
      <p:sp>
        <p:nvSpPr>
          <p:cNvPr id="20" name="AutoShape 35"/>
          <p:cNvSpPr>
            <a:spLocks noChangeArrowheads="1"/>
          </p:cNvSpPr>
          <p:nvPr/>
        </p:nvSpPr>
        <p:spPr bwMode="auto">
          <a:xfrm>
            <a:off x="5334000" y="3302000"/>
            <a:ext cx="393700" cy="2590800"/>
          </a:xfrm>
          <a:prstGeom prst="downArrow">
            <a:avLst>
              <a:gd name="adj1" fmla="val 50000"/>
              <a:gd name="adj2" fmla="val 9791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1981200" cy="6858000"/>
          </a:xfrm>
          <a:prstGeom prst="fram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228600" y="2286000"/>
            <a:ext cx="1524000" cy="6858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Arsitektur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Fuzzifikasi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3657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Defuzzifikasi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8596" y="4989197"/>
            <a:ext cx="1600198" cy="16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981200" y="-12700"/>
            <a:ext cx="71628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tabLst>
                <a:tab pos="798513" algn="ctr"/>
                <a:tab pos="3206750" algn="ctr"/>
                <a:tab pos="5486400" algn="ctr"/>
              </a:tabLst>
              <a:defRPr/>
            </a:pPr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000" b="1" dirty="0" err="1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Alur</a:t>
            </a:r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000" b="1" dirty="0" err="1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Proses</a:t>
            </a:r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000" b="1" dirty="0" err="1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Sistem</a:t>
            </a:r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Fuzzy Logic</a:t>
            </a:r>
          </a:p>
        </p:txBody>
      </p:sp>
      <p:grpSp>
        <p:nvGrpSpPr>
          <p:cNvPr id="22" name="Group 55"/>
          <p:cNvGrpSpPr>
            <a:grpSpLocks/>
          </p:cNvGrpSpPr>
          <p:nvPr/>
        </p:nvGrpSpPr>
        <p:grpSpPr bwMode="auto">
          <a:xfrm>
            <a:off x="3026229" y="766763"/>
            <a:ext cx="3069771" cy="4948237"/>
            <a:chOff x="1968" y="483"/>
            <a:chExt cx="1872" cy="3117"/>
          </a:xfrm>
        </p:grpSpPr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2400" y="483"/>
              <a:ext cx="960" cy="23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Crisp Input</a:t>
              </a:r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2400" y="1443"/>
              <a:ext cx="960" cy="23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Fuzzy Input</a:t>
              </a: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2304" y="2451"/>
              <a:ext cx="1152" cy="23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Fuzzy Output</a:t>
              </a: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2304" y="3363"/>
              <a:ext cx="1152" cy="23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Crisp Output</a:t>
              </a: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968" y="963"/>
              <a:ext cx="1872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Fuzzification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2880" y="72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2880" y="1251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1968" y="1923"/>
              <a:ext cx="1872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Inference System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2880" y="168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2880" y="2211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1968" y="2883"/>
              <a:ext cx="1872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Defuzzification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2880" y="2691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2880" y="3171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56"/>
          <p:cNvGrpSpPr>
            <a:grpSpLocks/>
          </p:cNvGrpSpPr>
          <p:nvPr/>
        </p:nvGrpSpPr>
        <p:grpSpPr bwMode="auto">
          <a:xfrm>
            <a:off x="6034873" y="1628775"/>
            <a:ext cx="3109127" cy="3633788"/>
            <a:chOff x="3864" y="1026"/>
            <a:chExt cx="1896" cy="2289"/>
          </a:xfrm>
        </p:grpSpPr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4248" y="1026"/>
              <a:ext cx="1368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Input Membership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Functions</a:t>
              </a:r>
            </a:p>
          </p:txBody>
        </p:sp>
        <p:sp>
          <p:nvSpPr>
            <p:cNvPr id="38" name="Text Box 51"/>
            <p:cNvSpPr txBox="1">
              <a:spLocks noChangeArrowheads="1"/>
            </p:cNvSpPr>
            <p:nvPr/>
          </p:nvSpPr>
          <p:spPr bwMode="auto">
            <a:xfrm>
              <a:off x="4232" y="1939"/>
              <a:ext cx="1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Rules Evaluation</a:t>
              </a:r>
            </a:p>
          </p:txBody>
        </p:sp>
        <p:grpSp>
          <p:nvGrpSpPr>
            <p:cNvPr id="39" name="Group 54"/>
            <p:cNvGrpSpPr>
              <a:grpSpLocks/>
            </p:cNvGrpSpPr>
            <p:nvPr/>
          </p:nvGrpSpPr>
          <p:grpSpPr bwMode="auto">
            <a:xfrm>
              <a:off x="3864" y="1107"/>
              <a:ext cx="384" cy="1920"/>
              <a:chOff x="3984" y="1056"/>
              <a:chExt cx="672" cy="1920"/>
            </a:xfrm>
          </p:grpSpPr>
          <p:sp>
            <p:nvSpPr>
              <p:cNvPr id="41" name="Line 48"/>
              <p:cNvSpPr>
                <a:spLocks noChangeShapeType="1"/>
              </p:cNvSpPr>
              <p:nvPr/>
            </p:nvSpPr>
            <p:spPr bwMode="auto">
              <a:xfrm flipH="1" flipV="1">
                <a:off x="3984" y="1056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 flipH="1">
                <a:off x="3984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2"/>
              <p:cNvSpPr>
                <a:spLocks noChangeShapeType="1"/>
              </p:cNvSpPr>
              <p:nvPr/>
            </p:nvSpPr>
            <p:spPr bwMode="auto">
              <a:xfrm flipH="1">
                <a:off x="3984" y="2976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232" y="2962"/>
              <a:ext cx="1528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Output Membership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Functions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BE034E7CB1844900B29C6E17B7457" ma:contentTypeVersion="1" ma:contentTypeDescription="Create a new document." ma:contentTypeScope="" ma:versionID="a7032a580e15aa9e42355c82b01c0ae6">
  <xsd:schema xmlns:xsd="http://www.w3.org/2001/XMLSchema" xmlns:xs="http://www.w3.org/2001/XMLSchema" xmlns:p="http://schemas.microsoft.com/office/2006/metadata/properties" xmlns:ns2="fb72886d-8874-4d4a-a0b5-a884dff9e9a2" targetNamespace="http://schemas.microsoft.com/office/2006/metadata/properties" ma:root="true" ma:fieldsID="a83c43464684cd499ad2b39df3bf2087" ns2:_="">
    <xsd:import namespace="fb72886d-8874-4d4a-a0b5-a884dff9e9a2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2886d-8874-4d4a-a0b5-a884dff9e9a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ReferenceId xmlns="fb72886d-8874-4d4a-a0b5-a884dff9e9a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08325D-BD4A-4082-9CF8-19818DE1AD60}"/>
</file>

<file path=customXml/itemProps2.xml><?xml version="1.0" encoding="utf-8"?>
<ds:datastoreItem xmlns:ds="http://schemas.openxmlformats.org/officeDocument/2006/customXml" ds:itemID="{A712FBCB-8A27-4DEE-8E35-825ACE6A3506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5620A5-673B-4C65-8D7F-CCFE2FED8A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877</Words>
  <Application>Microsoft Office PowerPoint</Application>
  <PresentationFormat>On-screen Show (4:3)</PresentationFormat>
  <Paragraphs>679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宋体</vt:lpstr>
      <vt:lpstr>Arial</vt:lpstr>
      <vt:lpstr>Broadway</vt:lpstr>
      <vt:lpstr>Calibri</vt:lpstr>
      <vt:lpstr>Comic Sans MS</vt:lpstr>
      <vt:lpstr>Shruti</vt:lpstr>
      <vt:lpstr>Snap ITC</vt:lpstr>
      <vt:lpstr>Symbol</vt:lpstr>
      <vt:lpstr>Office Theme</vt:lpstr>
      <vt:lpstr>Visio</vt:lpstr>
      <vt:lpstr>Equation</vt:lpstr>
      <vt:lpstr>Microsoft Equation 3.0</vt:lpstr>
      <vt:lpstr>PowerPoint Presentation</vt:lpstr>
      <vt:lpstr>Sub Kompetensi</vt:lpstr>
      <vt:lpstr>Sub Kompetensi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hen</dc:creator>
  <cp:lastModifiedBy>Hendry S</cp:lastModifiedBy>
  <cp:revision>72</cp:revision>
  <dcterms:created xsi:type="dcterms:W3CDTF">2011-03-04T01:09:14Z</dcterms:created>
  <dcterms:modified xsi:type="dcterms:W3CDTF">2021-03-09T04:48:19Z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0x010100C28BE034E7CB1844900B29C6E17B7457</vt:lpwstr>
  </property>
</Properties>
</file>