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58" r:id="rId4"/>
    <p:sldId id="259" r:id="rId5"/>
    <p:sldId id="257" r:id="rId6"/>
    <p:sldId id="261" r:id="rId7"/>
    <p:sldId id="263" r:id="rId8"/>
    <p:sldId id="266" r:id="rId9"/>
    <p:sldId id="262" r:id="rId10"/>
    <p:sldId id="264"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p:cViewPr varScale="1">
        <p:scale>
          <a:sx n="114" d="100"/>
          <a:sy n="114" d="100"/>
        </p:scale>
        <p:origin x="4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89132-CBB7-0342-8CA5-414045231A7B}" type="datetimeFigureOut">
              <a:rPr kumimoji="1" lang="ja-JP" altLang="en-US" smtClean="0"/>
              <a:t>2023/3/20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AF004-E6C5-AB42-BAD3-B927276913F4}" type="slidenum">
              <a:rPr kumimoji="1" lang="ja-JP" altLang="en-US" smtClean="0"/>
              <a:t>‹#›</a:t>
            </a:fld>
            <a:endParaRPr kumimoji="1" lang="ja-JP" altLang="en-US"/>
          </a:p>
        </p:txBody>
      </p:sp>
    </p:spTree>
    <p:extLst>
      <p:ext uri="{BB962C8B-B14F-4D97-AF65-F5344CB8AC3E}">
        <p14:creationId xmlns:p14="http://schemas.microsoft.com/office/powerpoint/2010/main" val="37020095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CAF004-E6C5-AB42-BAD3-B927276913F4}" type="slidenum">
              <a:rPr kumimoji="1" lang="ja-JP" altLang="en-US" smtClean="0"/>
              <a:t>4</a:t>
            </a:fld>
            <a:endParaRPr kumimoji="1" lang="ja-JP" altLang="en-US"/>
          </a:p>
        </p:txBody>
      </p:sp>
    </p:spTree>
    <p:extLst>
      <p:ext uri="{BB962C8B-B14F-4D97-AF65-F5344CB8AC3E}">
        <p14:creationId xmlns:p14="http://schemas.microsoft.com/office/powerpoint/2010/main" val="130811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C75D1-58D5-3F29-7F16-6D5ADB3E48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4B73DD-A974-DA6E-963B-95EE2A0E8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07481B6-C5A5-7580-5F56-8E006E094B5C}"/>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D822BECA-B964-9ED5-847D-2EDCFEC6E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8EDB3A-0FFE-5EEF-E808-94050EB57CEE}"/>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84991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49D78-8ACB-2FA9-3799-702B23C17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0AC9A8-17B3-B36F-817F-704E40DD4B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C959F-ADEA-2E30-1D48-B809536B01E0}"/>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FC430F82-B66E-00EF-628C-B9DD7CC8D8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89EF01-E456-A687-6C08-E862781A8BBF}"/>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83631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FA0676-BFC8-6815-4919-ED55C78B91C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27DD21-507B-81F1-0827-A0091669AC7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158E08-D568-9C1D-EFE0-2478A4E37ECE}"/>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C8B559F3-9F32-6ED0-128D-6E46E87E44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F824C9-51A0-607F-A463-BA800DE97716}"/>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90395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CEE395-A963-C842-29F8-46F7011C168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D07C71-D379-7EA7-A310-9AA7689062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A69148-BB65-07A7-41E6-E94D0AC8202F}"/>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D4FD70AF-459B-BAC4-6EB4-316E1310F0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9AB0B3-0201-73DD-C247-5E15A7BEF077}"/>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42501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9F149-9DF1-7A90-8692-C37263CB637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502B1D-4F29-136B-5193-495D7D07F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062C44-2731-95F6-D09D-92AA0918A041}"/>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8CBDEC44-FAFC-4C8E-8FEE-8409FCC36D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BE1E88-2963-C63B-935A-1A74B979FEA0}"/>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258825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FAFF7-2C3E-C55A-315A-EC3C660A8E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39A736-4239-6C56-7AF6-C5DD57975C5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71E017-A0DA-0A7D-6DC9-3441FDB3F3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26F2F0-818E-05FA-EDB8-A15082089F12}"/>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6" name="フッター プレースホルダー 5">
            <a:extLst>
              <a:ext uri="{FF2B5EF4-FFF2-40B4-BE49-F238E27FC236}">
                <a16:creationId xmlns:a16="http://schemas.microsoft.com/office/drawing/2014/main" id="{394946B1-D718-B11A-316D-A58E4D82F1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D0A43D-041B-D2BE-4291-82666DA3A241}"/>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97117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08917-626B-0F8D-241F-276B108933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8A04E3-8E98-A514-F6AB-056CE3E25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B18EA30-ECCC-9858-B0D6-766A457CE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2E6322F-2B6B-2F0B-2C3A-FD61A9B9F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7B9D7A4-9D02-5078-8691-B2A7B17ED13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D8E400-F527-EC95-50B8-018390FEE323}"/>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8" name="フッター プレースホルダー 7">
            <a:extLst>
              <a:ext uri="{FF2B5EF4-FFF2-40B4-BE49-F238E27FC236}">
                <a16:creationId xmlns:a16="http://schemas.microsoft.com/office/drawing/2014/main" id="{11D0E525-196B-8C59-C552-F2C38AA6AA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EBCCDA3-E61E-AF32-3582-459D1B3C1B6D}"/>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95188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13894-96D4-0368-294B-B0C6549DF5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B9145B1-086C-DB4B-A46E-28FC6B102B91}"/>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4" name="フッター プレースホルダー 3">
            <a:extLst>
              <a:ext uri="{FF2B5EF4-FFF2-40B4-BE49-F238E27FC236}">
                <a16:creationId xmlns:a16="http://schemas.microsoft.com/office/drawing/2014/main" id="{E0BA0F86-8643-C0DF-9B7B-B23A2468826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268865-CDA4-1C9A-3AE5-949B0A14AF68}"/>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199660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4759D4-3B68-74EE-96F0-AE45C97E616A}"/>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3" name="フッター プレースホルダー 2">
            <a:extLst>
              <a:ext uri="{FF2B5EF4-FFF2-40B4-BE49-F238E27FC236}">
                <a16:creationId xmlns:a16="http://schemas.microsoft.com/office/drawing/2014/main" id="{60B326CF-AFE4-3707-1352-9686483F492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7D0EF5F-04ED-37CA-9709-073E07DC1D3B}"/>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35821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C13DC-51C4-0E04-7FAE-577E002A17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9743B4-9C51-AAF8-9E3D-60D74743E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877D07-4F61-2869-1991-07A5E0FA8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7DE41B-2FE1-21BC-D934-D2ED06392402}"/>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6" name="フッター プレースホルダー 5">
            <a:extLst>
              <a:ext uri="{FF2B5EF4-FFF2-40B4-BE49-F238E27FC236}">
                <a16:creationId xmlns:a16="http://schemas.microsoft.com/office/drawing/2014/main" id="{38931A72-2D30-334B-656D-5A59662986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12E889-C9D5-33C1-88B9-C05D379BFBB5}"/>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75056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4A381-76BE-593C-D789-E95F3A9BF5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E1564C-C613-92E3-2D41-57751A8E9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CDA62BC-BA50-D700-37E0-3DB042ED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1D6526-C437-41F2-3377-302DD897D4AB}"/>
              </a:ext>
            </a:extLst>
          </p:cNvPr>
          <p:cNvSpPr>
            <a:spLocks noGrp="1"/>
          </p:cNvSpPr>
          <p:nvPr>
            <p:ph type="dt" sz="half" idx="10"/>
          </p:nvPr>
        </p:nvSpPr>
        <p:spPr/>
        <p:txBody>
          <a:bodyPr/>
          <a:lstStyle/>
          <a:p>
            <a:fld id="{7ED813E1-D069-2F41-8E10-4BF5B4483DC0}" type="datetimeFigureOut">
              <a:rPr kumimoji="1" lang="ja-JP" altLang="en-US" smtClean="0"/>
              <a:t>2023/3/20</a:t>
            </a:fld>
            <a:endParaRPr kumimoji="1" lang="ja-JP" altLang="en-US"/>
          </a:p>
        </p:txBody>
      </p:sp>
      <p:sp>
        <p:nvSpPr>
          <p:cNvPr id="6" name="フッター プレースホルダー 5">
            <a:extLst>
              <a:ext uri="{FF2B5EF4-FFF2-40B4-BE49-F238E27FC236}">
                <a16:creationId xmlns:a16="http://schemas.microsoft.com/office/drawing/2014/main" id="{24369636-371D-828F-E227-1552E5BADC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0AC3D2-9A92-1613-34C8-C5914A9CFFE3}"/>
              </a:ext>
            </a:extLst>
          </p:cNvPr>
          <p:cNvSpPr>
            <a:spLocks noGrp="1"/>
          </p:cNvSpPr>
          <p:nvPr>
            <p:ph type="sldNum" sz="quarter" idx="12"/>
          </p:nvPr>
        </p:nvSpPr>
        <p:spPr/>
        <p:txBody>
          <a:body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228430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5A9359-AE42-AF4A-4537-E40806D62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EA2BF1-2C8C-2677-442F-5A52BEB99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BC0F05-CECB-9649-8A58-23C53F8D9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813E1-D069-2F41-8E10-4BF5B4483DC0}" type="datetimeFigureOut">
              <a:rPr kumimoji="1" lang="ja-JP" altLang="en-US" smtClean="0"/>
              <a:t>2023/3/20</a:t>
            </a:fld>
            <a:endParaRPr kumimoji="1" lang="ja-JP" altLang="en-US"/>
          </a:p>
        </p:txBody>
      </p:sp>
      <p:sp>
        <p:nvSpPr>
          <p:cNvPr id="5" name="フッター プレースホルダー 4">
            <a:extLst>
              <a:ext uri="{FF2B5EF4-FFF2-40B4-BE49-F238E27FC236}">
                <a16:creationId xmlns:a16="http://schemas.microsoft.com/office/drawing/2014/main" id="{F88B2011-2852-68BD-7603-2ED8E7B33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3752F93-605E-3D46-0765-D74627688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DA163-C9B9-7041-B10D-5A43C7944059}" type="slidenum">
              <a:rPr kumimoji="1" lang="ja-JP" altLang="en-US" smtClean="0"/>
              <a:t>‹#›</a:t>
            </a:fld>
            <a:endParaRPr kumimoji="1" lang="ja-JP" altLang="en-US"/>
          </a:p>
        </p:txBody>
      </p:sp>
    </p:spTree>
    <p:extLst>
      <p:ext uri="{BB962C8B-B14F-4D97-AF65-F5344CB8AC3E}">
        <p14:creationId xmlns:p14="http://schemas.microsoft.com/office/powerpoint/2010/main" val="3136152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ocalhost:42000/api/BasketItems/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642BE-2E58-3DE0-5D48-EA9418C94C88}"/>
              </a:ext>
            </a:extLst>
          </p:cNvPr>
          <p:cNvSpPr>
            <a:spLocks noGrp="1"/>
          </p:cNvSpPr>
          <p:nvPr>
            <p:ph type="ctrTitle"/>
          </p:nvPr>
        </p:nvSpPr>
        <p:spPr>
          <a:xfrm>
            <a:off x="932985" y="1661680"/>
            <a:ext cx="10326030" cy="2387600"/>
          </a:xfrm>
        </p:spPr>
        <p:txBody>
          <a:bodyPr/>
          <a:lstStyle/>
          <a:p>
            <a:r>
              <a:rPr kumimoji="1" lang="ja-JP" altLang="en-US"/>
              <a:t>入力検証</a:t>
            </a:r>
          </a:p>
        </p:txBody>
      </p:sp>
      <p:sp>
        <p:nvSpPr>
          <p:cNvPr id="3" name="字幕 2">
            <a:extLst>
              <a:ext uri="{FF2B5EF4-FFF2-40B4-BE49-F238E27FC236}">
                <a16:creationId xmlns:a16="http://schemas.microsoft.com/office/drawing/2014/main" id="{406415E5-582F-1E6A-2C88-695CD9A5174A}"/>
              </a:ext>
            </a:extLst>
          </p:cNvPr>
          <p:cNvSpPr>
            <a:spLocks noGrp="1"/>
          </p:cNvSpPr>
          <p:nvPr>
            <p:ph type="subTitle" idx="1"/>
          </p:nvPr>
        </p:nvSpPr>
        <p:spPr>
          <a:xfrm>
            <a:off x="1903142" y="4795218"/>
            <a:ext cx="9144000" cy="1655762"/>
          </a:xfrm>
        </p:spPr>
        <p:txBody>
          <a:bodyPr/>
          <a:lstStyle/>
          <a:p>
            <a:pPr algn="r"/>
            <a:r>
              <a:rPr lang="ja-JP" altLang="en-US"/>
              <a:t>菅田大輔</a:t>
            </a:r>
            <a:endParaRPr kumimoji="1" lang="ja-JP" altLang="en-US"/>
          </a:p>
        </p:txBody>
      </p:sp>
      <p:sp>
        <p:nvSpPr>
          <p:cNvPr id="4" name="テキスト ボックス 3">
            <a:extLst>
              <a:ext uri="{FF2B5EF4-FFF2-40B4-BE49-F238E27FC236}">
                <a16:creationId xmlns:a16="http://schemas.microsoft.com/office/drawing/2014/main" id="{FD5CC725-32AA-0D04-F2E0-1EE93F95E23E}"/>
              </a:ext>
            </a:extLst>
          </p:cNvPr>
          <p:cNvSpPr txBox="1"/>
          <p:nvPr/>
        </p:nvSpPr>
        <p:spPr>
          <a:xfrm>
            <a:off x="713678" y="546410"/>
            <a:ext cx="1435008" cy="369332"/>
          </a:xfrm>
          <a:prstGeom prst="rect">
            <a:avLst/>
          </a:prstGeom>
          <a:noFill/>
        </p:spPr>
        <p:txBody>
          <a:bodyPr wrap="none" rtlCol="0">
            <a:spAutoFit/>
          </a:bodyPr>
          <a:lstStyle/>
          <a:p>
            <a:r>
              <a:rPr kumimoji="1" lang="en-US" altLang="ja-JP" dirty="0"/>
              <a:t>2023/03/20</a:t>
            </a:r>
            <a:endParaRPr kumimoji="1" lang="ja-JP" altLang="en-US"/>
          </a:p>
        </p:txBody>
      </p:sp>
    </p:spTree>
    <p:extLst>
      <p:ext uri="{BB962C8B-B14F-4D97-AF65-F5344CB8AC3E}">
        <p14:creationId xmlns:p14="http://schemas.microsoft.com/office/powerpoint/2010/main" val="405842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461AF-B622-000E-EA15-C27210FB1E8E}"/>
              </a:ext>
            </a:extLst>
          </p:cNvPr>
          <p:cNvSpPr>
            <a:spLocks noGrp="1"/>
          </p:cNvSpPr>
          <p:nvPr>
            <p:ph type="title"/>
          </p:nvPr>
        </p:nvSpPr>
        <p:spPr/>
        <p:txBody>
          <a:bodyPr>
            <a:normAutofit/>
          </a:bodyPr>
          <a:lstStyle/>
          <a:p>
            <a:r>
              <a:rPr kumimoji="1" lang="ja-JP" altLang="en-US" sz="3600"/>
              <a:t>追記：メールアドレスの検証</a:t>
            </a:r>
          </a:p>
        </p:txBody>
      </p:sp>
      <p:sp>
        <p:nvSpPr>
          <p:cNvPr id="3" name="コンテンツ プレースホルダー 2">
            <a:extLst>
              <a:ext uri="{FF2B5EF4-FFF2-40B4-BE49-F238E27FC236}">
                <a16:creationId xmlns:a16="http://schemas.microsoft.com/office/drawing/2014/main" id="{BA1ECCEB-5A0E-47A5-6505-308EDF7E8607}"/>
              </a:ext>
            </a:extLst>
          </p:cNvPr>
          <p:cNvSpPr>
            <a:spLocks noGrp="1"/>
          </p:cNvSpPr>
          <p:nvPr>
            <p:ph idx="1"/>
          </p:nvPr>
        </p:nvSpPr>
        <p:spPr/>
        <p:txBody>
          <a:bodyPr>
            <a:normAutofit fontScale="92500" lnSpcReduction="10000"/>
          </a:bodyPr>
          <a:lstStyle/>
          <a:p>
            <a:r>
              <a:rPr kumimoji="1" lang="ja-JP" altLang="en-US"/>
              <a:t>構文検証</a:t>
            </a:r>
            <a:endParaRPr kumimoji="1" lang="en-US" altLang="ja-JP" dirty="0"/>
          </a:p>
          <a:p>
            <a:pPr marL="0" indent="0">
              <a:buNone/>
            </a:pPr>
            <a:r>
              <a:rPr lang="ja-JP" altLang="en-US"/>
              <a:t>電子メールアドレスの形式は</a:t>
            </a:r>
            <a:r>
              <a:rPr lang="en" altLang="ja-JP" dirty="0"/>
              <a:t>RFC 5321</a:t>
            </a:r>
            <a:r>
              <a:rPr lang="ja-JP" altLang="en-US"/>
              <a:t>で定義されており、かなり複雑なアドレスも存在可能である。</a:t>
            </a:r>
            <a:endParaRPr lang="en-US" altLang="ja-JP" dirty="0"/>
          </a:p>
          <a:p>
            <a:pPr marL="0" indent="0">
              <a:buNone/>
            </a:pPr>
            <a:r>
              <a:rPr lang="ja-JP" altLang="en-US"/>
              <a:t>　・</a:t>
            </a:r>
            <a:r>
              <a:rPr lang="en-US" altLang="ja-JP" dirty="0"/>
              <a:t>” ”@</a:t>
            </a:r>
            <a:r>
              <a:rPr lang="en-US" altLang="ja-JP" dirty="0" err="1"/>
              <a:t>example.org</a:t>
            </a:r>
            <a:endParaRPr lang="en-US" altLang="ja-JP" dirty="0"/>
          </a:p>
          <a:p>
            <a:pPr marL="0" indent="0">
              <a:buNone/>
            </a:pPr>
            <a:r>
              <a:rPr lang="ja-JP" altLang="en-US"/>
              <a:t>しかし、実際のメールサーバーは限定されたアドレスしか扱っていない。そのため、</a:t>
            </a:r>
            <a:r>
              <a:rPr lang="ja-JP" altLang="en-US" b="0" i="0" u="none" strike="noStrike">
                <a:effectLst/>
                <a:latin typeface="Roboto" panose="02000000000000000000" pitchFamily="2" charset="0"/>
              </a:rPr>
              <a:t>基本的な初期検証を実行し、アドレスをメールサーバーに渡し、拒否した場合に例外をキャッチすることが対策になる。</a:t>
            </a:r>
            <a:endParaRPr lang="en-US" altLang="ja-JP" b="0" i="0" u="none" strike="noStrike" dirty="0">
              <a:effectLst/>
              <a:latin typeface="Roboto" panose="02000000000000000000" pitchFamily="2" charset="0"/>
            </a:endParaRPr>
          </a:p>
          <a:p>
            <a:pPr marL="0" indent="0">
              <a:buNone/>
            </a:pPr>
            <a:r>
              <a:rPr lang="ja-JP" altLang="en-US" b="0" i="0" u="none" strike="noStrike">
                <a:effectLst/>
                <a:latin typeface="Roboto" panose="02000000000000000000" pitchFamily="2" charset="0"/>
              </a:rPr>
              <a:t>有効な初期検証として、以下のものが挙げられる。</a:t>
            </a:r>
            <a:endParaRPr lang="en-US" altLang="ja-JP" b="0" i="0" u="none" strike="noStrike" dirty="0">
              <a:effectLst/>
              <a:latin typeface="Roboto" panose="02000000000000000000" pitchFamily="2" charset="0"/>
            </a:endParaRPr>
          </a:p>
          <a:p>
            <a:pPr marL="0" indent="0">
              <a:buNone/>
            </a:pPr>
            <a:r>
              <a:rPr kumimoji="1" lang="ja-JP" altLang="en-US"/>
              <a:t>　・メールアドレスに</a:t>
            </a:r>
            <a:r>
              <a:rPr kumimoji="1" lang="en-US" altLang="ja-JP" dirty="0"/>
              <a:t>@</a:t>
            </a:r>
            <a:r>
              <a:rPr kumimoji="1" lang="ja-JP" altLang="en-US"/>
              <a:t>記号で区切られた</a:t>
            </a:r>
            <a:r>
              <a:rPr kumimoji="1" lang="en-US" altLang="ja-JP" dirty="0"/>
              <a:t>2</a:t>
            </a:r>
            <a:r>
              <a:rPr kumimoji="1" lang="ja-JP" altLang="en-US"/>
              <a:t>つの部分が含まれている。</a:t>
            </a:r>
          </a:p>
          <a:p>
            <a:pPr marL="0" indent="0">
              <a:buNone/>
            </a:pPr>
            <a:r>
              <a:rPr kumimoji="1" lang="ja-JP" altLang="en-US"/>
              <a:t>　・メールアドレスに危険な文字</a:t>
            </a:r>
            <a:r>
              <a:rPr kumimoji="1" lang="en-US" altLang="ja-JP" dirty="0"/>
              <a:t>(</a:t>
            </a:r>
            <a:r>
              <a:rPr lang="en-US" altLang="ja-JP" dirty="0"/>
              <a:t>“”</a:t>
            </a:r>
            <a:r>
              <a:rPr lang="ja-JP" altLang="en-US"/>
              <a:t>、</a:t>
            </a:r>
            <a:r>
              <a:rPr lang="en-US" altLang="ja-JP" dirty="0"/>
              <a:t>’</a:t>
            </a:r>
            <a:r>
              <a:rPr lang="ja-JP" altLang="en-US"/>
              <a:t>、</a:t>
            </a:r>
            <a:r>
              <a:rPr lang="en-US" altLang="ja-JP" dirty="0"/>
              <a:t>`</a:t>
            </a:r>
            <a:r>
              <a:rPr lang="ja-JP" altLang="en-US"/>
              <a:t>、</a:t>
            </a:r>
            <a:r>
              <a:rPr kumimoji="1" lang="ja-JP" altLang="en-US"/>
              <a:t>など</a:t>
            </a:r>
            <a:r>
              <a:rPr kumimoji="1" lang="en-US" altLang="ja-JP" dirty="0"/>
              <a:t>)</a:t>
            </a:r>
            <a:r>
              <a:rPr kumimoji="1" lang="ja-JP" altLang="en-US"/>
              <a:t>は含まれてない。</a:t>
            </a:r>
          </a:p>
          <a:p>
            <a:pPr marL="0" indent="0">
              <a:buNone/>
            </a:pPr>
            <a:endParaRPr kumimoji="1" lang="ja-JP" altLang="en-US"/>
          </a:p>
        </p:txBody>
      </p:sp>
      <p:sp>
        <p:nvSpPr>
          <p:cNvPr id="4" name="テキスト ボックス 3">
            <a:extLst>
              <a:ext uri="{FF2B5EF4-FFF2-40B4-BE49-F238E27FC236}">
                <a16:creationId xmlns:a16="http://schemas.microsoft.com/office/drawing/2014/main" id="{2CCE0A88-0696-0C02-A4E9-250B650D3DCE}"/>
              </a:ext>
            </a:extLst>
          </p:cNvPr>
          <p:cNvSpPr txBox="1"/>
          <p:nvPr/>
        </p:nvSpPr>
        <p:spPr>
          <a:xfrm>
            <a:off x="8006576" y="189571"/>
            <a:ext cx="3969834" cy="1200329"/>
          </a:xfrm>
          <a:prstGeom prst="rect">
            <a:avLst/>
          </a:prstGeom>
          <a:noFill/>
        </p:spPr>
        <p:txBody>
          <a:bodyPr wrap="square" rtlCol="0">
            <a:spAutoFit/>
          </a:bodyPr>
          <a:lstStyle/>
          <a:p>
            <a:r>
              <a:rPr lang="en" altLang="ja-JP" b="0" i="0" u="none" strike="noStrike" dirty="0">
                <a:solidFill>
                  <a:srgbClr val="374151"/>
                </a:solidFill>
                <a:effectLst/>
                <a:latin typeface="Söhne"/>
              </a:rPr>
              <a:t>RFC 5321:RFC 5321</a:t>
            </a:r>
            <a:r>
              <a:rPr lang="ja-JP" altLang="en-US" b="0" i="0" u="none" strike="noStrike">
                <a:solidFill>
                  <a:srgbClr val="374151"/>
                </a:solidFill>
                <a:effectLst/>
                <a:latin typeface="Söhne"/>
              </a:rPr>
              <a:t>は、</a:t>
            </a:r>
            <a:r>
              <a:rPr lang="en" altLang="ja-JP" b="0" i="0" u="none" strike="noStrike" dirty="0">
                <a:solidFill>
                  <a:srgbClr val="374151"/>
                </a:solidFill>
                <a:effectLst/>
                <a:latin typeface="Söhne"/>
              </a:rPr>
              <a:t>Simple Mail Transfer Protocol (SMTP)</a:t>
            </a:r>
            <a:r>
              <a:rPr lang="ja-JP" altLang="en-US" b="0" i="0" u="none" strike="noStrike">
                <a:solidFill>
                  <a:srgbClr val="374151"/>
                </a:solidFill>
                <a:effectLst/>
                <a:latin typeface="Söhne"/>
              </a:rPr>
              <a:t>の標準仕様を定めた文書。</a:t>
            </a:r>
            <a:r>
              <a:rPr lang="en" altLang="ja-JP" b="0" i="0" u="none" strike="noStrike" dirty="0">
                <a:solidFill>
                  <a:srgbClr val="374151"/>
                </a:solidFill>
                <a:effectLst/>
                <a:latin typeface="Söhne"/>
              </a:rPr>
              <a:t>SMTP</a:t>
            </a:r>
            <a:r>
              <a:rPr lang="ja-JP" altLang="en-US" b="0" i="0" u="none" strike="noStrike">
                <a:solidFill>
                  <a:srgbClr val="374151"/>
                </a:solidFill>
                <a:effectLst/>
                <a:latin typeface="Söhne"/>
              </a:rPr>
              <a:t>は、電子メールを送信するためのプロトコル</a:t>
            </a:r>
            <a:r>
              <a:rPr lang="ja-JP" altLang="en-US">
                <a:solidFill>
                  <a:srgbClr val="374151"/>
                </a:solidFill>
                <a:latin typeface="Söhne"/>
              </a:rPr>
              <a:t>。</a:t>
            </a:r>
            <a:endParaRPr kumimoji="1" lang="ja-JP" altLang="en-US"/>
          </a:p>
        </p:txBody>
      </p:sp>
      <p:sp>
        <p:nvSpPr>
          <p:cNvPr id="5" name="テキスト ボックス 4">
            <a:extLst>
              <a:ext uri="{FF2B5EF4-FFF2-40B4-BE49-F238E27FC236}">
                <a16:creationId xmlns:a16="http://schemas.microsoft.com/office/drawing/2014/main" id="{B7ECB9E0-96A7-36BB-53C7-0FE5EF857223}"/>
              </a:ext>
            </a:extLst>
          </p:cNvPr>
          <p:cNvSpPr txBox="1"/>
          <p:nvPr/>
        </p:nvSpPr>
        <p:spPr>
          <a:xfrm>
            <a:off x="8006576" y="1431816"/>
            <a:ext cx="2832409" cy="646331"/>
          </a:xfrm>
          <a:prstGeom prst="rect">
            <a:avLst/>
          </a:prstGeom>
          <a:noFill/>
        </p:spPr>
        <p:txBody>
          <a:bodyPr wrap="square" rtlCol="0">
            <a:spAutoFit/>
          </a:bodyPr>
          <a:lstStyle/>
          <a:p>
            <a:r>
              <a:rPr kumimoji="1" lang="ja-JP" altLang="en-US"/>
              <a:t>プロトコル：相互に通信するための規約や手順</a:t>
            </a:r>
          </a:p>
        </p:txBody>
      </p:sp>
    </p:spTree>
    <p:extLst>
      <p:ext uri="{BB962C8B-B14F-4D97-AF65-F5344CB8AC3E}">
        <p14:creationId xmlns:p14="http://schemas.microsoft.com/office/powerpoint/2010/main" val="33520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49A92-F845-4A40-67C9-52A94EC06DED}"/>
              </a:ext>
            </a:extLst>
          </p:cNvPr>
          <p:cNvSpPr>
            <a:spLocks noGrp="1"/>
          </p:cNvSpPr>
          <p:nvPr>
            <p:ph type="title"/>
          </p:nvPr>
        </p:nvSpPr>
        <p:spPr/>
        <p:txBody>
          <a:bodyPr/>
          <a:lstStyle/>
          <a:p>
            <a:r>
              <a:rPr kumimoji="1" lang="ja-JP" altLang="en-US" sz="4400"/>
              <a:t>追記：メールアドレスの検証</a:t>
            </a:r>
            <a:endParaRPr kumimoji="1" lang="ja-JP" altLang="en-US"/>
          </a:p>
        </p:txBody>
      </p:sp>
      <p:sp>
        <p:nvSpPr>
          <p:cNvPr id="3" name="コンテンツ プレースホルダー 2">
            <a:extLst>
              <a:ext uri="{FF2B5EF4-FFF2-40B4-BE49-F238E27FC236}">
                <a16:creationId xmlns:a16="http://schemas.microsoft.com/office/drawing/2014/main" id="{F9BF6B65-58BD-6F5F-E296-967C72D052E6}"/>
              </a:ext>
            </a:extLst>
          </p:cNvPr>
          <p:cNvSpPr>
            <a:spLocks noGrp="1"/>
          </p:cNvSpPr>
          <p:nvPr>
            <p:ph idx="1"/>
          </p:nvPr>
        </p:nvSpPr>
        <p:spPr/>
        <p:txBody>
          <a:bodyPr/>
          <a:lstStyle/>
          <a:p>
            <a:r>
              <a:rPr kumimoji="1" lang="ja-JP" altLang="en-US"/>
              <a:t>セマンティック検証</a:t>
            </a:r>
            <a:endParaRPr kumimoji="1" lang="en-US" altLang="ja-JP" dirty="0"/>
          </a:p>
          <a:p>
            <a:pPr marL="0" indent="0" algn="l">
              <a:buNone/>
            </a:pPr>
            <a:r>
              <a:rPr lang="ja-JP" altLang="en-US"/>
              <a:t>　</a:t>
            </a:r>
            <a:r>
              <a:rPr lang="ja-JP" altLang="en-US" b="0" i="0" u="none" strike="noStrike">
                <a:effectLst/>
                <a:latin typeface="Roboto" panose="02000000000000000000" pitchFamily="2" charset="0"/>
              </a:rPr>
              <a:t>最も一般的な方法は、ユーザーに電子メールを送信し、電子メール内のリンクをクリックするか、送信されたコードを入力すること。これは、次のような基本的なレベルの保証をする。</a:t>
            </a:r>
          </a:p>
          <a:p>
            <a:pPr marL="0" indent="0" algn="l">
              <a:buNone/>
            </a:pPr>
            <a:r>
              <a:rPr lang="ja-JP" altLang="en-US" b="0" i="0" u="none" strike="noStrike">
                <a:effectLst/>
                <a:latin typeface="Roboto" panose="02000000000000000000" pitchFamily="2" charset="0"/>
              </a:rPr>
              <a:t>　・正しいメールアドレスであること。</a:t>
            </a:r>
          </a:p>
          <a:p>
            <a:pPr marL="0" indent="0" algn="l">
              <a:buNone/>
            </a:pPr>
            <a:r>
              <a:rPr lang="ja-JP" altLang="en-US" b="0" i="0" u="none" strike="noStrike">
                <a:effectLst/>
                <a:latin typeface="Roboto" panose="02000000000000000000" pitchFamily="2" charset="0"/>
              </a:rPr>
              <a:t>　・アプリケーションは正常にメールを送信できること。</a:t>
            </a:r>
          </a:p>
          <a:p>
            <a:pPr marL="0" indent="0" algn="l">
              <a:buNone/>
            </a:pPr>
            <a:r>
              <a:rPr lang="ja-JP" altLang="en-US" b="0" i="0" u="none" strike="noStrike">
                <a:effectLst/>
                <a:latin typeface="Roboto" panose="02000000000000000000" pitchFamily="2" charset="0"/>
              </a:rPr>
              <a:t>　・ユーザーがメールボックスにアクセスできること。</a:t>
            </a:r>
          </a:p>
          <a:p>
            <a:pPr marL="0" indent="0">
              <a:buNone/>
            </a:pPr>
            <a:endParaRPr kumimoji="1" lang="ja-JP" altLang="en-US"/>
          </a:p>
        </p:txBody>
      </p:sp>
    </p:spTree>
    <p:extLst>
      <p:ext uri="{BB962C8B-B14F-4D97-AF65-F5344CB8AC3E}">
        <p14:creationId xmlns:p14="http://schemas.microsoft.com/office/powerpoint/2010/main" val="364371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A55F4-A0C2-1E16-B9B6-778D01BFE1C4}"/>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121ED6DF-6D9A-C8D8-C978-2145B7F81EC9}"/>
              </a:ext>
            </a:extLst>
          </p:cNvPr>
          <p:cNvSpPr>
            <a:spLocks noGrp="1"/>
          </p:cNvSpPr>
          <p:nvPr>
            <p:ph idx="1"/>
          </p:nvPr>
        </p:nvSpPr>
        <p:spPr/>
        <p:txBody>
          <a:bodyPr/>
          <a:lstStyle/>
          <a:p>
            <a:r>
              <a:rPr kumimoji="1" lang="ja-JP" altLang="en-US"/>
              <a:t>入力検証とは</a:t>
            </a:r>
            <a:endParaRPr kumimoji="1" lang="en-US" altLang="ja-JP" dirty="0"/>
          </a:p>
          <a:p>
            <a:r>
              <a:rPr lang="ja-JP" altLang="en-US"/>
              <a:t>入力検証の方法</a:t>
            </a:r>
            <a:endParaRPr lang="en-US" altLang="ja-JP" dirty="0"/>
          </a:p>
          <a:p>
            <a:r>
              <a:rPr lang="en-US" altLang="ja-JP" dirty="0"/>
              <a:t>OWASP Juice Shop</a:t>
            </a:r>
            <a:r>
              <a:rPr lang="ja-JP" altLang="en-US"/>
              <a:t>における実践</a:t>
            </a:r>
            <a:endParaRPr lang="en-US" altLang="ja-JP" dirty="0"/>
          </a:p>
          <a:p>
            <a:r>
              <a:rPr lang="en-US" altLang="ja-JP"/>
              <a:t>Payback Time</a:t>
            </a:r>
            <a:endParaRPr lang="en-US" altLang="ja-JP" dirty="0"/>
          </a:p>
          <a:p>
            <a:r>
              <a:rPr lang="ja-JP" altLang="en-US"/>
              <a:t>追記：メールアドレスの検証</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376475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805646-829E-A2D7-7163-799348C8884B}"/>
              </a:ext>
            </a:extLst>
          </p:cNvPr>
          <p:cNvSpPr>
            <a:spLocks noGrp="1"/>
          </p:cNvSpPr>
          <p:nvPr>
            <p:ph type="title"/>
          </p:nvPr>
        </p:nvSpPr>
        <p:spPr/>
        <p:txBody>
          <a:bodyPr/>
          <a:lstStyle/>
          <a:p>
            <a:r>
              <a:rPr kumimoji="1" lang="ja-JP" altLang="en-US"/>
              <a:t>入力検証とは</a:t>
            </a:r>
          </a:p>
        </p:txBody>
      </p:sp>
      <p:sp>
        <p:nvSpPr>
          <p:cNvPr id="3" name="コンテンツ プレースホルダー 2">
            <a:extLst>
              <a:ext uri="{FF2B5EF4-FFF2-40B4-BE49-F238E27FC236}">
                <a16:creationId xmlns:a16="http://schemas.microsoft.com/office/drawing/2014/main" id="{1868048C-1C74-A7B2-0E58-401A4D0AC91A}"/>
              </a:ext>
            </a:extLst>
          </p:cNvPr>
          <p:cNvSpPr>
            <a:spLocks noGrp="1"/>
          </p:cNvSpPr>
          <p:nvPr>
            <p:ph idx="1"/>
          </p:nvPr>
        </p:nvSpPr>
        <p:spPr/>
        <p:txBody>
          <a:bodyPr/>
          <a:lstStyle/>
          <a:p>
            <a:r>
              <a:rPr lang="ja-JP" altLang="en-US" b="0" i="0" u="none" strike="noStrike">
                <a:solidFill>
                  <a:srgbClr val="0A0A0A"/>
                </a:solidFill>
                <a:effectLst/>
                <a:latin typeface="Noto Sans JP"/>
              </a:rPr>
              <a:t>入力検証とは、情報システムにデータが正しく入力されていることを確認するプロセスである。これにより、データベースに誤ったデータが保存されるのを防ぎ、システムの誤作動を回避できる。</a:t>
            </a:r>
            <a:endParaRPr lang="en-US" altLang="ja-JP" dirty="0">
              <a:solidFill>
                <a:srgbClr val="0A0A0A"/>
              </a:solidFill>
              <a:latin typeface="Noto Sans JP"/>
            </a:endParaRPr>
          </a:p>
          <a:p>
            <a:r>
              <a:rPr lang="ja-JP" altLang="en-US" b="0" i="0" u="none" strike="noStrike">
                <a:solidFill>
                  <a:srgbClr val="0A0A0A"/>
                </a:solidFill>
                <a:effectLst/>
                <a:latin typeface="Noto Sans JP"/>
              </a:rPr>
              <a:t>入力検証は重要であるが、完全なセキュリティ対策ではない。攻撃者は予期しない方法でシステムを悪用する可能性があるため、他のセキュリティ対策（例：パラメータ化クエリ、アクセス制御）等も併用することが重要である。</a:t>
            </a:r>
            <a:endParaRPr kumimoji="1" lang="ja-JP" altLang="en-US"/>
          </a:p>
          <a:p>
            <a:pPr marL="0" indent="0">
              <a:buNone/>
            </a:pPr>
            <a:endParaRPr lang="en-US" altLang="ja-JP" b="0" i="0" u="none" strike="noStrike" dirty="0">
              <a:solidFill>
                <a:srgbClr val="0A0A0A"/>
              </a:solidFill>
              <a:effectLst/>
              <a:latin typeface="Noto Sans JP"/>
            </a:endParaRPr>
          </a:p>
        </p:txBody>
      </p:sp>
      <p:sp>
        <p:nvSpPr>
          <p:cNvPr id="4" name="テキスト ボックス 3">
            <a:extLst>
              <a:ext uri="{FF2B5EF4-FFF2-40B4-BE49-F238E27FC236}">
                <a16:creationId xmlns:a16="http://schemas.microsoft.com/office/drawing/2014/main" id="{7F2576C5-2B60-03CA-7094-1FF1092B2B74}"/>
              </a:ext>
            </a:extLst>
          </p:cNvPr>
          <p:cNvSpPr txBox="1"/>
          <p:nvPr/>
        </p:nvSpPr>
        <p:spPr>
          <a:xfrm>
            <a:off x="2007802" y="6492875"/>
            <a:ext cx="10184198" cy="923330"/>
          </a:xfrm>
          <a:prstGeom prst="rect">
            <a:avLst/>
          </a:prstGeom>
          <a:noFill/>
        </p:spPr>
        <p:txBody>
          <a:bodyPr wrap="none" rtlCol="0">
            <a:spAutoFit/>
          </a:bodyPr>
          <a:lstStyle/>
          <a:p>
            <a:r>
              <a:rPr kumimoji="1" lang="ja-JP" altLang="en-US"/>
              <a:t>引用元　</a:t>
            </a:r>
            <a:r>
              <a:rPr kumimoji="1" lang="en" altLang="ja-JP" dirty="0"/>
              <a:t>https://</a:t>
            </a:r>
            <a:r>
              <a:rPr kumimoji="1" lang="en" altLang="ja-JP" dirty="0" err="1"/>
              <a:t>cheatsheetseries.owasp.org</a:t>
            </a:r>
            <a:r>
              <a:rPr kumimoji="1" lang="en" altLang="ja-JP" dirty="0"/>
              <a:t>/</a:t>
            </a:r>
            <a:r>
              <a:rPr kumimoji="1" lang="en" altLang="ja-JP" dirty="0" err="1"/>
              <a:t>cheatsheets</a:t>
            </a:r>
            <a:r>
              <a:rPr kumimoji="1" lang="en" altLang="ja-JP" dirty="0"/>
              <a:t>/</a:t>
            </a:r>
            <a:r>
              <a:rPr kumimoji="1" lang="en" altLang="ja-JP" dirty="0" err="1"/>
              <a:t>Input_Validation_Cheat_Sheet.html</a:t>
            </a:r>
            <a:endParaRPr kumimoji="1" lang="ja-JP" altLang="en-US"/>
          </a:p>
          <a:p>
            <a:endParaRPr kumimoji="1" lang="ja-JP" altLang="en-US"/>
          </a:p>
          <a:p>
            <a:endParaRPr kumimoji="1" lang="ja-JP" altLang="en-US"/>
          </a:p>
        </p:txBody>
      </p:sp>
    </p:spTree>
    <p:extLst>
      <p:ext uri="{BB962C8B-B14F-4D97-AF65-F5344CB8AC3E}">
        <p14:creationId xmlns:p14="http://schemas.microsoft.com/office/powerpoint/2010/main" val="246024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ACFC3A1-2B72-9448-F44F-8329FA4A899E}"/>
              </a:ext>
            </a:extLst>
          </p:cNvPr>
          <p:cNvSpPr>
            <a:spLocks noGrp="1"/>
          </p:cNvSpPr>
          <p:nvPr>
            <p:ph type="title"/>
          </p:nvPr>
        </p:nvSpPr>
        <p:spPr/>
        <p:txBody>
          <a:bodyPr/>
          <a:lstStyle/>
          <a:p>
            <a:r>
              <a:rPr lang="ja-JP" altLang="en-US"/>
              <a:t>入力検証の方法</a:t>
            </a:r>
          </a:p>
        </p:txBody>
      </p:sp>
      <p:sp>
        <p:nvSpPr>
          <p:cNvPr id="5" name="コンテンツ プレースホルダー 4">
            <a:extLst>
              <a:ext uri="{FF2B5EF4-FFF2-40B4-BE49-F238E27FC236}">
                <a16:creationId xmlns:a16="http://schemas.microsoft.com/office/drawing/2014/main" id="{E3CE001B-9A51-8035-A74C-4C91763B6416}"/>
              </a:ext>
            </a:extLst>
          </p:cNvPr>
          <p:cNvSpPr>
            <a:spLocks noGrp="1"/>
          </p:cNvSpPr>
          <p:nvPr>
            <p:ph idx="1"/>
          </p:nvPr>
        </p:nvSpPr>
        <p:spPr/>
        <p:txBody>
          <a:bodyPr>
            <a:normAutofit lnSpcReduction="10000"/>
          </a:bodyPr>
          <a:lstStyle/>
          <a:p>
            <a:r>
              <a:rPr lang="ja-JP" altLang="en-US" b="0" i="0" u="none" strike="noStrike">
                <a:effectLst/>
                <a:latin typeface="Roboto" panose="02000000000000000000" pitchFamily="2" charset="0"/>
              </a:rPr>
              <a:t>入力検証は、</a:t>
            </a:r>
            <a:r>
              <a:rPr lang="ja-JP" altLang="en-US" b="1" i="0" u="none" strike="noStrike">
                <a:effectLst/>
                <a:latin typeface="Roboto" panose="02000000000000000000" pitchFamily="2" charset="0"/>
              </a:rPr>
              <a:t>構文レベル</a:t>
            </a:r>
            <a:r>
              <a:rPr lang="ja-JP" altLang="en-US" b="0" i="0" u="none" strike="noStrike">
                <a:effectLst/>
                <a:latin typeface="Roboto" panose="02000000000000000000" pitchFamily="2" charset="0"/>
              </a:rPr>
              <a:t>と</a:t>
            </a:r>
            <a:r>
              <a:rPr lang="ja-JP" altLang="en-US" b="1" i="0" u="none" strike="noStrike">
                <a:effectLst/>
                <a:latin typeface="Roboto" panose="02000000000000000000" pitchFamily="2" charset="0"/>
              </a:rPr>
              <a:t>セマンティック</a:t>
            </a:r>
            <a:r>
              <a:rPr lang="ja-JP" altLang="en-US" b="0" i="0" u="none" strike="noStrike">
                <a:effectLst/>
                <a:latin typeface="Roboto" panose="02000000000000000000" pitchFamily="2" charset="0"/>
              </a:rPr>
              <a:t>レベルの両方で適用する必要があります。</a:t>
            </a:r>
            <a:endParaRPr lang="en-US" altLang="ja-JP" b="0" i="0" u="none" strike="noStrike" dirty="0">
              <a:effectLst/>
              <a:latin typeface="Roboto" panose="02000000000000000000" pitchFamily="2" charset="0"/>
            </a:endParaRPr>
          </a:p>
          <a:p>
            <a:endParaRPr lang="ja-JP" altLang="en-US" b="0" i="0" u="none" strike="noStrike">
              <a:effectLst/>
              <a:latin typeface="Roboto" panose="02000000000000000000" pitchFamily="2" charset="0"/>
            </a:endParaRPr>
          </a:p>
          <a:p>
            <a:r>
              <a:rPr lang="ja-JP" altLang="en-US" b="1" i="0" u="none" strike="noStrike">
                <a:effectLst/>
                <a:latin typeface="Roboto" panose="02000000000000000000" pitchFamily="2" charset="0"/>
              </a:rPr>
              <a:t>構文</a:t>
            </a:r>
            <a:r>
              <a:rPr lang="ja-JP" altLang="en-US" b="0" i="0" u="none" strike="noStrike">
                <a:effectLst/>
                <a:latin typeface="Roboto" panose="02000000000000000000" pitchFamily="2" charset="0"/>
              </a:rPr>
              <a:t>検証</a:t>
            </a:r>
            <a:endParaRPr lang="en-US" altLang="ja-JP" b="0" i="0" u="none" strike="noStrike" dirty="0">
              <a:effectLst/>
              <a:latin typeface="Roboto" panose="02000000000000000000" pitchFamily="2" charset="0"/>
            </a:endParaRPr>
          </a:p>
          <a:p>
            <a:pPr marL="0" indent="0">
              <a:buNone/>
            </a:pPr>
            <a:r>
              <a:rPr lang="ja-JP" altLang="en-US">
                <a:latin typeface="Roboto" panose="02000000000000000000" pitchFamily="2" charset="0"/>
              </a:rPr>
              <a:t>　</a:t>
            </a:r>
            <a:r>
              <a:rPr lang="ja-JP" altLang="en-US" b="0" i="0" u="none" strike="noStrike">
                <a:effectLst/>
                <a:latin typeface="Roboto" panose="02000000000000000000" pitchFamily="2" charset="0"/>
              </a:rPr>
              <a:t>構造化フィールドの正しい構文を適用する必要があります（例：</a:t>
            </a:r>
            <a:r>
              <a:rPr lang="en" altLang="ja-JP" b="0" i="0" u="sng" strike="noStrike" dirty="0">
                <a:effectLst/>
                <a:latin typeface="Roboto" panose="02000000000000000000" pitchFamily="2" charset="0"/>
              </a:rPr>
              <a:t>SSN</a:t>
            </a:r>
            <a:r>
              <a:rPr lang="ja-JP" altLang="en" b="0" i="0" u="none" strike="noStrike">
                <a:effectLst/>
                <a:latin typeface="Roboto" panose="02000000000000000000" pitchFamily="2" charset="0"/>
              </a:rPr>
              <a:t>、</a:t>
            </a:r>
            <a:r>
              <a:rPr lang="ja-JP" altLang="en-US" b="0" i="0" u="none" strike="noStrike">
                <a:effectLst/>
                <a:latin typeface="Roboto" panose="02000000000000000000" pitchFamily="2" charset="0"/>
              </a:rPr>
              <a:t>日付、通貨記号</a:t>
            </a:r>
            <a:r>
              <a:rPr lang="en-US" altLang="ja-JP" b="0" i="0" u="none" strike="noStrike" dirty="0">
                <a:effectLst/>
                <a:latin typeface="Roboto" panose="02000000000000000000" pitchFamily="2" charset="0"/>
              </a:rPr>
              <a:t>)</a:t>
            </a:r>
            <a:r>
              <a:rPr lang="ja-JP" altLang="en-US" b="0" i="0" u="none" strike="noStrike">
                <a:effectLst/>
                <a:latin typeface="Roboto" panose="02000000000000000000" pitchFamily="2" charset="0"/>
              </a:rPr>
              <a:t>。</a:t>
            </a:r>
          </a:p>
          <a:p>
            <a:pPr algn="l"/>
            <a:r>
              <a:rPr lang="ja-JP" altLang="en-US" b="1" i="0" u="none" strike="noStrike">
                <a:effectLst/>
                <a:latin typeface="Roboto" panose="02000000000000000000" pitchFamily="2" charset="0"/>
              </a:rPr>
              <a:t>セマンティック</a:t>
            </a:r>
            <a:r>
              <a:rPr lang="ja-JP" altLang="en-US" b="0" i="0" u="none" strike="noStrike">
                <a:effectLst/>
                <a:latin typeface="Roboto" panose="02000000000000000000" pitchFamily="2" charset="0"/>
              </a:rPr>
              <a:t>検証</a:t>
            </a:r>
            <a:endParaRPr lang="en-US" altLang="ja-JP" b="0" i="0" u="none" strike="noStrike" dirty="0">
              <a:effectLst/>
              <a:latin typeface="Roboto" panose="02000000000000000000" pitchFamily="2" charset="0"/>
            </a:endParaRPr>
          </a:p>
          <a:p>
            <a:pPr marL="0" indent="0" algn="l">
              <a:buNone/>
            </a:pPr>
            <a:r>
              <a:rPr lang="ja-JP" altLang="en-US" b="0" i="0" u="none" strike="noStrike">
                <a:effectLst/>
                <a:latin typeface="Roboto" panose="02000000000000000000" pitchFamily="2" charset="0"/>
              </a:rPr>
              <a:t>　特定のビジネスコンテキストで</a:t>
            </a:r>
            <a:r>
              <a:rPr lang="ja-JP" altLang="en-US">
                <a:latin typeface="Roboto" panose="02000000000000000000" pitchFamily="2" charset="0"/>
              </a:rPr>
              <a:t>値</a:t>
            </a:r>
            <a:r>
              <a:rPr lang="ja-JP" altLang="en-US" b="0" i="0" u="none" strike="noStrike">
                <a:effectLst/>
                <a:latin typeface="Roboto" panose="02000000000000000000" pitchFamily="2" charset="0"/>
              </a:rPr>
              <a:t>の正確性を強制する必要があ　ります（たとえば、開始日が終了日より前、価格は予想範囲内です）。</a:t>
            </a:r>
          </a:p>
          <a:p>
            <a:endParaRPr lang="ja-JP" altLang="en-US"/>
          </a:p>
        </p:txBody>
      </p:sp>
      <p:sp>
        <p:nvSpPr>
          <p:cNvPr id="7" name="テキスト ボックス 6">
            <a:extLst>
              <a:ext uri="{FF2B5EF4-FFF2-40B4-BE49-F238E27FC236}">
                <a16:creationId xmlns:a16="http://schemas.microsoft.com/office/drawing/2014/main" id="{53A24EAD-1A6C-6DB8-95E7-EF07CB8C0282}"/>
              </a:ext>
            </a:extLst>
          </p:cNvPr>
          <p:cNvSpPr txBox="1"/>
          <p:nvPr/>
        </p:nvSpPr>
        <p:spPr>
          <a:xfrm>
            <a:off x="2007802" y="6436317"/>
            <a:ext cx="10184198" cy="646331"/>
          </a:xfrm>
          <a:prstGeom prst="rect">
            <a:avLst/>
          </a:prstGeom>
          <a:noFill/>
        </p:spPr>
        <p:txBody>
          <a:bodyPr wrap="none" rtlCol="0">
            <a:spAutoFit/>
          </a:bodyPr>
          <a:lstStyle/>
          <a:p>
            <a:r>
              <a:rPr kumimoji="1" lang="ja-JP" altLang="en-US"/>
              <a:t>引用元　</a:t>
            </a:r>
            <a:r>
              <a:rPr kumimoji="1" lang="en" altLang="ja-JP" dirty="0"/>
              <a:t>https://</a:t>
            </a:r>
            <a:r>
              <a:rPr kumimoji="1" lang="en" altLang="ja-JP" dirty="0" err="1"/>
              <a:t>cheatsheetseries.owasp.org</a:t>
            </a:r>
            <a:r>
              <a:rPr kumimoji="1" lang="en" altLang="ja-JP" dirty="0"/>
              <a:t>/</a:t>
            </a:r>
            <a:r>
              <a:rPr kumimoji="1" lang="en" altLang="ja-JP" dirty="0" err="1"/>
              <a:t>cheatsheets</a:t>
            </a:r>
            <a:r>
              <a:rPr kumimoji="1" lang="en" altLang="ja-JP" dirty="0"/>
              <a:t>/</a:t>
            </a:r>
            <a:r>
              <a:rPr kumimoji="1" lang="en" altLang="ja-JP" dirty="0" err="1"/>
              <a:t>Input_Validation_Cheat_Sheet.html</a:t>
            </a:r>
            <a:endParaRPr kumimoji="1" lang="ja-JP" altLang="en-US"/>
          </a:p>
          <a:p>
            <a:endParaRPr kumimoji="1" lang="ja-JP" altLang="en-US"/>
          </a:p>
        </p:txBody>
      </p:sp>
      <p:sp>
        <p:nvSpPr>
          <p:cNvPr id="8" name="テキスト ボックス 7">
            <a:extLst>
              <a:ext uri="{FF2B5EF4-FFF2-40B4-BE49-F238E27FC236}">
                <a16:creationId xmlns:a16="http://schemas.microsoft.com/office/drawing/2014/main" id="{D35AA975-8505-CC58-9200-576B16A084DD}"/>
              </a:ext>
            </a:extLst>
          </p:cNvPr>
          <p:cNvSpPr txBox="1"/>
          <p:nvPr/>
        </p:nvSpPr>
        <p:spPr>
          <a:xfrm>
            <a:off x="7937480" y="496371"/>
            <a:ext cx="3416320" cy="369332"/>
          </a:xfrm>
          <a:prstGeom prst="rect">
            <a:avLst/>
          </a:prstGeom>
          <a:noFill/>
        </p:spPr>
        <p:txBody>
          <a:bodyPr wrap="none" rtlCol="0">
            <a:spAutoFit/>
          </a:bodyPr>
          <a:lstStyle/>
          <a:p>
            <a:r>
              <a:rPr kumimoji="1" lang="en-US" altLang="ja-JP" dirty="0"/>
              <a:t>SSN</a:t>
            </a:r>
            <a:r>
              <a:rPr kumimoji="1" lang="ja-JP" altLang="en-US"/>
              <a:t>：アメリカの社会保障番号</a:t>
            </a:r>
          </a:p>
        </p:txBody>
      </p:sp>
    </p:spTree>
    <p:extLst>
      <p:ext uri="{BB962C8B-B14F-4D97-AF65-F5344CB8AC3E}">
        <p14:creationId xmlns:p14="http://schemas.microsoft.com/office/powerpoint/2010/main" val="36010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67A15-2D6E-828D-F240-D1D2EE24D6D5}"/>
              </a:ext>
            </a:extLst>
          </p:cNvPr>
          <p:cNvSpPr>
            <a:spLocks noGrp="1"/>
          </p:cNvSpPr>
          <p:nvPr>
            <p:ph type="title"/>
          </p:nvPr>
        </p:nvSpPr>
        <p:spPr/>
        <p:txBody>
          <a:bodyPr/>
          <a:lstStyle/>
          <a:p>
            <a:r>
              <a:rPr lang="en-US" altLang="ja-JP" dirty="0"/>
              <a:t>OWASP Juice Shop</a:t>
            </a:r>
            <a:r>
              <a:rPr lang="ja-JP" altLang="en-US"/>
              <a:t>における実践</a:t>
            </a:r>
            <a:endParaRPr kumimoji="1" lang="ja-JP" altLang="en-US"/>
          </a:p>
        </p:txBody>
      </p:sp>
      <p:sp>
        <p:nvSpPr>
          <p:cNvPr id="3" name="コンテンツ プレースホルダー 2">
            <a:extLst>
              <a:ext uri="{FF2B5EF4-FFF2-40B4-BE49-F238E27FC236}">
                <a16:creationId xmlns:a16="http://schemas.microsoft.com/office/drawing/2014/main" id="{E5E1D61B-52A8-A098-B157-46D0DEC2ACCD}"/>
              </a:ext>
            </a:extLst>
          </p:cNvPr>
          <p:cNvSpPr>
            <a:spLocks noGrp="1"/>
          </p:cNvSpPr>
          <p:nvPr>
            <p:ph idx="1"/>
          </p:nvPr>
        </p:nvSpPr>
        <p:spPr/>
        <p:txBody>
          <a:bodyPr/>
          <a:lstStyle/>
          <a:p>
            <a:r>
              <a:rPr lang="en-US" altLang="ja-JP" dirty="0"/>
              <a:t>Payback Time: Place an order that makes you rich.</a:t>
            </a:r>
          </a:p>
          <a:p>
            <a:pPr marL="0" indent="0">
              <a:buNone/>
            </a:pPr>
            <a:r>
              <a:rPr lang="ja-JP" altLang="en-US"/>
              <a:t>　</a:t>
            </a:r>
            <a:endParaRPr lang="en-US" altLang="ja-JP" dirty="0"/>
          </a:p>
          <a:p>
            <a:r>
              <a:rPr lang="ja-JP" altLang="en-US"/>
              <a:t>概要</a:t>
            </a:r>
            <a:endParaRPr lang="en-US" altLang="ja-JP" dirty="0"/>
          </a:p>
          <a:p>
            <a:pPr marL="0" indent="0">
              <a:buNone/>
            </a:pPr>
            <a:r>
              <a:rPr lang="ja-JP" altLang="en-US"/>
              <a:t>　入力検証の脆弱性を利用し、ウォレットの残高を増やすようなオーダーを行う。</a:t>
            </a:r>
            <a:r>
              <a:rPr lang="en-US" altLang="ja-JP" dirty="0"/>
              <a:t>Juice-shop</a:t>
            </a:r>
            <a:r>
              <a:rPr lang="ja-JP" altLang="en-US"/>
              <a:t>側で、入力された値に対するセマンティック検証がなされていないため、商品の個数が負の値でも受け付けてしまう。これを利用して、個数が負の値の商品の決済を行い、ウォレットの残高を増やす。</a:t>
            </a:r>
            <a:endParaRPr lang="en-US" altLang="ja-JP" dirty="0"/>
          </a:p>
        </p:txBody>
      </p:sp>
    </p:spTree>
    <p:extLst>
      <p:ext uri="{BB962C8B-B14F-4D97-AF65-F5344CB8AC3E}">
        <p14:creationId xmlns:p14="http://schemas.microsoft.com/office/powerpoint/2010/main" val="315959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008D8-9A60-EBCC-E4BB-166F1AA1ACE4}"/>
              </a:ext>
            </a:extLst>
          </p:cNvPr>
          <p:cNvSpPr>
            <a:spLocks noGrp="1"/>
          </p:cNvSpPr>
          <p:nvPr>
            <p:ph type="title"/>
          </p:nvPr>
        </p:nvSpPr>
        <p:spPr/>
        <p:txBody>
          <a:bodyPr/>
          <a:lstStyle/>
          <a:p>
            <a:r>
              <a:rPr kumimoji="1" lang="en-US" altLang="ja-JP" dirty="0"/>
              <a:t>Payback Time</a:t>
            </a:r>
            <a:endParaRPr kumimoji="1" lang="ja-JP" altLang="en-US"/>
          </a:p>
        </p:txBody>
      </p:sp>
      <p:sp>
        <p:nvSpPr>
          <p:cNvPr id="3" name="コンテンツ プレースホルダー 2">
            <a:extLst>
              <a:ext uri="{FF2B5EF4-FFF2-40B4-BE49-F238E27FC236}">
                <a16:creationId xmlns:a16="http://schemas.microsoft.com/office/drawing/2014/main" id="{8749F397-C92E-5856-1463-FE1C2ABE2079}"/>
              </a:ext>
            </a:extLst>
          </p:cNvPr>
          <p:cNvSpPr>
            <a:spLocks noGrp="1"/>
          </p:cNvSpPr>
          <p:nvPr>
            <p:ph idx="1"/>
          </p:nvPr>
        </p:nvSpPr>
        <p:spPr/>
        <p:txBody>
          <a:bodyPr/>
          <a:lstStyle/>
          <a:p>
            <a:pPr marL="514350" indent="-514350">
              <a:buFont typeface="+mj-lt"/>
              <a:buAutoNum type="arabicPeriod"/>
            </a:pPr>
            <a:r>
              <a:rPr kumimoji="1" lang="ja-JP" altLang="en-US"/>
              <a:t>方針として、まず実際に商品購入を行い、</a:t>
            </a:r>
            <a:r>
              <a:rPr kumimoji="1" lang="en-US" altLang="ja-JP" dirty="0"/>
              <a:t>Network</a:t>
            </a:r>
            <a:r>
              <a:rPr kumimoji="1" lang="ja-JP" altLang="en-US"/>
              <a:t>ログを観察する。</a:t>
            </a:r>
            <a:endParaRPr kumimoji="1" lang="en-US" altLang="ja-JP" dirty="0"/>
          </a:p>
          <a:p>
            <a:pPr marL="514350" indent="-514350">
              <a:buFont typeface="+mj-lt"/>
              <a:buAutoNum type="arabicPeriod"/>
            </a:pPr>
            <a:r>
              <a:rPr kumimoji="1" lang="ja-JP" altLang="en-US"/>
              <a:t>バスケット内のアイテム数を変更すると、</a:t>
            </a:r>
            <a:r>
              <a:rPr kumimoji="1" lang="en" altLang="ja-JP" dirty="0">
                <a:hlinkClick r:id="rId2"/>
              </a:rPr>
              <a:t>http://localhost:42000/api/BasketItems/11</a:t>
            </a:r>
            <a:r>
              <a:rPr kumimoji="1" lang="ja-JP" altLang="en-US"/>
              <a:t>へ</a:t>
            </a:r>
            <a:r>
              <a:rPr kumimoji="1" lang="en-US" altLang="ja-JP" dirty="0"/>
              <a:t>PUT</a:t>
            </a:r>
            <a:r>
              <a:rPr kumimoji="1" lang="ja-JP" altLang="en-US"/>
              <a:t>リクエストが飛んでいることがわかる。</a:t>
            </a:r>
            <a:endParaRPr kumimoji="1" lang="en-US" altLang="ja-JP" dirty="0"/>
          </a:p>
          <a:p>
            <a:pPr marL="514350" indent="-514350">
              <a:buFont typeface="+mj-lt"/>
              <a:buAutoNum type="arabicPeriod"/>
            </a:pPr>
            <a:r>
              <a:rPr kumimoji="1" lang="ja-JP" altLang="en-US"/>
              <a:t>ソースコードの</a:t>
            </a:r>
            <a:r>
              <a:rPr kumimoji="1" lang="en-US" altLang="ja-JP" dirty="0" err="1"/>
              <a:t>updateNumberOfCartItems</a:t>
            </a:r>
            <a:r>
              <a:rPr kumimoji="1" lang="ja-JP" altLang="en-US"/>
              <a:t>を見てみると、</a:t>
            </a:r>
            <a:r>
              <a:rPr kumimoji="1" lang="en-US" altLang="ja-JP" dirty="0" err="1"/>
              <a:t>BasketItem.quantity</a:t>
            </a:r>
            <a:r>
              <a:rPr kumimoji="1" lang="ja-JP" altLang="en-US"/>
              <a:t>がバスケット内の商品の個数を変更していることがわかる。</a:t>
            </a:r>
          </a:p>
        </p:txBody>
      </p:sp>
      <p:sp>
        <p:nvSpPr>
          <p:cNvPr id="4" name="テキスト ボックス 3">
            <a:extLst>
              <a:ext uri="{FF2B5EF4-FFF2-40B4-BE49-F238E27FC236}">
                <a16:creationId xmlns:a16="http://schemas.microsoft.com/office/drawing/2014/main" id="{29D73929-4758-532C-543A-B7BF5B211460}"/>
              </a:ext>
            </a:extLst>
          </p:cNvPr>
          <p:cNvSpPr txBox="1"/>
          <p:nvPr/>
        </p:nvSpPr>
        <p:spPr>
          <a:xfrm>
            <a:off x="7404409" y="230188"/>
            <a:ext cx="4638907" cy="1200329"/>
          </a:xfrm>
          <a:prstGeom prst="rect">
            <a:avLst/>
          </a:prstGeom>
          <a:noFill/>
        </p:spPr>
        <p:txBody>
          <a:bodyPr wrap="square" rtlCol="0">
            <a:spAutoFit/>
          </a:bodyPr>
          <a:lstStyle/>
          <a:p>
            <a:r>
              <a:rPr kumimoji="1" lang="en-US" altLang="ja-JP" dirty="0"/>
              <a:t>PUT</a:t>
            </a:r>
            <a:r>
              <a:rPr kumimoji="1" lang="ja-JP" altLang="en-US"/>
              <a:t>リクエスト：</a:t>
            </a:r>
            <a:r>
              <a:rPr lang="en" altLang="ja-JP" b="0" i="0" u="none" strike="noStrike" dirty="0">
                <a:solidFill>
                  <a:srgbClr val="0A0A0A"/>
                </a:solidFill>
                <a:effectLst/>
                <a:latin typeface="Noto Sans JP"/>
              </a:rPr>
              <a:t>PUT</a:t>
            </a:r>
            <a:r>
              <a:rPr lang="ja-JP" altLang="en-US" b="0" i="0" u="none" strike="noStrike">
                <a:solidFill>
                  <a:srgbClr val="0A0A0A"/>
                </a:solidFill>
                <a:effectLst/>
                <a:latin typeface="Noto Sans JP"/>
              </a:rPr>
              <a:t>リクエストは、リクエストされたリソースがすでに存在する場合は更新し、存在しない場合は新規に作成する</a:t>
            </a:r>
            <a:r>
              <a:rPr lang="ja-JP" altLang="en-US">
                <a:solidFill>
                  <a:srgbClr val="0A0A0A"/>
                </a:solidFill>
                <a:latin typeface="Noto Sans JP"/>
              </a:rPr>
              <a:t>リクエストのこと</a:t>
            </a:r>
            <a:r>
              <a:rPr lang="ja-JP" altLang="en-US" b="0" i="0" u="none" strike="noStrike">
                <a:solidFill>
                  <a:srgbClr val="0A0A0A"/>
                </a:solidFill>
                <a:effectLst/>
                <a:latin typeface="Noto Sans JP"/>
              </a:rPr>
              <a:t>。</a:t>
            </a:r>
            <a:endParaRPr kumimoji="1" lang="ja-JP" altLang="en-US"/>
          </a:p>
        </p:txBody>
      </p:sp>
      <p:pic>
        <p:nvPicPr>
          <p:cNvPr id="6" name="図 5" descr="テキスト が含まれている画像&#10;&#10;自動的に生成された説明">
            <a:extLst>
              <a:ext uri="{FF2B5EF4-FFF2-40B4-BE49-F238E27FC236}">
                <a16:creationId xmlns:a16="http://schemas.microsoft.com/office/drawing/2014/main" id="{9BC71D5D-37C4-F8B2-C5B4-600ACEF5522F}"/>
              </a:ext>
            </a:extLst>
          </p:cNvPr>
          <p:cNvPicPr>
            <a:picLocks noChangeAspect="1"/>
          </p:cNvPicPr>
          <p:nvPr/>
        </p:nvPicPr>
        <p:blipFill>
          <a:blip r:embed="rId3"/>
          <a:stretch>
            <a:fillRect/>
          </a:stretch>
        </p:blipFill>
        <p:spPr>
          <a:xfrm>
            <a:off x="1295400" y="5270500"/>
            <a:ext cx="7531100" cy="1041400"/>
          </a:xfrm>
          <a:prstGeom prst="rect">
            <a:avLst/>
          </a:prstGeom>
        </p:spPr>
      </p:pic>
    </p:spTree>
    <p:extLst>
      <p:ext uri="{BB962C8B-B14F-4D97-AF65-F5344CB8AC3E}">
        <p14:creationId xmlns:p14="http://schemas.microsoft.com/office/powerpoint/2010/main" val="162671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76A20-DCA1-D3A0-A65A-40688308D2F2}"/>
              </a:ext>
            </a:extLst>
          </p:cNvPr>
          <p:cNvSpPr>
            <a:spLocks noGrp="1"/>
          </p:cNvSpPr>
          <p:nvPr>
            <p:ph type="title"/>
          </p:nvPr>
        </p:nvSpPr>
        <p:spPr/>
        <p:txBody>
          <a:bodyPr/>
          <a:lstStyle/>
          <a:p>
            <a:r>
              <a:rPr kumimoji="1" lang="en-US" altLang="ja-JP" dirty="0"/>
              <a:t>Payback Time</a:t>
            </a:r>
            <a:endParaRPr kumimoji="1" lang="ja-JP" altLang="en-US"/>
          </a:p>
        </p:txBody>
      </p:sp>
      <p:sp>
        <p:nvSpPr>
          <p:cNvPr id="3" name="コンテンツ プレースホルダー 2">
            <a:extLst>
              <a:ext uri="{FF2B5EF4-FFF2-40B4-BE49-F238E27FC236}">
                <a16:creationId xmlns:a16="http://schemas.microsoft.com/office/drawing/2014/main" id="{2399618C-DF0E-97F0-3266-CB61BF8BA30E}"/>
              </a:ext>
            </a:extLst>
          </p:cNvPr>
          <p:cNvSpPr>
            <a:spLocks noGrp="1"/>
          </p:cNvSpPr>
          <p:nvPr>
            <p:ph idx="1"/>
          </p:nvPr>
        </p:nvSpPr>
        <p:spPr>
          <a:xfrm>
            <a:off x="838199" y="1825625"/>
            <a:ext cx="4603595" cy="4351338"/>
          </a:xfrm>
        </p:spPr>
        <p:txBody>
          <a:bodyPr/>
          <a:lstStyle/>
          <a:p>
            <a:pPr marL="0" indent="0">
              <a:buNone/>
            </a:pPr>
            <a:r>
              <a:rPr kumimoji="1" lang="en-US" altLang="ja-JP" dirty="0"/>
              <a:t>4.Quantity</a:t>
            </a:r>
            <a:r>
              <a:rPr lang="ja-JP" altLang="en-US"/>
              <a:t>を負の値とした</a:t>
            </a:r>
            <a:r>
              <a:rPr lang="en-US" altLang="ja-JP" dirty="0"/>
              <a:t>PUT</a:t>
            </a:r>
            <a:r>
              <a:rPr lang="ja-JP" altLang="en-US"/>
              <a:t>リクエストを作成し、送信する。この時、</a:t>
            </a:r>
            <a:r>
              <a:rPr lang="en-US" altLang="ja-JP" dirty="0"/>
              <a:t>Authorization</a:t>
            </a:r>
            <a:r>
              <a:rPr lang="ja-JP" altLang="en-US"/>
              <a:t>ヘッダ、</a:t>
            </a:r>
            <a:r>
              <a:rPr lang="en-US" altLang="ja-JP" dirty="0"/>
              <a:t>Content-Type</a:t>
            </a:r>
            <a:r>
              <a:rPr lang="ja-JP" altLang="en-US"/>
              <a:t>をこれまでのリクエストに従って記述する。</a:t>
            </a:r>
            <a:endParaRPr kumimoji="1" lang="en-US" altLang="ja-JP" dirty="0"/>
          </a:p>
          <a:p>
            <a:pPr marL="0" indent="0">
              <a:buNone/>
            </a:pPr>
            <a:r>
              <a:rPr lang="en-US" altLang="ja-JP" dirty="0"/>
              <a:t>5.</a:t>
            </a:r>
            <a:r>
              <a:rPr lang="ja-JP" altLang="en-US"/>
              <a:t>実際に商品購入の手続きを完了させる。</a:t>
            </a:r>
            <a:endParaRPr lang="en-US" altLang="ja-JP" dirty="0"/>
          </a:p>
          <a:p>
            <a:pPr marL="0" indent="0">
              <a:buNone/>
            </a:pPr>
            <a:endParaRPr kumimoji="1" lang="ja-JP" altLang="en-US"/>
          </a:p>
        </p:txBody>
      </p:sp>
      <p:sp>
        <p:nvSpPr>
          <p:cNvPr id="4" name="テキスト ボックス 3">
            <a:extLst>
              <a:ext uri="{FF2B5EF4-FFF2-40B4-BE49-F238E27FC236}">
                <a16:creationId xmlns:a16="http://schemas.microsoft.com/office/drawing/2014/main" id="{23D3FD62-7A5B-83EC-ABEC-A4459361ACD4}"/>
              </a:ext>
            </a:extLst>
          </p:cNvPr>
          <p:cNvSpPr txBox="1"/>
          <p:nvPr/>
        </p:nvSpPr>
        <p:spPr>
          <a:xfrm>
            <a:off x="7828156" y="104576"/>
            <a:ext cx="4204011" cy="1200329"/>
          </a:xfrm>
          <a:prstGeom prst="rect">
            <a:avLst/>
          </a:prstGeom>
          <a:noFill/>
        </p:spPr>
        <p:txBody>
          <a:bodyPr wrap="square" rtlCol="0">
            <a:spAutoFit/>
          </a:bodyPr>
          <a:lstStyle/>
          <a:p>
            <a:r>
              <a:rPr kumimoji="1" lang="en-US" altLang="ja-JP" dirty="0"/>
              <a:t>Authorization</a:t>
            </a:r>
            <a:r>
              <a:rPr kumimoji="1" lang="ja-JP" altLang="en-US"/>
              <a:t>ヘッダ</a:t>
            </a:r>
            <a:r>
              <a:rPr kumimoji="1" lang="en-US" altLang="ja-JP" dirty="0"/>
              <a:t>:</a:t>
            </a:r>
          </a:p>
          <a:p>
            <a:r>
              <a:rPr kumimoji="1" lang="ja-JP" altLang="en-US"/>
              <a:t>一般に、以下のような形式を持つ</a:t>
            </a:r>
            <a:r>
              <a:rPr kumimoji="1" lang="en-US" altLang="ja-JP" dirty="0"/>
              <a:t> </a:t>
            </a:r>
          </a:p>
          <a:p>
            <a:pPr algn="ctr"/>
            <a:r>
              <a:rPr kumimoji="1" lang="en-US" altLang="ja-JP" dirty="0"/>
              <a:t>&lt;type&gt; &lt;credentials&gt;</a:t>
            </a:r>
          </a:p>
          <a:p>
            <a:endParaRPr kumimoji="1" lang="ja-JP" altLang="en-US"/>
          </a:p>
        </p:txBody>
      </p:sp>
      <p:pic>
        <p:nvPicPr>
          <p:cNvPr id="6" name="図 5" descr="グラフィカル ユーザー インターフェイス, テキスト, アプリケーション, メール&#10;&#10;自動的に生成された説明">
            <a:extLst>
              <a:ext uri="{FF2B5EF4-FFF2-40B4-BE49-F238E27FC236}">
                <a16:creationId xmlns:a16="http://schemas.microsoft.com/office/drawing/2014/main" id="{99E20E83-5B02-B7C7-3CBC-EA4F7058E731}"/>
              </a:ext>
            </a:extLst>
          </p:cNvPr>
          <p:cNvPicPr>
            <a:picLocks noChangeAspect="1"/>
          </p:cNvPicPr>
          <p:nvPr/>
        </p:nvPicPr>
        <p:blipFill>
          <a:blip r:embed="rId2"/>
          <a:stretch>
            <a:fillRect/>
          </a:stretch>
        </p:blipFill>
        <p:spPr>
          <a:xfrm>
            <a:off x="5724461" y="1951237"/>
            <a:ext cx="5759436" cy="4148041"/>
          </a:xfrm>
          <a:prstGeom prst="rect">
            <a:avLst/>
          </a:prstGeom>
        </p:spPr>
      </p:pic>
    </p:spTree>
    <p:extLst>
      <p:ext uri="{BB962C8B-B14F-4D97-AF65-F5344CB8AC3E}">
        <p14:creationId xmlns:p14="http://schemas.microsoft.com/office/powerpoint/2010/main" val="297660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A2B14-2B34-0C83-6D5F-DD8C68E7A13D}"/>
              </a:ext>
            </a:extLst>
          </p:cNvPr>
          <p:cNvSpPr>
            <a:spLocks noGrp="1"/>
          </p:cNvSpPr>
          <p:nvPr>
            <p:ph type="title"/>
          </p:nvPr>
        </p:nvSpPr>
        <p:spPr/>
        <p:txBody>
          <a:bodyPr/>
          <a:lstStyle/>
          <a:p>
            <a:r>
              <a:rPr kumimoji="1" lang="en-US" altLang="ja-JP" dirty="0"/>
              <a:t>Payback Time</a:t>
            </a:r>
            <a:endParaRPr kumimoji="1" lang="ja-JP" altLang="en-US"/>
          </a:p>
        </p:txBody>
      </p:sp>
      <p:sp>
        <p:nvSpPr>
          <p:cNvPr id="3" name="コンテンツ プレースホルダー 2">
            <a:extLst>
              <a:ext uri="{FF2B5EF4-FFF2-40B4-BE49-F238E27FC236}">
                <a16:creationId xmlns:a16="http://schemas.microsoft.com/office/drawing/2014/main" id="{453F7678-9338-857D-31CC-4E0896A934C0}"/>
              </a:ext>
            </a:extLst>
          </p:cNvPr>
          <p:cNvSpPr>
            <a:spLocks noGrp="1"/>
          </p:cNvSpPr>
          <p:nvPr>
            <p:ph idx="1"/>
          </p:nvPr>
        </p:nvSpPr>
        <p:spPr/>
        <p:txBody>
          <a:bodyPr/>
          <a:lstStyle/>
          <a:p>
            <a:r>
              <a:rPr kumimoji="1" lang="ja-JP" altLang="en-US"/>
              <a:t>結論</a:t>
            </a:r>
            <a:endParaRPr kumimoji="1" lang="en-US" altLang="ja-JP" dirty="0"/>
          </a:p>
          <a:p>
            <a:pPr marL="0" indent="0">
              <a:buNone/>
            </a:pPr>
            <a:r>
              <a:rPr lang="ja-JP" altLang="en-US"/>
              <a:t>　値に対するセマンティック検証が行われていないという脆弱性が存在する。これを利用して、ショッピングバックの商品の個数を負の値にし、決済を行うことでユーザー側が一方的に得をするオーダーを行うことができる。</a:t>
            </a:r>
            <a:endParaRPr kumimoji="1" lang="ja-JP" altLang="en-US"/>
          </a:p>
        </p:txBody>
      </p:sp>
    </p:spTree>
    <p:extLst>
      <p:ext uri="{BB962C8B-B14F-4D97-AF65-F5344CB8AC3E}">
        <p14:creationId xmlns:p14="http://schemas.microsoft.com/office/powerpoint/2010/main" val="306520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31261-B142-8318-F99C-006F43DF9FC6}"/>
              </a:ext>
            </a:extLst>
          </p:cNvPr>
          <p:cNvSpPr>
            <a:spLocks noGrp="1"/>
          </p:cNvSpPr>
          <p:nvPr>
            <p:ph type="title"/>
          </p:nvPr>
        </p:nvSpPr>
        <p:spPr/>
        <p:txBody>
          <a:bodyPr/>
          <a:lstStyle/>
          <a:p>
            <a:r>
              <a:rPr kumimoji="1" lang="en-US" altLang="ja-JP" dirty="0"/>
              <a:t>Payback Time</a:t>
            </a:r>
            <a:endParaRPr kumimoji="1" lang="ja-JP" altLang="en-US"/>
          </a:p>
        </p:txBody>
      </p:sp>
      <p:sp>
        <p:nvSpPr>
          <p:cNvPr id="3" name="コンテンツ プレースホルダー 2">
            <a:extLst>
              <a:ext uri="{FF2B5EF4-FFF2-40B4-BE49-F238E27FC236}">
                <a16:creationId xmlns:a16="http://schemas.microsoft.com/office/drawing/2014/main" id="{4CABC9DD-C53E-CC0B-481C-D8367DA99006}"/>
              </a:ext>
            </a:extLst>
          </p:cNvPr>
          <p:cNvSpPr>
            <a:spLocks noGrp="1"/>
          </p:cNvSpPr>
          <p:nvPr>
            <p:ph idx="1"/>
          </p:nvPr>
        </p:nvSpPr>
        <p:spPr/>
        <p:txBody>
          <a:bodyPr/>
          <a:lstStyle/>
          <a:p>
            <a:r>
              <a:rPr lang="ja-JP" altLang="en-US"/>
              <a:t>想定される被害</a:t>
            </a:r>
            <a:endParaRPr lang="en-US" altLang="ja-JP" dirty="0"/>
          </a:p>
          <a:p>
            <a:pPr marL="0" indent="0">
              <a:buNone/>
            </a:pPr>
            <a:r>
              <a:rPr lang="ja-JP" altLang="en-US"/>
              <a:t>　想定していない個数の商品をユーザーが選択できてしまうことで、不利益を被ったり、情報が漏洩する恐れがある。</a:t>
            </a:r>
            <a:endParaRPr lang="en-US" altLang="ja-JP" dirty="0"/>
          </a:p>
          <a:p>
            <a:endParaRPr lang="en-US" altLang="ja-JP" dirty="0"/>
          </a:p>
          <a:p>
            <a:r>
              <a:rPr lang="ja-JP" altLang="en-US"/>
              <a:t>対策</a:t>
            </a:r>
            <a:endParaRPr lang="en-US" altLang="ja-JP" dirty="0"/>
          </a:p>
          <a:p>
            <a:pPr marL="0" indent="0">
              <a:buNone/>
            </a:pPr>
            <a:r>
              <a:rPr lang="ja-JP" altLang="en-US"/>
              <a:t>　</a:t>
            </a:r>
            <a:r>
              <a:rPr lang="ja-JP" altLang="en-US" b="0" i="0" u="none" strike="noStrike">
                <a:effectLst/>
                <a:latin typeface="Roboto" panose="02000000000000000000" pitchFamily="2" charset="0"/>
              </a:rPr>
              <a:t>数値パラメータの最小値と最大値の範囲チェック</a:t>
            </a:r>
            <a:r>
              <a:rPr lang="ja-JP" altLang="en-US"/>
              <a:t>を行う。（＝セマンティック検証）</a:t>
            </a:r>
            <a:endParaRPr lang="en-US" altLang="ja-JP" dirty="0"/>
          </a:p>
          <a:p>
            <a:pPr marL="0" indent="0">
              <a:buNone/>
            </a:pPr>
            <a:endParaRPr lang="en-US" altLang="ja-JP" dirty="0"/>
          </a:p>
        </p:txBody>
      </p:sp>
    </p:spTree>
    <p:extLst>
      <p:ext uri="{BB962C8B-B14F-4D97-AF65-F5344CB8AC3E}">
        <p14:creationId xmlns:p14="http://schemas.microsoft.com/office/powerpoint/2010/main" val="41229501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883</Words>
  <Application>Microsoft Macintosh PowerPoint</Application>
  <PresentationFormat>ワイド画面</PresentationFormat>
  <Paragraphs>64</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Noto Sans JP</vt:lpstr>
      <vt:lpstr>Söhne</vt:lpstr>
      <vt:lpstr>游ゴシック</vt:lpstr>
      <vt:lpstr>游ゴシック Light</vt:lpstr>
      <vt:lpstr>Arial</vt:lpstr>
      <vt:lpstr>Roboto</vt:lpstr>
      <vt:lpstr>Office テーマ</vt:lpstr>
      <vt:lpstr>入力検証</vt:lpstr>
      <vt:lpstr>目次</vt:lpstr>
      <vt:lpstr>入力検証とは</vt:lpstr>
      <vt:lpstr>入力検証の方法</vt:lpstr>
      <vt:lpstr>OWASP Juice Shopにおける実践</vt:lpstr>
      <vt:lpstr>Payback Time</vt:lpstr>
      <vt:lpstr>Payback Time</vt:lpstr>
      <vt:lpstr>Payback Time</vt:lpstr>
      <vt:lpstr>Payback Time</vt:lpstr>
      <vt:lpstr>追記：メールアドレスの検証</vt:lpstr>
      <vt:lpstr>追記：メールアドレスの検証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入力検証</dc:title>
  <dc:creator>菅田大輔</dc:creator>
  <cp:lastModifiedBy>菅田大輔</cp:lastModifiedBy>
  <cp:revision>3</cp:revision>
  <dcterms:created xsi:type="dcterms:W3CDTF">2023-03-19T22:34:07Z</dcterms:created>
  <dcterms:modified xsi:type="dcterms:W3CDTF">2023-03-20T01:39:09Z</dcterms:modified>
</cp:coreProperties>
</file>