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2" r:id="rId5"/>
    <p:sldId id="264" r:id="rId6"/>
    <p:sldId id="260" r:id="rId7"/>
    <p:sldId id="261" r:id="rId8"/>
    <p:sldId id="263" r:id="rId9"/>
    <p:sldId id="265" r:id="rId10"/>
    <p:sldId id="266" r:id="rId11"/>
    <p:sldId id="267" r:id="rId12"/>
    <p:sldId id="268" r:id="rId13"/>
    <p:sldId id="269" r:id="rId14"/>
    <p:sldId id="25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582"/>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5CBA-052F-714F-9E64-8BD362270A40}" type="datetimeFigureOut">
              <a:rPr kumimoji="1" lang="ja-JP" altLang="en-US" smtClean="0"/>
              <a:t>2023/3/27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99BFF-9440-9E41-B660-7D077F51BDA1}" type="slidenum">
              <a:rPr kumimoji="1" lang="ja-JP" altLang="en-US" smtClean="0"/>
              <a:t>‹#›</a:t>
            </a:fld>
            <a:endParaRPr kumimoji="1" lang="ja-JP" altLang="en-US"/>
          </a:p>
        </p:txBody>
      </p:sp>
    </p:spTree>
    <p:extLst>
      <p:ext uri="{BB962C8B-B14F-4D97-AF65-F5344CB8AC3E}">
        <p14:creationId xmlns:p14="http://schemas.microsoft.com/office/powerpoint/2010/main" val="17703035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u="none" strike="noStrike">
                <a:effectLst/>
                <a:latin typeface="Roboto" panose="02000000000000000000" pitchFamily="2" charset="0"/>
              </a:rPr>
              <a:t>根本的な原因と改善方法が異なるからです。 安全な設計であっても、実装上の欠陥があると、それが悪用される可能性のある脆弱性につながります。 安全でない設計は、完璧な実装によって修正することはできません。というのも、定義上、特定の攻撃を防御するために必要なセキュリティ制御が作成されたことはないからです。</a:t>
            </a:r>
            <a:endParaRPr kumimoji="1" lang="ja-JP" altLang="en-US"/>
          </a:p>
        </p:txBody>
      </p:sp>
      <p:sp>
        <p:nvSpPr>
          <p:cNvPr id="4" name="スライド番号プレースホルダー 3"/>
          <p:cNvSpPr>
            <a:spLocks noGrp="1"/>
          </p:cNvSpPr>
          <p:nvPr>
            <p:ph type="sldNum" sz="quarter" idx="5"/>
          </p:nvPr>
        </p:nvSpPr>
        <p:spPr/>
        <p:txBody>
          <a:bodyPr/>
          <a:lstStyle/>
          <a:p>
            <a:fld id="{61399BFF-9440-9E41-B660-7D077F51BDA1}" type="slidenum">
              <a:rPr kumimoji="1" lang="ja-JP" altLang="en-US" smtClean="0"/>
              <a:t>3</a:t>
            </a:fld>
            <a:endParaRPr kumimoji="1" lang="ja-JP" altLang="en-US"/>
          </a:p>
        </p:txBody>
      </p:sp>
    </p:spTree>
    <p:extLst>
      <p:ext uri="{BB962C8B-B14F-4D97-AF65-F5344CB8AC3E}">
        <p14:creationId xmlns:p14="http://schemas.microsoft.com/office/powerpoint/2010/main" val="49104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EBF9C-047B-D096-8CC1-1B63864457E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C7FF2C5-A947-9452-9251-BF5DC487A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F479A3-51BD-7380-7318-67FFC36D3A85}"/>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5" name="フッター プレースホルダー 4">
            <a:extLst>
              <a:ext uri="{FF2B5EF4-FFF2-40B4-BE49-F238E27FC236}">
                <a16:creationId xmlns:a16="http://schemas.microsoft.com/office/drawing/2014/main" id="{7D5D7C2A-C739-ACE0-A372-E7917CEE10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A6F198-FF0D-DEA2-1912-56C9EA3AE734}"/>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415165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1301E-A5A6-FEFE-6A9B-28667EBDB70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C4152E-2C27-1EE2-E5A9-E4A24FD1F3A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BC4BB6-4006-2AAB-5F0C-245A16863D3B}"/>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5" name="フッター プレースホルダー 4">
            <a:extLst>
              <a:ext uri="{FF2B5EF4-FFF2-40B4-BE49-F238E27FC236}">
                <a16:creationId xmlns:a16="http://schemas.microsoft.com/office/drawing/2014/main" id="{F14F28F9-BCA4-3991-73E7-7A5CEEE6B8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6A369C-4FEF-C51C-13BD-B0C4851B54BC}"/>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293223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5D66EB-8FC2-AC4E-E880-D6F51481A3C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A8E0C2-ED7E-261B-4BAF-9F4938C937F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472717-9D4B-FFFB-CD85-50C2B86AB663}"/>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5" name="フッター プレースホルダー 4">
            <a:extLst>
              <a:ext uri="{FF2B5EF4-FFF2-40B4-BE49-F238E27FC236}">
                <a16:creationId xmlns:a16="http://schemas.microsoft.com/office/drawing/2014/main" id="{F26DEF19-626F-4724-0E8B-0D9905D863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D0C450-CBBD-0A6E-1619-C1B9C4D904F0}"/>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395125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6DB593-EA45-106A-B1B5-EA9F64CF89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8AFFEE-5E2F-84F8-780D-E54FAFDF9C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17BC21-55FA-3709-3A36-974F6F4976D3}"/>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5" name="フッター プレースホルダー 4">
            <a:extLst>
              <a:ext uri="{FF2B5EF4-FFF2-40B4-BE49-F238E27FC236}">
                <a16:creationId xmlns:a16="http://schemas.microsoft.com/office/drawing/2014/main" id="{DA26DA61-52CA-4C93-D956-28EE8ED1F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471182-04D6-3CC7-A7B1-E1B4AC42EEE3}"/>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213221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E6387-5E1A-31E5-F51B-6C4EFE570FF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4F2922-40A7-6B14-E830-CB5A42581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A6B50A-E980-5EAC-04E8-45C0AE001217}"/>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5" name="フッター プレースホルダー 4">
            <a:extLst>
              <a:ext uri="{FF2B5EF4-FFF2-40B4-BE49-F238E27FC236}">
                <a16:creationId xmlns:a16="http://schemas.microsoft.com/office/drawing/2014/main" id="{A4EECFBA-4555-452E-569C-3233D89AC8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167160-3B9B-428D-F88B-CA09AFA07CED}"/>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272407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F3C184-D4F2-F4CC-BAC3-729440D873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F4C8FF-42F3-9991-3502-DEF14E2FD05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29F445-9BBD-0A4E-AA55-1BE07F7B6F9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C63EFA-AF99-AF5B-BA33-4F501CE224DE}"/>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6" name="フッター プレースホルダー 5">
            <a:extLst>
              <a:ext uri="{FF2B5EF4-FFF2-40B4-BE49-F238E27FC236}">
                <a16:creationId xmlns:a16="http://schemas.microsoft.com/office/drawing/2014/main" id="{B91ED2D6-8974-E49A-4595-96FB09F7F3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0A0771-0444-2917-1D04-CCDC205152C8}"/>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84190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8B172-12FE-3204-44BA-7967E72CC3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67FA22-AF05-0C90-83E4-F4EF1D316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B6102D-AA58-B302-4B2B-10398383AD1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7ED02DD-FFEF-DDCB-97E3-E7CFC632C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46464A8-6622-8038-CA84-91140DC85B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34D1C30-8F26-4802-C6FB-C735E7ADAB1D}"/>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8" name="フッター プレースホルダー 7">
            <a:extLst>
              <a:ext uri="{FF2B5EF4-FFF2-40B4-BE49-F238E27FC236}">
                <a16:creationId xmlns:a16="http://schemas.microsoft.com/office/drawing/2014/main" id="{2252E001-5EF0-28EE-E40E-2A5DE280E01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0C5153-EBE9-7B2D-9C94-4C6CCED836B7}"/>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339574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101B05-16BA-D995-FF0B-899890AD137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D43EF40-CF4A-FFB1-D479-DEC5585D81D5}"/>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4" name="フッター プレースホルダー 3">
            <a:extLst>
              <a:ext uri="{FF2B5EF4-FFF2-40B4-BE49-F238E27FC236}">
                <a16:creationId xmlns:a16="http://schemas.microsoft.com/office/drawing/2014/main" id="{F6A88FFE-E2B3-2A15-5538-58D8CB3AE8B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ACEB3D-E608-E307-D53F-0BDE71FFA49F}"/>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197357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A5B087-E3E3-83D5-3846-DE44372D0476}"/>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3" name="フッター プレースホルダー 2">
            <a:extLst>
              <a:ext uri="{FF2B5EF4-FFF2-40B4-BE49-F238E27FC236}">
                <a16:creationId xmlns:a16="http://schemas.microsoft.com/office/drawing/2014/main" id="{A6D4ECBE-A66D-88F9-9ABB-337411D341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47F873-88B9-54E7-345E-4D92EE85D8E6}"/>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74444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5BEBD-120E-645C-CE68-805C2239640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25CCFB-C1B6-0DB3-AC39-14120626E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A721B68-8F68-3D15-104B-53BC5B678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692927-20F5-7F82-C4CC-D8441A9BC297}"/>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6" name="フッター プレースホルダー 5">
            <a:extLst>
              <a:ext uri="{FF2B5EF4-FFF2-40B4-BE49-F238E27FC236}">
                <a16:creationId xmlns:a16="http://schemas.microsoft.com/office/drawing/2014/main" id="{E77A8D6F-929A-C4D3-BAF0-0103BB7595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A30066-CDA5-8AA3-BA0E-9EC727914EC0}"/>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417652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9EEE6-94C0-5FD5-23D7-A3869F6E43D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12AB1B-F7A6-90F5-0779-7104B3F45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5B9BB34-3596-4AE6-757E-460C716D6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FEDCFB-D79B-D047-ED66-6F1182787596}"/>
              </a:ext>
            </a:extLst>
          </p:cNvPr>
          <p:cNvSpPr>
            <a:spLocks noGrp="1"/>
          </p:cNvSpPr>
          <p:nvPr>
            <p:ph type="dt" sz="half" idx="10"/>
          </p:nvPr>
        </p:nvSpPr>
        <p:spPr/>
        <p:txBody>
          <a:bodyPr/>
          <a:lstStyle/>
          <a:p>
            <a:fld id="{A6A6F93D-3AA3-7B44-B617-F5DCDD60D7C5}" type="datetimeFigureOut">
              <a:rPr kumimoji="1" lang="ja-JP" altLang="en-US" smtClean="0"/>
              <a:t>2023/3/27</a:t>
            </a:fld>
            <a:endParaRPr kumimoji="1" lang="ja-JP" altLang="en-US"/>
          </a:p>
        </p:txBody>
      </p:sp>
      <p:sp>
        <p:nvSpPr>
          <p:cNvPr id="6" name="フッター プレースホルダー 5">
            <a:extLst>
              <a:ext uri="{FF2B5EF4-FFF2-40B4-BE49-F238E27FC236}">
                <a16:creationId xmlns:a16="http://schemas.microsoft.com/office/drawing/2014/main" id="{9AC9B765-7EC6-0BE1-5F48-5F67445573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1ED8F2-6E89-9D6F-F9C6-DFE93953AE1A}"/>
              </a:ext>
            </a:extLst>
          </p:cNvPr>
          <p:cNvSpPr>
            <a:spLocks noGrp="1"/>
          </p:cNvSpPr>
          <p:nvPr>
            <p:ph type="sldNum" sz="quarter" idx="12"/>
          </p:nvPr>
        </p:nvSpPr>
        <p:spPr/>
        <p:txBody>
          <a:body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77266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1246B51-BB73-C761-D3DA-F93AFE6B5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F2F4B2-0475-CAA0-29AF-31C937DF7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07F2B3-6DFA-16E8-F414-FE27183320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6F93D-3AA3-7B44-B617-F5DCDD60D7C5}" type="datetimeFigureOut">
              <a:rPr kumimoji="1" lang="ja-JP" altLang="en-US" smtClean="0"/>
              <a:t>2023/3/27</a:t>
            </a:fld>
            <a:endParaRPr kumimoji="1" lang="ja-JP" altLang="en-US"/>
          </a:p>
        </p:txBody>
      </p:sp>
      <p:sp>
        <p:nvSpPr>
          <p:cNvPr id="5" name="フッター プレースホルダー 4">
            <a:extLst>
              <a:ext uri="{FF2B5EF4-FFF2-40B4-BE49-F238E27FC236}">
                <a16:creationId xmlns:a16="http://schemas.microsoft.com/office/drawing/2014/main" id="{A1B2679F-97EC-ACA6-AC57-7E03DCE3B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842F1A6-1BA4-F7D5-E510-F151447B7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5C7A-8400-C840-B5CA-F8ECA765BB75}" type="slidenum">
              <a:rPr kumimoji="1" lang="ja-JP" altLang="en-US" smtClean="0"/>
              <a:t>‹#›</a:t>
            </a:fld>
            <a:endParaRPr kumimoji="1" lang="ja-JP" altLang="en-US"/>
          </a:p>
        </p:txBody>
      </p:sp>
    </p:spTree>
    <p:extLst>
      <p:ext uri="{BB962C8B-B14F-4D97-AF65-F5344CB8AC3E}">
        <p14:creationId xmlns:p14="http://schemas.microsoft.com/office/powerpoint/2010/main" val="3990263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mage-convert.cman.jp/imgInf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BFA63-4688-CE4E-242A-0135C587C43F}"/>
              </a:ext>
            </a:extLst>
          </p:cNvPr>
          <p:cNvSpPr>
            <a:spLocks noGrp="1"/>
          </p:cNvSpPr>
          <p:nvPr>
            <p:ph type="ctrTitle"/>
          </p:nvPr>
        </p:nvSpPr>
        <p:spPr/>
        <p:txBody>
          <a:bodyPr>
            <a:normAutofit/>
          </a:bodyPr>
          <a:lstStyle/>
          <a:p>
            <a:r>
              <a:rPr kumimoji="1" lang="en-US" altLang="ja-JP" sz="4400" dirty="0"/>
              <a:t>A04:</a:t>
            </a:r>
            <a:r>
              <a:rPr lang="ja-JP" altLang="en-US" sz="4400"/>
              <a:t>安全の確認されない不安な設計</a:t>
            </a:r>
            <a:endParaRPr kumimoji="1" lang="ja-JP" altLang="en-US" sz="4400"/>
          </a:p>
        </p:txBody>
      </p:sp>
      <p:sp>
        <p:nvSpPr>
          <p:cNvPr id="3" name="字幕 2">
            <a:extLst>
              <a:ext uri="{FF2B5EF4-FFF2-40B4-BE49-F238E27FC236}">
                <a16:creationId xmlns:a16="http://schemas.microsoft.com/office/drawing/2014/main" id="{966D45DA-9E37-DFC4-4635-924DE8A0F5FE}"/>
              </a:ext>
            </a:extLst>
          </p:cNvPr>
          <p:cNvSpPr>
            <a:spLocks noGrp="1"/>
          </p:cNvSpPr>
          <p:nvPr>
            <p:ph type="subTitle" idx="1"/>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84F356C6-BD26-973A-BDDC-D0AD741DC166}"/>
              </a:ext>
            </a:extLst>
          </p:cNvPr>
          <p:cNvSpPr txBox="1"/>
          <p:nvPr/>
        </p:nvSpPr>
        <p:spPr>
          <a:xfrm>
            <a:off x="1000897" y="815546"/>
            <a:ext cx="1435008" cy="369332"/>
          </a:xfrm>
          <a:prstGeom prst="rect">
            <a:avLst/>
          </a:prstGeom>
          <a:noFill/>
        </p:spPr>
        <p:txBody>
          <a:bodyPr wrap="none" rtlCol="0">
            <a:spAutoFit/>
          </a:bodyPr>
          <a:lstStyle/>
          <a:p>
            <a:r>
              <a:rPr kumimoji="1" lang="en-US" altLang="ja-JP" dirty="0"/>
              <a:t>2023/03/27</a:t>
            </a:r>
            <a:endParaRPr kumimoji="1" lang="ja-JP" altLang="en-US"/>
          </a:p>
        </p:txBody>
      </p:sp>
      <p:sp>
        <p:nvSpPr>
          <p:cNvPr id="5" name="テキスト ボックス 4">
            <a:extLst>
              <a:ext uri="{FF2B5EF4-FFF2-40B4-BE49-F238E27FC236}">
                <a16:creationId xmlns:a16="http://schemas.microsoft.com/office/drawing/2014/main" id="{F1E14D0F-AA5A-49A5-A8BF-A23A6DA0BDA0}"/>
              </a:ext>
            </a:extLst>
          </p:cNvPr>
          <p:cNvSpPr txBox="1"/>
          <p:nvPr/>
        </p:nvSpPr>
        <p:spPr>
          <a:xfrm>
            <a:off x="9230497" y="5609968"/>
            <a:ext cx="1107996" cy="369332"/>
          </a:xfrm>
          <a:prstGeom prst="rect">
            <a:avLst/>
          </a:prstGeom>
          <a:noFill/>
        </p:spPr>
        <p:txBody>
          <a:bodyPr wrap="none" rtlCol="0">
            <a:spAutoFit/>
          </a:bodyPr>
          <a:lstStyle/>
          <a:p>
            <a:r>
              <a:rPr kumimoji="1" lang="ja-JP" altLang="en-US"/>
              <a:t>菅田大輔</a:t>
            </a:r>
          </a:p>
        </p:txBody>
      </p:sp>
    </p:spTree>
    <p:extLst>
      <p:ext uri="{BB962C8B-B14F-4D97-AF65-F5344CB8AC3E}">
        <p14:creationId xmlns:p14="http://schemas.microsoft.com/office/powerpoint/2010/main" val="1463714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C8E15-FF65-B7C5-47F3-879F4FE94E4B}"/>
              </a:ext>
            </a:extLst>
          </p:cNvPr>
          <p:cNvSpPr>
            <a:spLocks noGrp="1"/>
          </p:cNvSpPr>
          <p:nvPr>
            <p:ph type="title"/>
          </p:nvPr>
        </p:nvSpPr>
        <p:spPr/>
        <p:txBody>
          <a:bodyPr/>
          <a:lstStyle/>
          <a:p>
            <a:r>
              <a:rPr kumimoji="1" lang="en-US" altLang="ja-JP" dirty="0"/>
              <a:t>Meta Geo Stalking</a:t>
            </a:r>
            <a:endParaRPr kumimoji="1" lang="ja-JP" altLang="en-US"/>
          </a:p>
        </p:txBody>
      </p:sp>
      <p:sp>
        <p:nvSpPr>
          <p:cNvPr id="3" name="コンテンツ プレースホルダー 2">
            <a:extLst>
              <a:ext uri="{FF2B5EF4-FFF2-40B4-BE49-F238E27FC236}">
                <a16:creationId xmlns:a16="http://schemas.microsoft.com/office/drawing/2014/main" id="{5E5DFC11-B785-A8F0-0514-83C850F83A29}"/>
              </a:ext>
            </a:extLst>
          </p:cNvPr>
          <p:cNvSpPr>
            <a:spLocks noGrp="1"/>
          </p:cNvSpPr>
          <p:nvPr>
            <p:ph idx="1"/>
          </p:nvPr>
        </p:nvSpPr>
        <p:spPr>
          <a:xfrm>
            <a:off x="838200" y="1825625"/>
            <a:ext cx="8114414" cy="4351338"/>
          </a:xfrm>
        </p:spPr>
        <p:txBody>
          <a:bodyPr/>
          <a:lstStyle/>
          <a:p>
            <a:pPr marL="514350" indent="-514350">
              <a:buFont typeface="+mj-lt"/>
              <a:buAutoNum type="arabicPeriod" startAt="3"/>
            </a:pPr>
            <a:r>
              <a:rPr kumimoji="1" lang="ja-JP" altLang="en-US"/>
              <a:t>サイト内のフォトウォールを見てみると、右のような投稿が見られる。</a:t>
            </a:r>
            <a:endParaRPr kumimoji="1" lang="en-US" altLang="ja-JP" dirty="0"/>
          </a:p>
          <a:p>
            <a:pPr marL="514350" indent="-514350">
              <a:buFont typeface="+mj-lt"/>
              <a:buAutoNum type="arabicPeriod" startAt="3"/>
            </a:pPr>
            <a:r>
              <a:rPr lang="ja-JP" altLang="en-US"/>
              <a:t>写真データに位置情報が含まれている場合があるので、サイト内から写真をダウンロードし、</a:t>
            </a:r>
            <a:r>
              <a:rPr lang="en" altLang="ja-JP" dirty="0">
                <a:hlinkClick r:id="rId2"/>
              </a:rPr>
              <a:t>https://image-convert.cman.jp/imgInfo/</a:t>
            </a:r>
            <a:r>
              <a:rPr lang="ja-JP" altLang="en-US"/>
              <a:t>を利用して</a:t>
            </a:r>
            <a:r>
              <a:rPr lang="en-US" altLang="ja-JP" dirty="0"/>
              <a:t>GPS</a:t>
            </a:r>
            <a:r>
              <a:rPr lang="ja-JP" altLang="en-US"/>
              <a:t>情報を確認する。</a:t>
            </a:r>
            <a:endParaRPr lang="en-US" altLang="ja-JP" dirty="0"/>
          </a:p>
          <a:p>
            <a:pPr marL="0" indent="0">
              <a:buNone/>
            </a:pPr>
            <a:endParaRPr kumimoji="1" lang="ja-JP" altLang="en-US"/>
          </a:p>
        </p:txBody>
      </p:sp>
      <p:pic>
        <p:nvPicPr>
          <p:cNvPr id="5" name="図 4" descr="草の上にいるサボテン&#10;&#10;低い精度で自動的に生成された説明">
            <a:extLst>
              <a:ext uri="{FF2B5EF4-FFF2-40B4-BE49-F238E27FC236}">
                <a16:creationId xmlns:a16="http://schemas.microsoft.com/office/drawing/2014/main" id="{B8FA4E88-FAFF-0C0C-D3F0-E9911B4E4092}"/>
              </a:ext>
            </a:extLst>
          </p:cNvPr>
          <p:cNvPicPr>
            <a:picLocks noChangeAspect="1"/>
          </p:cNvPicPr>
          <p:nvPr/>
        </p:nvPicPr>
        <p:blipFill>
          <a:blip r:embed="rId3"/>
          <a:stretch>
            <a:fillRect/>
          </a:stretch>
        </p:blipFill>
        <p:spPr>
          <a:xfrm>
            <a:off x="9211123" y="1850397"/>
            <a:ext cx="2771237" cy="3598087"/>
          </a:xfrm>
          <a:prstGeom prst="rect">
            <a:avLst/>
          </a:prstGeom>
        </p:spPr>
      </p:pic>
    </p:spTree>
    <p:extLst>
      <p:ext uri="{BB962C8B-B14F-4D97-AF65-F5344CB8AC3E}">
        <p14:creationId xmlns:p14="http://schemas.microsoft.com/office/powerpoint/2010/main" val="106920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E4BCD-D3F2-85D7-554C-3801C12CFFDC}"/>
              </a:ext>
            </a:extLst>
          </p:cNvPr>
          <p:cNvSpPr>
            <a:spLocks noGrp="1"/>
          </p:cNvSpPr>
          <p:nvPr>
            <p:ph type="title"/>
          </p:nvPr>
        </p:nvSpPr>
        <p:spPr/>
        <p:txBody>
          <a:bodyPr/>
          <a:lstStyle/>
          <a:p>
            <a:r>
              <a:rPr kumimoji="1" lang="en-US" altLang="ja-JP" dirty="0"/>
              <a:t>Meta Geo Stalking</a:t>
            </a:r>
            <a:endParaRPr kumimoji="1" lang="ja-JP" altLang="en-US"/>
          </a:p>
        </p:txBody>
      </p:sp>
      <p:sp>
        <p:nvSpPr>
          <p:cNvPr id="3" name="コンテンツ プレースホルダー 2">
            <a:extLst>
              <a:ext uri="{FF2B5EF4-FFF2-40B4-BE49-F238E27FC236}">
                <a16:creationId xmlns:a16="http://schemas.microsoft.com/office/drawing/2014/main" id="{7ECA8670-2703-68A5-1197-503A2937C385}"/>
              </a:ext>
            </a:extLst>
          </p:cNvPr>
          <p:cNvSpPr>
            <a:spLocks noGrp="1"/>
          </p:cNvSpPr>
          <p:nvPr>
            <p:ph idx="1"/>
          </p:nvPr>
        </p:nvSpPr>
        <p:spPr>
          <a:xfrm>
            <a:off x="838200" y="1825625"/>
            <a:ext cx="5645150" cy="4351338"/>
          </a:xfrm>
        </p:spPr>
        <p:txBody>
          <a:bodyPr/>
          <a:lstStyle/>
          <a:p>
            <a:pPr marL="514350" indent="-514350">
              <a:buFont typeface="+mj-lt"/>
              <a:buAutoNum type="arabicPeriod" startAt="5"/>
            </a:pPr>
            <a:r>
              <a:rPr kumimoji="1" lang="en-US" altLang="ja-JP" dirty="0"/>
              <a:t>GPS Posit</a:t>
            </a:r>
            <a:r>
              <a:rPr lang="en-US" altLang="ja-JP" dirty="0"/>
              <a:t>ion</a:t>
            </a:r>
            <a:r>
              <a:rPr lang="ja-JP" altLang="en-US"/>
              <a:t>が確認できたので、実際に</a:t>
            </a:r>
            <a:r>
              <a:rPr lang="en-US" altLang="ja-JP" dirty="0"/>
              <a:t>Google Map</a:t>
            </a:r>
            <a:r>
              <a:rPr lang="ja-JP" altLang="en-US"/>
              <a:t>を使って場所を特定する。</a:t>
            </a:r>
            <a:endParaRPr lang="en-US" altLang="ja-JP" dirty="0"/>
          </a:p>
          <a:p>
            <a:pPr marL="514350" indent="-514350">
              <a:buFont typeface="+mj-lt"/>
              <a:buAutoNum type="arabicPeriod" startAt="5"/>
            </a:pPr>
            <a:r>
              <a:rPr kumimoji="1" lang="ja-JP" altLang="en-US"/>
              <a:t>いくつか候補地はあるが、</a:t>
            </a:r>
            <a:r>
              <a:rPr kumimoji="1" lang="en-US" altLang="ja-JP" dirty="0"/>
              <a:t>Daniel Boone National Forest</a:t>
            </a:r>
            <a:r>
              <a:rPr kumimoji="1" lang="ja-JP" altLang="en-US"/>
              <a:t>を入力してみると、実際にパスワードの再設定ができた。</a:t>
            </a:r>
            <a:endParaRPr kumimoji="1" lang="en-US" altLang="ja-JP" dirty="0"/>
          </a:p>
          <a:p>
            <a:pPr marL="514350" indent="-514350">
              <a:buFont typeface="+mj-lt"/>
              <a:buAutoNum type="arabicPeriod" startAt="5"/>
            </a:pPr>
            <a:r>
              <a:rPr kumimoji="1" lang="ja-JP" altLang="en-US"/>
              <a:t>完了！</a:t>
            </a:r>
            <a:endParaRPr kumimoji="1" lang="en-US" altLang="ja-JP" dirty="0"/>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DB844860-A306-659B-D451-3C518BC3DF1E}"/>
              </a:ext>
            </a:extLst>
          </p:cNvPr>
          <p:cNvPicPr>
            <a:picLocks noChangeAspect="1"/>
          </p:cNvPicPr>
          <p:nvPr/>
        </p:nvPicPr>
        <p:blipFill>
          <a:blip r:embed="rId2"/>
          <a:stretch>
            <a:fillRect/>
          </a:stretch>
        </p:blipFill>
        <p:spPr>
          <a:xfrm>
            <a:off x="7357730" y="1798861"/>
            <a:ext cx="4529130" cy="1111064"/>
          </a:xfrm>
          <a:prstGeom prst="rect">
            <a:avLst/>
          </a:prstGeom>
        </p:spPr>
      </p:pic>
      <p:pic>
        <p:nvPicPr>
          <p:cNvPr id="7" name="図 6" descr="マップ&#10;&#10;自動的に生成された説明">
            <a:extLst>
              <a:ext uri="{FF2B5EF4-FFF2-40B4-BE49-F238E27FC236}">
                <a16:creationId xmlns:a16="http://schemas.microsoft.com/office/drawing/2014/main" id="{67786776-AA2D-5007-218D-FE21CDC82170}"/>
              </a:ext>
            </a:extLst>
          </p:cNvPr>
          <p:cNvPicPr>
            <a:picLocks noChangeAspect="1"/>
          </p:cNvPicPr>
          <p:nvPr/>
        </p:nvPicPr>
        <p:blipFill>
          <a:blip r:embed="rId3"/>
          <a:stretch>
            <a:fillRect/>
          </a:stretch>
        </p:blipFill>
        <p:spPr>
          <a:xfrm>
            <a:off x="7357730" y="3039150"/>
            <a:ext cx="4529130" cy="3495223"/>
          </a:xfrm>
          <a:prstGeom prst="rect">
            <a:avLst/>
          </a:prstGeom>
        </p:spPr>
      </p:pic>
    </p:spTree>
    <p:extLst>
      <p:ext uri="{BB962C8B-B14F-4D97-AF65-F5344CB8AC3E}">
        <p14:creationId xmlns:p14="http://schemas.microsoft.com/office/powerpoint/2010/main" val="144345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35E37-D39D-6F1F-4D32-5A1895E20304}"/>
              </a:ext>
            </a:extLst>
          </p:cNvPr>
          <p:cNvSpPr>
            <a:spLocks noGrp="1"/>
          </p:cNvSpPr>
          <p:nvPr>
            <p:ph type="title"/>
          </p:nvPr>
        </p:nvSpPr>
        <p:spPr/>
        <p:txBody>
          <a:bodyPr/>
          <a:lstStyle/>
          <a:p>
            <a:r>
              <a:rPr kumimoji="1" lang="ja-JP" altLang="en-US"/>
              <a:t>原因</a:t>
            </a:r>
          </a:p>
        </p:txBody>
      </p:sp>
      <p:sp>
        <p:nvSpPr>
          <p:cNvPr id="3" name="コンテンツ プレースホルダー 2">
            <a:extLst>
              <a:ext uri="{FF2B5EF4-FFF2-40B4-BE49-F238E27FC236}">
                <a16:creationId xmlns:a16="http://schemas.microsoft.com/office/drawing/2014/main" id="{861C52FB-E8D8-D7BB-8B47-D5A0DEC2816C}"/>
              </a:ext>
            </a:extLst>
          </p:cNvPr>
          <p:cNvSpPr>
            <a:spLocks noGrp="1"/>
          </p:cNvSpPr>
          <p:nvPr>
            <p:ph idx="1"/>
          </p:nvPr>
        </p:nvSpPr>
        <p:spPr/>
        <p:txBody>
          <a:bodyPr/>
          <a:lstStyle/>
          <a:p>
            <a:r>
              <a:rPr kumimoji="1" lang="ja-JP" altLang="en-US"/>
              <a:t>設計上の問題</a:t>
            </a:r>
            <a:r>
              <a:rPr kumimoji="1" lang="en-US" altLang="ja-JP" dirty="0"/>
              <a:t> </a:t>
            </a:r>
            <a:r>
              <a:rPr lang="en-US" altLang="ja-JP" dirty="0"/>
              <a:t>: </a:t>
            </a:r>
          </a:p>
          <a:p>
            <a:pPr marL="0" indent="0">
              <a:buNone/>
            </a:pPr>
            <a:r>
              <a:rPr lang="ja-JP" altLang="en-US"/>
              <a:t>　クレデンシャル回復フローに、秘密の質問のみを採用していること。</a:t>
            </a:r>
            <a:endParaRPr lang="en-US" altLang="ja-JP" dirty="0"/>
          </a:p>
          <a:p>
            <a:r>
              <a:rPr kumimoji="1" lang="ja-JP" altLang="en-US"/>
              <a:t>実装上の問題</a:t>
            </a:r>
            <a:r>
              <a:rPr kumimoji="1" lang="en-US" altLang="ja-JP" dirty="0"/>
              <a:t> : </a:t>
            </a:r>
          </a:p>
          <a:p>
            <a:pPr marL="0" indent="0">
              <a:buNone/>
            </a:pPr>
            <a:r>
              <a:rPr kumimoji="1" lang="ja-JP" altLang="en-US"/>
              <a:t>　ユーザーが設定した秘密の質問（機密情報）を、メールアドレスを知っているユーザーに公開していること。</a:t>
            </a:r>
            <a:endParaRPr kumimoji="1" lang="en-US" altLang="ja-JP" dirty="0"/>
          </a:p>
          <a:p>
            <a:r>
              <a:rPr lang="en-US" altLang="ja-JP" dirty="0"/>
              <a:t>(</a:t>
            </a:r>
            <a:r>
              <a:rPr lang="ja-JP" altLang="en-US"/>
              <a:t>ユーザー側のリテラシーの問題</a:t>
            </a:r>
            <a:r>
              <a:rPr lang="en-US" altLang="ja-JP" dirty="0"/>
              <a:t>):</a:t>
            </a:r>
          </a:p>
          <a:p>
            <a:pPr marL="0" indent="0">
              <a:buNone/>
            </a:pPr>
            <a:r>
              <a:rPr kumimoji="1" lang="ja-JP" altLang="en-US"/>
              <a:t>　不特定多数が閲覧できるプラットフォームに、個人情報の特定につながるような情報を投稿していること。</a:t>
            </a:r>
            <a:endParaRPr kumimoji="1" lang="en-US" altLang="ja-JP" dirty="0"/>
          </a:p>
          <a:p>
            <a:pPr marL="514350" indent="-514350">
              <a:buFont typeface="+mj-lt"/>
              <a:buAutoNum type="arabicPeriod"/>
            </a:pPr>
            <a:endParaRPr kumimoji="1" lang="en-US" altLang="ja-JP" dirty="0"/>
          </a:p>
        </p:txBody>
      </p:sp>
    </p:spTree>
    <p:extLst>
      <p:ext uri="{BB962C8B-B14F-4D97-AF65-F5344CB8AC3E}">
        <p14:creationId xmlns:p14="http://schemas.microsoft.com/office/powerpoint/2010/main" val="9360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50EC50-03BC-1C66-27BD-A845AFFFA88F}"/>
              </a:ext>
            </a:extLst>
          </p:cNvPr>
          <p:cNvSpPr>
            <a:spLocks noGrp="1"/>
          </p:cNvSpPr>
          <p:nvPr>
            <p:ph type="title"/>
          </p:nvPr>
        </p:nvSpPr>
        <p:spPr/>
        <p:txBody>
          <a:bodyPr/>
          <a:lstStyle/>
          <a:p>
            <a:r>
              <a:rPr kumimoji="1" lang="ja-JP" altLang="en-US"/>
              <a:t>対策</a:t>
            </a:r>
          </a:p>
        </p:txBody>
      </p:sp>
      <p:sp>
        <p:nvSpPr>
          <p:cNvPr id="3" name="コンテンツ プレースホルダー 2">
            <a:extLst>
              <a:ext uri="{FF2B5EF4-FFF2-40B4-BE49-F238E27FC236}">
                <a16:creationId xmlns:a16="http://schemas.microsoft.com/office/drawing/2014/main" id="{1F913752-3E13-F150-4BFE-8D6025CAD733}"/>
              </a:ext>
            </a:extLst>
          </p:cNvPr>
          <p:cNvSpPr>
            <a:spLocks noGrp="1"/>
          </p:cNvSpPr>
          <p:nvPr>
            <p:ph idx="1"/>
          </p:nvPr>
        </p:nvSpPr>
        <p:spPr/>
        <p:txBody>
          <a:bodyPr/>
          <a:lstStyle/>
          <a:p>
            <a:r>
              <a:rPr kumimoji="1" lang="ja-JP" altLang="en-US"/>
              <a:t>サイトの設計段階で、セキュアなデザインパターンを採用する。</a:t>
            </a:r>
            <a:endParaRPr kumimoji="1" lang="en-US" altLang="ja-JP" dirty="0"/>
          </a:p>
          <a:p>
            <a:r>
              <a:rPr kumimoji="1" lang="ja-JP" altLang="en-US"/>
              <a:t>セキュリティの専門家に相談し、最新のセキュリティシステムに更新する。</a:t>
            </a:r>
            <a:endParaRPr kumimoji="1" lang="en-US" altLang="ja-JP" dirty="0"/>
          </a:p>
          <a:p>
            <a:r>
              <a:rPr kumimoji="1" lang="ja-JP" altLang="en-US"/>
              <a:t>ユーザーの認証に、別のメールアドレスや電話番号を用いた</a:t>
            </a:r>
            <a:r>
              <a:rPr kumimoji="1" lang="en-US" altLang="ja-JP" dirty="0"/>
              <a:t>2</a:t>
            </a:r>
            <a:r>
              <a:rPr kumimoji="1" lang="ja-JP" altLang="en-US"/>
              <a:t>段階認証を採用する。</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52043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44161-93E7-FFD1-8B34-093AFA99EF88}"/>
              </a:ext>
            </a:extLst>
          </p:cNvPr>
          <p:cNvSpPr>
            <a:spLocks noGrp="1"/>
          </p:cNvSpPr>
          <p:nvPr>
            <p:ph type="title"/>
          </p:nvPr>
        </p:nvSpPr>
        <p:spPr/>
        <p:txBody>
          <a:bodyPr/>
          <a:lstStyle/>
          <a:p>
            <a:r>
              <a:rPr lang="ja-JP" altLang="en-US"/>
              <a:t>実際の動き</a:t>
            </a:r>
            <a:endParaRPr kumimoji="1" lang="ja-JP" altLang="en-US"/>
          </a:p>
        </p:txBody>
      </p:sp>
      <p:sp>
        <p:nvSpPr>
          <p:cNvPr id="3" name="コンテンツ プレースホルダー 2">
            <a:extLst>
              <a:ext uri="{FF2B5EF4-FFF2-40B4-BE49-F238E27FC236}">
                <a16:creationId xmlns:a16="http://schemas.microsoft.com/office/drawing/2014/main" id="{F95E3E5A-3206-75CC-C7C5-8A5A78C36987}"/>
              </a:ext>
            </a:extLst>
          </p:cNvPr>
          <p:cNvSpPr>
            <a:spLocks noGrp="1"/>
          </p:cNvSpPr>
          <p:nvPr>
            <p:ph idx="1"/>
          </p:nvPr>
        </p:nvSpPr>
        <p:spPr/>
        <p:txBody>
          <a:bodyPr>
            <a:normAutofit/>
          </a:bodyPr>
          <a:lstStyle/>
          <a:p>
            <a:r>
              <a:rPr lang="en-US" altLang="ja-JP" dirty="0" err="1"/>
              <a:t>Yahoo!Japan</a:t>
            </a:r>
            <a:endParaRPr lang="en-US" altLang="ja-JP" dirty="0"/>
          </a:p>
          <a:p>
            <a:pPr marL="0" indent="0">
              <a:buNone/>
            </a:pPr>
            <a:r>
              <a:rPr lang="ja-JP" altLang="en-US"/>
              <a:t>秘密の質問による本人確認を完全に廃止し、メールアドレスや電話番号による認証にシフトした。</a:t>
            </a:r>
            <a:r>
              <a:rPr lang="en-US" altLang="ja-JP" dirty="0"/>
              <a:t>(2021/06/16)</a:t>
            </a:r>
          </a:p>
          <a:p>
            <a:r>
              <a:rPr lang="en-US" altLang="ja-JP" dirty="0"/>
              <a:t>Apple, Google </a:t>
            </a:r>
          </a:p>
          <a:p>
            <a:pPr marL="0" indent="0">
              <a:buNone/>
            </a:pPr>
            <a:r>
              <a:rPr lang="ja-JP" altLang="en-US"/>
              <a:t>新規に</a:t>
            </a:r>
            <a:r>
              <a:rPr lang="en-US" altLang="ja-JP" dirty="0"/>
              <a:t>ID</a:t>
            </a:r>
            <a:r>
              <a:rPr lang="ja-JP" altLang="en-US"/>
              <a:t>を作成する場合、</a:t>
            </a:r>
            <a:r>
              <a:rPr lang="en-US" altLang="ja-JP" dirty="0"/>
              <a:t>2</a:t>
            </a:r>
            <a:r>
              <a:rPr lang="ja-JP" altLang="en-US"/>
              <a:t>段階認証が必須となるので、秘密の質問を設定する必要はなくなった。しかし、過去に作成したアカウントで、</a:t>
            </a:r>
            <a:r>
              <a:rPr lang="en-US" altLang="ja-JP" dirty="0"/>
              <a:t>2</a:t>
            </a:r>
            <a:r>
              <a:rPr lang="ja-JP" altLang="en-US"/>
              <a:t>段階認証がオフになっているものは、現在でも秘密の質問による認証が利用されている。</a:t>
            </a:r>
            <a:r>
              <a:rPr lang="en-US" altLang="ja-JP" dirty="0"/>
              <a:t>(2016</a:t>
            </a:r>
            <a:r>
              <a:rPr lang="ja-JP" altLang="en-US"/>
              <a:t>年ごろから</a:t>
            </a:r>
            <a:r>
              <a:rPr lang="en-US" altLang="ja-JP" dirty="0"/>
              <a:t>)</a:t>
            </a:r>
          </a:p>
          <a:p>
            <a:endParaRPr kumimoji="1" lang="ja-JP" altLang="en-US"/>
          </a:p>
        </p:txBody>
      </p:sp>
      <p:sp>
        <p:nvSpPr>
          <p:cNvPr id="4" name="テキスト ボックス 3">
            <a:extLst>
              <a:ext uri="{FF2B5EF4-FFF2-40B4-BE49-F238E27FC236}">
                <a16:creationId xmlns:a16="http://schemas.microsoft.com/office/drawing/2014/main" id="{65C250D3-EBDD-DD28-92EF-3BC20ABEE18D}"/>
              </a:ext>
            </a:extLst>
          </p:cNvPr>
          <p:cNvSpPr txBox="1"/>
          <p:nvPr/>
        </p:nvSpPr>
        <p:spPr>
          <a:xfrm>
            <a:off x="0" y="6488668"/>
            <a:ext cx="7104830" cy="369332"/>
          </a:xfrm>
          <a:prstGeom prst="rect">
            <a:avLst/>
          </a:prstGeom>
          <a:noFill/>
        </p:spPr>
        <p:txBody>
          <a:bodyPr wrap="none" rtlCol="0">
            <a:spAutoFit/>
          </a:bodyPr>
          <a:lstStyle/>
          <a:p>
            <a:r>
              <a:rPr kumimoji="1" lang="en" altLang="ja-JP" dirty="0"/>
              <a:t>https://developers-</a:t>
            </a:r>
            <a:r>
              <a:rPr kumimoji="1" lang="en" altLang="ja-JP" dirty="0" err="1"/>
              <a:t>jp.googleblog.com</a:t>
            </a:r>
            <a:r>
              <a:rPr kumimoji="1" lang="en" altLang="ja-JP" dirty="0"/>
              <a:t>/2015/07/blog-post_8.html</a:t>
            </a:r>
            <a:endParaRPr kumimoji="1" lang="ja-JP" altLang="en-US"/>
          </a:p>
        </p:txBody>
      </p:sp>
    </p:spTree>
    <p:extLst>
      <p:ext uri="{BB962C8B-B14F-4D97-AF65-F5344CB8AC3E}">
        <p14:creationId xmlns:p14="http://schemas.microsoft.com/office/powerpoint/2010/main" val="358043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B20F7-6B89-A0FD-9B07-5979EC9BB5DC}"/>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E6DB21BA-A93E-783A-EB54-9EEC3A65AE42}"/>
              </a:ext>
            </a:extLst>
          </p:cNvPr>
          <p:cNvSpPr>
            <a:spLocks noGrp="1"/>
          </p:cNvSpPr>
          <p:nvPr>
            <p:ph idx="1"/>
          </p:nvPr>
        </p:nvSpPr>
        <p:spPr/>
        <p:txBody>
          <a:bodyPr>
            <a:normAutofit lnSpcReduction="10000"/>
          </a:bodyPr>
          <a:lstStyle/>
          <a:p>
            <a:r>
              <a:rPr kumimoji="1" lang="en-US" altLang="ja-JP" dirty="0"/>
              <a:t>A04:</a:t>
            </a:r>
            <a:r>
              <a:rPr kumimoji="1" lang="ja-JP" altLang="en-US"/>
              <a:t>安全の確認されない不安な設計とは</a:t>
            </a:r>
            <a:endParaRPr kumimoji="1" lang="en-US" altLang="ja-JP" dirty="0"/>
          </a:p>
          <a:p>
            <a:r>
              <a:rPr lang="ja-JP" altLang="en-US"/>
              <a:t>補足：用語集</a:t>
            </a:r>
            <a:endParaRPr kumimoji="1" lang="en-US" altLang="ja-JP" dirty="0"/>
          </a:p>
          <a:p>
            <a:r>
              <a:rPr kumimoji="1" lang="ja-JP" altLang="en-US"/>
              <a:t>対策</a:t>
            </a:r>
            <a:endParaRPr kumimoji="1" lang="en-US" altLang="ja-JP" dirty="0"/>
          </a:p>
          <a:p>
            <a:r>
              <a:rPr lang="ja-JP" altLang="en-US"/>
              <a:t>具体的なシナリオ：秘密の質問</a:t>
            </a:r>
            <a:endParaRPr lang="en-US" altLang="ja-JP" dirty="0"/>
          </a:p>
          <a:p>
            <a:r>
              <a:rPr kumimoji="1" lang="en-US" altLang="ja-JP" dirty="0"/>
              <a:t>OWASP Juice Shop</a:t>
            </a:r>
            <a:r>
              <a:rPr kumimoji="1" lang="ja-JP" altLang="en-US"/>
              <a:t>における実践</a:t>
            </a:r>
            <a:endParaRPr kumimoji="1" lang="en-US" altLang="ja-JP" dirty="0"/>
          </a:p>
          <a:p>
            <a:r>
              <a:rPr lang="en-US" altLang="ja-JP" dirty="0"/>
              <a:t>Meta Geo Stalking</a:t>
            </a:r>
          </a:p>
          <a:p>
            <a:r>
              <a:rPr kumimoji="1" lang="ja-JP" altLang="en-US"/>
              <a:t>原因</a:t>
            </a:r>
            <a:endParaRPr kumimoji="1" lang="en-US" altLang="ja-JP" dirty="0"/>
          </a:p>
          <a:p>
            <a:r>
              <a:rPr lang="ja-JP" altLang="en-US"/>
              <a:t>対策</a:t>
            </a:r>
            <a:endParaRPr lang="en-US" altLang="ja-JP" dirty="0"/>
          </a:p>
          <a:p>
            <a:r>
              <a:rPr kumimoji="1" lang="ja-JP" altLang="en-US"/>
              <a:t>実際の動き</a:t>
            </a:r>
            <a:endParaRPr kumimoji="1" lang="en-US" altLang="ja-JP" dirty="0"/>
          </a:p>
          <a:p>
            <a:endParaRPr kumimoji="1" lang="ja-JP" altLang="en-US"/>
          </a:p>
        </p:txBody>
      </p:sp>
    </p:spTree>
    <p:extLst>
      <p:ext uri="{BB962C8B-B14F-4D97-AF65-F5344CB8AC3E}">
        <p14:creationId xmlns:p14="http://schemas.microsoft.com/office/powerpoint/2010/main" val="34914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5C2327-0649-6C90-EC81-83E3103C171D}"/>
              </a:ext>
            </a:extLst>
          </p:cNvPr>
          <p:cNvSpPr>
            <a:spLocks noGrp="1"/>
          </p:cNvSpPr>
          <p:nvPr>
            <p:ph type="title"/>
          </p:nvPr>
        </p:nvSpPr>
        <p:spPr/>
        <p:txBody>
          <a:bodyPr/>
          <a:lstStyle/>
          <a:p>
            <a:r>
              <a:rPr kumimoji="1" lang="en-US" altLang="ja-JP" dirty="0"/>
              <a:t>A04:</a:t>
            </a:r>
            <a:r>
              <a:rPr kumimoji="1" lang="ja-JP" altLang="en-US"/>
              <a:t>安全の確認されない不安な設計</a:t>
            </a:r>
          </a:p>
        </p:txBody>
      </p:sp>
      <p:sp>
        <p:nvSpPr>
          <p:cNvPr id="3" name="コンテンツ プレースホルダー 2">
            <a:extLst>
              <a:ext uri="{FF2B5EF4-FFF2-40B4-BE49-F238E27FC236}">
                <a16:creationId xmlns:a16="http://schemas.microsoft.com/office/drawing/2014/main" id="{B91B301D-156D-2C08-17F9-061788EE99A6}"/>
              </a:ext>
            </a:extLst>
          </p:cNvPr>
          <p:cNvSpPr>
            <a:spLocks noGrp="1"/>
          </p:cNvSpPr>
          <p:nvPr>
            <p:ph idx="1"/>
          </p:nvPr>
        </p:nvSpPr>
        <p:spPr/>
        <p:txBody>
          <a:bodyPr>
            <a:normAutofit/>
          </a:bodyPr>
          <a:lstStyle/>
          <a:p>
            <a:pPr marL="0" indent="0">
              <a:buNone/>
            </a:pPr>
            <a:r>
              <a:rPr lang="ja-JP" altLang="en-US" b="0" i="0" u="none" strike="noStrike">
                <a:effectLst/>
                <a:latin typeface="Roboto" panose="02000000000000000000" pitchFamily="2" charset="0"/>
              </a:rPr>
              <a:t>安全が確認されない不安な設計とは、様々な脆弱性を表す広範なカテゴリーです。 </a:t>
            </a:r>
            <a:endParaRPr lang="en-US" altLang="ja-JP" b="0" i="0" u="none" strike="noStrike" dirty="0">
              <a:effectLst/>
              <a:latin typeface="Roboto" panose="02000000000000000000" pitchFamily="2" charset="0"/>
            </a:endParaRPr>
          </a:p>
          <a:p>
            <a:pPr marL="0" indent="0">
              <a:buNone/>
            </a:pPr>
            <a:r>
              <a:rPr lang="ja-JP" altLang="en-US" b="0" i="0" u="none" strike="noStrike">
                <a:effectLst/>
                <a:latin typeface="Roboto" panose="02000000000000000000" pitchFamily="2" charset="0"/>
              </a:rPr>
              <a:t>安全でない設計と安全でない実装は異なります。</a:t>
            </a:r>
            <a:endParaRPr kumimoji="1" lang="ja-JP" altLang="en-US"/>
          </a:p>
        </p:txBody>
      </p:sp>
      <p:sp>
        <p:nvSpPr>
          <p:cNvPr id="4" name="テキスト ボックス 3">
            <a:extLst>
              <a:ext uri="{FF2B5EF4-FFF2-40B4-BE49-F238E27FC236}">
                <a16:creationId xmlns:a16="http://schemas.microsoft.com/office/drawing/2014/main" id="{45DF3CC3-81C9-25F8-6DA1-88D3002016CF}"/>
              </a:ext>
            </a:extLst>
          </p:cNvPr>
          <p:cNvSpPr txBox="1"/>
          <p:nvPr/>
        </p:nvSpPr>
        <p:spPr>
          <a:xfrm>
            <a:off x="0" y="6488668"/>
            <a:ext cx="6325771" cy="369332"/>
          </a:xfrm>
          <a:prstGeom prst="rect">
            <a:avLst/>
          </a:prstGeom>
          <a:noFill/>
        </p:spPr>
        <p:txBody>
          <a:bodyPr wrap="none" rtlCol="0">
            <a:spAutoFit/>
          </a:bodyPr>
          <a:lstStyle/>
          <a:p>
            <a:r>
              <a:rPr kumimoji="1" lang="en" altLang="ja-JP" dirty="0"/>
              <a:t>https://</a:t>
            </a:r>
            <a:r>
              <a:rPr kumimoji="1" lang="en" altLang="ja-JP" dirty="0" err="1"/>
              <a:t>owasp.org</a:t>
            </a:r>
            <a:r>
              <a:rPr kumimoji="1" lang="en" altLang="ja-JP" dirty="0"/>
              <a:t>/Top10/ja/A04_2021-Insecure_Design/</a:t>
            </a:r>
            <a:endParaRPr kumimoji="1" lang="ja-JP" altLang="en-US"/>
          </a:p>
        </p:txBody>
      </p:sp>
      <p:pic>
        <p:nvPicPr>
          <p:cNvPr id="7" name="図 6" descr="テーブル&#10;&#10;中程度の精度で自動的に生成された説明">
            <a:extLst>
              <a:ext uri="{FF2B5EF4-FFF2-40B4-BE49-F238E27FC236}">
                <a16:creationId xmlns:a16="http://schemas.microsoft.com/office/drawing/2014/main" id="{405D9981-A6A5-8366-3BDC-B51D9555A565}"/>
              </a:ext>
            </a:extLst>
          </p:cNvPr>
          <p:cNvPicPr>
            <a:picLocks noChangeAspect="1"/>
          </p:cNvPicPr>
          <p:nvPr/>
        </p:nvPicPr>
        <p:blipFill>
          <a:blip r:embed="rId3"/>
          <a:stretch>
            <a:fillRect/>
          </a:stretch>
        </p:blipFill>
        <p:spPr>
          <a:xfrm>
            <a:off x="645972" y="3429000"/>
            <a:ext cx="10900055" cy="1994477"/>
          </a:xfrm>
          <a:prstGeom prst="rect">
            <a:avLst/>
          </a:prstGeom>
        </p:spPr>
      </p:pic>
    </p:spTree>
    <p:extLst>
      <p:ext uri="{BB962C8B-B14F-4D97-AF65-F5344CB8AC3E}">
        <p14:creationId xmlns:p14="http://schemas.microsoft.com/office/powerpoint/2010/main" val="2142366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63D40-3177-2C00-1CFA-2F9CDA12B517}"/>
              </a:ext>
            </a:extLst>
          </p:cNvPr>
          <p:cNvSpPr>
            <a:spLocks noGrp="1"/>
          </p:cNvSpPr>
          <p:nvPr>
            <p:ph type="title"/>
          </p:nvPr>
        </p:nvSpPr>
        <p:spPr/>
        <p:txBody>
          <a:bodyPr/>
          <a:lstStyle/>
          <a:p>
            <a:r>
              <a:rPr lang="ja-JP" altLang="en-US"/>
              <a:t>補足</a:t>
            </a:r>
            <a:r>
              <a:rPr lang="en-US" altLang="ja-JP" dirty="0"/>
              <a:t>:</a:t>
            </a:r>
            <a:r>
              <a:rPr lang="ja-JP" altLang="en-US"/>
              <a:t>用語集</a:t>
            </a:r>
            <a:endParaRPr kumimoji="1" lang="ja-JP" altLang="en-US"/>
          </a:p>
        </p:txBody>
      </p:sp>
      <p:sp>
        <p:nvSpPr>
          <p:cNvPr id="3" name="コンテンツ プレースホルダー 2">
            <a:extLst>
              <a:ext uri="{FF2B5EF4-FFF2-40B4-BE49-F238E27FC236}">
                <a16:creationId xmlns:a16="http://schemas.microsoft.com/office/drawing/2014/main" id="{AB353023-A163-8C5B-07D6-1B8DA8280192}"/>
              </a:ext>
            </a:extLst>
          </p:cNvPr>
          <p:cNvSpPr>
            <a:spLocks noGrp="1"/>
          </p:cNvSpPr>
          <p:nvPr>
            <p:ph idx="1"/>
          </p:nvPr>
        </p:nvSpPr>
        <p:spPr/>
        <p:txBody>
          <a:bodyPr>
            <a:normAutofit fontScale="85000" lnSpcReduction="20000"/>
          </a:bodyPr>
          <a:lstStyle/>
          <a:p>
            <a:pPr marL="0" indent="0">
              <a:buNone/>
            </a:pPr>
            <a:r>
              <a:rPr kumimoji="1" lang="ja-JP" altLang="en-US"/>
              <a:t>・</a:t>
            </a:r>
            <a:r>
              <a:rPr kumimoji="1" lang="en" altLang="ja-JP" dirty="0"/>
              <a:t>CWEs Mapped(</a:t>
            </a:r>
            <a:r>
              <a:rPr kumimoji="1" lang="ja-JP" altLang="en-US"/>
              <a:t>カテゴリにあたる</a:t>
            </a:r>
            <a:r>
              <a:rPr kumimoji="1" lang="en" altLang="ja-JP" dirty="0"/>
              <a:t>CWE</a:t>
            </a:r>
            <a:r>
              <a:rPr kumimoji="1" lang="ja-JP" altLang="en-US"/>
              <a:t>の数</a:t>
            </a:r>
            <a:r>
              <a:rPr kumimoji="1" lang="en-US" altLang="ja-JP" dirty="0"/>
              <a:t>): </a:t>
            </a:r>
            <a:r>
              <a:rPr kumimoji="1" lang="en" altLang="ja-JP" dirty="0"/>
              <a:t>Top10</a:t>
            </a:r>
            <a:r>
              <a:rPr kumimoji="1" lang="ja-JP" altLang="en-US"/>
              <a:t>チームがカテゴリーにマッピングした</a:t>
            </a:r>
            <a:r>
              <a:rPr kumimoji="1" lang="en" altLang="ja-JP" dirty="0"/>
              <a:t>CWE</a:t>
            </a:r>
            <a:r>
              <a:rPr kumimoji="1" lang="ja-JP" altLang="en-US"/>
              <a:t>の数です。</a:t>
            </a:r>
          </a:p>
          <a:p>
            <a:pPr marL="0" indent="0">
              <a:buNone/>
            </a:pPr>
            <a:r>
              <a:rPr kumimoji="1" lang="ja-JP" altLang="en-US"/>
              <a:t>・</a:t>
            </a:r>
            <a:r>
              <a:rPr kumimoji="1" lang="en" altLang="ja-JP" dirty="0"/>
              <a:t>Incidence Rate(</a:t>
            </a:r>
            <a:r>
              <a:rPr kumimoji="1" lang="ja-JP" altLang="en-US"/>
              <a:t>発生率</a:t>
            </a:r>
            <a:r>
              <a:rPr kumimoji="1" lang="en-US" altLang="ja-JP" dirty="0"/>
              <a:t>): </a:t>
            </a:r>
            <a:r>
              <a:rPr kumimoji="1" lang="ja-JP" altLang="en-US"/>
              <a:t>発生率とは、当年に機関によってテストされた母集団のうち、カテゴリにマップされた</a:t>
            </a:r>
            <a:r>
              <a:rPr kumimoji="1" lang="en" altLang="ja-JP" dirty="0"/>
              <a:t>CWE</a:t>
            </a:r>
            <a:r>
              <a:rPr kumimoji="1" lang="ja-JP" altLang="en-US"/>
              <a:t>に脆弱なアプリケーションの割合を示します。</a:t>
            </a:r>
          </a:p>
          <a:p>
            <a:pPr marL="0" indent="0">
              <a:buNone/>
            </a:pPr>
            <a:r>
              <a:rPr kumimoji="1" lang="ja-JP" altLang="en-US"/>
              <a:t>・</a:t>
            </a:r>
            <a:r>
              <a:rPr kumimoji="1" lang="en-US" altLang="ja-JP" dirty="0"/>
              <a:t>(</a:t>
            </a:r>
            <a:r>
              <a:rPr kumimoji="1" lang="en" altLang="ja-JP" dirty="0"/>
              <a:t>Testing) Coverage(</a:t>
            </a:r>
            <a:r>
              <a:rPr kumimoji="1" lang="ja-JP" altLang="en-US"/>
              <a:t>テスト</a:t>
            </a:r>
            <a:r>
              <a:rPr kumimoji="1" lang="en-US" altLang="ja-JP" dirty="0"/>
              <a:t>)</a:t>
            </a:r>
            <a:r>
              <a:rPr kumimoji="1" lang="ja-JP" altLang="en-US"/>
              <a:t>網羅範囲</a:t>
            </a:r>
            <a:r>
              <a:rPr kumimoji="1" lang="en-US" altLang="ja-JP" dirty="0"/>
              <a:t>: </a:t>
            </a:r>
            <a:r>
              <a:rPr kumimoji="1" lang="ja-JP" altLang="en-US"/>
              <a:t>カテゴリにマップされた</a:t>
            </a:r>
            <a:r>
              <a:rPr kumimoji="1" lang="en" altLang="ja-JP" dirty="0"/>
              <a:t>CWE</a:t>
            </a:r>
            <a:r>
              <a:rPr kumimoji="1" lang="ja-JP" altLang="en-US"/>
              <a:t>に対して、機関がテストできたアプリケーションの範囲。</a:t>
            </a:r>
          </a:p>
          <a:p>
            <a:pPr marL="0" indent="0">
              <a:buNone/>
            </a:pPr>
            <a:r>
              <a:rPr kumimoji="1" lang="ja-JP" altLang="en-US"/>
              <a:t>・</a:t>
            </a:r>
            <a:r>
              <a:rPr kumimoji="1" lang="en" altLang="ja-JP" dirty="0"/>
              <a:t>Weighted Exploit(</a:t>
            </a:r>
            <a:r>
              <a:rPr kumimoji="1" lang="ja-JP" altLang="en-US"/>
              <a:t>重み付けされた悪用性</a:t>
            </a:r>
            <a:r>
              <a:rPr kumimoji="1" lang="en-US" altLang="ja-JP" dirty="0"/>
              <a:t>): </a:t>
            </a:r>
            <a:r>
              <a:rPr kumimoji="1" lang="en" altLang="ja-JP" dirty="0"/>
              <a:t>CVE</a:t>
            </a:r>
            <a:r>
              <a:rPr kumimoji="1" lang="ja-JP" altLang="en-US"/>
              <a:t>に割り当てられている</a:t>
            </a:r>
            <a:r>
              <a:rPr kumimoji="1" lang="en" altLang="ja-JP" dirty="0"/>
              <a:t>CVSSv2</a:t>
            </a:r>
            <a:r>
              <a:rPr kumimoji="1" lang="ja-JP" altLang="en-US"/>
              <a:t>および</a:t>
            </a:r>
            <a:r>
              <a:rPr kumimoji="1" lang="en" altLang="ja-JP" dirty="0"/>
              <a:t>CVSSv3</a:t>
            </a:r>
            <a:r>
              <a:rPr kumimoji="1" lang="ja-JP" altLang="en-US"/>
              <a:t>スコアの悪用性サブスコアを正規化し、</a:t>
            </a:r>
            <a:r>
              <a:rPr kumimoji="1" lang="en-US" altLang="ja-JP" dirty="0"/>
              <a:t>10</a:t>
            </a:r>
            <a:r>
              <a:rPr kumimoji="1" lang="en" altLang="ja-JP" dirty="0" err="1"/>
              <a:t>pt</a:t>
            </a:r>
            <a:r>
              <a:rPr kumimoji="1" lang="ja-JP" altLang="en-US"/>
              <a:t>のスケールで表示したものです。</a:t>
            </a:r>
          </a:p>
          <a:p>
            <a:pPr marL="0" indent="0">
              <a:buNone/>
            </a:pPr>
            <a:r>
              <a:rPr kumimoji="1" lang="ja-JP" altLang="en-US"/>
              <a:t>・</a:t>
            </a:r>
            <a:r>
              <a:rPr kumimoji="1" lang="en" altLang="ja-JP" dirty="0"/>
              <a:t>Weighted Impact(</a:t>
            </a:r>
            <a:r>
              <a:rPr kumimoji="1" lang="ja-JP" altLang="en-US"/>
              <a:t>重み付けされた影響度</a:t>
            </a:r>
            <a:r>
              <a:rPr kumimoji="1" lang="en-US" altLang="ja-JP" dirty="0"/>
              <a:t>): </a:t>
            </a:r>
            <a:r>
              <a:rPr kumimoji="1" lang="en" altLang="ja-JP" dirty="0"/>
              <a:t>CVE</a:t>
            </a:r>
            <a:r>
              <a:rPr kumimoji="1" lang="ja-JP" altLang="en-US"/>
              <a:t>に割り当てられている</a:t>
            </a:r>
            <a:r>
              <a:rPr kumimoji="1" lang="en" altLang="ja-JP" dirty="0"/>
              <a:t>CVSSv2</a:t>
            </a:r>
            <a:r>
              <a:rPr kumimoji="1" lang="ja-JP" altLang="en-US"/>
              <a:t>および</a:t>
            </a:r>
            <a:r>
              <a:rPr kumimoji="1" lang="en" altLang="ja-JP" dirty="0"/>
              <a:t>CVSSv3</a:t>
            </a:r>
            <a:r>
              <a:rPr kumimoji="1" lang="ja-JP" altLang="en-US"/>
              <a:t>スコアの影響サブスコアを正規化し、</a:t>
            </a:r>
            <a:r>
              <a:rPr kumimoji="1" lang="en-US" altLang="ja-JP" dirty="0"/>
              <a:t>10</a:t>
            </a:r>
            <a:r>
              <a:rPr kumimoji="1" lang="en" altLang="ja-JP" dirty="0" err="1"/>
              <a:t>pt</a:t>
            </a:r>
            <a:r>
              <a:rPr kumimoji="1" lang="ja-JP" altLang="en-US"/>
              <a:t>のスケールで表示したものです。</a:t>
            </a:r>
          </a:p>
          <a:p>
            <a:pPr marL="0" indent="0">
              <a:buNone/>
            </a:pPr>
            <a:endParaRPr kumimoji="1" lang="ja-JP" altLang="en-US"/>
          </a:p>
        </p:txBody>
      </p:sp>
      <p:sp>
        <p:nvSpPr>
          <p:cNvPr id="4" name="テキスト ボックス 3">
            <a:extLst>
              <a:ext uri="{FF2B5EF4-FFF2-40B4-BE49-F238E27FC236}">
                <a16:creationId xmlns:a16="http://schemas.microsoft.com/office/drawing/2014/main" id="{85A3BAC2-C7BA-A9D6-D19E-CC56923980A4}"/>
              </a:ext>
            </a:extLst>
          </p:cNvPr>
          <p:cNvSpPr txBox="1"/>
          <p:nvPr/>
        </p:nvSpPr>
        <p:spPr>
          <a:xfrm>
            <a:off x="6305107" y="311705"/>
            <a:ext cx="4305987" cy="646331"/>
          </a:xfrm>
          <a:prstGeom prst="rect">
            <a:avLst/>
          </a:prstGeom>
          <a:noFill/>
        </p:spPr>
        <p:txBody>
          <a:bodyPr wrap="none" rtlCol="0">
            <a:spAutoFit/>
          </a:bodyPr>
          <a:lstStyle/>
          <a:p>
            <a:r>
              <a:rPr kumimoji="1" lang="en-US" altLang="ja-JP" dirty="0"/>
              <a:t>CWE:</a:t>
            </a:r>
            <a:r>
              <a:rPr lang="en" altLang="ja-JP" b="0" i="0" u="none" strike="noStrike" dirty="0">
                <a:effectLst/>
                <a:latin typeface="Roboto" panose="02000000000000000000" pitchFamily="2" charset="0"/>
              </a:rPr>
              <a:t>Common Weakness Enumerations</a:t>
            </a:r>
          </a:p>
          <a:p>
            <a:r>
              <a:rPr kumimoji="1" lang="ja-JP" altLang="en-US">
                <a:latin typeface="Roboto" panose="02000000000000000000" pitchFamily="2" charset="0"/>
              </a:rPr>
              <a:t>脅威をリスト化し、番号づけしたもの</a:t>
            </a:r>
            <a:endParaRPr kumimoji="1" lang="ja-JP" altLang="en-US"/>
          </a:p>
        </p:txBody>
      </p:sp>
    </p:spTree>
    <p:extLst>
      <p:ext uri="{BB962C8B-B14F-4D97-AF65-F5344CB8AC3E}">
        <p14:creationId xmlns:p14="http://schemas.microsoft.com/office/powerpoint/2010/main" val="398079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A642-48BB-24FC-2A6F-F12D899CB986}"/>
              </a:ext>
            </a:extLst>
          </p:cNvPr>
          <p:cNvSpPr>
            <a:spLocks noGrp="1"/>
          </p:cNvSpPr>
          <p:nvPr>
            <p:ph type="title"/>
          </p:nvPr>
        </p:nvSpPr>
        <p:spPr/>
        <p:txBody>
          <a:bodyPr/>
          <a:lstStyle/>
          <a:p>
            <a:r>
              <a:rPr kumimoji="1" lang="ja-JP" altLang="en-US"/>
              <a:t>対策</a:t>
            </a:r>
          </a:p>
        </p:txBody>
      </p:sp>
      <p:sp>
        <p:nvSpPr>
          <p:cNvPr id="3" name="コンテンツ プレースホルダー 2">
            <a:extLst>
              <a:ext uri="{FF2B5EF4-FFF2-40B4-BE49-F238E27FC236}">
                <a16:creationId xmlns:a16="http://schemas.microsoft.com/office/drawing/2014/main" id="{28FFB713-DCA8-4B21-D692-EEB90D628575}"/>
              </a:ext>
            </a:extLst>
          </p:cNvPr>
          <p:cNvSpPr>
            <a:spLocks noGrp="1"/>
          </p:cNvSpPr>
          <p:nvPr>
            <p:ph idx="1"/>
          </p:nvPr>
        </p:nvSpPr>
        <p:spPr/>
        <p:txBody>
          <a:bodyPr>
            <a:normAutofit/>
          </a:bodyPr>
          <a:lstStyle/>
          <a:p>
            <a:r>
              <a:rPr kumimoji="1" lang="ja-JP" altLang="en-US"/>
              <a:t>セキュリティおよびプライバシー関連の管理策の評価および設計を支援するために、アプリケーションセキュリティの専門家とともにセキュアな開発ライフサイクルを確立し使用する。</a:t>
            </a:r>
          </a:p>
          <a:p>
            <a:r>
              <a:rPr kumimoji="1" lang="ja-JP" altLang="en-US"/>
              <a:t>セキュアなデザインパターンまたは、信頼性が高く安全性も検証されているコンポーネントライブラリを構築し使用する。</a:t>
            </a:r>
          </a:p>
          <a:p>
            <a:r>
              <a:rPr kumimoji="1" lang="ja-JP" altLang="en-US"/>
              <a:t>重要な認証、アクセスコントロール、ビジネスロジック、および暗号鍵の管理フローに脅威モデルを使用する。</a:t>
            </a:r>
            <a:br>
              <a:rPr kumimoji="1" lang="ja-JP" altLang="en-US"/>
            </a:br>
            <a:endParaRPr kumimoji="1" lang="ja-JP" altLang="en-US"/>
          </a:p>
          <a:p>
            <a:endParaRPr kumimoji="1" lang="ja-JP" altLang="en-US"/>
          </a:p>
        </p:txBody>
      </p:sp>
      <p:sp>
        <p:nvSpPr>
          <p:cNvPr id="4" name="テキスト ボックス 3">
            <a:extLst>
              <a:ext uri="{FF2B5EF4-FFF2-40B4-BE49-F238E27FC236}">
                <a16:creationId xmlns:a16="http://schemas.microsoft.com/office/drawing/2014/main" id="{C3BC406A-F1CF-9DE8-FDF7-557ECCB18BAD}"/>
              </a:ext>
            </a:extLst>
          </p:cNvPr>
          <p:cNvSpPr txBox="1"/>
          <p:nvPr/>
        </p:nvSpPr>
        <p:spPr>
          <a:xfrm>
            <a:off x="6096001" y="233916"/>
            <a:ext cx="5950688" cy="1477328"/>
          </a:xfrm>
          <a:prstGeom prst="rect">
            <a:avLst/>
          </a:prstGeom>
          <a:noFill/>
        </p:spPr>
        <p:txBody>
          <a:bodyPr wrap="square" rtlCol="0">
            <a:spAutoFit/>
          </a:bodyPr>
          <a:lstStyle/>
          <a:p>
            <a:r>
              <a:rPr lang="ja-JP" altLang="en-US" b="0" i="0" u="none" strike="noStrike">
                <a:solidFill>
                  <a:srgbClr val="555555"/>
                </a:solidFill>
                <a:effectLst/>
                <a:latin typeface="ＭＳ Ｐゴシック" panose="020B0600070205080204" pitchFamily="34" charset="-128"/>
                <a:ea typeface="ＭＳ Ｐゴシック" panose="020B0600070205080204" pitchFamily="34" charset="-128"/>
              </a:rPr>
              <a:t>脅威モデリング：</a:t>
            </a:r>
            <a:endParaRPr lang="en-US" altLang="ja-JP" b="0" i="0" u="none" strike="noStrike" dirty="0">
              <a:solidFill>
                <a:srgbClr val="555555"/>
              </a:solidFill>
              <a:effectLst/>
              <a:latin typeface="ＭＳ Ｐゴシック" panose="020B0600070205080204" pitchFamily="34" charset="-128"/>
              <a:ea typeface="ＭＳ Ｐゴシック" panose="020B0600070205080204" pitchFamily="34" charset="-128"/>
            </a:endParaRPr>
          </a:p>
          <a:p>
            <a:r>
              <a:rPr lang="ja-JP" altLang="en-US" b="0" i="0" u="none" strike="noStrike">
                <a:solidFill>
                  <a:srgbClr val="555555"/>
                </a:solidFill>
                <a:effectLst/>
                <a:latin typeface="ＭＳ Ｐゴシック" panose="020B0600070205080204" pitchFamily="34" charset="-128"/>
                <a:ea typeface="ＭＳ Ｐゴシック" panose="020B0600070205080204" pitchFamily="34" charset="-128"/>
              </a:rPr>
              <a:t>開発対象のソフトウェアがどのようなセキュリティ脅威にさらされており、攻略される可能性を持ちうるかを洗い出す活動である。潜在するセキュリティ脆弱性を上流工程で見つけ出すことによって、より効果的に脆弱性を排除することを狙う。</a:t>
            </a:r>
            <a:endParaRPr kumimoji="1" lang="ja-JP" altLang="en-US"/>
          </a:p>
        </p:txBody>
      </p:sp>
    </p:spTree>
    <p:extLst>
      <p:ext uri="{BB962C8B-B14F-4D97-AF65-F5344CB8AC3E}">
        <p14:creationId xmlns:p14="http://schemas.microsoft.com/office/powerpoint/2010/main" val="212553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4E4618-CDE0-1993-6C0C-3285F703882E}"/>
              </a:ext>
            </a:extLst>
          </p:cNvPr>
          <p:cNvSpPr>
            <a:spLocks noGrp="1"/>
          </p:cNvSpPr>
          <p:nvPr>
            <p:ph type="title"/>
          </p:nvPr>
        </p:nvSpPr>
        <p:spPr/>
        <p:txBody>
          <a:bodyPr/>
          <a:lstStyle/>
          <a:p>
            <a:r>
              <a:rPr kumimoji="1" lang="ja-JP" altLang="en-US"/>
              <a:t>具体的なシナリオ</a:t>
            </a:r>
            <a:r>
              <a:rPr kumimoji="1" lang="en-US" altLang="ja-JP" dirty="0"/>
              <a:t>:</a:t>
            </a:r>
            <a:r>
              <a:rPr kumimoji="1" lang="ja-JP" altLang="en-US"/>
              <a:t>秘密の質問</a:t>
            </a:r>
          </a:p>
        </p:txBody>
      </p:sp>
      <p:sp>
        <p:nvSpPr>
          <p:cNvPr id="3" name="コンテンツ プレースホルダー 2">
            <a:extLst>
              <a:ext uri="{FF2B5EF4-FFF2-40B4-BE49-F238E27FC236}">
                <a16:creationId xmlns:a16="http://schemas.microsoft.com/office/drawing/2014/main" id="{3A35D315-0EB7-6864-3C82-5148B8C6F30F}"/>
              </a:ext>
            </a:extLst>
          </p:cNvPr>
          <p:cNvSpPr>
            <a:spLocks noGrp="1"/>
          </p:cNvSpPr>
          <p:nvPr>
            <p:ph idx="1"/>
          </p:nvPr>
        </p:nvSpPr>
        <p:spPr>
          <a:xfrm>
            <a:off x="838200" y="1825625"/>
            <a:ext cx="6921843" cy="4351338"/>
          </a:xfrm>
        </p:spPr>
        <p:txBody>
          <a:bodyPr>
            <a:normAutofit/>
          </a:bodyPr>
          <a:lstStyle/>
          <a:p>
            <a:pPr marL="0" indent="0" algn="l">
              <a:buNone/>
            </a:pPr>
            <a:r>
              <a:rPr lang="ja-JP" altLang="en-US" b="0" i="0" u="none" strike="noStrike">
                <a:effectLst/>
                <a:latin typeface="Roboto" panose="02000000000000000000" pitchFamily="2" charset="0"/>
              </a:rPr>
              <a:t>クレデンシャルの回復フローには「秘密の質問と答え」が含まれることがあります。 「秘密の質問と答え」は、</a:t>
            </a:r>
            <a:r>
              <a:rPr lang="en" altLang="ja-JP" b="0" i="0" u="none" strike="noStrike" dirty="0">
                <a:effectLst/>
                <a:latin typeface="Roboto" panose="02000000000000000000" pitchFamily="2" charset="0"/>
              </a:rPr>
              <a:t>NIST 800-63b</a:t>
            </a:r>
            <a:r>
              <a:rPr lang="ja-JP" altLang="en" b="0" i="0" u="none" strike="noStrike">
                <a:effectLst/>
                <a:latin typeface="Roboto" panose="02000000000000000000" pitchFamily="2" charset="0"/>
              </a:rPr>
              <a:t>、</a:t>
            </a:r>
            <a:r>
              <a:rPr lang="en" altLang="ja-JP" b="0" i="0" u="none" strike="noStrike" dirty="0">
                <a:effectLst/>
                <a:latin typeface="Roboto" panose="02000000000000000000" pitchFamily="2" charset="0"/>
              </a:rPr>
              <a:t>OWASP ASVS</a:t>
            </a:r>
            <a:r>
              <a:rPr lang="ja-JP" altLang="en" b="0" i="0" u="none" strike="noStrike">
                <a:effectLst/>
                <a:latin typeface="Roboto" panose="02000000000000000000" pitchFamily="2" charset="0"/>
              </a:rPr>
              <a:t>、</a:t>
            </a:r>
            <a:r>
              <a:rPr lang="ja-JP" altLang="en-US" b="0" i="0" u="none" strike="noStrike">
                <a:effectLst/>
                <a:latin typeface="Roboto" panose="02000000000000000000" pitchFamily="2" charset="0"/>
              </a:rPr>
              <a:t>および </a:t>
            </a:r>
            <a:r>
              <a:rPr lang="en" altLang="ja-JP" b="0" i="0" u="none" strike="noStrike" dirty="0">
                <a:effectLst/>
                <a:latin typeface="Roboto" panose="02000000000000000000" pitchFamily="2" charset="0"/>
              </a:rPr>
              <a:t>OWASP Top 10 </a:t>
            </a:r>
            <a:r>
              <a:rPr lang="ja-JP" altLang="en-US" b="0" i="0" u="none" strike="noStrike">
                <a:effectLst/>
                <a:latin typeface="Roboto" panose="02000000000000000000" pitchFamily="2" charset="0"/>
              </a:rPr>
              <a:t>で禁止されています。 「秘密の質問と答え」は複数の人が答えを知ることができるため、アイデンティティの証拠として信頼できないためです。 このようなコードは削除し、より安全な設計に置き換えるべきです。</a:t>
            </a:r>
          </a:p>
          <a:p>
            <a:endParaRPr kumimoji="1" lang="ja-JP" altLang="en-US"/>
          </a:p>
        </p:txBody>
      </p:sp>
      <p:sp>
        <p:nvSpPr>
          <p:cNvPr id="4" name="テキスト ボックス 3">
            <a:extLst>
              <a:ext uri="{FF2B5EF4-FFF2-40B4-BE49-F238E27FC236}">
                <a16:creationId xmlns:a16="http://schemas.microsoft.com/office/drawing/2014/main" id="{FAD12351-3C4E-DA61-2BD8-77666459B19E}"/>
              </a:ext>
            </a:extLst>
          </p:cNvPr>
          <p:cNvSpPr txBox="1"/>
          <p:nvPr/>
        </p:nvSpPr>
        <p:spPr>
          <a:xfrm>
            <a:off x="7895968" y="1676144"/>
            <a:ext cx="4101412" cy="4801314"/>
          </a:xfrm>
          <a:prstGeom prst="rect">
            <a:avLst/>
          </a:prstGeom>
          <a:noFill/>
        </p:spPr>
        <p:txBody>
          <a:bodyPr wrap="square" rtlCol="0">
            <a:spAutoFit/>
          </a:bodyPr>
          <a:lstStyle/>
          <a:p>
            <a:r>
              <a:rPr lang="ja-JP" altLang="en-US" b="0" i="0" u="none" strike="noStrike">
                <a:solidFill>
                  <a:srgbClr val="040C28"/>
                </a:solidFill>
                <a:effectLst/>
                <a:latin typeface="Google Sans"/>
              </a:rPr>
              <a:t>クレデンシャル：</a:t>
            </a:r>
            <a:endParaRPr lang="en-US" altLang="ja-JP" b="0" i="0" u="none" strike="noStrike" dirty="0">
              <a:solidFill>
                <a:srgbClr val="040C28"/>
              </a:solidFill>
              <a:effectLst/>
              <a:latin typeface="Google Sans"/>
            </a:endParaRPr>
          </a:p>
          <a:p>
            <a:r>
              <a:rPr lang="ja-JP" altLang="en-US" b="0" i="0" u="none" strike="noStrike">
                <a:solidFill>
                  <a:srgbClr val="040C28"/>
                </a:solidFill>
                <a:effectLst/>
                <a:latin typeface="Google Sans"/>
              </a:rPr>
              <a:t>ネットワーク セキュリティの世界で使用された場合には、</a:t>
            </a:r>
            <a:r>
              <a:rPr lang="en" altLang="ja-JP" b="0" i="0" u="none" strike="noStrike" dirty="0">
                <a:solidFill>
                  <a:srgbClr val="040C28"/>
                </a:solidFill>
                <a:effectLst/>
                <a:latin typeface="Google Sans"/>
              </a:rPr>
              <a:t>ID</a:t>
            </a:r>
            <a:r>
              <a:rPr lang="ja-JP" altLang="en-US" b="0" i="0" u="none" strike="noStrike">
                <a:solidFill>
                  <a:srgbClr val="040C28"/>
                </a:solidFill>
                <a:effectLst/>
                <a:latin typeface="Google Sans"/>
              </a:rPr>
              <a:t>やパスワードをはじめとする、ユーザ等の認証に用いられる情報の総称</a:t>
            </a:r>
            <a:endParaRPr lang="en-US" altLang="ja-JP" b="0" i="0" u="none" strike="noStrike" dirty="0">
              <a:solidFill>
                <a:srgbClr val="040C28"/>
              </a:solidFill>
              <a:effectLst/>
              <a:latin typeface="Google Sans"/>
            </a:endParaRPr>
          </a:p>
          <a:p>
            <a:r>
              <a:rPr kumimoji="1" lang="en" altLang="ja-JP" dirty="0"/>
              <a:t>ASVS:</a:t>
            </a:r>
          </a:p>
          <a:p>
            <a:r>
              <a:rPr kumimoji="1" lang="en" altLang="ja-JP" dirty="0"/>
              <a:t>OWASP ASVS Project</a:t>
            </a:r>
            <a:r>
              <a:rPr kumimoji="1" lang="ja-JP" altLang="en-US"/>
              <a:t>の活動を通じて開発された、最新の</a:t>
            </a:r>
            <a:r>
              <a:rPr kumimoji="1" lang="en" altLang="ja-JP" dirty="0"/>
              <a:t>Web</a:t>
            </a:r>
            <a:r>
              <a:rPr kumimoji="1" lang="ja-JP" altLang="en-US"/>
              <a:t>アプリケーションと</a:t>
            </a:r>
            <a:r>
              <a:rPr kumimoji="1" lang="en" altLang="ja-JP" dirty="0"/>
              <a:t>Web</a:t>
            </a:r>
            <a:r>
              <a:rPr kumimoji="1" lang="ja-JP" altLang="en-US"/>
              <a:t>サービスの設計、開発、テストに必要な機能的および非機能的なセキュリティコントロールの定義に焦点を当てたセキュリティ要件とコントロールのフレームワーク。</a:t>
            </a:r>
          </a:p>
          <a:p>
            <a:r>
              <a:rPr kumimoji="1" lang="en" altLang="ja-JP" dirty="0"/>
              <a:t>NIST 800-63b:</a:t>
            </a:r>
          </a:p>
          <a:p>
            <a:r>
              <a:rPr kumimoji="1" lang="ja-JP" altLang="en-US"/>
              <a:t>アメリカ国立標準技術研究所の認証に関するガイドライン</a:t>
            </a:r>
          </a:p>
          <a:p>
            <a:endParaRPr kumimoji="1" lang="ja-JP" altLang="en-US"/>
          </a:p>
        </p:txBody>
      </p:sp>
    </p:spTree>
    <p:extLst>
      <p:ext uri="{BB962C8B-B14F-4D97-AF65-F5344CB8AC3E}">
        <p14:creationId xmlns:p14="http://schemas.microsoft.com/office/powerpoint/2010/main" val="239555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0DF30-1E89-3146-BBDF-C74AC1387045}"/>
              </a:ext>
            </a:extLst>
          </p:cNvPr>
          <p:cNvSpPr>
            <a:spLocks noGrp="1"/>
          </p:cNvSpPr>
          <p:nvPr>
            <p:ph type="title"/>
          </p:nvPr>
        </p:nvSpPr>
        <p:spPr/>
        <p:txBody>
          <a:bodyPr/>
          <a:lstStyle/>
          <a:p>
            <a:r>
              <a:rPr kumimoji="1" lang="en-US" altLang="ja-JP" dirty="0"/>
              <a:t>OWASP</a:t>
            </a:r>
            <a:r>
              <a:rPr lang="en-US" altLang="ja-JP" dirty="0"/>
              <a:t> </a:t>
            </a:r>
            <a:r>
              <a:rPr kumimoji="1" lang="en-US" altLang="ja-JP" dirty="0"/>
              <a:t>Juice Shop</a:t>
            </a:r>
            <a:r>
              <a:rPr kumimoji="1" lang="ja-JP" altLang="en-US"/>
              <a:t>における実践</a:t>
            </a:r>
          </a:p>
        </p:txBody>
      </p:sp>
      <p:sp>
        <p:nvSpPr>
          <p:cNvPr id="3" name="コンテンツ プレースホルダー 2">
            <a:extLst>
              <a:ext uri="{FF2B5EF4-FFF2-40B4-BE49-F238E27FC236}">
                <a16:creationId xmlns:a16="http://schemas.microsoft.com/office/drawing/2014/main" id="{219AB001-BB31-80A6-A4FB-1BB33040F376}"/>
              </a:ext>
            </a:extLst>
          </p:cNvPr>
          <p:cNvSpPr>
            <a:spLocks noGrp="1"/>
          </p:cNvSpPr>
          <p:nvPr>
            <p:ph idx="1"/>
          </p:nvPr>
        </p:nvSpPr>
        <p:spPr/>
        <p:txBody>
          <a:bodyPr/>
          <a:lstStyle/>
          <a:p>
            <a:r>
              <a:rPr kumimoji="1" lang="en" altLang="ja-JP" dirty="0"/>
              <a:t>Meta Geo Stalking : </a:t>
            </a:r>
            <a:r>
              <a:rPr lang="en" altLang="ja-JP" dirty="0"/>
              <a:t>Determine the answer to John's security question by looking at an upload of him to the Photo Wall and use it to reset his password via the Forgot Password mechanism.</a:t>
            </a:r>
          </a:p>
          <a:p>
            <a:r>
              <a:rPr kumimoji="1" lang="en" altLang="ja-JP" dirty="0"/>
              <a:t>Visual Geo Stalking : Determine the answer to Emma's security question by looking at an upload of her to the Photo Wall and use it to reset her password via the Forgot Password mechanism.</a:t>
            </a:r>
          </a:p>
          <a:p>
            <a:pPr marL="0" indent="0">
              <a:buNone/>
            </a:pPr>
            <a:endParaRPr kumimoji="1" lang="ja-JP" altLang="en-US"/>
          </a:p>
        </p:txBody>
      </p:sp>
    </p:spTree>
    <p:extLst>
      <p:ext uri="{BB962C8B-B14F-4D97-AF65-F5344CB8AC3E}">
        <p14:creationId xmlns:p14="http://schemas.microsoft.com/office/powerpoint/2010/main" val="264114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7D6D5-5962-41B7-5499-6D126392E52D}"/>
              </a:ext>
            </a:extLst>
          </p:cNvPr>
          <p:cNvSpPr>
            <a:spLocks noGrp="1"/>
          </p:cNvSpPr>
          <p:nvPr>
            <p:ph type="title"/>
          </p:nvPr>
        </p:nvSpPr>
        <p:spPr/>
        <p:txBody>
          <a:bodyPr/>
          <a:lstStyle/>
          <a:p>
            <a:r>
              <a:rPr kumimoji="1" lang="en-US" altLang="ja-JP" dirty="0"/>
              <a:t>Meta Geo Stalking</a:t>
            </a:r>
            <a:endParaRPr kumimoji="1" lang="ja-JP" altLang="en-US"/>
          </a:p>
        </p:txBody>
      </p:sp>
      <p:sp>
        <p:nvSpPr>
          <p:cNvPr id="3" name="コンテンツ プレースホルダー 2">
            <a:extLst>
              <a:ext uri="{FF2B5EF4-FFF2-40B4-BE49-F238E27FC236}">
                <a16:creationId xmlns:a16="http://schemas.microsoft.com/office/drawing/2014/main" id="{314502E8-DE77-C682-926A-9BECACAF70CA}"/>
              </a:ext>
            </a:extLst>
          </p:cNvPr>
          <p:cNvSpPr>
            <a:spLocks noGrp="1"/>
          </p:cNvSpPr>
          <p:nvPr>
            <p:ph idx="1"/>
          </p:nvPr>
        </p:nvSpPr>
        <p:spPr/>
        <p:txBody>
          <a:bodyPr/>
          <a:lstStyle/>
          <a:p>
            <a:r>
              <a:rPr lang="ja-JP" altLang="en-US"/>
              <a:t>概要</a:t>
            </a:r>
            <a:endParaRPr lang="en-US" altLang="ja-JP" dirty="0"/>
          </a:p>
          <a:p>
            <a:pPr marL="0" indent="0">
              <a:buNone/>
            </a:pPr>
            <a:r>
              <a:rPr kumimoji="1" lang="ja-JP" altLang="en-US"/>
              <a:t>　</a:t>
            </a:r>
            <a:r>
              <a:rPr kumimoji="1" lang="en-US" altLang="ja-JP" dirty="0"/>
              <a:t>OWASP Juice Shop</a:t>
            </a:r>
            <a:r>
              <a:rPr lang="ja-JP" altLang="en-US"/>
              <a:t>では、パスワードを忘れた場合の復旧に「秘密の質問」を採用している。</a:t>
            </a:r>
            <a:r>
              <a:rPr lang="en-US" altLang="ja-JP" dirty="0"/>
              <a:t>John</a:t>
            </a:r>
            <a:r>
              <a:rPr lang="ja-JP" altLang="en-US"/>
              <a:t>の秘密の質問を、サイト内にある</a:t>
            </a:r>
            <a:r>
              <a:rPr lang="en-US" altLang="ja-JP" dirty="0"/>
              <a:t>John</a:t>
            </a:r>
            <a:r>
              <a:rPr lang="ja-JP" altLang="en-US"/>
              <a:t>の投稿から推測し、パスワードを変更する。</a:t>
            </a:r>
            <a:endParaRPr lang="en-US" altLang="ja-JP" dirty="0"/>
          </a:p>
          <a:p>
            <a:r>
              <a:rPr lang="ja-JP" altLang="en-US"/>
              <a:t>脆弱性</a:t>
            </a:r>
            <a:endParaRPr lang="en-US" altLang="ja-JP" dirty="0"/>
          </a:p>
          <a:p>
            <a:pPr marL="514350" indent="-514350">
              <a:buFont typeface="+mj-lt"/>
              <a:buAutoNum type="arabicPeriod"/>
            </a:pPr>
            <a:r>
              <a:rPr lang="ja-JP" altLang="en-US"/>
              <a:t>パスワードの変更が、秘密の質問に答えるだけで完了してしまうこと。</a:t>
            </a:r>
            <a:endParaRPr lang="en-US" altLang="ja-JP" dirty="0"/>
          </a:p>
          <a:p>
            <a:pPr marL="514350" indent="-514350">
              <a:buFont typeface="+mj-lt"/>
              <a:buAutoNum type="arabicPeriod"/>
            </a:pPr>
            <a:r>
              <a:rPr lang="ja-JP" altLang="en-US"/>
              <a:t>秘密の質問が、メールアドレスを知っている人間に表示されてしまうこと。</a:t>
            </a:r>
            <a:endParaRPr lang="en-US" altLang="ja-JP" dirty="0"/>
          </a:p>
        </p:txBody>
      </p:sp>
    </p:spTree>
    <p:extLst>
      <p:ext uri="{BB962C8B-B14F-4D97-AF65-F5344CB8AC3E}">
        <p14:creationId xmlns:p14="http://schemas.microsoft.com/office/powerpoint/2010/main" val="349470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B1A9A-EFA3-2D3D-26C1-F89055803730}"/>
              </a:ext>
            </a:extLst>
          </p:cNvPr>
          <p:cNvSpPr>
            <a:spLocks noGrp="1"/>
          </p:cNvSpPr>
          <p:nvPr>
            <p:ph type="title"/>
          </p:nvPr>
        </p:nvSpPr>
        <p:spPr/>
        <p:txBody>
          <a:bodyPr/>
          <a:lstStyle/>
          <a:p>
            <a:r>
              <a:rPr kumimoji="1" lang="en-US" altLang="ja-JP" dirty="0"/>
              <a:t>Meta Geo Stalking</a:t>
            </a:r>
            <a:endParaRPr kumimoji="1" lang="ja-JP" altLang="en-US"/>
          </a:p>
        </p:txBody>
      </p:sp>
      <p:sp>
        <p:nvSpPr>
          <p:cNvPr id="3" name="コンテンツ プレースホルダー 2">
            <a:extLst>
              <a:ext uri="{FF2B5EF4-FFF2-40B4-BE49-F238E27FC236}">
                <a16:creationId xmlns:a16="http://schemas.microsoft.com/office/drawing/2014/main" id="{B0700DEC-A065-C884-3878-F4CA57919084}"/>
              </a:ext>
            </a:extLst>
          </p:cNvPr>
          <p:cNvSpPr>
            <a:spLocks noGrp="1"/>
          </p:cNvSpPr>
          <p:nvPr>
            <p:ph idx="1"/>
          </p:nvPr>
        </p:nvSpPr>
        <p:spPr>
          <a:xfrm>
            <a:off x="838200" y="1825625"/>
            <a:ext cx="7200014" cy="4351338"/>
          </a:xfrm>
        </p:spPr>
        <p:txBody>
          <a:bodyPr/>
          <a:lstStyle/>
          <a:p>
            <a:pPr marL="514350" indent="-514350">
              <a:buFont typeface="+mj-lt"/>
              <a:buAutoNum type="arabicPeriod"/>
            </a:pPr>
            <a:r>
              <a:rPr kumimoji="1" lang="en-US" altLang="ja-JP" dirty="0"/>
              <a:t>John</a:t>
            </a:r>
            <a:r>
              <a:rPr kumimoji="1" lang="ja-JP" altLang="en-US"/>
              <a:t>のメールアドレスを推測する。</a:t>
            </a:r>
            <a:r>
              <a:rPr kumimoji="1" lang="en-US" altLang="ja-JP" dirty="0"/>
              <a:t>Juice Shop</a:t>
            </a:r>
            <a:r>
              <a:rPr kumimoji="1" lang="ja-JP" altLang="en-US"/>
              <a:t>で登録されているメールアドレスのドメイン名は</a:t>
            </a:r>
            <a:r>
              <a:rPr kumimoji="1" lang="en-US" altLang="ja-JP" dirty="0"/>
              <a:t> @juice-</a:t>
            </a:r>
            <a:r>
              <a:rPr kumimoji="1" lang="en-US" altLang="ja-JP" dirty="0" err="1"/>
              <a:t>sh.op</a:t>
            </a:r>
            <a:r>
              <a:rPr kumimoji="1" lang="en-US" altLang="ja-JP" dirty="0"/>
              <a:t> </a:t>
            </a:r>
            <a:r>
              <a:rPr kumimoji="1" lang="ja-JP" altLang="en-US"/>
              <a:t>であることが多かったので、</a:t>
            </a:r>
            <a:r>
              <a:rPr lang="en-US" altLang="ja-JP" dirty="0"/>
              <a:t>John</a:t>
            </a:r>
            <a:r>
              <a:rPr lang="ja-JP" altLang="en-US"/>
              <a:t>の名前と合わせて</a:t>
            </a:r>
            <a:r>
              <a:rPr lang="en-US" altLang="ja-JP" dirty="0"/>
              <a:t> </a:t>
            </a:r>
            <a:r>
              <a:rPr lang="en-US" altLang="ja-JP" dirty="0" err="1"/>
              <a:t>john@juice-sh.op</a:t>
            </a:r>
            <a:r>
              <a:rPr lang="ja-JP" altLang="en-US"/>
              <a:t>で検索してみる。</a:t>
            </a:r>
            <a:endParaRPr lang="en-US" altLang="ja-JP" dirty="0"/>
          </a:p>
          <a:p>
            <a:pPr marL="514350" indent="-514350">
              <a:buFont typeface="+mj-lt"/>
              <a:buAutoNum type="arabicPeriod"/>
            </a:pPr>
            <a:r>
              <a:rPr lang="ja-JP" altLang="en-US"/>
              <a:t>すると、秘密の質問が「</a:t>
            </a:r>
            <a:r>
              <a:rPr lang="en-US" altLang="ja-JP" dirty="0"/>
              <a:t>What’s your favorite place to go hiking?</a:t>
            </a:r>
            <a:r>
              <a:rPr lang="ja-JP" altLang="en-US"/>
              <a:t>」であることがわかる。</a:t>
            </a:r>
            <a:endParaRPr lang="en-US" altLang="ja-JP" dirty="0"/>
          </a:p>
          <a:p>
            <a:pPr marL="514350" indent="-514350">
              <a:buFont typeface="+mj-lt"/>
              <a:buAutoNum type="arabicPeriod"/>
            </a:pPr>
            <a:endParaRPr kumimoji="1" lang="ja-JP" altLang="en-US"/>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41FF8677-97E0-3582-2067-1FA38038AAF7}"/>
              </a:ext>
            </a:extLst>
          </p:cNvPr>
          <p:cNvPicPr>
            <a:picLocks noChangeAspect="1"/>
          </p:cNvPicPr>
          <p:nvPr/>
        </p:nvPicPr>
        <p:blipFill>
          <a:blip r:embed="rId2"/>
          <a:stretch>
            <a:fillRect/>
          </a:stretch>
        </p:blipFill>
        <p:spPr>
          <a:xfrm>
            <a:off x="8196557" y="1690688"/>
            <a:ext cx="3594949" cy="4311454"/>
          </a:xfrm>
          <a:prstGeom prst="rect">
            <a:avLst/>
          </a:prstGeom>
        </p:spPr>
      </p:pic>
    </p:spTree>
    <p:extLst>
      <p:ext uri="{BB962C8B-B14F-4D97-AF65-F5344CB8AC3E}">
        <p14:creationId xmlns:p14="http://schemas.microsoft.com/office/powerpoint/2010/main" val="32282552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1247</Words>
  <Application>Microsoft Macintosh PowerPoint</Application>
  <PresentationFormat>ワイド画面</PresentationFormat>
  <Paragraphs>77</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Google Sans</vt:lpstr>
      <vt:lpstr>ＭＳ Ｐゴシック</vt:lpstr>
      <vt:lpstr>游ゴシック</vt:lpstr>
      <vt:lpstr>游ゴシック Light</vt:lpstr>
      <vt:lpstr>Arial</vt:lpstr>
      <vt:lpstr>Roboto</vt:lpstr>
      <vt:lpstr>Office テーマ</vt:lpstr>
      <vt:lpstr>A04:安全の確認されない不安な設計</vt:lpstr>
      <vt:lpstr>目次</vt:lpstr>
      <vt:lpstr>A04:安全の確認されない不安な設計</vt:lpstr>
      <vt:lpstr>補足:用語集</vt:lpstr>
      <vt:lpstr>対策</vt:lpstr>
      <vt:lpstr>具体的なシナリオ:秘密の質問</vt:lpstr>
      <vt:lpstr>OWASP Juice Shopにおける実践</vt:lpstr>
      <vt:lpstr>Meta Geo Stalking</vt:lpstr>
      <vt:lpstr>Meta Geo Stalking</vt:lpstr>
      <vt:lpstr>Meta Geo Stalking</vt:lpstr>
      <vt:lpstr>Meta Geo Stalking</vt:lpstr>
      <vt:lpstr>原因</vt:lpstr>
      <vt:lpstr>対策</vt:lpstr>
      <vt:lpstr>実際の動き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A04:安全の確認されない不安な設計</dc:title>
  <dc:creator>菅田大輔</dc:creator>
  <cp:lastModifiedBy>菅田大輔</cp:lastModifiedBy>
  <cp:revision>2</cp:revision>
  <dcterms:created xsi:type="dcterms:W3CDTF">2023-03-27T01:29:39Z</dcterms:created>
  <dcterms:modified xsi:type="dcterms:W3CDTF">2023-03-27T05:11:10Z</dcterms:modified>
</cp:coreProperties>
</file>