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94582"/>
  </p:normalViewPr>
  <p:slideViewPr>
    <p:cSldViewPr snapToGrid="0">
      <p:cViewPr varScale="1">
        <p:scale>
          <a:sx n="90" d="100"/>
          <a:sy n="90" d="100"/>
        </p:scale>
        <p:origin x="23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8741E-C800-BD72-56F2-4C8D3AF9C1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73321A-A5FA-37A2-D8AC-652B950A61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50340E-76FE-DCE9-92D3-DAF558692F59}"/>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DD9F266E-3018-368C-D01F-31581CB75E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B5BCE3-E7ED-234C-49DA-B22668966609}"/>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30015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27851-CA83-1D2A-42C8-1E2B158BE7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C63F89-88D1-E966-B40A-BA0C9DAFAF6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ABBF82-FE2F-D41D-C8A3-9447C5C359D9}"/>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D531AB85-7575-57F7-DC75-2DC86AE3F2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804688-3D05-9C65-7583-D5F51870BD8A}"/>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14943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5A2BABD-DF7C-D43A-7067-A102824F205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2DB7BC-7CD8-B930-B36E-3A56BCE74F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FE516-4EE8-67AC-5C32-20071A2883F8}"/>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6EDFF8E8-47FA-52B1-8C2D-73F1E9F908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3FE3C0-2986-5B10-DF4C-ED6DCF1F2B8B}"/>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56314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2A8D9-8E26-F305-C69D-FD9404CA15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4FE7B5-04F6-9B57-59C8-905FBF2BD6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8472EC-8F22-D413-50F8-EC682AAF1D0D}"/>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0FCAF789-2144-87C2-05A5-31C62E2B9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D5A55-E1D0-D45C-80AC-0BB8F92CA2E0}"/>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20553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DBF4B-1C78-3F9B-3C15-9E048CC5E07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4D0690-C502-2746-AEE0-1D7B9D96F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2AA087-84BC-D32E-6E15-36E9FD068239}"/>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50051589-BBFA-C999-87FD-834F54472A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D85729-1918-9A63-3BCC-6510D2EAA101}"/>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28677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9B463-A4A8-43AD-569E-84DD4463C6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E5D3A9-595A-940B-73BB-336A5080C5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7D7E5DC-5FAC-2090-955F-8499154FF0B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7CCED2-6A39-48DF-A49A-7E2D96AD2CB1}"/>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6" name="フッター プレースホルダー 5">
            <a:extLst>
              <a:ext uri="{FF2B5EF4-FFF2-40B4-BE49-F238E27FC236}">
                <a16:creationId xmlns:a16="http://schemas.microsoft.com/office/drawing/2014/main" id="{484FC431-F97A-7E5F-99FB-EE209C5E7D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156196-C55E-BAE5-1E2D-8B10D6423208}"/>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166881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68532-F838-18B5-253E-973797CA212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446FF3-0770-89B0-415F-DD30FE8B1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16A00A-FD81-E995-4DE0-2E6714A378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0A0CED-CA5B-F919-67B4-F6A96EA3C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3F1167-3A7A-FA5B-9F24-83B631A9538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AF2BEC-311C-5FDC-10FB-85428FB4FE5E}"/>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8" name="フッター プレースホルダー 7">
            <a:extLst>
              <a:ext uri="{FF2B5EF4-FFF2-40B4-BE49-F238E27FC236}">
                <a16:creationId xmlns:a16="http://schemas.microsoft.com/office/drawing/2014/main" id="{66E73E38-A4BF-FDED-D1E7-92FD50A9E55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1E4E40E-34E1-22B2-0241-A94224193AE1}"/>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267248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929D4-CE5E-2F40-9BEC-2AA706A4DB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357E3C-30C1-5719-48ED-DC2C80FD8DC6}"/>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4" name="フッター プレースホルダー 3">
            <a:extLst>
              <a:ext uri="{FF2B5EF4-FFF2-40B4-BE49-F238E27FC236}">
                <a16:creationId xmlns:a16="http://schemas.microsoft.com/office/drawing/2014/main" id="{90943D31-F6F4-0945-B03C-BC9517788E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60BDF6-7E91-16FC-4A48-1F11A8D75CD1}"/>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198210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FAB872-B933-997B-E3F1-0F32EBD4F508}"/>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3" name="フッター プレースホルダー 2">
            <a:extLst>
              <a:ext uri="{FF2B5EF4-FFF2-40B4-BE49-F238E27FC236}">
                <a16:creationId xmlns:a16="http://schemas.microsoft.com/office/drawing/2014/main" id="{3CF2B524-D34A-F6B6-C43D-D4B76AC375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E400127-C5A8-B404-6939-3FBCEBA98844}"/>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17583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FE6AA-85FC-042B-3EA7-CF9D5D720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658D12-7DF4-6BAA-1D94-C5A120FB2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BF7EB33-C9A6-71C6-A865-498505E87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F192C1-D869-1410-77BA-56BBFBF04747}"/>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6" name="フッター プレースホルダー 5">
            <a:extLst>
              <a:ext uri="{FF2B5EF4-FFF2-40B4-BE49-F238E27FC236}">
                <a16:creationId xmlns:a16="http://schemas.microsoft.com/office/drawing/2014/main" id="{48F85308-1897-1924-33D8-6CC2126EBF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94D30A-B466-C404-34E3-355BDDD60AA3}"/>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91502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9CF30-37F1-F54C-BE99-07E199FA7B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8B62C07-5DF4-DB12-9ED7-F848E04A4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70BDFB-9384-CF1D-4CCD-979AF148A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F415A-A15D-5325-85E5-7284DA76D5DD}"/>
              </a:ext>
            </a:extLst>
          </p:cNvPr>
          <p:cNvSpPr>
            <a:spLocks noGrp="1"/>
          </p:cNvSpPr>
          <p:nvPr>
            <p:ph type="dt" sz="half" idx="10"/>
          </p:nvPr>
        </p:nvSpPr>
        <p:spPr/>
        <p:txBody>
          <a:bodyPr/>
          <a:lstStyle/>
          <a:p>
            <a:fld id="{2D241C99-B7BB-054D-93DE-9586AEF8A27A}" type="datetimeFigureOut">
              <a:rPr kumimoji="1" lang="ja-JP" altLang="en-US" smtClean="0"/>
              <a:t>2023/4/3</a:t>
            </a:fld>
            <a:endParaRPr kumimoji="1" lang="ja-JP" altLang="en-US"/>
          </a:p>
        </p:txBody>
      </p:sp>
      <p:sp>
        <p:nvSpPr>
          <p:cNvPr id="6" name="フッター プレースホルダー 5">
            <a:extLst>
              <a:ext uri="{FF2B5EF4-FFF2-40B4-BE49-F238E27FC236}">
                <a16:creationId xmlns:a16="http://schemas.microsoft.com/office/drawing/2014/main" id="{732AE92F-0805-4949-400B-F8F27FBA31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BAC30F-0D59-1719-F6D0-1EC76A568F95}"/>
              </a:ext>
            </a:extLst>
          </p:cNvPr>
          <p:cNvSpPr>
            <a:spLocks noGrp="1"/>
          </p:cNvSpPr>
          <p:nvPr>
            <p:ph type="sldNum" sz="quarter" idx="12"/>
          </p:nvPr>
        </p:nvSpPr>
        <p:spPr/>
        <p:txBody>
          <a:body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374014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A73CFC-30DE-B5A9-6F40-B4BFD256F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B946AC-3CFE-3C04-7B3E-E61B73BCD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021566-F517-B9E0-2BD0-EB1F93F06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41C99-B7BB-054D-93DE-9586AEF8A27A}" type="datetimeFigureOut">
              <a:rPr kumimoji="1" lang="ja-JP" altLang="en-US" smtClean="0"/>
              <a:t>2023/4/3</a:t>
            </a:fld>
            <a:endParaRPr kumimoji="1" lang="ja-JP" altLang="en-US"/>
          </a:p>
        </p:txBody>
      </p:sp>
      <p:sp>
        <p:nvSpPr>
          <p:cNvPr id="5" name="フッター プレースホルダー 4">
            <a:extLst>
              <a:ext uri="{FF2B5EF4-FFF2-40B4-BE49-F238E27FC236}">
                <a16:creationId xmlns:a16="http://schemas.microsoft.com/office/drawing/2014/main" id="{0B6F02C3-93CE-2B54-00D6-B61344BE6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C8AE99-55C8-F9C7-8E2C-E3F93C373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E8909-5AE3-0444-BBAF-FD077D064425}" type="slidenum">
              <a:rPr kumimoji="1" lang="ja-JP" altLang="en-US" smtClean="0"/>
              <a:t>‹#›</a:t>
            </a:fld>
            <a:endParaRPr kumimoji="1" lang="ja-JP" altLang="en-US"/>
          </a:p>
        </p:txBody>
      </p:sp>
    </p:spTree>
    <p:extLst>
      <p:ext uri="{BB962C8B-B14F-4D97-AF65-F5344CB8AC3E}">
        <p14:creationId xmlns:p14="http://schemas.microsoft.com/office/powerpoint/2010/main" val="389325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3000/the/devs/are/so/funny/they/hid/an/easter/egg/within/the/easter/eg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42000/ft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0B943-E1B7-79CF-D79D-CB7436A7EE90}"/>
              </a:ext>
            </a:extLst>
          </p:cNvPr>
          <p:cNvSpPr>
            <a:spLocks noGrp="1"/>
          </p:cNvSpPr>
          <p:nvPr>
            <p:ph type="ctrTitle"/>
          </p:nvPr>
        </p:nvSpPr>
        <p:spPr/>
        <p:txBody>
          <a:bodyPr/>
          <a:lstStyle/>
          <a:p>
            <a:r>
              <a:rPr kumimoji="1" lang="en-US" altLang="ja-JP" dirty="0"/>
              <a:t>A02:Cryptographic Failures</a:t>
            </a:r>
            <a:endParaRPr kumimoji="1" lang="ja-JP" altLang="en-US"/>
          </a:p>
        </p:txBody>
      </p:sp>
      <p:sp>
        <p:nvSpPr>
          <p:cNvPr id="3" name="字幕 2">
            <a:extLst>
              <a:ext uri="{FF2B5EF4-FFF2-40B4-BE49-F238E27FC236}">
                <a16:creationId xmlns:a16="http://schemas.microsoft.com/office/drawing/2014/main" id="{DAB46D13-E952-4E2D-B35E-ABBBEB36F0C1}"/>
              </a:ext>
            </a:extLst>
          </p:cNvPr>
          <p:cNvSpPr>
            <a:spLocks noGrp="1"/>
          </p:cNvSpPr>
          <p:nvPr>
            <p:ph type="subTitle"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47CACAC7-6706-0A83-BAEA-0EC16401BB93}"/>
              </a:ext>
            </a:extLst>
          </p:cNvPr>
          <p:cNvSpPr txBox="1"/>
          <p:nvPr/>
        </p:nvSpPr>
        <p:spPr>
          <a:xfrm>
            <a:off x="628650" y="628650"/>
            <a:ext cx="1306768" cy="369332"/>
          </a:xfrm>
          <a:prstGeom prst="rect">
            <a:avLst/>
          </a:prstGeom>
          <a:noFill/>
        </p:spPr>
        <p:txBody>
          <a:bodyPr wrap="none" rtlCol="0">
            <a:spAutoFit/>
          </a:bodyPr>
          <a:lstStyle/>
          <a:p>
            <a:r>
              <a:rPr kumimoji="1" lang="en-US" altLang="ja-JP" dirty="0"/>
              <a:t>2023/04/3</a:t>
            </a:r>
            <a:endParaRPr kumimoji="1" lang="ja-JP" altLang="en-US"/>
          </a:p>
        </p:txBody>
      </p:sp>
      <p:sp>
        <p:nvSpPr>
          <p:cNvPr id="5" name="テキスト ボックス 4">
            <a:extLst>
              <a:ext uri="{FF2B5EF4-FFF2-40B4-BE49-F238E27FC236}">
                <a16:creationId xmlns:a16="http://schemas.microsoft.com/office/drawing/2014/main" id="{DDA2ABE1-3FE3-2F68-4993-FB9CEF059687}"/>
              </a:ext>
            </a:extLst>
          </p:cNvPr>
          <p:cNvSpPr txBox="1"/>
          <p:nvPr/>
        </p:nvSpPr>
        <p:spPr>
          <a:xfrm>
            <a:off x="9658350" y="5500688"/>
            <a:ext cx="1107996" cy="369332"/>
          </a:xfrm>
          <a:prstGeom prst="rect">
            <a:avLst/>
          </a:prstGeom>
          <a:noFill/>
        </p:spPr>
        <p:txBody>
          <a:bodyPr wrap="none" rtlCol="0">
            <a:spAutoFit/>
          </a:bodyPr>
          <a:lstStyle/>
          <a:p>
            <a:r>
              <a:rPr kumimoji="1" lang="ja-JP" altLang="en-US"/>
              <a:t>菅田大輔</a:t>
            </a:r>
          </a:p>
        </p:txBody>
      </p:sp>
    </p:spTree>
    <p:extLst>
      <p:ext uri="{BB962C8B-B14F-4D97-AF65-F5344CB8AC3E}">
        <p14:creationId xmlns:p14="http://schemas.microsoft.com/office/powerpoint/2010/main" val="407461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9E05BD-67E6-B911-9707-9295F7806A11}"/>
              </a:ext>
            </a:extLst>
          </p:cNvPr>
          <p:cNvSpPr>
            <a:spLocks noGrp="1"/>
          </p:cNvSpPr>
          <p:nvPr>
            <p:ph type="title"/>
          </p:nvPr>
        </p:nvSpPr>
        <p:spPr/>
        <p:txBody>
          <a:bodyPr/>
          <a:lstStyle/>
          <a:p>
            <a:r>
              <a:rPr kumimoji="1" lang="en-US" altLang="ja-JP" dirty="0"/>
              <a:t>Nested Easter Egg</a:t>
            </a:r>
            <a:endParaRPr kumimoji="1" lang="ja-JP" altLang="en-US"/>
          </a:p>
        </p:txBody>
      </p:sp>
      <p:sp>
        <p:nvSpPr>
          <p:cNvPr id="3" name="コンテンツ プレースホルダー 2">
            <a:extLst>
              <a:ext uri="{FF2B5EF4-FFF2-40B4-BE49-F238E27FC236}">
                <a16:creationId xmlns:a16="http://schemas.microsoft.com/office/drawing/2014/main" id="{99A9557C-4382-E67E-21E1-772E3EFF8386}"/>
              </a:ext>
            </a:extLst>
          </p:cNvPr>
          <p:cNvSpPr>
            <a:spLocks noGrp="1"/>
          </p:cNvSpPr>
          <p:nvPr>
            <p:ph idx="1"/>
          </p:nvPr>
        </p:nvSpPr>
        <p:spPr>
          <a:xfrm>
            <a:off x="838200" y="1825625"/>
            <a:ext cx="10515600" cy="1603375"/>
          </a:xfrm>
        </p:spPr>
        <p:txBody>
          <a:bodyPr>
            <a:normAutofit lnSpcReduction="10000"/>
          </a:bodyPr>
          <a:lstStyle/>
          <a:p>
            <a:pPr marL="0" indent="0">
              <a:buNone/>
            </a:pPr>
            <a:r>
              <a:rPr kumimoji="1" lang="en-US" altLang="ja-JP" dirty="0"/>
              <a:t>0. </a:t>
            </a:r>
            <a:r>
              <a:rPr kumimoji="1" lang="ja-JP" altLang="en-US"/>
              <a:t>ここで、</a:t>
            </a:r>
            <a:r>
              <a:rPr kumimoji="1" lang="en-US" altLang="ja-JP" dirty="0"/>
              <a:t>Null Injection</a:t>
            </a:r>
            <a:r>
              <a:rPr kumimoji="1" lang="ja-JP" altLang="en-US"/>
              <a:t>を行う。アドレスの末尾に</a:t>
            </a:r>
            <a:r>
              <a:rPr kumimoji="1" lang="en-US" altLang="ja-JP" dirty="0"/>
              <a:t>%00.md</a:t>
            </a:r>
            <a:r>
              <a:rPr kumimoji="1" lang="ja-JP" altLang="en-US"/>
              <a:t>をつければ、</a:t>
            </a:r>
            <a:r>
              <a:rPr lang="en-US" altLang="ja-JP" dirty="0"/>
              <a:t>%00</a:t>
            </a:r>
            <a:r>
              <a:rPr lang="ja-JP" altLang="en-US"/>
              <a:t>以下が認識されないが、拡張子が</a:t>
            </a:r>
            <a:r>
              <a:rPr lang="en-US" altLang="ja-JP" dirty="0"/>
              <a:t>md</a:t>
            </a:r>
            <a:r>
              <a:rPr lang="ja-JP" altLang="en-US"/>
              <a:t>ファイルとなるのでダウンロードが可能になる。ここで、</a:t>
            </a:r>
            <a:r>
              <a:rPr lang="en-US" altLang="ja-JP" dirty="0"/>
              <a:t>%</a:t>
            </a:r>
            <a:r>
              <a:rPr lang="ja-JP" altLang="en-US"/>
              <a:t>は</a:t>
            </a:r>
            <a:r>
              <a:rPr lang="en-US" altLang="ja-JP" dirty="0"/>
              <a:t>URL</a:t>
            </a:r>
            <a:r>
              <a:rPr lang="ja-JP" altLang="en-US"/>
              <a:t>用にエンコードすると</a:t>
            </a:r>
            <a:r>
              <a:rPr lang="en-US" altLang="ja-JP" dirty="0"/>
              <a:t>%25</a:t>
            </a:r>
            <a:r>
              <a:rPr lang="ja-JP" altLang="en-US"/>
              <a:t>になることに注意する。</a:t>
            </a:r>
            <a:endParaRPr lang="en-US" altLang="ja-JP" dirty="0"/>
          </a:p>
          <a:p>
            <a:pPr marL="0" indent="0">
              <a:buNone/>
            </a:pPr>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6645A0C-62CE-5185-1849-ED2EE3B56860}"/>
              </a:ext>
            </a:extLst>
          </p:cNvPr>
          <p:cNvPicPr>
            <a:picLocks noChangeAspect="1"/>
          </p:cNvPicPr>
          <p:nvPr/>
        </p:nvPicPr>
        <p:blipFill>
          <a:blip r:embed="rId2"/>
          <a:stretch>
            <a:fillRect/>
          </a:stretch>
        </p:blipFill>
        <p:spPr>
          <a:xfrm>
            <a:off x="838200" y="3429000"/>
            <a:ext cx="7634288" cy="3172425"/>
          </a:xfrm>
          <a:prstGeom prst="rect">
            <a:avLst/>
          </a:prstGeom>
        </p:spPr>
      </p:pic>
    </p:spTree>
    <p:extLst>
      <p:ext uri="{BB962C8B-B14F-4D97-AF65-F5344CB8AC3E}">
        <p14:creationId xmlns:p14="http://schemas.microsoft.com/office/powerpoint/2010/main" val="261633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6980A8-194B-4F93-969F-997161F1A262}"/>
              </a:ext>
            </a:extLst>
          </p:cNvPr>
          <p:cNvSpPr>
            <a:spLocks noGrp="1"/>
          </p:cNvSpPr>
          <p:nvPr>
            <p:ph type="title"/>
          </p:nvPr>
        </p:nvSpPr>
        <p:spPr/>
        <p:txBody>
          <a:bodyPr/>
          <a:lstStyle/>
          <a:p>
            <a:r>
              <a:rPr kumimoji="1" lang="en-US" altLang="ja-JP" dirty="0"/>
              <a:t>Nested Easter Egg</a:t>
            </a:r>
            <a:endParaRPr kumimoji="1" lang="ja-JP" altLang="en-US"/>
          </a:p>
        </p:txBody>
      </p:sp>
      <p:sp>
        <p:nvSpPr>
          <p:cNvPr id="3" name="コンテンツ プレースホルダー 2">
            <a:extLst>
              <a:ext uri="{FF2B5EF4-FFF2-40B4-BE49-F238E27FC236}">
                <a16:creationId xmlns:a16="http://schemas.microsoft.com/office/drawing/2014/main" id="{8B506B80-C5CC-1BCC-BF01-61BCB242802C}"/>
              </a:ext>
            </a:extLst>
          </p:cNvPr>
          <p:cNvSpPr>
            <a:spLocks noGrp="1"/>
          </p:cNvSpPr>
          <p:nvPr>
            <p:ph idx="1"/>
          </p:nvPr>
        </p:nvSpPr>
        <p:spPr/>
        <p:txBody>
          <a:bodyPr>
            <a:normAutofit fontScale="92500" lnSpcReduction="20000"/>
          </a:bodyPr>
          <a:lstStyle/>
          <a:p>
            <a:pPr marL="514350" indent="-514350">
              <a:buFont typeface="+mj-lt"/>
              <a:buAutoNum type="arabicPeriod"/>
            </a:pPr>
            <a:r>
              <a:rPr kumimoji="1" lang="en" altLang="ja-JP" dirty="0">
                <a:solidFill>
                  <a:schemeClr val="accent1"/>
                </a:solidFill>
              </a:rPr>
              <a:t>L2d1ci9xcmlmL25lci9mYi9zaGFhbC9ndXJsL3V2cS9uYS9ybmZncmUvcnR0L2p2Z3V2YS9ndXIvcm5mZ3JlL3J0dA==</a:t>
            </a:r>
          </a:p>
          <a:p>
            <a:pPr marL="0" indent="0">
              <a:buNone/>
            </a:pPr>
            <a:r>
              <a:rPr lang="en-US" altLang="ja-JP" dirty="0"/>
              <a:t>     </a:t>
            </a:r>
            <a:r>
              <a:rPr kumimoji="1" lang="ja-JP" altLang="en-US"/>
              <a:t>をよく見てみると、</a:t>
            </a:r>
            <a:endParaRPr lang="en-US" altLang="ja-JP" dirty="0"/>
          </a:p>
          <a:p>
            <a:pPr marL="0" indent="0">
              <a:buNone/>
            </a:pPr>
            <a:r>
              <a:rPr kumimoji="1" lang="ja-JP" altLang="en-US"/>
              <a:t>　</a:t>
            </a:r>
            <a:r>
              <a:rPr kumimoji="1" lang="en-US" altLang="ja-JP" dirty="0"/>
              <a:t>  </a:t>
            </a:r>
            <a:r>
              <a:rPr kumimoji="1" lang="ja-JP" altLang="en-US"/>
              <a:t>・英数字が多い</a:t>
            </a:r>
            <a:endParaRPr kumimoji="1" lang="en-US" altLang="ja-JP" dirty="0"/>
          </a:p>
          <a:p>
            <a:pPr marL="0" indent="0">
              <a:buNone/>
            </a:pPr>
            <a:r>
              <a:rPr lang="ja-JP" altLang="en-US"/>
              <a:t>　</a:t>
            </a:r>
            <a:r>
              <a:rPr lang="en-US" altLang="ja-JP" dirty="0"/>
              <a:t>  </a:t>
            </a:r>
            <a:r>
              <a:rPr lang="ja-JP" altLang="en-US"/>
              <a:t>・末尾に</a:t>
            </a:r>
            <a:r>
              <a:rPr lang="en-US" altLang="ja-JP" dirty="0"/>
              <a:t>=</a:t>
            </a:r>
            <a:r>
              <a:rPr lang="ja-JP" altLang="en-US"/>
              <a:t>がある</a:t>
            </a:r>
            <a:endParaRPr lang="en-US" altLang="ja-JP" dirty="0"/>
          </a:p>
          <a:p>
            <a:pPr marL="0" indent="0">
              <a:buNone/>
            </a:pPr>
            <a:r>
              <a:rPr kumimoji="1" lang="ja-JP" altLang="en-US"/>
              <a:t>　</a:t>
            </a:r>
            <a:r>
              <a:rPr kumimoji="1" lang="en-US" altLang="ja-JP" dirty="0"/>
              <a:t>  </a:t>
            </a:r>
            <a:r>
              <a:rPr kumimoji="1" lang="ja-JP" altLang="en-US"/>
              <a:t>・行頭に長さを表す文字がない</a:t>
            </a:r>
            <a:endParaRPr kumimoji="1" lang="en-US" altLang="ja-JP" dirty="0"/>
          </a:p>
          <a:p>
            <a:pPr marL="0" indent="0">
              <a:buNone/>
            </a:pPr>
            <a:r>
              <a:rPr lang="en-US" altLang="ja-JP" dirty="0"/>
              <a:t>     </a:t>
            </a:r>
            <a:r>
              <a:rPr lang="ja-JP" altLang="en-US"/>
              <a:t>ため、</a:t>
            </a:r>
            <a:r>
              <a:rPr lang="en-US" altLang="ja-JP" dirty="0"/>
              <a:t>Base64</a:t>
            </a:r>
            <a:r>
              <a:rPr lang="ja-JP" altLang="en-US"/>
              <a:t>によってエンコードされていることがわかる。</a:t>
            </a:r>
            <a:r>
              <a:rPr lang="en-US" altLang="ja-JP" dirty="0"/>
              <a:t>  </a:t>
            </a:r>
          </a:p>
          <a:p>
            <a:pPr marL="0" indent="0">
              <a:buNone/>
            </a:pPr>
            <a:r>
              <a:rPr kumimoji="1" lang="en-US" altLang="ja-JP" dirty="0"/>
              <a:t>     </a:t>
            </a:r>
            <a:r>
              <a:rPr kumimoji="1" lang="ja-JP" altLang="en-US"/>
              <a:t>実際にこれを</a:t>
            </a:r>
            <a:r>
              <a:rPr lang="ja-JP" altLang="en-US"/>
              <a:t>デコードすると、</a:t>
            </a:r>
            <a:r>
              <a:rPr lang="en-US" altLang="ja-JP" dirty="0"/>
              <a:t>      </a:t>
            </a:r>
            <a:r>
              <a:rPr lang="en" altLang="ja-JP" dirty="0">
                <a:solidFill>
                  <a:schemeClr val="accent1"/>
                </a:solidFill>
              </a:rPr>
              <a:t>/</a:t>
            </a:r>
            <a:r>
              <a:rPr lang="en" altLang="ja-JP" dirty="0" err="1">
                <a:solidFill>
                  <a:schemeClr val="accent1"/>
                </a:solidFill>
              </a:rPr>
              <a:t>gur</a:t>
            </a:r>
            <a:r>
              <a:rPr lang="en" altLang="ja-JP" dirty="0">
                <a:solidFill>
                  <a:schemeClr val="accent1"/>
                </a:solidFill>
              </a:rPr>
              <a:t>/</a:t>
            </a:r>
            <a:r>
              <a:rPr lang="en" altLang="ja-JP" dirty="0" err="1">
                <a:solidFill>
                  <a:schemeClr val="accent1"/>
                </a:solidFill>
              </a:rPr>
              <a:t>qrif</a:t>
            </a:r>
            <a:r>
              <a:rPr lang="en" altLang="ja-JP" dirty="0">
                <a:solidFill>
                  <a:schemeClr val="accent1"/>
                </a:solidFill>
              </a:rPr>
              <a:t>/</a:t>
            </a:r>
            <a:r>
              <a:rPr lang="en" altLang="ja-JP" dirty="0" err="1">
                <a:solidFill>
                  <a:schemeClr val="accent1"/>
                </a:solidFill>
              </a:rPr>
              <a:t>ner</a:t>
            </a:r>
            <a:r>
              <a:rPr lang="en" altLang="ja-JP" dirty="0">
                <a:solidFill>
                  <a:schemeClr val="accent1"/>
                </a:solidFill>
              </a:rPr>
              <a:t>/fb/</a:t>
            </a:r>
            <a:r>
              <a:rPr lang="en" altLang="ja-JP" dirty="0" err="1">
                <a:solidFill>
                  <a:schemeClr val="accent1"/>
                </a:solidFill>
              </a:rPr>
              <a:t>shaal</a:t>
            </a:r>
            <a:r>
              <a:rPr lang="en" altLang="ja-JP" dirty="0">
                <a:solidFill>
                  <a:schemeClr val="accent1"/>
                </a:solidFill>
              </a:rPr>
              <a:t>/gurl/</a:t>
            </a:r>
            <a:r>
              <a:rPr lang="en" altLang="ja-JP" dirty="0" err="1">
                <a:solidFill>
                  <a:schemeClr val="accent1"/>
                </a:solidFill>
              </a:rPr>
              <a:t>uvq</a:t>
            </a:r>
            <a:r>
              <a:rPr lang="en" altLang="ja-JP" dirty="0">
                <a:solidFill>
                  <a:schemeClr val="accent1"/>
                </a:solidFill>
              </a:rPr>
              <a:t>/</a:t>
            </a:r>
            <a:r>
              <a:rPr lang="en" altLang="ja-JP" dirty="0" err="1">
                <a:solidFill>
                  <a:schemeClr val="accent1"/>
                </a:solidFill>
              </a:rPr>
              <a:t>na</a:t>
            </a:r>
            <a:r>
              <a:rPr lang="en" altLang="ja-JP" dirty="0">
                <a:solidFill>
                  <a:schemeClr val="accent1"/>
                </a:solidFill>
              </a:rPr>
              <a:t>/</a:t>
            </a:r>
            <a:r>
              <a:rPr lang="en" altLang="ja-JP" dirty="0" err="1">
                <a:solidFill>
                  <a:schemeClr val="accent1"/>
                </a:solidFill>
              </a:rPr>
              <a:t>rnfgre</a:t>
            </a:r>
            <a:r>
              <a:rPr lang="en" altLang="ja-JP" dirty="0">
                <a:solidFill>
                  <a:schemeClr val="accent1"/>
                </a:solidFill>
              </a:rPr>
              <a:t>/</a:t>
            </a:r>
            <a:r>
              <a:rPr lang="en" altLang="ja-JP" dirty="0" err="1">
                <a:solidFill>
                  <a:schemeClr val="accent1"/>
                </a:solidFill>
              </a:rPr>
              <a:t>rtt</a:t>
            </a:r>
            <a:r>
              <a:rPr lang="en" altLang="ja-JP" dirty="0">
                <a:solidFill>
                  <a:schemeClr val="accent1"/>
                </a:solidFill>
              </a:rPr>
              <a:t>/</a:t>
            </a:r>
            <a:r>
              <a:rPr lang="en" altLang="ja-JP" dirty="0" err="1">
                <a:solidFill>
                  <a:schemeClr val="accent1"/>
                </a:solidFill>
              </a:rPr>
              <a:t>jvguva</a:t>
            </a:r>
            <a:r>
              <a:rPr lang="en" altLang="ja-JP" dirty="0">
                <a:solidFill>
                  <a:schemeClr val="accent1"/>
                </a:solidFill>
              </a:rPr>
              <a:t>/</a:t>
            </a:r>
            <a:r>
              <a:rPr lang="en" altLang="ja-JP" dirty="0" err="1">
                <a:solidFill>
                  <a:schemeClr val="accent1"/>
                </a:solidFill>
              </a:rPr>
              <a:t>gur</a:t>
            </a:r>
            <a:r>
              <a:rPr lang="en" altLang="ja-JP" dirty="0">
                <a:solidFill>
                  <a:schemeClr val="accent1"/>
                </a:solidFill>
              </a:rPr>
              <a:t>/</a:t>
            </a:r>
            <a:r>
              <a:rPr lang="en" altLang="ja-JP" dirty="0" err="1">
                <a:solidFill>
                  <a:schemeClr val="accent1"/>
                </a:solidFill>
              </a:rPr>
              <a:t>rnfgre</a:t>
            </a:r>
            <a:r>
              <a:rPr lang="en" altLang="ja-JP" dirty="0">
                <a:solidFill>
                  <a:schemeClr val="accent1"/>
                </a:solidFill>
              </a:rPr>
              <a:t>/</a:t>
            </a:r>
            <a:r>
              <a:rPr lang="en" altLang="ja-JP" dirty="0" err="1">
                <a:solidFill>
                  <a:schemeClr val="accent1"/>
                </a:solidFill>
              </a:rPr>
              <a:t>rtt</a:t>
            </a:r>
            <a:endParaRPr lang="en" altLang="ja-JP" dirty="0">
              <a:solidFill>
                <a:schemeClr val="accent1"/>
              </a:solidFill>
            </a:endParaRPr>
          </a:p>
          <a:p>
            <a:pPr marL="0" indent="0">
              <a:buNone/>
            </a:pPr>
            <a:r>
              <a:rPr kumimoji="1" lang="en-US" altLang="ja-JP" dirty="0"/>
              <a:t>     </a:t>
            </a:r>
            <a:r>
              <a:rPr kumimoji="1" lang="ja-JP" altLang="en-US"/>
              <a:t>となる。</a:t>
            </a:r>
            <a:endParaRPr kumimoji="1" lang="en" altLang="ja-JP" dirty="0"/>
          </a:p>
          <a:p>
            <a:pPr marL="514350" indent="-514350">
              <a:buFont typeface="+mj-lt"/>
              <a:buAutoNum type="arabicPeriod"/>
            </a:pPr>
            <a:endParaRPr kumimoji="1" lang="ja-JP" altLang="en-US"/>
          </a:p>
        </p:txBody>
      </p:sp>
      <p:sp>
        <p:nvSpPr>
          <p:cNvPr id="4" name="テキスト ボックス 3">
            <a:extLst>
              <a:ext uri="{FF2B5EF4-FFF2-40B4-BE49-F238E27FC236}">
                <a16:creationId xmlns:a16="http://schemas.microsoft.com/office/drawing/2014/main" id="{DD8E58D0-0C6F-1DF0-0E68-D99B33929E2B}"/>
              </a:ext>
            </a:extLst>
          </p:cNvPr>
          <p:cNvSpPr txBox="1"/>
          <p:nvPr/>
        </p:nvSpPr>
        <p:spPr>
          <a:xfrm>
            <a:off x="6697362" y="213360"/>
            <a:ext cx="4942703" cy="1169551"/>
          </a:xfrm>
          <a:prstGeom prst="rect">
            <a:avLst/>
          </a:prstGeom>
          <a:noFill/>
        </p:spPr>
        <p:txBody>
          <a:bodyPr wrap="square" rtlCol="0">
            <a:spAutoFit/>
          </a:bodyPr>
          <a:lstStyle/>
          <a:p>
            <a:r>
              <a:rPr lang="en-US" altLang="ja-JP" sz="1400" dirty="0"/>
              <a:t>Base64:</a:t>
            </a:r>
          </a:p>
          <a:p>
            <a:r>
              <a:rPr lang="en" altLang="ja-JP" sz="1400" b="0" i="0" u="none" strike="noStrike" dirty="0">
                <a:solidFill>
                  <a:srgbClr val="374151"/>
                </a:solidFill>
                <a:effectLst/>
                <a:latin typeface="Söhne"/>
              </a:rPr>
              <a:t>Base64</a:t>
            </a:r>
            <a:r>
              <a:rPr lang="ja-JP" altLang="en-US" sz="1400" b="0" i="0" u="none" strike="noStrike">
                <a:solidFill>
                  <a:srgbClr val="374151"/>
                </a:solidFill>
                <a:effectLst/>
                <a:latin typeface="Söhne"/>
              </a:rPr>
              <a:t>は、データを</a:t>
            </a:r>
            <a:r>
              <a:rPr lang="en-US" altLang="ja-JP" sz="1400" b="0" i="0" u="none" strike="noStrike" dirty="0">
                <a:solidFill>
                  <a:srgbClr val="374151"/>
                </a:solidFill>
                <a:effectLst/>
                <a:latin typeface="Söhne"/>
              </a:rPr>
              <a:t>64</a:t>
            </a:r>
            <a:r>
              <a:rPr lang="ja-JP" altLang="en-US" sz="1400" b="0" i="0" u="none" strike="noStrike">
                <a:solidFill>
                  <a:srgbClr val="374151"/>
                </a:solidFill>
                <a:effectLst/>
                <a:latin typeface="Söhne"/>
              </a:rPr>
              <a:t>種類の文字で構成されるテキスト形式に変換するためのエンコーディング方式です。これは、電子メールや</a:t>
            </a:r>
            <a:r>
              <a:rPr lang="en" altLang="ja-JP" sz="1400" b="0" i="0" u="none" strike="noStrike" dirty="0">
                <a:solidFill>
                  <a:srgbClr val="374151"/>
                </a:solidFill>
                <a:effectLst/>
                <a:latin typeface="Söhne"/>
              </a:rPr>
              <a:t>HTTP</a:t>
            </a:r>
            <a:r>
              <a:rPr lang="ja-JP" altLang="en-US" sz="1400" b="0" i="0" u="none" strike="noStrike">
                <a:solidFill>
                  <a:srgbClr val="374151"/>
                </a:solidFill>
                <a:effectLst/>
                <a:latin typeface="Söhne"/>
              </a:rPr>
              <a:t>などのプロトコルで、バイナリデータをテキスト形式で送信する場合に使用されます。</a:t>
            </a:r>
            <a:endParaRPr kumimoji="1" lang="ja-JP" altLang="en-US" sz="1400"/>
          </a:p>
        </p:txBody>
      </p:sp>
    </p:spTree>
    <p:extLst>
      <p:ext uri="{BB962C8B-B14F-4D97-AF65-F5344CB8AC3E}">
        <p14:creationId xmlns:p14="http://schemas.microsoft.com/office/powerpoint/2010/main" val="12056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6E47-7765-9952-5568-399894B31A89}"/>
              </a:ext>
            </a:extLst>
          </p:cNvPr>
          <p:cNvSpPr>
            <a:spLocks noGrp="1"/>
          </p:cNvSpPr>
          <p:nvPr>
            <p:ph type="title"/>
          </p:nvPr>
        </p:nvSpPr>
        <p:spPr/>
        <p:txBody>
          <a:bodyPr/>
          <a:lstStyle/>
          <a:p>
            <a:r>
              <a:rPr kumimoji="1" lang="ja-JP" altLang="en-US"/>
              <a:t>参考：各種エンコードの見分け方</a:t>
            </a:r>
          </a:p>
        </p:txBody>
      </p:sp>
      <p:sp>
        <p:nvSpPr>
          <p:cNvPr id="3" name="コンテンツ プレースホルダー 2">
            <a:extLst>
              <a:ext uri="{FF2B5EF4-FFF2-40B4-BE49-F238E27FC236}">
                <a16:creationId xmlns:a16="http://schemas.microsoft.com/office/drawing/2014/main" id="{EE0DE6C0-8C1E-889C-C8D7-0E563901E26F}"/>
              </a:ext>
            </a:extLst>
          </p:cNvPr>
          <p:cNvSpPr>
            <a:spLocks noGrp="1"/>
          </p:cNvSpPr>
          <p:nvPr>
            <p:ph idx="1"/>
          </p:nvPr>
        </p:nvSpPr>
        <p:spPr>
          <a:xfrm>
            <a:off x="838200" y="1396314"/>
            <a:ext cx="10515600" cy="5092354"/>
          </a:xfrm>
        </p:spPr>
        <p:txBody>
          <a:bodyPr>
            <a:normAutofit fontScale="25000" lnSpcReduction="20000"/>
          </a:bodyPr>
          <a:lstStyle/>
          <a:p>
            <a:pPr marL="0" indent="0">
              <a:buNone/>
            </a:pPr>
            <a:r>
              <a:rPr kumimoji="1" lang="ja-JP" altLang="en-US" sz="6400"/>
              <a:t>代表的なエンコードの方法は</a:t>
            </a:r>
            <a:r>
              <a:rPr kumimoji="1" lang="en-US" altLang="ja-JP" sz="6400" dirty="0"/>
              <a:t>3</a:t>
            </a:r>
            <a:r>
              <a:rPr kumimoji="1" lang="ja-JP" altLang="en-US" sz="6400"/>
              <a:t>種類であり、</a:t>
            </a:r>
            <a:endParaRPr kumimoji="1" lang="en-US" altLang="ja-JP" sz="6400" dirty="0"/>
          </a:p>
          <a:p>
            <a:pPr marL="0" indent="0">
              <a:buNone/>
            </a:pPr>
            <a:r>
              <a:rPr kumimoji="1" lang="ja-JP" altLang="en-US" sz="6400"/>
              <a:t>・</a:t>
            </a:r>
            <a:r>
              <a:rPr kumimoji="1" lang="en" altLang="ja-JP" sz="6400" dirty="0" err="1"/>
              <a:t>UUEncode</a:t>
            </a:r>
            <a:endParaRPr kumimoji="1" lang="en" altLang="ja-JP" sz="6400" dirty="0"/>
          </a:p>
          <a:p>
            <a:pPr marL="0" indent="0">
              <a:buNone/>
            </a:pPr>
            <a:r>
              <a:rPr kumimoji="1" lang="ja-JP" altLang="en-US" sz="6400"/>
              <a:t>・</a:t>
            </a:r>
            <a:r>
              <a:rPr kumimoji="1" lang="en" altLang="ja-JP" sz="6400" dirty="0"/>
              <a:t>Base64</a:t>
            </a:r>
          </a:p>
          <a:p>
            <a:pPr marL="0" indent="0">
              <a:buNone/>
            </a:pPr>
            <a:r>
              <a:rPr kumimoji="1" lang="ja-JP" altLang="en-US" sz="6400"/>
              <a:t>・</a:t>
            </a:r>
            <a:r>
              <a:rPr kumimoji="1" lang="en" altLang="ja-JP" sz="6400" dirty="0" err="1"/>
              <a:t>yEnc</a:t>
            </a:r>
            <a:endParaRPr lang="en-US" altLang="ja-JP" sz="6400" dirty="0"/>
          </a:p>
          <a:p>
            <a:pPr marL="0" indent="0">
              <a:buNone/>
            </a:pPr>
            <a:r>
              <a:rPr kumimoji="1" lang="en-US" altLang="ja-JP" sz="6400" dirty="0" err="1"/>
              <a:t>UUEncode</a:t>
            </a:r>
            <a:r>
              <a:rPr lang="ja-JP" altLang="en-US" sz="6400"/>
              <a:t>の特徴</a:t>
            </a:r>
            <a:endParaRPr kumimoji="1" lang="en-US" altLang="ja-JP" sz="6400" dirty="0"/>
          </a:p>
          <a:p>
            <a:pPr marL="0" indent="0">
              <a:buNone/>
            </a:pPr>
            <a:r>
              <a:rPr kumimoji="1" lang="ja-JP" altLang="en-US" sz="6400"/>
              <a:t>・</a:t>
            </a:r>
            <a:r>
              <a:rPr kumimoji="1" lang="ja-JP" altLang="en" sz="6400"/>
              <a:t>「</a:t>
            </a:r>
            <a:r>
              <a:rPr kumimoji="1" lang="en" altLang="ja-JP" sz="6400" dirty="0"/>
              <a:t>begin 3</a:t>
            </a:r>
            <a:r>
              <a:rPr kumimoji="1" lang="ja-JP" altLang="en-US" sz="6400"/>
              <a:t>桁の数字 ファイル名」の行から始まる</a:t>
            </a:r>
          </a:p>
          <a:p>
            <a:pPr marL="0" indent="0">
              <a:buNone/>
            </a:pPr>
            <a:r>
              <a:rPr kumimoji="1" lang="ja-JP" altLang="en-US" sz="6400"/>
              <a:t>・「</a:t>
            </a:r>
            <a:r>
              <a:rPr kumimoji="1" lang="en" altLang="ja-JP" sz="6400" dirty="0"/>
              <a:t>M</a:t>
            </a:r>
            <a:r>
              <a:rPr kumimoji="1" lang="ja-JP" altLang="en" sz="6400"/>
              <a:t>」</a:t>
            </a:r>
            <a:r>
              <a:rPr kumimoji="1" lang="ja-JP" altLang="en-US" sz="6400"/>
              <a:t>から始まる行が続く</a:t>
            </a:r>
          </a:p>
          <a:p>
            <a:pPr marL="0" indent="0">
              <a:buNone/>
            </a:pPr>
            <a:r>
              <a:rPr kumimoji="1" lang="ja-JP" altLang="en-US" sz="6400"/>
              <a:t>・「</a:t>
            </a:r>
            <a:r>
              <a:rPr kumimoji="1" lang="en" altLang="ja-JP" sz="6400" dirty="0"/>
              <a:t>end</a:t>
            </a:r>
            <a:r>
              <a:rPr kumimoji="1" lang="ja-JP" altLang="en" sz="6400"/>
              <a:t>」</a:t>
            </a:r>
            <a:r>
              <a:rPr kumimoji="1" lang="ja-JP" altLang="en-US" sz="6400"/>
              <a:t>で終わる</a:t>
            </a:r>
            <a:endParaRPr kumimoji="1" lang="en-US" altLang="ja-JP" sz="6400" dirty="0"/>
          </a:p>
          <a:p>
            <a:pPr marL="0" indent="0">
              <a:buNone/>
            </a:pPr>
            <a:r>
              <a:rPr lang="ja-JP" altLang="en-US" sz="6400"/>
              <a:t>があげられる。</a:t>
            </a:r>
            <a:endParaRPr lang="en-US" altLang="ja-JP" sz="6400" dirty="0"/>
          </a:p>
          <a:p>
            <a:pPr marL="0" indent="0">
              <a:buNone/>
            </a:pPr>
            <a:r>
              <a:rPr kumimoji="1" lang="en-US" altLang="ja-JP" sz="6400" dirty="0"/>
              <a:t>Base64</a:t>
            </a:r>
            <a:r>
              <a:rPr kumimoji="1" lang="ja-JP" altLang="en-US" sz="6400"/>
              <a:t>の特徴</a:t>
            </a:r>
            <a:endParaRPr kumimoji="1" lang="en-US" altLang="ja-JP" sz="6400" dirty="0"/>
          </a:p>
          <a:p>
            <a:pPr marL="0" indent="0">
              <a:buNone/>
            </a:pPr>
            <a:r>
              <a:rPr kumimoji="1" lang="ja-JP" altLang="en-US" sz="6400"/>
              <a:t>・</a:t>
            </a:r>
            <a:r>
              <a:rPr kumimoji="1" lang="en" altLang="ja-JP" sz="6400" dirty="0"/>
              <a:t>MIME</a:t>
            </a:r>
            <a:r>
              <a:rPr kumimoji="1" lang="ja-JP" altLang="en-US" sz="6400"/>
              <a:t>ヘッダがついている（エンコード方式として</a:t>
            </a:r>
            <a:r>
              <a:rPr kumimoji="1" lang="en" altLang="ja-JP" sz="6400" dirty="0"/>
              <a:t>base64</a:t>
            </a:r>
            <a:r>
              <a:rPr kumimoji="1" lang="ja-JP" altLang="en-US" sz="6400"/>
              <a:t>と書いてあることがほとんど）</a:t>
            </a:r>
          </a:p>
          <a:p>
            <a:pPr marL="0" indent="0">
              <a:buNone/>
            </a:pPr>
            <a:r>
              <a:rPr kumimoji="1" lang="ja-JP" altLang="en-US" sz="6400"/>
              <a:t>・</a:t>
            </a:r>
            <a:r>
              <a:rPr kumimoji="1" lang="en" altLang="ja-JP" sz="6400" dirty="0" err="1"/>
              <a:t>UUEnoce</a:t>
            </a:r>
            <a:r>
              <a:rPr kumimoji="1" lang="ja-JP" altLang="en-US" sz="6400"/>
              <a:t>に比べて記号が少なく、英数字が多い</a:t>
            </a:r>
          </a:p>
          <a:p>
            <a:pPr marL="0" indent="0">
              <a:buNone/>
            </a:pPr>
            <a:r>
              <a:rPr kumimoji="1" lang="ja-JP" altLang="en-US" sz="6400"/>
              <a:t>・行頭に長さを表す文字がない</a:t>
            </a:r>
            <a:endParaRPr kumimoji="1" lang="en-US" altLang="ja-JP" sz="6400" dirty="0"/>
          </a:p>
          <a:p>
            <a:pPr marL="0" indent="0">
              <a:buNone/>
            </a:pPr>
            <a:r>
              <a:rPr lang="en-US" altLang="ja-JP" sz="6400" dirty="0" err="1"/>
              <a:t>yEnc</a:t>
            </a:r>
            <a:r>
              <a:rPr kumimoji="1" lang="ja-JP" altLang="en-US" sz="6400"/>
              <a:t>の特徴</a:t>
            </a:r>
            <a:endParaRPr kumimoji="1" lang="en-US" altLang="ja-JP" sz="6400" dirty="0"/>
          </a:p>
          <a:p>
            <a:pPr marL="0" indent="0" algn="l">
              <a:buNone/>
            </a:pPr>
            <a:r>
              <a:rPr lang="ja-JP" altLang="en-US" sz="6400" b="0" i="0" u="none" strike="noStrike">
                <a:solidFill>
                  <a:srgbClr val="000000"/>
                </a:solidFill>
                <a:effectLst/>
                <a:latin typeface="-webkit-standard"/>
              </a:rPr>
              <a:t>・</a:t>
            </a:r>
            <a:r>
              <a:rPr lang="ja-JP" altLang="en" sz="6400" b="0" i="0" u="none" strike="noStrike">
                <a:solidFill>
                  <a:srgbClr val="000000"/>
                </a:solidFill>
                <a:effectLst/>
                <a:latin typeface="-webkit-standard"/>
              </a:rPr>
              <a:t>「</a:t>
            </a:r>
            <a:r>
              <a:rPr lang="en" altLang="ja-JP" sz="6400" b="0" i="0" u="none" strike="noStrike" dirty="0">
                <a:solidFill>
                  <a:srgbClr val="000000"/>
                </a:solidFill>
                <a:effectLst/>
                <a:latin typeface="-webkit-standard"/>
              </a:rPr>
              <a:t>=</a:t>
            </a:r>
            <a:r>
              <a:rPr lang="en" altLang="ja-JP" sz="6400" b="0" i="0" u="none" strike="noStrike" dirty="0" err="1">
                <a:solidFill>
                  <a:srgbClr val="000000"/>
                </a:solidFill>
                <a:effectLst/>
                <a:latin typeface="-webkit-standard"/>
              </a:rPr>
              <a:t>ybegin</a:t>
            </a:r>
            <a:r>
              <a:rPr lang="ja-JP" altLang="en" sz="6400" b="0" i="0" u="none" strike="noStrike">
                <a:solidFill>
                  <a:srgbClr val="000000"/>
                </a:solidFill>
                <a:effectLst/>
                <a:latin typeface="-webkit-standard"/>
              </a:rPr>
              <a:t>」</a:t>
            </a:r>
            <a:r>
              <a:rPr lang="ja-JP" altLang="en-US" sz="6400" b="0" i="0" u="none" strike="noStrike">
                <a:solidFill>
                  <a:srgbClr val="000000"/>
                </a:solidFill>
                <a:effectLst/>
                <a:latin typeface="-webkit-standard"/>
              </a:rPr>
              <a:t>で始まる</a:t>
            </a:r>
          </a:p>
          <a:p>
            <a:pPr marL="0" indent="0" algn="l">
              <a:buNone/>
            </a:pPr>
            <a:r>
              <a:rPr lang="ja-JP" altLang="en-US" sz="6400" b="0" i="0" u="none" strike="noStrike">
                <a:solidFill>
                  <a:srgbClr val="000000"/>
                </a:solidFill>
                <a:effectLst/>
                <a:latin typeface="-webkit-standard"/>
              </a:rPr>
              <a:t>・データがバイナリであり、制御コードなどがそのまま本文に現れる</a:t>
            </a:r>
          </a:p>
          <a:p>
            <a:pPr marL="0" indent="0" algn="l">
              <a:buNone/>
            </a:pPr>
            <a:r>
              <a:rPr lang="ja-JP" altLang="en-US" sz="6400" b="0" i="0" u="none" strike="noStrike">
                <a:solidFill>
                  <a:srgbClr val="000000"/>
                </a:solidFill>
                <a:effectLst/>
                <a:latin typeface="-webkit-standard"/>
              </a:rPr>
              <a:t>・「</a:t>
            </a:r>
            <a:r>
              <a:rPr lang="en-US" altLang="ja-JP" sz="6400" b="0" i="0" u="none" strike="noStrike" dirty="0">
                <a:solidFill>
                  <a:srgbClr val="000000"/>
                </a:solidFill>
                <a:effectLst/>
                <a:latin typeface="-webkit-standard"/>
              </a:rPr>
              <a:t>=</a:t>
            </a:r>
            <a:r>
              <a:rPr lang="en" altLang="ja-JP" sz="6400" b="0" i="0" u="none" strike="noStrike" dirty="0" err="1">
                <a:solidFill>
                  <a:srgbClr val="000000"/>
                </a:solidFill>
                <a:effectLst/>
                <a:latin typeface="-webkit-standard"/>
              </a:rPr>
              <a:t>yend</a:t>
            </a:r>
            <a:r>
              <a:rPr lang="ja-JP" altLang="en" sz="6400" b="0" i="0" u="none" strike="noStrike">
                <a:solidFill>
                  <a:srgbClr val="000000"/>
                </a:solidFill>
                <a:effectLst/>
                <a:latin typeface="-webkit-standard"/>
              </a:rPr>
              <a:t>」</a:t>
            </a:r>
            <a:r>
              <a:rPr lang="ja-JP" altLang="en-US" sz="6400" b="0" i="0" u="none" strike="noStrike">
                <a:solidFill>
                  <a:srgbClr val="000000"/>
                </a:solidFill>
                <a:effectLst/>
                <a:latin typeface="-webkit-standard"/>
              </a:rPr>
              <a:t>で終わる</a:t>
            </a:r>
          </a:p>
          <a:p>
            <a:pPr marL="0" indent="0">
              <a:buNone/>
            </a:pPr>
            <a:r>
              <a:rPr kumimoji="1" lang="ja-JP" altLang="en-US" sz="6400"/>
              <a:t>があげられる</a:t>
            </a:r>
            <a:endParaRPr kumimoji="1" lang="en" altLang="ja-JP" sz="6400" dirty="0"/>
          </a:p>
          <a:p>
            <a:pPr marL="0" indent="0">
              <a:buNone/>
            </a:pPr>
            <a:endParaRPr kumimoji="1" lang="ja-JP" altLang="en-US"/>
          </a:p>
        </p:txBody>
      </p:sp>
      <p:sp>
        <p:nvSpPr>
          <p:cNvPr id="4" name="テキスト ボックス 3">
            <a:extLst>
              <a:ext uri="{FF2B5EF4-FFF2-40B4-BE49-F238E27FC236}">
                <a16:creationId xmlns:a16="http://schemas.microsoft.com/office/drawing/2014/main" id="{E97BBF6E-23C0-F593-B335-A98EF9C5DE2D}"/>
              </a:ext>
            </a:extLst>
          </p:cNvPr>
          <p:cNvSpPr txBox="1"/>
          <p:nvPr/>
        </p:nvSpPr>
        <p:spPr>
          <a:xfrm>
            <a:off x="7167868" y="6488668"/>
            <a:ext cx="5024132" cy="369332"/>
          </a:xfrm>
          <a:prstGeom prst="rect">
            <a:avLst/>
          </a:prstGeom>
          <a:noFill/>
        </p:spPr>
        <p:txBody>
          <a:bodyPr wrap="none" rtlCol="0">
            <a:spAutoFit/>
          </a:bodyPr>
          <a:lstStyle/>
          <a:p>
            <a:r>
              <a:rPr kumimoji="1" lang="en" altLang="ja-JP" dirty="0"/>
              <a:t>http://</a:t>
            </a:r>
            <a:r>
              <a:rPr kumimoji="1" lang="en" altLang="ja-JP" dirty="0" err="1"/>
              <a:t>www.artin.nu</a:t>
            </a:r>
            <a:r>
              <a:rPr kumimoji="1" lang="en" altLang="ja-JP" dirty="0"/>
              <a:t>/newsgroup/</a:t>
            </a:r>
            <a:r>
              <a:rPr kumimoji="1" lang="en" altLang="ja-JP" dirty="0" err="1"/>
              <a:t>encode.html</a:t>
            </a:r>
            <a:endParaRPr kumimoji="1" lang="ja-JP" altLang="en-US"/>
          </a:p>
        </p:txBody>
      </p:sp>
    </p:spTree>
    <p:extLst>
      <p:ext uri="{BB962C8B-B14F-4D97-AF65-F5344CB8AC3E}">
        <p14:creationId xmlns:p14="http://schemas.microsoft.com/office/powerpoint/2010/main" val="113128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8FD22-BADB-066C-622B-B7F772363834}"/>
              </a:ext>
            </a:extLst>
          </p:cNvPr>
          <p:cNvSpPr>
            <a:spLocks noGrp="1"/>
          </p:cNvSpPr>
          <p:nvPr>
            <p:ph type="title"/>
          </p:nvPr>
        </p:nvSpPr>
        <p:spPr/>
        <p:txBody>
          <a:bodyPr/>
          <a:lstStyle/>
          <a:p>
            <a:r>
              <a:rPr kumimoji="1" lang="en-US" altLang="ja-JP" dirty="0"/>
              <a:t>Nested Easter Egg</a:t>
            </a:r>
            <a:endParaRPr kumimoji="1" lang="ja-JP" altLang="en-US"/>
          </a:p>
        </p:txBody>
      </p:sp>
      <p:sp>
        <p:nvSpPr>
          <p:cNvPr id="3" name="コンテンツ プレースホルダー 2">
            <a:extLst>
              <a:ext uri="{FF2B5EF4-FFF2-40B4-BE49-F238E27FC236}">
                <a16:creationId xmlns:a16="http://schemas.microsoft.com/office/drawing/2014/main" id="{658CD4C5-EBB9-5901-4E1E-C22E2DC7CEB4}"/>
              </a:ext>
            </a:extLst>
          </p:cNvPr>
          <p:cNvSpPr>
            <a:spLocks noGrp="1"/>
          </p:cNvSpPr>
          <p:nvPr>
            <p:ph idx="1"/>
          </p:nvPr>
        </p:nvSpPr>
        <p:spPr/>
        <p:txBody>
          <a:bodyPr/>
          <a:lstStyle/>
          <a:p>
            <a:pPr marL="0" indent="0">
              <a:buNone/>
            </a:pPr>
            <a:r>
              <a:rPr kumimoji="1" lang="en-US" altLang="ja-JP" dirty="0"/>
              <a:t>2.</a:t>
            </a:r>
            <a:r>
              <a:rPr lang="en" altLang="ja-JP" dirty="0">
                <a:solidFill>
                  <a:schemeClr val="accent1"/>
                </a:solidFill>
              </a:rPr>
              <a:t> /</a:t>
            </a:r>
            <a:r>
              <a:rPr lang="en" altLang="ja-JP" dirty="0" err="1">
                <a:solidFill>
                  <a:schemeClr val="accent1"/>
                </a:solidFill>
              </a:rPr>
              <a:t>gur</a:t>
            </a:r>
            <a:r>
              <a:rPr lang="en" altLang="ja-JP" dirty="0">
                <a:solidFill>
                  <a:schemeClr val="accent1"/>
                </a:solidFill>
              </a:rPr>
              <a:t>/</a:t>
            </a:r>
            <a:r>
              <a:rPr lang="en" altLang="ja-JP" dirty="0" err="1">
                <a:solidFill>
                  <a:schemeClr val="accent1"/>
                </a:solidFill>
              </a:rPr>
              <a:t>qrif</a:t>
            </a:r>
            <a:r>
              <a:rPr lang="en" altLang="ja-JP" dirty="0">
                <a:solidFill>
                  <a:schemeClr val="accent1"/>
                </a:solidFill>
              </a:rPr>
              <a:t>/</a:t>
            </a:r>
            <a:r>
              <a:rPr lang="en" altLang="ja-JP" dirty="0" err="1">
                <a:solidFill>
                  <a:schemeClr val="accent1"/>
                </a:solidFill>
              </a:rPr>
              <a:t>ner</a:t>
            </a:r>
            <a:r>
              <a:rPr lang="en" altLang="ja-JP" dirty="0">
                <a:solidFill>
                  <a:schemeClr val="accent1"/>
                </a:solidFill>
              </a:rPr>
              <a:t>/fb/</a:t>
            </a:r>
            <a:r>
              <a:rPr lang="en" altLang="ja-JP" dirty="0" err="1">
                <a:solidFill>
                  <a:schemeClr val="accent1"/>
                </a:solidFill>
              </a:rPr>
              <a:t>shaal</a:t>
            </a:r>
            <a:r>
              <a:rPr lang="en" altLang="ja-JP" dirty="0">
                <a:solidFill>
                  <a:schemeClr val="accent1"/>
                </a:solidFill>
              </a:rPr>
              <a:t>/gurl/</a:t>
            </a:r>
            <a:r>
              <a:rPr lang="en" altLang="ja-JP" dirty="0" err="1">
                <a:solidFill>
                  <a:schemeClr val="accent1"/>
                </a:solidFill>
              </a:rPr>
              <a:t>uvq</a:t>
            </a:r>
            <a:r>
              <a:rPr lang="en" altLang="ja-JP" dirty="0">
                <a:solidFill>
                  <a:schemeClr val="accent1"/>
                </a:solidFill>
              </a:rPr>
              <a:t>/</a:t>
            </a:r>
            <a:r>
              <a:rPr lang="en" altLang="ja-JP" dirty="0" err="1">
                <a:solidFill>
                  <a:schemeClr val="accent1"/>
                </a:solidFill>
              </a:rPr>
              <a:t>na</a:t>
            </a:r>
            <a:r>
              <a:rPr lang="en" altLang="ja-JP" dirty="0">
                <a:solidFill>
                  <a:schemeClr val="accent1"/>
                </a:solidFill>
              </a:rPr>
              <a:t>/</a:t>
            </a:r>
            <a:r>
              <a:rPr lang="en" altLang="ja-JP" dirty="0" err="1">
                <a:solidFill>
                  <a:schemeClr val="accent1"/>
                </a:solidFill>
              </a:rPr>
              <a:t>rnfgre</a:t>
            </a:r>
            <a:r>
              <a:rPr lang="en" altLang="ja-JP" dirty="0">
                <a:solidFill>
                  <a:schemeClr val="accent1"/>
                </a:solidFill>
              </a:rPr>
              <a:t>/</a:t>
            </a:r>
            <a:r>
              <a:rPr lang="en" altLang="ja-JP" dirty="0" err="1">
                <a:solidFill>
                  <a:schemeClr val="accent1"/>
                </a:solidFill>
              </a:rPr>
              <a:t>rtt</a:t>
            </a:r>
            <a:r>
              <a:rPr lang="en" altLang="ja-JP" dirty="0">
                <a:solidFill>
                  <a:schemeClr val="accent1"/>
                </a:solidFill>
              </a:rPr>
              <a:t>/</a:t>
            </a:r>
            <a:r>
              <a:rPr lang="en" altLang="ja-JP" dirty="0" err="1">
                <a:solidFill>
                  <a:schemeClr val="accent1"/>
                </a:solidFill>
              </a:rPr>
              <a:t>jvguva</a:t>
            </a:r>
            <a:r>
              <a:rPr lang="en" altLang="ja-JP" dirty="0">
                <a:solidFill>
                  <a:schemeClr val="accent1"/>
                </a:solidFill>
              </a:rPr>
              <a:t>/</a:t>
            </a:r>
            <a:r>
              <a:rPr lang="en" altLang="ja-JP" dirty="0" err="1">
                <a:solidFill>
                  <a:schemeClr val="accent1"/>
                </a:solidFill>
              </a:rPr>
              <a:t>gur</a:t>
            </a:r>
            <a:r>
              <a:rPr lang="en" altLang="ja-JP" dirty="0">
                <a:solidFill>
                  <a:schemeClr val="accent1"/>
                </a:solidFill>
              </a:rPr>
              <a:t>/</a:t>
            </a:r>
            <a:r>
              <a:rPr lang="en" altLang="ja-JP" dirty="0" err="1">
                <a:solidFill>
                  <a:schemeClr val="accent1"/>
                </a:solidFill>
              </a:rPr>
              <a:t>rnfgre</a:t>
            </a:r>
            <a:r>
              <a:rPr lang="en" altLang="ja-JP" dirty="0">
                <a:solidFill>
                  <a:schemeClr val="accent1"/>
                </a:solidFill>
              </a:rPr>
              <a:t>/</a:t>
            </a:r>
            <a:r>
              <a:rPr lang="en" altLang="ja-JP" dirty="0" err="1">
                <a:solidFill>
                  <a:schemeClr val="accent1"/>
                </a:solidFill>
              </a:rPr>
              <a:t>rtt</a:t>
            </a:r>
            <a:endParaRPr lang="en" altLang="ja-JP" dirty="0">
              <a:solidFill>
                <a:schemeClr val="accent1"/>
              </a:solidFill>
            </a:endParaRPr>
          </a:p>
          <a:p>
            <a:pPr marL="0" indent="0">
              <a:buNone/>
            </a:pPr>
            <a:r>
              <a:rPr kumimoji="1" lang="ja-JP" altLang="en-US"/>
              <a:t>をよく見てみると、</a:t>
            </a:r>
            <a:r>
              <a:rPr kumimoji="1" lang="en-US" altLang="ja-JP" dirty="0" err="1"/>
              <a:t>gur</a:t>
            </a:r>
            <a:r>
              <a:rPr kumimoji="1" lang="ja-JP" altLang="en-US"/>
              <a:t>や</a:t>
            </a:r>
            <a:r>
              <a:rPr kumimoji="1" lang="en-US" altLang="ja-JP" dirty="0" err="1"/>
              <a:t>rtt</a:t>
            </a:r>
            <a:r>
              <a:rPr kumimoji="1" lang="ja-JP" altLang="en-US"/>
              <a:t>といった文字が繰り返されているとわかる。そのことから、これが</a:t>
            </a:r>
            <a:r>
              <a:rPr kumimoji="1" lang="en-US" altLang="ja-JP" dirty="0"/>
              <a:t>ROT13</a:t>
            </a:r>
            <a:r>
              <a:rPr kumimoji="1" lang="ja-JP" altLang="en-US"/>
              <a:t>によって暗号化された文字列だと気づく。これを元に戻してやると、目的の</a:t>
            </a:r>
            <a:r>
              <a:rPr kumimoji="1" lang="en-US" altLang="ja-JP" dirty="0"/>
              <a:t>URL</a:t>
            </a:r>
          </a:p>
          <a:p>
            <a:pPr marL="0" indent="0">
              <a:buNone/>
            </a:pPr>
            <a:r>
              <a:rPr kumimoji="1" lang="en" altLang="ja-JP" dirty="0">
                <a:solidFill>
                  <a:schemeClr val="accent1"/>
                </a:solidFill>
                <a:hlinkClick r:id="rId2"/>
              </a:rPr>
              <a:t>http://localhost:3000/the/devs/are/so/funny/they/hid/an/easter/egg/within/the/easter/egg</a:t>
            </a:r>
            <a:endParaRPr kumimoji="1" lang="en" altLang="ja-JP" dirty="0">
              <a:solidFill>
                <a:schemeClr val="accent1"/>
              </a:solidFill>
            </a:endParaRPr>
          </a:p>
          <a:p>
            <a:pPr marL="0" indent="0">
              <a:buNone/>
            </a:pPr>
            <a:r>
              <a:rPr kumimoji="1" lang="ja-JP" altLang="en-US"/>
              <a:t>を得る。</a:t>
            </a:r>
          </a:p>
        </p:txBody>
      </p:sp>
      <p:sp>
        <p:nvSpPr>
          <p:cNvPr id="4" name="テキスト ボックス 3">
            <a:extLst>
              <a:ext uri="{FF2B5EF4-FFF2-40B4-BE49-F238E27FC236}">
                <a16:creationId xmlns:a16="http://schemas.microsoft.com/office/drawing/2014/main" id="{D34B38F6-3F38-CA4C-BD6D-0E63D11C7065}"/>
              </a:ext>
            </a:extLst>
          </p:cNvPr>
          <p:cNvSpPr txBox="1"/>
          <p:nvPr/>
        </p:nvSpPr>
        <p:spPr>
          <a:xfrm>
            <a:off x="7858125" y="365125"/>
            <a:ext cx="4157663" cy="1477328"/>
          </a:xfrm>
          <a:prstGeom prst="rect">
            <a:avLst/>
          </a:prstGeom>
          <a:noFill/>
        </p:spPr>
        <p:txBody>
          <a:bodyPr wrap="square" rtlCol="0">
            <a:spAutoFit/>
          </a:bodyPr>
          <a:lstStyle/>
          <a:p>
            <a:r>
              <a:rPr kumimoji="1" lang="en-US" altLang="ja-JP" dirty="0"/>
              <a:t>ROT13</a:t>
            </a:r>
            <a:r>
              <a:rPr kumimoji="1" lang="ja-JP" altLang="en-US"/>
              <a:t>：</a:t>
            </a:r>
            <a:endParaRPr kumimoji="1" lang="en-US" altLang="ja-JP" dirty="0"/>
          </a:p>
          <a:p>
            <a:r>
              <a:rPr kumimoji="1" lang="en" altLang="ja-JP" dirty="0"/>
              <a:t>ROT13</a:t>
            </a:r>
            <a:r>
              <a:rPr kumimoji="1" lang="ja-JP" altLang="en"/>
              <a:t>（</a:t>
            </a:r>
            <a:r>
              <a:rPr kumimoji="1" lang="en" altLang="ja-JP" dirty="0"/>
              <a:t>Rotate by 13</a:t>
            </a:r>
            <a:r>
              <a:rPr kumimoji="1" lang="ja-JP" altLang="en"/>
              <a:t>）</a:t>
            </a:r>
            <a:r>
              <a:rPr kumimoji="1" lang="ja-JP" altLang="en-US"/>
              <a:t>は、シンプルな暗号化手法の</a:t>
            </a:r>
            <a:r>
              <a:rPr kumimoji="1" lang="en-US" altLang="ja-JP" dirty="0"/>
              <a:t>1</a:t>
            </a:r>
            <a:r>
              <a:rPr kumimoji="1" lang="ja-JP" altLang="en-US"/>
              <a:t>つで、アルファベットの文字を</a:t>
            </a:r>
            <a:r>
              <a:rPr kumimoji="1" lang="en-US" altLang="ja-JP" dirty="0"/>
              <a:t>13</a:t>
            </a:r>
            <a:r>
              <a:rPr kumimoji="1" lang="ja-JP" altLang="en-US"/>
              <a:t>文字ずらすことによってテキストを暗号化する。</a:t>
            </a:r>
          </a:p>
        </p:txBody>
      </p:sp>
    </p:spTree>
    <p:extLst>
      <p:ext uri="{BB962C8B-B14F-4D97-AF65-F5344CB8AC3E}">
        <p14:creationId xmlns:p14="http://schemas.microsoft.com/office/powerpoint/2010/main" val="306699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9B546-040B-DFDE-4FA1-96C9B5C32E30}"/>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5328A8F1-0E4D-C344-C35D-EDBC224492AD}"/>
              </a:ext>
            </a:extLst>
          </p:cNvPr>
          <p:cNvSpPr>
            <a:spLocks noGrp="1"/>
          </p:cNvSpPr>
          <p:nvPr>
            <p:ph idx="1"/>
          </p:nvPr>
        </p:nvSpPr>
        <p:spPr/>
        <p:txBody>
          <a:bodyPr/>
          <a:lstStyle/>
          <a:p>
            <a:r>
              <a:rPr kumimoji="1" lang="en-US" altLang="ja-JP" dirty="0"/>
              <a:t>A04:Cryptographic failures</a:t>
            </a:r>
            <a:r>
              <a:rPr kumimoji="1" lang="ja-JP" altLang="en-US"/>
              <a:t>とは</a:t>
            </a:r>
            <a:endParaRPr kumimoji="1" lang="en-US" altLang="ja-JP" dirty="0"/>
          </a:p>
          <a:p>
            <a:r>
              <a:rPr kumimoji="1" lang="ja-JP" altLang="en-US"/>
              <a:t>対策</a:t>
            </a:r>
            <a:endParaRPr kumimoji="1" lang="en-US" altLang="ja-JP" dirty="0"/>
          </a:p>
          <a:p>
            <a:r>
              <a:rPr kumimoji="1" lang="en-US" altLang="ja-JP" dirty="0"/>
              <a:t>OWASP juice shop</a:t>
            </a:r>
            <a:r>
              <a:rPr kumimoji="1" lang="ja-JP" altLang="en-US"/>
              <a:t>における実践</a:t>
            </a:r>
            <a:endParaRPr kumimoji="1" lang="en-US" altLang="ja-JP" dirty="0"/>
          </a:p>
          <a:p>
            <a:r>
              <a:rPr lang="en-US" altLang="ja-JP" dirty="0"/>
              <a:t>Nested Easter egg</a:t>
            </a:r>
            <a:endParaRPr kumimoji="1" lang="en-US" altLang="ja-JP" dirty="0"/>
          </a:p>
          <a:p>
            <a:r>
              <a:rPr lang="ja-JP" altLang="en-US"/>
              <a:t>エンコードの見分け方</a:t>
            </a:r>
            <a:endParaRPr kumimoji="1" lang="en-US" altLang="ja-JP" dirty="0"/>
          </a:p>
        </p:txBody>
      </p:sp>
    </p:spTree>
    <p:extLst>
      <p:ext uri="{BB962C8B-B14F-4D97-AF65-F5344CB8AC3E}">
        <p14:creationId xmlns:p14="http://schemas.microsoft.com/office/powerpoint/2010/main" val="312919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D44A1-4EA2-F69D-B5DB-4D0893E4FFA1}"/>
              </a:ext>
            </a:extLst>
          </p:cNvPr>
          <p:cNvSpPr>
            <a:spLocks noGrp="1"/>
          </p:cNvSpPr>
          <p:nvPr>
            <p:ph type="title"/>
          </p:nvPr>
        </p:nvSpPr>
        <p:spPr/>
        <p:txBody>
          <a:bodyPr/>
          <a:lstStyle/>
          <a:p>
            <a:r>
              <a:rPr kumimoji="1" lang="en-US" altLang="ja-JP" dirty="0"/>
              <a:t>A04:Cryptographic failures</a:t>
            </a:r>
            <a:r>
              <a:rPr kumimoji="1" lang="ja-JP" altLang="en-US"/>
              <a:t>とは</a:t>
            </a:r>
          </a:p>
        </p:txBody>
      </p:sp>
      <p:sp>
        <p:nvSpPr>
          <p:cNvPr id="3" name="コンテンツ プレースホルダー 2">
            <a:extLst>
              <a:ext uri="{FF2B5EF4-FFF2-40B4-BE49-F238E27FC236}">
                <a16:creationId xmlns:a16="http://schemas.microsoft.com/office/drawing/2014/main" id="{061B3ECD-6F8D-FFD0-FDBA-F3E0CFF7EC7F}"/>
              </a:ext>
            </a:extLst>
          </p:cNvPr>
          <p:cNvSpPr>
            <a:spLocks noGrp="1"/>
          </p:cNvSpPr>
          <p:nvPr>
            <p:ph idx="1"/>
          </p:nvPr>
        </p:nvSpPr>
        <p:spPr/>
        <p:txBody>
          <a:bodyPr/>
          <a:lstStyle/>
          <a:p>
            <a:r>
              <a:rPr kumimoji="1" lang="ja-JP" altLang="en-US"/>
              <a:t>概要</a:t>
            </a:r>
            <a:endParaRPr kumimoji="1" lang="en-US" altLang="ja-JP" dirty="0"/>
          </a:p>
          <a:p>
            <a:pPr marL="0" indent="0">
              <a:buNone/>
            </a:pPr>
            <a:r>
              <a:rPr kumimoji="1" lang="ja-JP" altLang="en-US"/>
              <a:t>暗号化技術を不適切に使用、または使用しないことにより、重要な情報の漏洩を引き起こすこと（かつてのカテゴリ名は「機微な情報の露出」だった）</a:t>
            </a:r>
            <a:endParaRPr kumimoji="1" lang="en-US" altLang="ja-JP" dirty="0"/>
          </a:p>
          <a:p>
            <a:pPr marL="0" indent="0">
              <a:buNone/>
            </a:pPr>
            <a:endParaRPr lang="en-US" altLang="ja-JP" dirty="0"/>
          </a:p>
          <a:p>
            <a:pPr marL="0" indent="0">
              <a:buNone/>
            </a:pPr>
            <a:endParaRPr kumimoji="1" lang="ja-JP" altLang="en-US"/>
          </a:p>
        </p:txBody>
      </p:sp>
      <p:pic>
        <p:nvPicPr>
          <p:cNvPr id="5" name="図 4" descr="テーブル&#10;&#10;自動的に生成された説明">
            <a:extLst>
              <a:ext uri="{FF2B5EF4-FFF2-40B4-BE49-F238E27FC236}">
                <a16:creationId xmlns:a16="http://schemas.microsoft.com/office/drawing/2014/main" id="{25EDB644-786A-68C9-CFE3-9F664235F96A}"/>
              </a:ext>
            </a:extLst>
          </p:cNvPr>
          <p:cNvPicPr>
            <a:picLocks noChangeAspect="1"/>
          </p:cNvPicPr>
          <p:nvPr/>
        </p:nvPicPr>
        <p:blipFill>
          <a:blip r:embed="rId2"/>
          <a:stretch>
            <a:fillRect/>
          </a:stretch>
        </p:blipFill>
        <p:spPr>
          <a:xfrm>
            <a:off x="838200" y="4001294"/>
            <a:ext cx="10262681" cy="2009775"/>
          </a:xfrm>
          <a:prstGeom prst="rect">
            <a:avLst/>
          </a:prstGeom>
        </p:spPr>
      </p:pic>
    </p:spTree>
    <p:extLst>
      <p:ext uri="{BB962C8B-B14F-4D97-AF65-F5344CB8AC3E}">
        <p14:creationId xmlns:p14="http://schemas.microsoft.com/office/powerpoint/2010/main" val="30237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4B505-23C2-5CCB-2AF6-5F8311F9DB24}"/>
              </a:ext>
            </a:extLst>
          </p:cNvPr>
          <p:cNvSpPr>
            <a:spLocks noGrp="1"/>
          </p:cNvSpPr>
          <p:nvPr>
            <p:ph type="title"/>
          </p:nvPr>
        </p:nvSpPr>
        <p:spPr/>
        <p:txBody>
          <a:bodyPr/>
          <a:lstStyle/>
          <a:p>
            <a:r>
              <a:rPr kumimoji="1" lang="ja-JP" altLang="en-US"/>
              <a:t>用語集</a:t>
            </a:r>
          </a:p>
        </p:txBody>
      </p:sp>
      <p:sp>
        <p:nvSpPr>
          <p:cNvPr id="3" name="コンテンツ プレースホルダー 2">
            <a:extLst>
              <a:ext uri="{FF2B5EF4-FFF2-40B4-BE49-F238E27FC236}">
                <a16:creationId xmlns:a16="http://schemas.microsoft.com/office/drawing/2014/main" id="{5220FB62-876C-2638-C1B2-061306B83471}"/>
              </a:ext>
            </a:extLst>
          </p:cNvPr>
          <p:cNvSpPr>
            <a:spLocks noGrp="1"/>
          </p:cNvSpPr>
          <p:nvPr>
            <p:ph idx="1"/>
          </p:nvPr>
        </p:nvSpPr>
        <p:spPr/>
        <p:txBody>
          <a:bodyPr>
            <a:normAutofit fontScale="92500" lnSpcReduction="20000"/>
          </a:bodyPr>
          <a:lstStyle/>
          <a:p>
            <a:pPr marL="0" indent="0">
              <a:buNone/>
            </a:pPr>
            <a:r>
              <a:rPr kumimoji="1" lang="ja-JP" altLang="en"/>
              <a:t>・</a:t>
            </a:r>
            <a:r>
              <a:rPr kumimoji="1" lang="en" altLang="ja-JP" dirty="0"/>
              <a:t>CWEs Mapped(</a:t>
            </a:r>
            <a:r>
              <a:rPr kumimoji="1" lang="ja-JP" altLang="en-US"/>
              <a:t>カテゴリにあたる</a:t>
            </a:r>
            <a:r>
              <a:rPr kumimoji="1" lang="en" altLang="ja-JP" dirty="0"/>
              <a:t>CWE</a:t>
            </a:r>
            <a:r>
              <a:rPr kumimoji="1" lang="ja-JP" altLang="en-US"/>
              <a:t>の数</a:t>
            </a:r>
            <a:r>
              <a:rPr kumimoji="1" lang="en-US" altLang="ja-JP" dirty="0"/>
              <a:t>): </a:t>
            </a:r>
            <a:r>
              <a:rPr kumimoji="1" lang="en" altLang="ja-JP" dirty="0"/>
              <a:t>Top10</a:t>
            </a:r>
            <a:r>
              <a:rPr kumimoji="1" lang="ja-JP" altLang="en-US"/>
              <a:t>チームがカテゴリー にマッピングした</a:t>
            </a:r>
            <a:r>
              <a:rPr kumimoji="1" lang="en" altLang="ja-JP" dirty="0"/>
              <a:t>CWE</a:t>
            </a:r>
            <a:r>
              <a:rPr kumimoji="1" lang="ja-JP" altLang="en-US"/>
              <a:t>の数です。 </a:t>
            </a:r>
          </a:p>
          <a:p>
            <a:pPr marL="0" indent="0">
              <a:buNone/>
            </a:pPr>
            <a:r>
              <a:rPr kumimoji="1" lang="ja-JP" altLang="en-US"/>
              <a:t>・</a:t>
            </a:r>
            <a:r>
              <a:rPr kumimoji="1" lang="en" altLang="ja-JP" dirty="0"/>
              <a:t>Incidence Rate(</a:t>
            </a:r>
            <a:r>
              <a:rPr kumimoji="1" lang="ja-JP" altLang="en-US"/>
              <a:t>発生率</a:t>
            </a:r>
            <a:r>
              <a:rPr kumimoji="1" lang="en-US" altLang="ja-JP" dirty="0"/>
              <a:t>): </a:t>
            </a:r>
            <a:r>
              <a:rPr kumimoji="1" lang="ja-JP" altLang="en-US"/>
              <a:t>発生率とは、当年に機関によってテストされた 母集団のうち、カテゴリにマップされた</a:t>
            </a:r>
            <a:r>
              <a:rPr kumimoji="1" lang="en" altLang="ja-JP" dirty="0"/>
              <a:t>CWE</a:t>
            </a:r>
            <a:r>
              <a:rPr kumimoji="1" lang="ja-JP" altLang="en-US"/>
              <a:t>に脆弱なアプリケーションの 割合を示します。 </a:t>
            </a:r>
          </a:p>
          <a:p>
            <a:pPr marL="0" indent="0">
              <a:buNone/>
            </a:pPr>
            <a:r>
              <a:rPr kumimoji="1" lang="ja-JP" altLang="en-US"/>
              <a:t>・</a:t>
            </a:r>
            <a:r>
              <a:rPr kumimoji="1" lang="en-US" altLang="ja-JP" dirty="0"/>
              <a:t>(</a:t>
            </a:r>
            <a:r>
              <a:rPr kumimoji="1" lang="en" altLang="ja-JP" dirty="0"/>
              <a:t>Testing) Coverage(</a:t>
            </a:r>
            <a:r>
              <a:rPr kumimoji="1" lang="ja-JP" altLang="en-US"/>
              <a:t>テスト</a:t>
            </a:r>
            <a:r>
              <a:rPr kumimoji="1" lang="en-US" altLang="ja-JP" dirty="0"/>
              <a:t>)</a:t>
            </a:r>
            <a:r>
              <a:rPr kumimoji="1" lang="ja-JP" altLang="en-US"/>
              <a:t>網羅範囲</a:t>
            </a:r>
            <a:r>
              <a:rPr kumimoji="1" lang="en-US" altLang="ja-JP" dirty="0"/>
              <a:t>: </a:t>
            </a:r>
            <a:r>
              <a:rPr kumimoji="1" lang="ja-JP" altLang="en-US"/>
              <a:t>カテゴリにマップされた</a:t>
            </a:r>
            <a:r>
              <a:rPr kumimoji="1" lang="en" altLang="ja-JP" dirty="0"/>
              <a:t>CWE</a:t>
            </a:r>
            <a:r>
              <a:rPr kumimoji="1" lang="ja-JP" altLang="en-US"/>
              <a:t>に対 して、機関がテストできたアプリケーションの範囲。 </a:t>
            </a:r>
          </a:p>
          <a:p>
            <a:pPr marL="0" indent="0">
              <a:buNone/>
            </a:pPr>
            <a:r>
              <a:rPr kumimoji="1" lang="ja-JP" altLang="en-US"/>
              <a:t>・</a:t>
            </a:r>
            <a:r>
              <a:rPr kumimoji="1" lang="en" altLang="ja-JP" dirty="0"/>
              <a:t>Weighted Exploit(</a:t>
            </a:r>
            <a:r>
              <a:rPr kumimoji="1" lang="ja-JP" altLang="en-US"/>
              <a:t>重み付けされた悪用性</a:t>
            </a:r>
            <a:r>
              <a:rPr kumimoji="1" lang="en-US" altLang="ja-JP" dirty="0"/>
              <a:t>): </a:t>
            </a:r>
            <a:r>
              <a:rPr kumimoji="1" lang="en" altLang="ja-JP" dirty="0"/>
              <a:t>CVE</a:t>
            </a:r>
            <a:r>
              <a:rPr kumimoji="1" lang="ja-JP" altLang="en-US"/>
              <a:t>に割り当てられている </a:t>
            </a:r>
            <a:r>
              <a:rPr kumimoji="1" lang="en" altLang="ja-JP" dirty="0"/>
              <a:t>CVSSv2</a:t>
            </a:r>
            <a:r>
              <a:rPr kumimoji="1" lang="ja-JP" altLang="en-US"/>
              <a:t>および</a:t>
            </a:r>
            <a:r>
              <a:rPr kumimoji="1" lang="en" altLang="ja-JP" dirty="0"/>
              <a:t>CVSSv3</a:t>
            </a:r>
            <a:r>
              <a:rPr kumimoji="1" lang="ja-JP" altLang="en-US"/>
              <a:t>スコアの悪用性サブスコアを正規化し、</a:t>
            </a:r>
            <a:r>
              <a:rPr kumimoji="1" lang="en-US" altLang="ja-JP" dirty="0"/>
              <a:t>10</a:t>
            </a:r>
            <a:r>
              <a:rPr kumimoji="1" lang="en" altLang="ja-JP" dirty="0" err="1"/>
              <a:t>pt</a:t>
            </a:r>
            <a:r>
              <a:rPr kumimoji="1" lang="ja-JP" altLang="en-US"/>
              <a:t>のス ケールで表示したものです。 </a:t>
            </a:r>
          </a:p>
          <a:p>
            <a:pPr marL="0" indent="0">
              <a:buNone/>
            </a:pPr>
            <a:r>
              <a:rPr kumimoji="1" lang="ja-JP" altLang="en-US"/>
              <a:t>・</a:t>
            </a:r>
            <a:r>
              <a:rPr kumimoji="1" lang="en" altLang="ja-JP" dirty="0"/>
              <a:t>Weighted Impact(</a:t>
            </a:r>
            <a:r>
              <a:rPr kumimoji="1" lang="ja-JP" altLang="en-US"/>
              <a:t>重み付けされた影響度</a:t>
            </a:r>
            <a:r>
              <a:rPr kumimoji="1" lang="en-US" altLang="ja-JP" dirty="0"/>
              <a:t>): </a:t>
            </a:r>
            <a:r>
              <a:rPr kumimoji="1" lang="en" altLang="ja-JP" dirty="0"/>
              <a:t>CVE</a:t>
            </a:r>
            <a:r>
              <a:rPr kumimoji="1" lang="ja-JP" altLang="en-US"/>
              <a:t>に割り当てられている </a:t>
            </a:r>
            <a:r>
              <a:rPr kumimoji="1" lang="en" altLang="ja-JP" dirty="0"/>
              <a:t>CVSSv2</a:t>
            </a:r>
            <a:r>
              <a:rPr kumimoji="1" lang="ja-JP" altLang="en-US"/>
              <a:t>および</a:t>
            </a:r>
            <a:r>
              <a:rPr kumimoji="1" lang="en" altLang="ja-JP" dirty="0"/>
              <a:t>CVSSv3</a:t>
            </a:r>
            <a:r>
              <a:rPr kumimoji="1" lang="ja-JP" altLang="en-US"/>
              <a:t>スコアの影響サブスコアを正規化し、</a:t>
            </a:r>
            <a:r>
              <a:rPr kumimoji="1" lang="en-US" altLang="ja-JP" dirty="0"/>
              <a:t>10</a:t>
            </a:r>
            <a:r>
              <a:rPr kumimoji="1" lang="en" altLang="ja-JP" dirty="0" err="1"/>
              <a:t>pt</a:t>
            </a:r>
            <a:r>
              <a:rPr kumimoji="1" lang="ja-JP" altLang="en-US"/>
              <a:t>のスケー ルで表示したものです。 </a:t>
            </a:r>
          </a:p>
          <a:p>
            <a:pPr marL="0" indent="0">
              <a:buNone/>
            </a:pPr>
            <a:endParaRPr kumimoji="1" lang="ja-JP" altLang="en-US"/>
          </a:p>
        </p:txBody>
      </p:sp>
    </p:spTree>
    <p:extLst>
      <p:ext uri="{BB962C8B-B14F-4D97-AF65-F5344CB8AC3E}">
        <p14:creationId xmlns:p14="http://schemas.microsoft.com/office/powerpoint/2010/main" val="246641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B348A-AC49-CF95-A67F-84126D9B9C2E}"/>
              </a:ext>
            </a:extLst>
          </p:cNvPr>
          <p:cNvSpPr>
            <a:spLocks noGrp="1"/>
          </p:cNvSpPr>
          <p:nvPr>
            <p:ph type="title"/>
          </p:nvPr>
        </p:nvSpPr>
        <p:spPr/>
        <p:txBody>
          <a:bodyPr/>
          <a:lstStyle/>
          <a:p>
            <a:r>
              <a:rPr kumimoji="1" lang="en-US" altLang="ja-JP" dirty="0"/>
              <a:t>A04:Cryptographic failures</a:t>
            </a:r>
            <a:r>
              <a:rPr kumimoji="1" lang="ja-JP" altLang="en-US"/>
              <a:t>とは</a:t>
            </a:r>
          </a:p>
        </p:txBody>
      </p:sp>
      <p:sp>
        <p:nvSpPr>
          <p:cNvPr id="3" name="コンテンツ プレースホルダー 2">
            <a:extLst>
              <a:ext uri="{FF2B5EF4-FFF2-40B4-BE49-F238E27FC236}">
                <a16:creationId xmlns:a16="http://schemas.microsoft.com/office/drawing/2014/main" id="{FE97B68B-2270-842A-FE97-B0462DB87ABE}"/>
              </a:ext>
            </a:extLst>
          </p:cNvPr>
          <p:cNvSpPr>
            <a:spLocks noGrp="1"/>
          </p:cNvSpPr>
          <p:nvPr>
            <p:ph idx="1"/>
          </p:nvPr>
        </p:nvSpPr>
        <p:spPr/>
        <p:txBody>
          <a:bodyPr>
            <a:normAutofit fontScale="92500" lnSpcReduction="10000"/>
          </a:bodyPr>
          <a:lstStyle/>
          <a:p>
            <a:r>
              <a:rPr kumimoji="1" lang="ja-JP" altLang="en-US"/>
              <a:t>具体例</a:t>
            </a:r>
            <a:endParaRPr kumimoji="1" lang="en-US" altLang="ja-JP" dirty="0"/>
          </a:p>
          <a:p>
            <a:pPr marL="514350" indent="-514350">
              <a:buFont typeface="+mj-lt"/>
              <a:buAutoNum type="arabicPeriod"/>
            </a:pPr>
            <a:r>
              <a:rPr kumimoji="1" lang="ja-JP" altLang="en-US"/>
              <a:t>古いまたは脆弱な暗号アルゴリズムやプロトコルを初期設定のまま、または古いコードで使っていないか。</a:t>
            </a:r>
            <a:r>
              <a:rPr kumimoji="1" lang="en-US" altLang="ja-JP" dirty="0"/>
              <a:t>(</a:t>
            </a:r>
            <a:r>
              <a:rPr kumimoji="1" lang="ja-JP" altLang="en-US"/>
              <a:t>→</a:t>
            </a:r>
            <a:r>
              <a:rPr kumimoji="1" lang="en-US" altLang="ja-JP" dirty="0"/>
              <a:t>Nested </a:t>
            </a:r>
            <a:r>
              <a:rPr kumimoji="1" lang="en-US" altLang="ja-JP" dirty="0" err="1"/>
              <a:t>Easteregg</a:t>
            </a:r>
            <a:r>
              <a:rPr kumimoji="1" lang="en-US" altLang="ja-JP" dirty="0"/>
              <a:t>)</a:t>
            </a:r>
          </a:p>
          <a:p>
            <a:pPr marL="514350" indent="-514350">
              <a:buFont typeface="+mj-lt"/>
              <a:buAutoNum type="arabicPeriod"/>
            </a:pPr>
            <a:r>
              <a:rPr kumimoji="1" lang="en" altLang="ja-JP" dirty="0"/>
              <a:t>MD5</a:t>
            </a:r>
            <a:r>
              <a:rPr kumimoji="1" lang="ja-JP" altLang="en-US"/>
              <a:t>や</a:t>
            </a:r>
            <a:r>
              <a:rPr kumimoji="1" lang="en" altLang="ja-JP" dirty="0"/>
              <a:t>SHA1</a:t>
            </a:r>
            <a:r>
              <a:rPr kumimoji="1" lang="ja-JP" altLang="en-US"/>
              <a:t>といった非推奨のハッシュ関数が使用されていないか。また暗号学的ハッシュ関数が必要とされる場合において、暗号学的でないハッシュ関数が使用されていないか。</a:t>
            </a:r>
            <a:endParaRPr kumimoji="1" lang="en-US" altLang="ja-JP" dirty="0"/>
          </a:p>
          <a:p>
            <a:pPr marL="514350" indent="-514350">
              <a:buFont typeface="+mj-lt"/>
              <a:buAutoNum type="arabicPeriod"/>
            </a:pPr>
            <a:r>
              <a:rPr kumimoji="1" lang="ja-JP" altLang="en-US"/>
              <a:t>どんなデータであれ平文で送信していないか。これは、</a:t>
            </a:r>
            <a:r>
              <a:rPr kumimoji="1" lang="en-US" altLang="ja-JP" dirty="0"/>
              <a:t>HTTP</a:t>
            </a:r>
            <a:r>
              <a:rPr kumimoji="1" lang="ja-JP" altLang="en-US"/>
              <a:t>、</a:t>
            </a:r>
            <a:r>
              <a:rPr kumimoji="1" lang="en-US" altLang="ja-JP" dirty="0"/>
              <a:t>SMTP</a:t>
            </a:r>
            <a:r>
              <a:rPr kumimoji="1" lang="ja-JP" altLang="en-US"/>
              <a:t>、</a:t>
            </a:r>
            <a:r>
              <a:rPr kumimoji="1" lang="en-US" altLang="ja-JP" dirty="0"/>
              <a:t>FTP</a:t>
            </a:r>
            <a:r>
              <a:rPr lang="ja-JP" altLang="en-US"/>
              <a:t>といった</a:t>
            </a:r>
            <a:r>
              <a:rPr kumimoji="1" lang="en-US" altLang="ja-JP" dirty="0"/>
              <a:t>STARTTLS</a:t>
            </a:r>
            <a:r>
              <a:rPr kumimoji="1" lang="ja-JP" altLang="en-US"/>
              <a:t>のような</a:t>
            </a:r>
            <a:r>
              <a:rPr kumimoji="1" lang="en-US" altLang="ja-JP" dirty="0"/>
              <a:t>TLS upgrades</a:t>
            </a:r>
            <a:r>
              <a:rPr kumimoji="1" lang="ja-JP" altLang="en-US"/>
              <a:t>のプロトコルを使っている場合に該当する。外部インターネットへのトラフィックは危険である。また、ロードバランサー、</a:t>
            </a:r>
            <a:r>
              <a:rPr kumimoji="1" lang="en-US" altLang="ja-JP" dirty="0"/>
              <a:t>Web</a:t>
            </a:r>
            <a:r>
              <a:rPr kumimoji="1" lang="ja-JP" altLang="en-US"/>
              <a:t>サーバー、バックエンドシステムなどの内部の通信もすべて確認すること。</a:t>
            </a:r>
          </a:p>
          <a:p>
            <a:pPr marL="514350" indent="-514350">
              <a:buFont typeface="+mj-lt"/>
              <a:buAutoNum type="arabicPeriod"/>
            </a:pPr>
            <a:endParaRPr kumimoji="1" lang="en-US" altLang="ja-JP" dirty="0"/>
          </a:p>
          <a:p>
            <a:pPr marL="514350" indent="-514350">
              <a:buFont typeface="+mj-lt"/>
              <a:buAutoNum type="arabicPeriod"/>
            </a:pPr>
            <a:endParaRPr kumimoji="1" lang="ja-JP" altLang="en-US"/>
          </a:p>
          <a:p>
            <a:pPr marL="514350" indent="-514350">
              <a:buFont typeface="+mj-lt"/>
              <a:buAutoNum type="arabicPeriod"/>
            </a:pPr>
            <a:endParaRPr kumimoji="1" lang="ja-JP" altLang="en-US"/>
          </a:p>
          <a:p>
            <a:pPr marL="514350" indent="-514350">
              <a:buFont typeface="+mj-lt"/>
              <a:buAutoNum type="arabicPeriod"/>
            </a:pPr>
            <a:endParaRPr kumimoji="1" lang="ja-JP" altLang="en-US"/>
          </a:p>
        </p:txBody>
      </p:sp>
    </p:spTree>
    <p:extLst>
      <p:ext uri="{BB962C8B-B14F-4D97-AF65-F5344CB8AC3E}">
        <p14:creationId xmlns:p14="http://schemas.microsoft.com/office/powerpoint/2010/main" val="98152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D0DD1-A9D4-0B21-0C07-EAC69154FE82}"/>
              </a:ext>
            </a:extLst>
          </p:cNvPr>
          <p:cNvSpPr>
            <a:spLocks noGrp="1"/>
          </p:cNvSpPr>
          <p:nvPr>
            <p:ph type="title"/>
          </p:nvPr>
        </p:nvSpPr>
        <p:spPr/>
        <p:txBody>
          <a:bodyPr/>
          <a:lstStyle/>
          <a:p>
            <a:r>
              <a:rPr kumimoji="1" lang="ja-JP" altLang="en-US"/>
              <a:t>用語</a:t>
            </a:r>
          </a:p>
        </p:txBody>
      </p:sp>
      <p:sp>
        <p:nvSpPr>
          <p:cNvPr id="3" name="コンテンツ プレースホルダー 2">
            <a:extLst>
              <a:ext uri="{FF2B5EF4-FFF2-40B4-BE49-F238E27FC236}">
                <a16:creationId xmlns:a16="http://schemas.microsoft.com/office/drawing/2014/main" id="{E2F2BECC-6816-4859-EAB7-8B73EFCB2DE1}"/>
              </a:ext>
            </a:extLst>
          </p:cNvPr>
          <p:cNvSpPr>
            <a:spLocks noGrp="1"/>
          </p:cNvSpPr>
          <p:nvPr>
            <p:ph idx="1"/>
          </p:nvPr>
        </p:nvSpPr>
        <p:spPr/>
        <p:txBody>
          <a:bodyPr>
            <a:normAutofit fontScale="70000" lnSpcReduction="20000"/>
          </a:bodyPr>
          <a:lstStyle/>
          <a:p>
            <a:r>
              <a:rPr kumimoji="1" lang="en-US" altLang="ja-JP" dirty="0"/>
              <a:t>MD5</a:t>
            </a:r>
            <a:r>
              <a:rPr kumimoji="1" lang="ja-JP" altLang="en-US"/>
              <a:t>、</a:t>
            </a:r>
            <a:r>
              <a:rPr lang="en-US" altLang="ja-JP" dirty="0"/>
              <a:t>SHA-1</a:t>
            </a:r>
            <a:endParaRPr kumimoji="1" lang="en-US" altLang="ja-JP" dirty="0"/>
          </a:p>
          <a:p>
            <a:pPr marL="0" indent="0">
              <a:buNone/>
            </a:pPr>
            <a:r>
              <a:rPr kumimoji="1" lang="en" altLang="ja-JP" dirty="0"/>
              <a:t>MD5</a:t>
            </a:r>
            <a:r>
              <a:rPr kumimoji="1" lang="ja-JP" altLang="en"/>
              <a:t>（</a:t>
            </a:r>
            <a:r>
              <a:rPr kumimoji="1" lang="en" altLang="ja-JP" dirty="0"/>
              <a:t>Message Digest 5</a:t>
            </a:r>
            <a:r>
              <a:rPr kumimoji="1" lang="ja-JP" altLang="en"/>
              <a:t>）</a:t>
            </a:r>
            <a:r>
              <a:rPr kumimoji="1" lang="ja-JP" altLang="en-US"/>
              <a:t>、</a:t>
            </a:r>
            <a:r>
              <a:rPr kumimoji="1" lang="en-US" altLang="ja-JP" dirty="0"/>
              <a:t>SHA-1</a:t>
            </a:r>
            <a:r>
              <a:rPr kumimoji="1" lang="ja-JP" altLang="en-US"/>
              <a:t>は、データのメッセージダイジェストを生成するためのハッシュ関数の一種。つまり、任意の長さのデータを入力として受け取り、固定長のメッセージダイジェストを出力する。共にセキュリティ上の問題が発見されている。</a:t>
            </a:r>
            <a:endParaRPr kumimoji="1" lang="en-US" altLang="ja-JP" dirty="0"/>
          </a:p>
          <a:p>
            <a:r>
              <a:rPr lang="en-US" altLang="ja-JP" dirty="0"/>
              <a:t>STARTTLS</a:t>
            </a:r>
          </a:p>
          <a:p>
            <a:pPr marL="0" indent="0">
              <a:buNone/>
            </a:pPr>
            <a:r>
              <a:rPr kumimoji="1" lang="en-US" altLang="ja-JP" dirty="0"/>
              <a:t>STARTTLS</a:t>
            </a:r>
            <a:r>
              <a:rPr kumimoji="1" lang="ja-JP" altLang="en-US"/>
              <a:t>は、プレーンテキストの通信プロトコル（例えば</a:t>
            </a:r>
            <a:r>
              <a:rPr kumimoji="1" lang="en-US" altLang="ja-JP" dirty="0"/>
              <a:t>SMTP</a:t>
            </a:r>
            <a:r>
              <a:rPr kumimoji="1" lang="ja-JP" altLang="en-US"/>
              <a:t>や</a:t>
            </a:r>
            <a:r>
              <a:rPr kumimoji="1" lang="en-US" altLang="ja-JP" dirty="0"/>
              <a:t>POP3</a:t>
            </a:r>
            <a:r>
              <a:rPr kumimoji="1" lang="ja-JP" altLang="en-US"/>
              <a:t>）を、セキュアな</a:t>
            </a:r>
            <a:r>
              <a:rPr kumimoji="1" lang="en-US" altLang="ja-JP" dirty="0"/>
              <a:t>TLS</a:t>
            </a:r>
            <a:r>
              <a:rPr kumimoji="1" lang="ja-JP" altLang="en-US"/>
              <a:t>通信にアップグレードするための方法の一つ</a:t>
            </a:r>
            <a:r>
              <a:rPr lang="ja-JP" altLang="en-US"/>
              <a:t>。</a:t>
            </a:r>
            <a:r>
              <a:rPr lang="en" altLang="ja-JP" dirty="0"/>
              <a:t>STARTTLS</a:t>
            </a:r>
            <a:r>
              <a:rPr lang="ja-JP" altLang="en-US"/>
              <a:t>は、</a:t>
            </a:r>
            <a:r>
              <a:rPr lang="en" altLang="ja-JP" dirty="0"/>
              <a:t>TLS</a:t>
            </a:r>
            <a:r>
              <a:rPr lang="ja-JP" altLang="en-US"/>
              <a:t>が使用できない古いメールサーバーやクライアントでのセキュリティ向上に役立ちますが、最近のセキュリティ要件を満たすためには</a:t>
            </a:r>
            <a:r>
              <a:rPr lang="en" altLang="ja-JP" dirty="0"/>
              <a:t>TLS</a:t>
            </a:r>
            <a:r>
              <a:rPr lang="ja-JP" altLang="en-US"/>
              <a:t>を直接使用することが推奨されている。</a:t>
            </a:r>
            <a:endParaRPr lang="en-US" altLang="ja-JP" dirty="0"/>
          </a:p>
          <a:p>
            <a:r>
              <a:rPr kumimoji="1" lang="ja-JP" altLang="en-US"/>
              <a:t>ロードバランサー</a:t>
            </a:r>
            <a:endParaRPr kumimoji="1" lang="en-US" altLang="ja-JP" dirty="0"/>
          </a:p>
          <a:p>
            <a:pPr marL="0" indent="0">
              <a:buNone/>
            </a:pPr>
            <a:r>
              <a:rPr kumimoji="1" lang="ja-JP" altLang="en-US"/>
              <a:t>ロードバランサー（</a:t>
            </a:r>
            <a:r>
              <a:rPr kumimoji="1" lang="en-US" altLang="ja-JP" dirty="0"/>
              <a:t>Load Balancer</a:t>
            </a:r>
            <a:r>
              <a:rPr kumimoji="1" lang="ja-JP" altLang="en-US"/>
              <a:t>）は、ネットワークトラフィックを分散して、システムの負荷分散や冗長性の向上を実現するための装置やソフトウェアです。ロードバランサーは、クライアントからのリクエストを複数のサーバーに分散させることにより、単一のサーバーに集中する負荷を分散することができます。</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02206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28AE8A-0B3B-D1BA-4B8F-BFBF94F72348}"/>
              </a:ext>
            </a:extLst>
          </p:cNvPr>
          <p:cNvSpPr>
            <a:spLocks noGrp="1"/>
          </p:cNvSpPr>
          <p:nvPr>
            <p:ph type="title"/>
          </p:nvPr>
        </p:nvSpPr>
        <p:spPr/>
        <p:txBody>
          <a:bodyPr/>
          <a:lstStyle/>
          <a:p>
            <a:r>
              <a:rPr kumimoji="1" lang="ja-JP" altLang="en-US"/>
              <a:t>対策</a:t>
            </a:r>
          </a:p>
        </p:txBody>
      </p:sp>
      <p:sp>
        <p:nvSpPr>
          <p:cNvPr id="3" name="コンテンツ プレースホルダー 2">
            <a:extLst>
              <a:ext uri="{FF2B5EF4-FFF2-40B4-BE49-F238E27FC236}">
                <a16:creationId xmlns:a16="http://schemas.microsoft.com/office/drawing/2014/main" id="{49D9A02A-16A6-3509-4173-AE8F49D5BCA3}"/>
              </a:ext>
            </a:extLst>
          </p:cNvPr>
          <p:cNvSpPr>
            <a:spLocks noGrp="1"/>
          </p:cNvSpPr>
          <p:nvPr>
            <p:ph idx="1"/>
          </p:nvPr>
        </p:nvSpPr>
        <p:spPr/>
        <p:txBody>
          <a:bodyPr>
            <a:normAutofit fontScale="92500" lnSpcReduction="20000"/>
          </a:bodyPr>
          <a:lstStyle/>
          <a:p>
            <a:pPr marL="514350" indent="-514350">
              <a:buFont typeface="+mj-lt"/>
              <a:buAutoNum type="arabicPeriod"/>
            </a:pPr>
            <a:r>
              <a:rPr kumimoji="1" lang="ja-JP" altLang="en-US"/>
              <a:t>最新の暗号強度の高い標準アルゴリズム、プロトコル、暗号鍵を実装しているか確認する。そして適切に暗号鍵を管理する。</a:t>
            </a:r>
            <a:endParaRPr kumimoji="1" lang="en-US" altLang="ja-JP" dirty="0"/>
          </a:p>
          <a:p>
            <a:pPr marL="514350" indent="-514350">
              <a:buFont typeface="+mj-lt"/>
              <a:buAutoNum type="arabicPeriod"/>
            </a:pPr>
            <a:r>
              <a:rPr kumimoji="1" lang="ja-JP" altLang="en-US"/>
              <a:t>前方秘匿性</a:t>
            </a:r>
            <a:r>
              <a:rPr kumimoji="1" lang="en-US" altLang="ja-JP" dirty="0"/>
              <a:t>(FS)</a:t>
            </a:r>
            <a:r>
              <a:rPr kumimoji="1" lang="ja-JP" altLang="en-US"/>
              <a:t>を有効にした</a:t>
            </a:r>
            <a:r>
              <a:rPr kumimoji="1" lang="en-US" altLang="ja-JP" dirty="0"/>
              <a:t>TLS</a:t>
            </a:r>
            <a:r>
              <a:rPr kumimoji="1" lang="ja-JP" altLang="en-US"/>
              <a:t>、サーバーサイドによる暗号スイートの優先度決定、セキュアパラメータなどのセキュアなプロトコルで、通信経路上のすべてのデータを暗号化する。</a:t>
            </a:r>
            <a:r>
              <a:rPr kumimoji="1" lang="en-US" altLang="ja-JP" dirty="0"/>
              <a:t>HTTP Strict Transport Security (HSTS)</a:t>
            </a:r>
            <a:r>
              <a:rPr kumimoji="1" lang="ja-JP" altLang="en-US"/>
              <a:t>のようなディレクティブで暗号化を強制する。</a:t>
            </a:r>
            <a:endParaRPr kumimoji="1" lang="en-US" altLang="ja-JP" dirty="0"/>
          </a:p>
          <a:p>
            <a:pPr marL="514350" indent="-514350">
              <a:buFont typeface="+mj-lt"/>
              <a:buAutoNum type="arabicPeriod"/>
            </a:pPr>
            <a:r>
              <a:rPr kumimoji="1" lang="en" altLang="ja-JP" dirty="0"/>
              <a:t>FTP</a:t>
            </a:r>
            <a:r>
              <a:rPr kumimoji="1" lang="ja-JP" altLang="en-US"/>
              <a:t>や</a:t>
            </a:r>
            <a:r>
              <a:rPr kumimoji="1" lang="en" altLang="ja-JP" dirty="0"/>
              <a:t>SMTP</a:t>
            </a:r>
            <a:r>
              <a:rPr kumimoji="1" lang="ja-JP" altLang="en-US"/>
              <a:t>といったレガシーなプロトコルを機密データの伝送に使用しない。</a:t>
            </a:r>
            <a:endParaRPr kumimoji="1" lang="en-US" altLang="ja-JP" dirty="0"/>
          </a:p>
          <a:p>
            <a:pPr marL="514350" indent="-514350">
              <a:buFont typeface="+mj-lt"/>
              <a:buAutoNum type="arabicPeriod"/>
            </a:pPr>
            <a:r>
              <a:rPr kumimoji="1" lang="ja-JP" altLang="en-US"/>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514350" indent="-514350">
              <a:buFont typeface="+mj-lt"/>
              <a:buAutoNum type="arabicPeriod"/>
            </a:pPr>
            <a:endParaRPr kumimoji="1" lang="ja-JP" altLang="en-US"/>
          </a:p>
          <a:p>
            <a:pPr marL="514350" indent="-514350">
              <a:buFont typeface="+mj-lt"/>
              <a:buAutoNum type="arabicPeriod"/>
            </a:pPr>
            <a:endParaRPr kumimoji="1" lang="ja-JP" altLang="en-US"/>
          </a:p>
          <a:p>
            <a:pPr marL="514350" indent="-514350">
              <a:buFont typeface="+mj-lt"/>
              <a:buAutoNum type="arabicPeriod"/>
            </a:pPr>
            <a:endParaRPr kumimoji="1" lang="en-US" altLang="ja-JP" dirty="0"/>
          </a:p>
        </p:txBody>
      </p:sp>
    </p:spTree>
    <p:extLst>
      <p:ext uri="{BB962C8B-B14F-4D97-AF65-F5344CB8AC3E}">
        <p14:creationId xmlns:p14="http://schemas.microsoft.com/office/powerpoint/2010/main" val="64539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34514-E6A0-B01A-6C8D-E3F0F6BA17AA}"/>
              </a:ext>
            </a:extLst>
          </p:cNvPr>
          <p:cNvSpPr>
            <a:spLocks noGrp="1"/>
          </p:cNvSpPr>
          <p:nvPr>
            <p:ph type="title"/>
          </p:nvPr>
        </p:nvSpPr>
        <p:spPr/>
        <p:txBody>
          <a:bodyPr/>
          <a:lstStyle/>
          <a:p>
            <a:r>
              <a:rPr kumimoji="1" lang="en-US" altLang="ja-JP" dirty="0"/>
              <a:t>OWASP juice shop </a:t>
            </a:r>
            <a:r>
              <a:rPr kumimoji="1" lang="ja-JP" altLang="en-US"/>
              <a:t>における実践</a:t>
            </a:r>
          </a:p>
        </p:txBody>
      </p:sp>
      <p:sp>
        <p:nvSpPr>
          <p:cNvPr id="3" name="コンテンツ プレースホルダー 2">
            <a:extLst>
              <a:ext uri="{FF2B5EF4-FFF2-40B4-BE49-F238E27FC236}">
                <a16:creationId xmlns:a16="http://schemas.microsoft.com/office/drawing/2014/main" id="{EE05E05C-06AC-9541-6BF0-8AEA1DEE3429}"/>
              </a:ext>
            </a:extLst>
          </p:cNvPr>
          <p:cNvSpPr>
            <a:spLocks noGrp="1"/>
          </p:cNvSpPr>
          <p:nvPr>
            <p:ph idx="1"/>
          </p:nvPr>
        </p:nvSpPr>
        <p:spPr/>
        <p:txBody>
          <a:bodyPr/>
          <a:lstStyle/>
          <a:p>
            <a:r>
              <a:rPr kumimoji="1" lang="en-US" altLang="ja-JP" dirty="0"/>
              <a:t>Nested</a:t>
            </a:r>
            <a:r>
              <a:rPr kumimoji="1" lang="ja-JP" altLang="en-US"/>
              <a:t> </a:t>
            </a:r>
            <a:r>
              <a:rPr kumimoji="1" lang="en-US" altLang="ja-JP" dirty="0"/>
              <a:t>Easter Egg</a:t>
            </a:r>
          </a:p>
          <a:p>
            <a:pPr marL="0" indent="0">
              <a:buNone/>
            </a:pPr>
            <a:r>
              <a:rPr kumimoji="1" lang="en" altLang="ja-JP" dirty="0"/>
              <a:t>Apply some advanced cryptanalysis to find the real easter egg</a:t>
            </a:r>
          </a:p>
          <a:p>
            <a:r>
              <a:rPr kumimoji="1" lang="ja-JP" altLang="en-US"/>
              <a:t>概要</a:t>
            </a:r>
            <a:endParaRPr kumimoji="1" lang="en-US" altLang="ja-JP" dirty="0"/>
          </a:p>
          <a:p>
            <a:pPr marL="0" indent="0">
              <a:buNone/>
            </a:pPr>
            <a:r>
              <a:rPr kumimoji="1" lang="en-US" altLang="ja-JP" dirty="0" err="1"/>
              <a:t>Eastere.gg.md</a:t>
            </a:r>
            <a:r>
              <a:rPr lang="ja-JP" altLang="en-US"/>
              <a:t>にある暗号化されたメッセージを頼りに</a:t>
            </a:r>
            <a:r>
              <a:rPr lang="en-US" altLang="ja-JP" dirty="0"/>
              <a:t>easter egg</a:t>
            </a:r>
            <a:r>
              <a:rPr lang="ja-JP" altLang="en-US"/>
              <a:t>を見つける。メッセージを</a:t>
            </a:r>
            <a:r>
              <a:rPr lang="en-US" altLang="ja-JP" dirty="0"/>
              <a:t>Base64</a:t>
            </a:r>
            <a:r>
              <a:rPr lang="ja-JP" altLang="en-US"/>
              <a:t>で</a:t>
            </a:r>
            <a:r>
              <a:rPr lang="en-US" altLang="ja-JP" dirty="0"/>
              <a:t>decode</a:t>
            </a:r>
            <a:r>
              <a:rPr lang="ja-JP" altLang="en-US"/>
              <a:t>すると、</a:t>
            </a:r>
            <a:r>
              <a:rPr lang="en-US" altLang="ja-JP" dirty="0"/>
              <a:t>URL</a:t>
            </a:r>
            <a:r>
              <a:rPr lang="ja-JP" altLang="en-US"/>
              <a:t>らしきものに復元されるので、それをさらに</a:t>
            </a:r>
            <a:r>
              <a:rPr lang="en-US" altLang="ja-JP" dirty="0"/>
              <a:t>ROT-13</a:t>
            </a:r>
            <a:r>
              <a:rPr lang="ja-JP" altLang="en-US"/>
              <a:t>で復元すると</a:t>
            </a:r>
            <a:r>
              <a:rPr lang="en-US" altLang="ja-JP" dirty="0" err="1"/>
              <a:t>i</a:t>
            </a:r>
            <a:r>
              <a:rPr lang="ja-JP" altLang="en-US"/>
              <a:t>イースターエッグの</a:t>
            </a:r>
            <a:r>
              <a:rPr lang="en-US" altLang="ja-JP" dirty="0"/>
              <a:t>URL</a:t>
            </a:r>
            <a:r>
              <a:rPr lang="ja-JP" altLang="en-US"/>
              <a:t>が手に入る</a:t>
            </a:r>
            <a:endParaRPr lang="en-US" altLang="ja-JP" dirty="0"/>
          </a:p>
        </p:txBody>
      </p:sp>
      <p:pic>
        <p:nvPicPr>
          <p:cNvPr id="5" name="図 4">
            <a:extLst>
              <a:ext uri="{FF2B5EF4-FFF2-40B4-BE49-F238E27FC236}">
                <a16:creationId xmlns:a16="http://schemas.microsoft.com/office/drawing/2014/main" id="{96B5C0C3-F832-FFDC-E06A-F8FB464719C7}"/>
              </a:ext>
            </a:extLst>
          </p:cNvPr>
          <p:cNvPicPr>
            <a:picLocks noChangeAspect="1"/>
          </p:cNvPicPr>
          <p:nvPr/>
        </p:nvPicPr>
        <p:blipFill>
          <a:blip r:embed="rId2"/>
          <a:stretch>
            <a:fillRect/>
          </a:stretch>
        </p:blipFill>
        <p:spPr>
          <a:xfrm>
            <a:off x="619828" y="5635233"/>
            <a:ext cx="10952344" cy="676667"/>
          </a:xfrm>
          <a:prstGeom prst="rect">
            <a:avLst/>
          </a:prstGeom>
        </p:spPr>
      </p:pic>
    </p:spTree>
    <p:extLst>
      <p:ext uri="{BB962C8B-B14F-4D97-AF65-F5344CB8AC3E}">
        <p14:creationId xmlns:p14="http://schemas.microsoft.com/office/powerpoint/2010/main" val="409391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DB3BC-BFA9-E111-C723-FD6ED8C3344B}"/>
              </a:ext>
            </a:extLst>
          </p:cNvPr>
          <p:cNvSpPr>
            <a:spLocks noGrp="1"/>
          </p:cNvSpPr>
          <p:nvPr>
            <p:ph type="title"/>
          </p:nvPr>
        </p:nvSpPr>
        <p:spPr/>
        <p:txBody>
          <a:bodyPr/>
          <a:lstStyle/>
          <a:p>
            <a:r>
              <a:rPr kumimoji="1" lang="en-US" altLang="ja-JP" dirty="0"/>
              <a:t>Nested Easter Egg</a:t>
            </a:r>
            <a:endParaRPr kumimoji="1" lang="ja-JP" altLang="en-US"/>
          </a:p>
        </p:txBody>
      </p:sp>
      <p:sp>
        <p:nvSpPr>
          <p:cNvPr id="3" name="コンテンツ プレースホルダー 2">
            <a:extLst>
              <a:ext uri="{FF2B5EF4-FFF2-40B4-BE49-F238E27FC236}">
                <a16:creationId xmlns:a16="http://schemas.microsoft.com/office/drawing/2014/main" id="{3FA23CBB-0FA4-E1C3-A79E-93CA10E081B8}"/>
              </a:ext>
            </a:extLst>
          </p:cNvPr>
          <p:cNvSpPr>
            <a:spLocks noGrp="1"/>
          </p:cNvSpPr>
          <p:nvPr>
            <p:ph idx="1"/>
          </p:nvPr>
        </p:nvSpPr>
        <p:spPr/>
        <p:txBody>
          <a:bodyPr/>
          <a:lstStyle/>
          <a:p>
            <a:pPr marL="0" indent="0">
              <a:buNone/>
            </a:pPr>
            <a:r>
              <a:rPr kumimoji="1" lang="en-US" altLang="ja-JP" dirty="0"/>
              <a:t>0. </a:t>
            </a:r>
            <a:r>
              <a:rPr kumimoji="1" lang="ja-JP" altLang="en-US"/>
              <a:t>前準備として、</a:t>
            </a:r>
            <a:r>
              <a:rPr lang="en-US" altLang="ja-JP" dirty="0"/>
              <a:t>E</a:t>
            </a:r>
            <a:r>
              <a:rPr kumimoji="1" lang="en-US" altLang="ja-JP" dirty="0"/>
              <a:t>aster Egg</a:t>
            </a:r>
            <a:r>
              <a:rPr kumimoji="1" lang="ja-JP" altLang="en-US"/>
              <a:t>のありかが示されている</a:t>
            </a:r>
            <a:r>
              <a:rPr kumimoji="1" lang="en-US" altLang="ja-JP" dirty="0" err="1"/>
              <a:t>eastere.gg.m</a:t>
            </a:r>
            <a:r>
              <a:rPr lang="en-US" altLang="ja-JP" dirty="0" err="1"/>
              <a:t>d</a:t>
            </a:r>
            <a:r>
              <a:rPr lang="ja-JP" altLang="en-US"/>
              <a:t>を入手する。そのために、忘れられたバックアップファイルのある</a:t>
            </a:r>
            <a:r>
              <a:rPr lang="en-US" altLang="ja-JP" dirty="0">
                <a:hlinkClick r:id="rId2"/>
              </a:rPr>
              <a:t>http://localhost:42000/ftp</a:t>
            </a:r>
            <a:r>
              <a:rPr lang="ja-JP" altLang="en-US"/>
              <a:t>にアクセスする。ここで、</a:t>
            </a:r>
            <a:r>
              <a:rPr lang="en-US" altLang="ja-JP" dirty="0" err="1"/>
              <a:t>eastere.gg</a:t>
            </a:r>
            <a:r>
              <a:rPr lang="ja-JP" altLang="en-US"/>
              <a:t>を発見し、ダウンロードしようとするが、</a:t>
            </a:r>
            <a:r>
              <a:rPr lang="en-US" altLang="ja-JP" dirty="0"/>
              <a:t>.md</a:t>
            </a:r>
            <a:r>
              <a:rPr lang="ja-JP" altLang="en-US"/>
              <a:t>か</a:t>
            </a:r>
            <a:r>
              <a:rPr lang="en-US" altLang="ja-JP" dirty="0"/>
              <a:t>.pdf</a:t>
            </a:r>
            <a:r>
              <a:rPr lang="ja-JP" altLang="en-US"/>
              <a:t>しかダウンロードできないと拒否されてしまう。</a:t>
            </a:r>
            <a:endParaRPr lang="en-US" altLang="ja-JP"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35928882-69D8-16DF-84E8-D7018D64A530}"/>
              </a:ext>
            </a:extLst>
          </p:cNvPr>
          <p:cNvPicPr>
            <a:picLocks noChangeAspect="1"/>
          </p:cNvPicPr>
          <p:nvPr/>
        </p:nvPicPr>
        <p:blipFill>
          <a:blip r:embed="rId3"/>
          <a:stretch>
            <a:fillRect/>
          </a:stretch>
        </p:blipFill>
        <p:spPr>
          <a:xfrm>
            <a:off x="838200" y="3747032"/>
            <a:ext cx="6805613" cy="2564868"/>
          </a:xfrm>
          <a:prstGeom prst="rect">
            <a:avLst/>
          </a:prstGeom>
        </p:spPr>
      </p:pic>
    </p:spTree>
    <p:extLst>
      <p:ext uri="{BB962C8B-B14F-4D97-AF65-F5344CB8AC3E}">
        <p14:creationId xmlns:p14="http://schemas.microsoft.com/office/powerpoint/2010/main" val="38555218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1354</Words>
  <Application>Microsoft Macintosh PowerPoint</Application>
  <PresentationFormat>ワイド画面</PresentationFormat>
  <Paragraphs>85</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-webkit-standard</vt:lpstr>
      <vt:lpstr>Söhne</vt:lpstr>
      <vt:lpstr>游ゴシック</vt:lpstr>
      <vt:lpstr>游ゴシック Light</vt:lpstr>
      <vt:lpstr>Arial</vt:lpstr>
      <vt:lpstr>Office テーマ</vt:lpstr>
      <vt:lpstr>A02:Cryptographic Failures</vt:lpstr>
      <vt:lpstr>目次</vt:lpstr>
      <vt:lpstr>A04:Cryptographic failuresとは</vt:lpstr>
      <vt:lpstr>用語集</vt:lpstr>
      <vt:lpstr>A04:Cryptographic failuresとは</vt:lpstr>
      <vt:lpstr>用語</vt:lpstr>
      <vt:lpstr>対策</vt:lpstr>
      <vt:lpstr>OWASP juice shop における実践</vt:lpstr>
      <vt:lpstr>Nested Easter Egg</vt:lpstr>
      <vt:lpstr>Nested Easter Egg</vt:lpstr>
      <vt:lpstr>Nested Easter Egg</vt:lpstr>
      <vt:lpstr>参考：各種エンコードの見分け方</vt:lpstr>
      <vt:lpstr>Nested Easter Egg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A02:Cryptographic Failures</dc:title>
  <dc:creator>菅田大輔</dc:creator>
  <cp:lastModifiedBy>菅田大輔</cp:lastModifiedBy>
  <cp:revision>1</cp:revision>
  <dcterms:created xsi:type="dcterms:W3CDTF">2023-04-03T00:04:26Z</dcterms:created>
  <dcterms:modified xsi:type="dcterms:W3CDTF">2023-04-03T02:48:33Z</dcterms:modified>
</cp:coreProperties>
</file>