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dithya Aadi" initials="AA" lastIdx="2" clrIdx="0">
    <p:extLst>
      <p:ext uri="{19B8F6BF-5375-455C-9EA6-DF929625EA0E}">
        <p15:presenceInfo xmlns:p15="http://schemas.microsoft.com/office/powerpoint/2012/main" userId="f977a02c7afd90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>
        <p:scale>
          <a:sx n="63" d="100"/>
          <a:sy n="63" d="100"/>
        </p:scale>
        <p:origin x="1762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pPr/>
              <a:t>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emedicine.medscape.com/article/200390-overview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93" y="-12192"/>
            <a:ext cx="2868168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Handwriting" panose="03010101010101010101" pitchFamily="66" charset="0"/>
              </a:rPr>
              <a:t>Diabetes Classifier</a:t>
            </a:r>
            <a:endParaRPr lang="en-SG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8029882" y="4152117"/>
            <a:ext cx="2723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2400" b="1" dirty="0">
                <a:latin typeface="Eras Demi ITC" panose="020B0805030504020804" pitchFamily="34" charset="0"/>
              </a:rPr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8029882" y="1267968"/>
            <a:ext cx="2723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2400" b="1" dirty="0">
                <a:latin typeface="Eras Demi ITC" panose="020B0805030504020804" pitchFamily="34" charset="0"/>
              </a:rPr>
              <a:t>Building a machine learning classifier model for diabetes</a:t>
            </a:r>
          </a:p>
        </p:txBody>
      </p:sp>
      <p:pic>
        <p:nvPicPr>
          <p:cNvPr id="7" name="Picture 6" descr="DIABETES DIET">
            <a:extLst>
              <a:ext uri="{FF2B5EF4-FFF2-40B4-BE49-F238E27FC236}">
                <a16:creationId xmlns:a16="http://schemas.microsoft.com/office/drawing/2014/main" id="{142A155C-D4BE-41FE-956B-02A6AF4506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158240"/>
            <a:ext cx="5961457" cy="5443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7BB54-1423-4036-9690-80A59466ED64}"/>
              </a:ext>
            </a:extLst>
          </p:cNvPr>
          <p:cNvSpPr/>
          <p:nvPr/>
        </p:nvSpPr>
        <p:spPr>
          <a:xfrm>
            <a:off x="3558109" y="5176540"/>
            <a:ext cx="32084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DIABETES DIETRY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145024" y="402336"/>
            <a:ext cx="6534912" cy="6266687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64" y="2103437"/>
            <a:ext cx="5421072" cy="1325563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Lucida Handwriting" panose="03010101010101010101" pitchFamily="66" charset="0"/>
              </a:rPr>
              <a:t>     Model  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15" y="139151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115702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50" y="128025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50" y="1947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Lucida Handwriting" panose="03010101010101010101" pitchFamily="66" charset="0"/>
              </a:rPr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1981125" y="2028561"/>
            <a:ext cx="3068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>
                <a:latin typeface="Eras Demi ITC" panose="020B0805030504020804" pitchFamily="34" charset="0"/>
              </a:rPr>
              <a:t>Baseline                  </a:t>
            </a:r>
          </a:p>
          <a:p>
            <a:pPr algn="r"/>
            <a:r>
              <a:rPr lang="en-SG" dirty="0">
                <a:latin typeface="Eras Demi ITC" panose="020B0805030504020804" pitchFamily="34" charset="0"/>
              </a:rPr>
              <a:t>(using default parameters</a:t>
            </a:r>
            <a:r>
              <a:rPr lang="en-SG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412533" y="4209739"/>
            <a:ext cx="3256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>
                <a:latin typeface="Eras Demi ITC" panose="020B0805030504020804" pitchFamily="34" charset="0"/>
              </a:rPr>
              <a:t>    After  tuning           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900974" y="5199922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Eras Demi ITC" panose="020B0805030504020804" pitchFamily="34" charset="0"/>
              </a:rPr>
              <a:t>F1-Score has improved </a:t>
            </a:r>
            <a:r>
              <a:rPr lang="en-SG" dirty="0">
                <a:latin typeface="Eras Demi ITC" panose="020B0805030504020804" pitchFamily="34" charset="0"/>
              </a:rPr>
              <a:t>for all models after tuning the threshold and other hyperparameters.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77413"/>
            <a:ext cx="214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Eras Demi ITC" panose="020B0805030504020804" pitchFamily="34" charset="0"/>
              </a:rPr>
              <a:t>= improvement</a:t>
            </a:r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234069" y="1146049"/>
            <a:ext cx="6019147" cy="5193792"/>
            <a:chOff x="5307221" y="1504316"/>
            <a:chExt cx="5306873" cy="4488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6" y="1803756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464381" y="1504316"/>
              <a:ext cx="246758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Agency FB" panose="020B0503020202020204" pitchFamily="34" charset="0"/>
                </a:rPr>
                <a:t>Optimal threshold 0.207</a:t>
              </a:r>
            </a:p>
            <a:p>
              <a:r>
                <a:rPr lang="en-SG" dirty="0">
                  <a:latin typeface="Agency FB" panose="020B0503020202020204" pitchFamily="34" charset="0"/>
                </a:rPr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92689" y="3165514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>
                  <a:latin typeface="Agency FB" panose="020B0503020202020204" pitchFamily="34" charset="0"/>
                </a:rPr>
                <a:t>Precision</a:t>
              </a:r>
              <a:r>
                <a:rPr lang="en-SG" dirty="0">
                  <a:latin typeface="Agency FB" panose="020B0503020202020204" pitchFamily="34" charset="0"/>
                </a:rPr>
                <a:t> = 50/84 </a:t>
              </a:r>
            </a:p>
            <a:p>
              <a:r>
                <a:rPr lang="en-SG" dirty="0">
                  <a:latin typeface="Agency FB" panose="020B0503020202020204" pitchFamily="34" charset="0"/>
                </a:rPr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229865" cy="5585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latin typeface="Agency FB" panose="020B0503020202020204" pitchFamily="34" charset="0"/>
                </a:rPr>
                <a:t>Recall</a:t>
              </a:r>
              <a:r>
                <a:rPr lang="en-SG" dirty="0">
                  <a:latin typeface="Agency FB" panose="020B0503020202020204" pitchFamily="34" charset="0"/>
                </a:rPr>
                <a:t> = 50/55 </a:t>
              </a:r>
            </a:p>
            <a:p>
              <a:r>
                <a:rPr lang="en-SG" dirty="0">
                  <a:latin typeface="Agency FB" panose="020B0503020202020204" pitchFamily="34" charset="0"/>
                </a:rPr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57494" y="1985053"/>
              <a:ext cx="200263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>
                  <a:latin typeface="Agency FB" panose="020B0503020202020204" pitchFamily="34" charset="0"/>
                </a:rPr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7931968" y="4989027"/>
              <a:ext cx="1972686" cy="797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>
                  <a:latin typeface="Agency FB" panose="020B0503020202020204" pitchFamily="34" charset="0"/>
                </a:rPr>
                <a:t>proportion of correct predictions out of all actual diabetic cases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642188" y="1919465"/>
            <a:ext cx="3538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>
                <a:latin typeface="Eras Demi ITC" panose="020B0805030504020804" pitchFamily="34" charset="0"/>
              </a:rPr>
              <a:t>In this project, the </a:t>
            </a:r>
            <a:r>
              <a:rPr lang="en-SG" b="1" dirty="0">
                <a:latin typeface="Eras Demi ITC" panose="020B0805030504020804" pitchFamily="34" charset="0"/>
              </a:rPr>
              <a:t>Gaussian Naive Bayes</a:t>
            </a:r>
            <a:r>
              <a:rPr lang="en-SG" dirty="0">
                <a:latin typeface="Eras Demi ITC" panose="020B0805030504020804" pitchFamily="34" charset="0"/>
              </a:rPr>
              <a:t> model has achieved prediction (Recall) score of </a:t>
            </a:r>
            <a:r>
              <a:rPr lang="en-SG" b="1" dirty="0">
                <a:latin typeface="Eras Demi ITC" panose="020B0805030504020804" pitchFamily="34" charset="0"/>
              </a:rPr>
              <a:t>90.9%</a:t>
            </a:r>
            <a:endParaRPr lang="en-SG" dirty="0">
              <a:latin typeface="Eras Demi ITC" panose="020B0805030504020804" pitchFamily="34" charset="0"/>
            </a:endParaRPr>
          </a:p>
          <a:p>
            <a:endParaRPr lang="en-SG" dirty="0"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>
                <a:latin typeface="Eras Demi ITC" panose="020B0805030504020804" pitchFamily="34" charset="0"/>
              </a:rPr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96130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499" y="4454016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6887834" y="2349450"/>
              <a:ext cx="1524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Eras Demi ITC" panose="020B0805030504020804" pitchFamily="34" charset="0"/>
                </a:rPr>
                <a:t>No Diabetes</a:t>
              </a:r>
              <a:endParaRPr lang="en-SG" dirty="0">
                <a:latin typeface="Eras Demi ITC" panose="020B08050305040208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078591" y="5181282"/>
              <a:ext cx="1143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Eras Demi ITC" panose="020B0805030504020804" pitchFamily="34" charset="0"/>
                </a:rPr>
                <a:t>Diabetes</a:t>
              </a:r>
              <a:endParaRPr lang="en-SG" dirty="0">
                <a:latin typeface="Eras Demi ITC" panose="020B08050305040208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Eras Demi ITC" panose="020B0805030504020804" pitchFamily="34" charset="0"/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Eras Demi ITC" panose="020B0805030504020804" pitchFamily="34" charset="0"/>
                </a:rPr>
                <a:t>Model</a:t>
              </a:r>
              <a:endParaRPr lang="en-SG" dirty="0">
                <a:solidFill>
                  <a:schemeClr val="bg1"/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1933246" y="5365948"/>
              <a:ext cx="221727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>
                  <a:latin typeface="Eras Demi ITC" panose="020B0805030504020804" pitchFamily="34" charset="0"/>
                </a:rPr>
                <a:t>Patients’ medical </a:t>
              </a:r>
            </a:p>
            <a:p>
              <a:pPr algn="ctr"/>
              <a:r>
                <a:rPr lang="en-SG" dirty="0">
                  <a:latin typeface="Eras Demi ITC" panose="020B0805030504020804" pitchFamily="34" charset="0"/>
                </a:rPr>
                <a:t>predictor variables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440349" y="762813"/>
            <a:ext cx="7047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>
                <a:latin typeface="Eras Demi ITC" panose="020B0805030504020804" pitchFamily="34" charset="0"/>
              </a:rPr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68" y="-15745"/>
            <a:ext cx="10515600" cy="1325563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Objective</a:t>
            </a:r>
            <a:endParaRPr lang="en-SG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533400" y="1283663"/>
            <a:ext cx="5356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>
                <a:latin typeface="Eras Demi ITC" panose="020B0805030504020804" pitchFamily="34" charset="0"/>
              </a:rPr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533400" y="3452927"/>
            <a:ext cx="93665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>
                <a:latin typeface="Eras Demi ITC" panose="020B0805030504020804" pitchFamily="34" charset="0"/>
              </a:rPr>
              <a:t>The 8 medical predictor features are: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>
                <a:latin typeface="Eras Demi ITC" panose="020B0805030504020804" pitchFamily="34" charset="0"/>
              </a:rPr>
              <a:t>Pregnancies</a:t>
            </a:r>
            <a:r>
              <a:rPr lang="en-SG" dirty="0">
                <a:latin typeface="Eras Demi ITC" panose="020B0805030504020804" pitchFamily="34" charset="0"/>
              </a:rPr>
              <a:t>: Number of times pregnant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>
                <a:latin typeface="Eras Demi ITC" panose="020B0805030504020804" pitchFamily="34" charset="0"/>
              </a:rPr>
              <a:t>Glucose</a:t>
            </a:r>
            <a:r>
              <a:rPr lang="en-SG" dirty="0">
                <a:latin typeface="Eras Demi ITC" panose="020B0805030504020804" pitchFamily="34" charset="0"/>
              </a:rPr>
              <a:t>: Plasma glucose concentration a 2 hours in an oral glucose tolerance test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 err="1">
                <a:latin typeface="Eras Demi ITC" panose="020B0805030504020804" pitchFamily="34" charset="0"/>
              </a:rPr>
              <a:t>BloodPressure</a:t>
            </a:r>
            <a:r>
              <a:rPr lang="en-SG" dirty="0">
                <a:latin typeface="Eras Demi ITC" panose="020B0805030504020804" pitchFamily="34" charset="0"/>
              </a:rPr>
              <a:t>: Diastolic blood pressure (mm Hg)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 err="1">
                <a:latin typeface="Eras Demi ITC" panose="020B0805030504020804" pitchFamily="34" charset="0"/>
              </a:rPr>
              <a:t>SkinThickness</a:t>
            </a:r>
            <a:r>
              <a:rPr lang="en-SG" dirty="0">
                <a:latin typeface="Eras Demi ITC" panose="020B0805030504020804" pitchFamily="34" charset="0"/>
              </a:rPr>
              <a:t>: Triceps skin fold thickness (mm)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>
                <a:latin typeface="Eras Demi ITC" panose="020B0805030504020804" pitchFamily="34" charset="0"/>
              </a:rPr>
              <a:t>Insulin</a:t>
            </a:r>
            <a:r>
              <a:rPr lang="en-SG" dirty="0">
                <a:latin typeface="Eras Demi ITC" panose="020B0805030504020804" pitchFamily="34" charset="0"/>
              </a:rPr>
              <a:t>: 2-Hour serum insulin (mu U/ml)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>
                <a:latin typeface="Eras Demi ITC" panose="020B0805030504020804" pitchFamily="34" charset="0"/>
              </a:rPr>
              <a:t>BMI</a:t>
            </a:r>
            <a:r>
              <a:rPr lang="en-SG" dirty="0">
                <a:latin typeface="Eras Demi ITC" panose="020B0805030504020804" pitchFamily="34" charset="0"/>
              </a:rPr>
              <a:t>: Body mass index (weight in kg/(height in m)²)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 err="1">
                <a:latin typeface="Eras Demi ITC" panose="020B0805030504020804" pitchFamily="34" charset="0"/>
              </a:rPr>
              <a:t>DiabetesPedigreeFunction</a:t>
            </a:r>
            <a:r>
              <a:rPr lang="en-SG" dirty="0">
                <a:latin typeface="Eras Demi ITC" panose="020B0805030504020804" pitchFamily="34" charset="0"/>
              </a:rPr>
              <a:t>: Diabetes pedigree function</a:t>
            </a:r>
            <a:br>
              <a:rPr lang="en-SG" dirty="0">
                <a:latin typeface="Eras Demi ITC" panose="020B0805030504020804" pitchFamily="34" charset="0"/>
              </a:rPr>
            </a:br>
            <a:r>
              <a:rPr lang="en-SG" dirty="0">
                <a:latin typeface="Eras Demi ITC" panose="020B0805030504020804" pitchFamily="34" charset="0"/>
              </a:rPr>
              <a:t>· </a:t>
            </a:r>
            <a:r>
              <a:rPr lang="en-SG" b="1" dirty="0">
                <a:latin typeface="Eras Demi ITC" panose="020B0805030504020804" pitchFamily="34" charset="0"/>
              </a:rPr>
              <a:t>Age</a:t>
            </a:r>
            <a:r>
              <a:rPr lang="en-SG" dirty="0">
                <a:latin typeface="Eras Demi ITC" panose="020B0805030504020804" pitchFamily="34" charset="0"/>
              </a:rPr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080"/>
            <a:ext cx="10515600" cy="1325563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Dataset</a:t>
            </a:r>
            <a:endParaRPr lang="en-SG" dirty="0">
              <a:latin typeface="Lucida Handwriting" panose="03010101010101010101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1508760" y="2669920"/>
            <a:ext cx="1843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latin typeface="Agency FB" panose="020B0503020202020204" pitchFamily="34" charset="0"/>
              </a:rPr>
              <a:t>*downloaded from </a:t>
            </a:r>
            <a:r>
              <a:rPr lang="en-SG" sz="1600" dirty="0">
                <a:latin typeface="Agency FB" panose="020B0503020202020204" pitchFamily="34" charset="0"/>
                <a:hlinkClick r:id="rId3"/>
              </a:rPr>
              <a:t>Kaggle</a:t>
            </a:r>
            <a:endParaRPr lang="en-SG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321492" y="2849008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92" y="315250"/>
            <a:ext cx="5223718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Lucida Handwriting" panose="03010101010101010101" pitchFamily="66" charset="0"/>
              </a:rPr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977" y="2345858"/>
            <a:ext cx="291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latin typeface="Eras Demi ITC" panose="020B0805030504020804" pitchFamily="34" charset="0"/>
              </a:rPr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07" y="5844282"/>
            <a:ext cx="6224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latin typeface="Eras Demi ITC" panose="020B0805030504020804" pitchFamily="34" charset="0"/>
              </a:rPr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42" y="346997"/>
            <a:ext cx="5855209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355069" y="6425670"/>
            <a:ext cx="32944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Before removing zero values</a:t>
            </a:r>
            <a:endParaRPr lang="en-SG" dirty="0">
              <a:latin typeface="Eras Demi ITC" panose="020B0805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696617" y="6425670"/>
            <a:ext cx="31309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After removing zero values</a:t>
            </a:r>
            <a:endParaRPr lang="en-SG" dirty="0">
              <a:latin typeface="Eras Demi ITC" panose="020B08050305040208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" y="62998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73EF6-0097-4A88-B8E4-BCAD7AF402A8}"/>
              </a:ext>
            </a:extLst>
          </p:cNvPr>
          <p:cNvSpPr/>
          <p:nvPr/>
        </p:nvSpPr>
        <p:spPr>
          <a:xfrm>
            <a:off x="982378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4D4E6-634B-4A0C-901E-95FFE132DB32}"/>
              </a:ext>
            </a:extLst>
          </p:cNvPr>
          <p:cNvSpPr/>
          <p:nvPr/>
        </p:nvSpPr>
        <p:spPr>
          <a:xfrm>
            <a:off x="2382896" y="120277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494E3-05DD-4D40-ADE8-E88DDBF5A829}"/>
              </a:ext>
            </a:extLst>
          </p:cNvPr>
          <p:cNvSpPr/>
          <p:nvPr/>
        </p:nvSpPr>
        <p:spPr>
          <a:xfrm>
            <a:off x="3809011" y="1196792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04A49-794B-4D6E-A93F-B0C4F7A5BAA9}"/>
              </a:ext>
            </a:extLst>
          </p:cNvPr>
          <p:cNvSpPr/>
          <p:nvPr/>
        </p:nvSpPr>
        <p:spPr>
          <a:xfrm rot="5400000">
            <a:off x="2916021" y="888831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118C8-B1AD-4903-AA21-5AFE3DB9E38B}"/>
              </a:ext>
            </a:extLst>
          </p:cNvPr>
          <p:cNvSpPr/>
          <p:nvPr/>
        </p:nvSpPr>
        <p:spPr>
          <a:xfrm rot="5400000">
            <a:off x="2938737" y="237105"/>
            <a:ext cx="172584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267E0-ABAA-4886-BE0A-52F66C165E7A}"/>
              </a:ext>
            </a:extLst>
          </p:cNvPr>
          <p:cNvSpPr/>
          <p:nvPr/>
        </p:nvSpPr>
        <p:spPr>
          <a:xfrm rot="5400000">
            <a:off x="2938736" y="2191562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46A453-4792-40CD-8C95-8D50B4994649}"/>
              </a:ext>
            </a:extLst>
          </p:cNvPr>
          <p:cNvSpPr/>
          <p:nvPr/>
        </p:nvSpPr>
        <p:spPr>
          <a:xfrm rot="5400000">
            <a:off x="2938735" y="-418797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80195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83" y="1180194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917159" y="6173437"/>
            <a:ext cx="32944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Before removing zero values</a:t>
            </a:r>
            <a:endParaRPr lang="en-SG" dirty="0">
              <a:latin typeface="Eras Demi ITC" panose="020B0805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496610" y="6173437"/>
            <a:ext cx="31309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After removing zero values</a:t>
            </a:r>
            <a:endParaRPr lang="en-SG" dirty="0">
              <a:latin typeface="Eras Demi ITC" panose="020B08050305040208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0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1767840"/>
            <a:ext cx="6134100" cy="32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1419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2" y="1753553"/>
            <a:ext cx="4800600" cy="324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28357" y="5608701"/>
            <a:ext cx="806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Eras Demi ITC" panose="020B0805030504020804" pitchFamily="34" charset="0"/>
              </a:rPr>
              <a:t>‘Glucose’ and ‘BMI’ are the most important medical predictor features.</a:t>
            </a:r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94437"/>
            <a:ext cx="10515600" cy="1325563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552123" y="1716192"/>
            <a:ext cx="4818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>
                <a:latin typeface="Eras Demi ITC" panose="020B0805030504020804" pitchFamily="34" charset="0"/>
              </a:rPr>
              <a:t>Below 9 models have been evaluated: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Gaussian Naive Bayes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Bernoulli Naive Bayes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Multinomial Naive Bayes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Logistic Regression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K Nearest Neighbour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Decision Tree Classifier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Random Forest Classifier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Support Vector Classification (SVC)</a:t>
            </a:r>
            <a:br>
              <a:rPr lang="en-SG" sz="2000" dirty="0">
                <a:latin typeface="Eras Demi ITC" panose="020B0805030504020804" pitchFamily="34" charset="0"/>
              </a:rPr>
            </a:br>
            <a:r>
              <a:rPr lang="en-SG" sz="2000" dirty="0">
                <a:latin typeface="Eras Demi ITC" panose="020B0805030504020804" pitchFamily="34" charset="0"/>
              </a:rPr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535168" y="1280450"/>
            <a:ext cx="60650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1600" dirty="0">
                <a:latin typeface="Eras Demi ITC" panose="020B0805030504020804" pitchFamily="34" charset="0"/>
              </a:rPr>
              <a:t>The performance metrics used in the evaluation are: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2"/>
              </a:rPr>
              <a:t>Accuracy Score</a:t>
            </a:r>
            <a:r>
              <a:rPr lang="en-SG" sz="1600" dirty="0">
                <a:latin typeface="Eras Demi ITC" panose="020B0805030504020804" pitchFamily="34" charset="0"/>
              </a:rPr>
              <a:t>: proportion of correct predictions out of the whole dataset. Be careful when the target class is imbalance, for example, if a model predicts nobody to have </a:t>
            </a:r>
            <a:r>
              <a:rPr lang="en-SG" sz="1600" dirty="0">
                <a:latin typeface="Eras Demi ITC" panose="020B0805030504020804" pitchFamily="34" charset="0"/>
                <a:hlinkClick r:id="rId3"/>
              </a:rPr>
              <a:t>Glucose-6-Phosphate Dehydrogenase (G6PD) Deficiency</a:t>
            </a:r>
            <a:r>
              <a:rPr lang="en-SG" sz="1600" dirty="0">
                <a:latin typeface="Eras Demi ITC" panose="020B0805030504020804" pitchFamily="34" charset="0"/>
              </a:rPr>
              <a:t>, then such useless model would be 95% accurate.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4"/>
              </a:rPr>
              <a:t>Precision Score</a:t>
            </a:r>
            <a:r>
              <a:rPr lang="en-SG" sz="1600" dirty="0">
                <a:latin typeface="Eras Demi ITC" panose="020B0805030504020804" pitchFamily="34" charset="0"/>
              </a:rPr>
              <a:t>: proportion of correct predictions out of all predicted diabetic cases.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5"/>
              </a:rPr>
              <a:t>Recall Score</a:t>
            </a:r>
            <a:r>
              <a:rPr lang="en-SG" sz="1600" dirty="0">
                <a:latin typeface="Eras Demi ITC" panose="020B0805030504020804" pitchFamily="34" charset="0"/>
              </a:rPr>
              <a:t>: proportion of correct predictions out of all actual diabetic cases. 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6"/>
              </a:rPr>
              <a:t>F1 Score</a:t>
            </a:r>
            <a:r>
              <a:rPr lang="en-SG" sz="1600" dirty="0">
                <a:latin typeface="Eras Demi ITC" panose="020B0805030504020804" pitchFamily="34" charset="0"/>
              </a:rPr>
              <a:t>: optimised balance between Precision and Recall for binary targets.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7"/>
              </a:rPr>
              <a:t>Area Under ROC Curve</a:t>
            </a:r>
            <a:r>
              <a:rPr lang="en-SG" sz="1600" dirty="0">
                <a:latin typeface="Eras Demi ITC" panose="020B0805030504020804" pitchFamily="34" charset="0"/>
              </a:rPr>
              <a:t>: prediction scores from area under Receiver Operating Characteristic (ROC) curve, which is a relationship between True Positive Rate and False Positive Rate.</a:t>
            </a:r>
            <a:br>
              <a:rPr lang="en-SG" sz="1600" dirty="0">
                <a:latin typeface="Eras Demi ITC" panose="020B0805030504020804" pitchFamily="34" charset="0"/>
              </a:rPr>
            </a:br>
            <a:r>
              <a:rPr lang="en-SG" sz="1600" dirty="0">
                <a:latin typeface="Eras Demi ITC" panose="020B0805030504020804" pitchFamily="34" charset="0"/>
              </a:rPr>
              <a:t>· </a:t>
            </a:r>
            <a:r>
              <a:rPr lang="en-SG" sz="1600" dirty="0">
                <a:latin typeface="Eras Demi ITC" panose="020B0805030504020804" pitchFamily="34" charset="0"/>
                <a:hlinkClick r:id="rId8"/>
              </a:rPr>
              <a:t>Log Loss</a:t>
            </a:r>
            <a:r>
              <a:rPr lang="en-SG" sz="1600" dirty="0">
                <a:latin typeface="Eras Demi ITC" panose="020B0805030504020804" pitchFamily="34" charset="0"/>
              </a:rPr>
              <a:t>: aka logistic loss or cross-entropy loss, defined as the negative log-likelihood of the true labels given a probabilistic classifier’s predictions, and has to be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585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Eras Demi ITC</vt:lpstr>
      <vt:lpstr>Lucida Handwriting</vt:lpstr>
      <vt:lpstr>Wingdings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     Model  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Aadithya Aadi</cp:lastModifiedBy>
  <cp:revision>62</cp:revision>
  <cp:lastPrinted>2019-11-06T13:57:27Z</cp:lastPrinted>
  <dcterms:created xsi:type="dcterms:W3CDTF">2019-11-05T12:29:49Z</dcterms:created>
  <dcterms:modified xsi:type="dcterms:W3CDTF">2021-07-06T15:44:44Z</dcterms:modified>
</cp:coreProperties>
</file>