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embeddedFontLst>
    <p:embeddedFont>
      <p:font typeface="Century Gothic" panose="020B0502020202020204"/>
      <p:regular r:id="rId13"/>
    </p:embeddedFont>
    <p:embeddedFont>
      <p:font typeface="Calibri" panose="020F0502020204030204"/>
      <p:regular r:id="rId14"/>
      <p:bold r:id="rId15"/>
      <p:italic r:id="rId16"/>
      <p:boldItalic r:id="rId17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0" d="0"/>
          <a:sy n="0" d="0"/>
        </p:scale>
        <p:origin x="0" y="0"/>
      </p:cViewPr>
    </p:cSldViewPr>
  </p:slide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78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717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718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9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720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721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b="0" cap="none" sz="1200" i="0" strike="noStrike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140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0" name="Google Shape;141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70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9" name="Google Shape;171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48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0" name="Google Shape;149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5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4" name="Google Shape;15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63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8" name="Google Shape;164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70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2" name="Google Shape;171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77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6" name="Google Shape;178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85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9" name="Google Shape;186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92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2" name="Google Shape;193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99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5" name="Google Shape;200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showMasterSp="0" type="title">
  <p:cSld name="TITLE">
    <p:spTree>
      <p:nvGrpSpPr>
        <p:cNvPr id="3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22;p11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 panose="020B0502020202020204"/>
              <a:buNone/>
              <a:defRPr sz="48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2" name="Google Shape;23;p11"/>
          <p:cNvSpPr txBox="1"/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algn="ctr" lvl="1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algn="ctr" lvl="2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algn="ctr" lvl="3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algn="ctr" lvl="4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algn="ctr" lvl="5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algn="ctr" lvl="6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algn="ctr" lvl="7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algn="ctr" lvl="8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583" name="Google Shape;24;p11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4" name="Google Shape;25;p11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26;p11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145733" name="Google Shape;27;p11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straightConnector1"/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4" name="Google Shape;28;p11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straightConnector1"/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5" name="Google Shape;29;p11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straightConnector1"/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6" name="Google Shape;30;p11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straightConnector1"/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7" name="Google Shape;31;p11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straightConnector1"/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7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84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6" name="Google Shape;85;p20"/>
          <p:cNvSpPr/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7" name="Google Shape;86;p20"/>
          <p:cNvSpPr txBox="1"/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20"/>
              </a:spcBef>
              <a:spcAft>
                <a:spcPts val="0"/>
              </a:spcAft>
              <a:buSzPts val="1280"/>
              <a:buFont typeface="Century Gothic" panose="020B0502020202020204"/>
              <a:buNone/>
              <a:defRPr sz="1600"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Font typeface="Century Gothic" panose="020B0502020202020204"/>
              <a:buNone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Font typeface="Century Gothic" panose="020B0502020202020204"/>
              <a:buNone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Font typeface="Century Gothic" panose="020B0502020202020204"/>
              <a:buNone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Font typeface="Century Gothic" panose="020B0502020202020204"/>
              <a:buNone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88" name="Google Shape;87;p20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9" name="Google Shape;88;p20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0" name="Google Shape;89;p20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6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91;p21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 panose="020B0502020202020204"/>
              <a:buNone/>
              <a:defRPr b="0" cap="none" sz="32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0" name="Google Shape;92;p21"/>
          <p:cNvSpPr txBox="1"/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41" name="Google Shape;93;p21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2" name="Google Shape;94;p21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3" name="Google Shape;95;p21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72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97;p22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 panose="020B0502020202020204"/>
              <a:buNone/>
              <a:defRPr b="0" cap="none" sz="3200">
                <a:solidFill>
                  <a:schemeClr val="lt1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8" name="Google Shape;98;p22"/>
          <p:cNvSpPr txBox="1"/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600"/>
              <a:buFont typeface="Century Gothic" panose="020B0502020202020204"/>
              <a:buNone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Font typeface="Century Gothic" panose="020B0502020202020204"/>
              <a:buNone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Font typeface="Century Gothic" panose="020B0502020202020204"/>
              <a:buNone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Font typeface="Century Gothic" panose="020B0502020202020204"/>
              <a:buNone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Font typeface="Century Gothic" panose="020B0502020202020204"/>
              <a:buNone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79" name="Google Shape;99;p22"/>
          <p:cNvSpPr txBox="1"/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80" name="Google Shape;100;p22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1" name="Google Shape;101;p22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2" name="Google Shape;102;p22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48683" name="Google Shape;103;p22"/>
          <p:cNvSpPr txBox="1"/>
          <p:nvPr/>
        </p:nvSpPr>
        <p:spPr>
          <a:xfrm>
            <a:off x="531812" y="812222"/>
            <a:ext cx="609600" cy="58477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8000" i="0" lang="en-US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“</a:t>
            </a:r>
            <a:endParaRPr b="0" cap="none" sz="8000" i="0" lang="en-US" strike="noStrike" u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048684" name="Google Shape;104;p22"/>
          <p:cNvSpPr txBox="1"/>
          <p:nvPr/>
        </p:nvSpPr>
        <p:spPr>
          <a:xfrm>
            <a:off x="10285412" y="2768601"/>
            <a:ext cx="609600" cy="58477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8000" i="0" lang="en-US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”</a:t>
            </a:r>
            <a:endParaRPr b="0" cap="none" sz="8000" i="0" lang="en-US" strike="noStrike" u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64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06;p23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 panose="020B0502020202020204"/>
              <a:buNone/>
              <a:defRPr b="0" cap="none" sz="32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5" name="Google Shape;107;p23"/>
          <p:cNvSpPr txBox="1"/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36" name="Google Shape;108;p23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7" name="Google Shape;109;p23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8" name="Google Shape;110;p23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75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112;p24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 panose="020B0502020202020204"/>
              <a:buNone/>
              <a:defRPr b="0" cap="none" sz="3200">
                <a:solidFill>
                  <a:schemeClr val="lt1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8" name="Google Shape;113;p24"/>
          <p:cNvSpPr txBox="1"/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SzPts val="1920"/>
              <a:buNone/>
              <a:defRPr b="0" cap="none" sz="2400">
                <a:solidFill>
                  <a:schemeClr val="lt1"/>
                </a:solidFill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99" name="Google Shape;114;p24"/>
          <p:cNvSpPr txBox="1"/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700" name="Google Shape;115;p24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1" name="Google Shape;116;p24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2" name="Google Shape;117;p24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48703" name="Google Shape;118;p24"/>
          <p:cNvSpPr txBox="1"/>
          <p:nvPr/>
        </p:nvSpPr>
        <p:spPr>
          <a:xfrm>
            <a:off x="531812" y="812222"/>
            <a:ext cx="609600" cy="58477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8000" i="0" lang="en-US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“</a:t>
            </a:r>
            <a:endParaRPr b="0" cap="none" sz="8000" i="0" lang="en-US" strike="noStrike" u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048704" name="Google Shape;119;p24"/>
          <p:cNvSpPr txBox="1"/>
          <p:nvPr/>
        </p:nvSpPr>
        <p:spPr>
          <a:xfrm>
            <a:off x="10285412" y="2768601"/>
            <a:ext cx="609600" cy="58477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8000" i="0" lang="en-US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”</a:t>
            </a:r>
            <a:endParaRPr b="0" cap="none" sz="8000" i="0" lang="en-US" strike="noStrike" u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67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121;p25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  <a:defRPr b="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1" name="Google Shape;122;p25"/>
          <p:cNvSpPr txBox="1"/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SzPts val="1920"/>
              <a:buNone/>
              <a:defRPr b="0" cap="none" sz="2400">
                <a:solidFill>
                  <a:schemeClr val="lt1"/>
                </a:solidFill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52" name="Google Shape;123;p25"/>
          <p:cNvSpPr txBox="1"/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53" name="Google Shape;124;p25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4" name="Google Shape;125;p25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5" name="Google Shape;126;p25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7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Google Shape;128;p2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2" name="Google Shape;129;p26"/>
          <p:cNvSpPr txBox="1"/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713" name="Google Shape;130;p26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131;p26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5" name="Google Shape;132;p26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7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34;p27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3" name="Google Shape;135;p27"/>
          <p:cNvSpPr txBox="1"/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74" name="Google Shape;136;p27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5" name="Google Shape;137;p27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6" name="Google Shape;138;p27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35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33;p1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34;p12"/>
          <p:cNvSpPr txBox="1"/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593" name="Google Shape;35;p12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36;p12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7;p12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39;p13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  <a:defRPr b="0" cap="none" sz="36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7" name="Google Shape;40;p13"/>
          <p:cNvSpPr txBox="1"/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58" name="Google Shape;41;p13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9" name="Google Shape;42;p13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0" name="Google Shape;43;p13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7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45;p1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2" name="Google Shape;46;p14"/>
          <p:cNvSpPr txBox="1"/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93" name="Google Shape;47;p14"/>
          <p:cNvSpPr txBox="1"/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94" name="Google Shape;48;p14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5" name="Google Shape;49;p14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6" name="Google Shape;50;p14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69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52;p1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2" name="Google Shape;53;p15"/>
          <p:cNvSpPr txBox="1"/>
          <p:nvPr>
            <p:ph type="body" idx="1"/>
          </p:nvPr>
        </p:nvSpPr>
        <p:spPr>
          <a:xfrm>
            <a:off x="972080" y="685800"/>
            <a:ext cx="4649787" cy="57626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48663" name="Google Shape;54;p15"/>
          <p:cNvSpPr txBox="1"/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64" name="Google Shape;55;p15"/>
          <p:cNvSpPr txBox="1"/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48665" name="Google Shape;56;p15"/>
          <p:cNvSpPr txBox="1"/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666" name="Google Shape;57;p15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58;p15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8" name="Google Shape;59;p15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63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61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1" name="Google Shape;62;p16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2" name="Google Shape;63;p16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3" name="Google Shape;64;p16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0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66;p17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0" name="Google Shape;67;p17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1" name="Google Shape;68;p17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76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70;p18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 panose="020B0502020202020204"/>
              <a:buNone/>
              <a:defRPr b="0" sz="24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6" name="Google Shape;71;p18"/>
          <p:cNvSpPr txBox="1"/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</a:lvl2pPr>
            <a:lvl3pPr algn="l" indent="-320040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</a:lvl3pPr>
            <a:lvl4pPr algn="l" indent="-320040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</a:lvl4pPr>
            <a:lvl5pPr algn="l" indent="-320040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</a:lvl5pPr>
            <a:lvl6pPr algn="l" indent="-320040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</a:lvl6pPr>
            <a:lvl7pPr algn="l" indent="-320040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</a:lvl9pPr>
          </a:lstStyle>
          <a:p/>
        </p:txBody>
      </p:sp>
      <p:sp>
        <p:nvSpPr>
          <p:cNvPr id="1048707" name="Google Shape;72;p18"/>
          <p:cNvSpPr txBox="1"/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48708" name="Google Shape;73;p18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9" name="Google Shape;74;p18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0" name="Google Shape;75;p18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6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77;p19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 panose="020B0502020202020204"/>
              <a:buNone/>
              <a:defRPr b="0" sz="28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5" name="Google Shape;78;p19"/>
          <p:cNvSpPr/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6" name="Google Shape;79;p19"/>
          <p:cNvSpPr txBox="1"/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48647" name="Google Shape;80;p19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8" name="Google Shape;81;p19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9" name="Google Shape;82;p19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0;p10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Google Shape;11;p10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29" name="Google Shape;12;p10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0" name="Google Shape;13;p10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1" name="Google Shape;14;p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straightConnector1"/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15;p10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straightConnector1"/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8576" name="Google Shape;16;p1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  <a:defRPr b="0" cap="none" sz="36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8577" name="Google Shape;17;p10"/>
          <p:cNvSpPr txBox="1"/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0200" lvl="0" marL="457200" marR="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cap="none" sz="20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algn="l" indent="-320040" lvl="1" marL="9144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cap="none" sz="18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algn="l" indent="-309880" lvl="2" marL="13716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cap="none" sz="16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algn="l" indent="-299720" lvl="3" marL="18288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sz="14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algn="l" indent="-299720" lvl="4" marL="22860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sz="14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algn="l" indent="-299720" lvl="5" marL="27432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sz="14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algn="l" indent="-299720" lvl="6" marL="32004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sz="14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algn="l" indent="-299720" lvl="7" marL="36576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sz="14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algn="l" indent="-299720" lvl="8" marL="4114800" marR="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sz="1400" i="0" strike="noStrike" u="none">
                <a:solidFill>
                  <a:srgbClr val="0F486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048578" name="Google Shape;18;p10"/>
          <p:cNvSpPr txBox="1"/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0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048579" name="Google Shape;19;p10"/>
          <p:cNvSpPr txBox="1"/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0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048580" name="Google Shape;20;p10"/>
          <p:cNvSpPr txBox="1"/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3200" i="0" strike="noStrike" u="none">
                <a:solidFill>
                  <a:srgbClr val="09304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github.com/sughraabbasi/irisflower_classify" TargetMode="Externa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0">
              <a:srgbClr val="05578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3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143;p1"/>
          <p:cNvSpPr/>
          <p:nvPr/>
        </p:nvSpPr>
        <p:spPr>
          <a:xfrm>
            <a:off x="-3175" y="0"/>
            <a:ext cx="12192000" cy="6858000"/>
          </a:xfrm>
          <a:prstGeom prst="rect"/>
          <a:gradFill>
            <a:gsLst>
              <a:gs pos="0">
                <a:srgbClr val="62D2EF"/>
              </a:gs>
              <a:gs pos="100000">
                <a:srgbClr val="05578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097152" name="Google Shape;14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40000"/>
          </a:blip>
          <a:srcRect t="9418" b="6313"/>
          <a:stretch>
            <a:fillRect/>
          </a:stretch>
        </p:blipFill>
        <p:spPr>
          <a:xfrm>
            <a:off x="-3175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587" name="Google Shape;145;p1"/>
          <p:cNvSpPr txBox="1"/>
          <p:nvPr>
            <p:ph type="ctrTitle"/>
          </p:nvPr>
        </p:nvSpPr>
        <p:spPr>
          <a:xfrm>
            <a:off x="808903" y="630381"/>
            <a:ext cx="8001000" cy="2971801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 panose="020B0502020202020204"/>
              <a:buNone/>
            </a:pPr>
            <a:r>
              <a:rPr b="1" lang="en-US"/>
              <a:t>IRIS FLOWER CLASSIFICATION PROJECT USING MACHINE LEARNING</a:t>
            </a:r>
            <a:endParaRPr b="1" lang="en-US"/>
          </a:p>
        </p:txBody>
      </p:sp>
      <p:sp>
        <p:nvSpPr>
          <p:cNvPr id="1048588" name="Google Shape;146;p1"/>
          <p:cNvSpPr txBox="1"/>
          <p:nvPr>
            <p:ph type="subTitle" idx="1"/>
          </p:nvPr>
        </p:nvSpPr>
        <p:spPr>
          <a:xfrm>
            <a:off x="8685212" y="4010122"/>
            <a:ext cx="6765100" cy="194733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 fontScale="95000" lnSpcReduction="1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endParaRPr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99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Mubash</a:t>
            </a:r>
            <a:r>
              <a:rPr lang="en-US">
                <a:solidFill>
                  <a:schemeClr val="lt1"/>
                </a:solidFill>
              </a:rPr>
              <a:t>i</a:t>
            </a:r>
            <a:r>
              <a:rPr lang="en-US">
                <a:solidFill>
                  <a:schemeClr val="lt1"/>
                </a:solidFill>
              </a:rPr>
              <a:t>r</a:t>
            </a:r>
            <a:r>
              <a:rPr lang="en-US">
                <a:solidFill>
                  <a:schemeClr val="lt1"/>
                </a:solidFill>
              </a:rPr>
              <a:t>a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F</a:t>
            </a:r>
            <a:r>
              <a:rPr lang="en-US">
                <a:solidFill>
                  <a:schemeClr val="lt1"/>
                </a:solidFill>
              </a:rPr>
              <a:t>a</a:t>
            </a:r>
            <a:r>
              <a:rPr lang="en-US">
                <a:solidFill>
                  <a:schemeClr val="lt1"/>
                </a:solidFill>
              </a:rPr>
              <a:t>t</a:t>
            </a:r>
            <a:r>
              <a:rPr lang="en-US">
                <a:solidFill>
                  <a:schemeClr val="lt1"/>
                </a:solidFill>
              </a:rPr>
              <a:t>i</a:t>
            </a:r>
            <a:r>
              <a:rPr lang="en-US">
                <a:solidFill>
                  <a:schemeClr val="lt1"/>
                </a:solidFill>
              </a:rPr>
              <a:t>m</a:t>
            </a:r>
            <a:r>
              <a:rPr lang="en-US">
                <a:solidFill>
                  <a:schemeClr val="lt1"/>
                </a:solidFill>
              </a:rPr>
              <a:t>a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99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Mah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e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Rameen</a:t>
            </a:r>
            <a:endParaRPr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99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Hafsa Razzaq</a:t>
            </a:r>
            <a:endParaRPr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99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chemeClr val="lt1"/>
                </a:solidFill>
              </a:rPr>
              <a:t>Sughra Bibi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Google Shape;173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26" name="Google Shape;174;p5"/>
          <p:cNvSpPr txBox="1"/>
          <p:nvPr>
            <p:ph type="body" idx="1"/>
          </p:nvPr>
        </p:nvSpPr>
        <p:spPr>
          <a:xfrm>
            <a:off x="1289475" y="1652552"/>
            <a:ext cx="8534400" cy="28899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None/>
            </a:pPr>
            <a:r>
              <a:rPr sz="3100" lang="en-US">
                <a:solidFill>
                  <a:schemeClr val="lt1"/>
                </a:solidFill>
              </a:rPr>
              <a:t>G</a:t>
            </a:r>
            <a:r>
              <a:rPr sz="3100" lang="en-US">
                <a:solidFill>
                  <a:schemeClr val="lt1"/>
                </a:solidFill>
              </a:rPr>
              <a:t>i</a:t>
            </a:r>
            <a:r>
              <a:rPr sz="3100" lang="en-US">
                <a:solidFill>
                  <a:schemeClr val="lt1"/>
                </a:solidFill>
              </a:rPr>
              <a:t>t</a:t>
            </a:r>
            <a:r>
              <a:rPr sz="3100" lang="en-US">
                <a:solidFill>
                  <a:schemeClr val="lt1"/>
                </a:solidFill>
              </a:rPr>
              <a:t>h</a:t>
            </a:r>
            <a:r>
              <a:rPr sz="3100" lang="en-US">
                <a:solidFill>
                  <a:schemeClr val="lt1"/>
                </a:solidFill>
              </a:rPr>
              <a:t>u</a:t>
            </a:r>
            <a:r>
              <a:rPr sz="3100" lang="en-US">
                <a:solidFill>
                  <a:schemeClr val="lt1"/>
                </a:solidFill>
              </a:rPr>
              <a:t>b</a:t>
            </a:r>
            <a:r>
              <a:rPr sz="3100" lang="en-US">
                <a:solidFill>
                  <a:schemeClr val="lt1"/>
                </a:solidFill>
              </a:rPr>
              <a:t> </a:t>
            </a:r>
            <a:r>
              <a:rPr sz="3100" lang="en-US">
                <a:solidFill>
                  <a:schemeClr val="lt1"/>
                </a:solidFill>
              </a:rPr>
              <a:t>L</a:t>
            </a:r>
            <a:r>
              <a:rPr sz="3100" lang="en-US">
                <a:solidFill>
                  <a:schemeClr val="lt1"/>
                </a:solidFill>
              </a:rPr>
              <a:t>i</a:t>
            </a:r>
            <a:r>
              <a:rPr sz="3100" lang="en-US">
                <a:solidFill>
                  <a:schemeClr val="lt1"/>
                </a:solidFill>
              </a:rPr>
              <a:t>n</a:t>
            </a:r>
            <a:r>
              <a:rPr sz="3100" lang="en-US">
                <a:solidFill>
                  <a:schemeClr val="lt1"/>
                </a:solidFill>
              </a:rPr>
              <a:t>k</a:t>
            </a:r>
            <a:r>
              <a:rPr sz="3100" lang="en-US">
                <a:solidFill>
                  <a:schemeClr val="lt1"/>
                </a:solidFill>
              </a:rPr>
              <a:t>:</a:t>
            </a:r>
            <a:endParaRPr sz="31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None/>
            </a:pPr>
            <a:r>
              <a:rPr sz="3100">
                <a:solidFill>
                  <a:schemeClr val="lt1"/>
                </a:solidFill>
                <a:hlinkClick r:id="rId2"/>
              </a:rPr>
              <a:t>https://github.com/SughraAbbasi/IrisFlower_classify</a:t>
            </a:r>
            <a:endParaRPr sz="31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None/>
            </a:pPr>
            <a:endParaRPr sz="31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None/>
            </a:pPr>
            <a:r>
              <a:rPr sz="3100" lang="en-US">
                <a:solidFill>
                  <a:schemeClr val="lt1"/>
                </a:solidFill>
              </a:rPr>
              <a:t>Y</a:t>
            </a:r>
            <a:r>
              <a:rPr sz="3100" lang="en-US">
                <a:solidFill>
                  <a:schemeClr val="lt1"/>
                </a:solidFill>
              </a:rPr>
              <a:t>o</a:t>
            </a:r>
            <a:r>
              <a:rPr sz="3100" lang="en-US">
                <a:solidFill>
                  <a:schemeClr val="lt1"/>
                </a:solidFill>
              </a:rPr>
              <a:t>u</a:t>
            </a:r>
            <a:r>
              <a:rPr sz="3100" lang="en-US">
                <a:solidFill>
                  <a:schemeClr val="lt1"/>
                </a:solidFill>
              </a:rPr>
              <a:t>t</a:t>
            </a:r>
            <a:r>
              <a:rPr sz="3100" lang="en-US">
                <a:solidFill>
                  <a:schemeClr val="lt1"/>
                </a:solidFill>
              </a:rPr>
              <a:t>u</a:t>
            </a:r>
            <a:r>
              <a:rPr sz="3100" lang="en-US">
                <a:solidFill>
                  <a:schemeClr val="lt1"/>
                </a:solidFill>
              </a:rPr>
              <a:t>b</a:t>
            </a:r>
            <a:r>
              <a:rPr sz="3100" lang="en-US">
                <a:solidFill>
                  <a:schemeClr val="lt1"/>
                </a:solidFill>
              </a:rPr>
              <a:t>e</a:t>
            </a:r>
            <a:r>
              <a:rPr sz="3100" lang="en-US">
                <a:solidFill>
                  <a:schemeClr val="lt1"/>
                </a:solidFill>
              </a:rPr>
              <a:t> </a:t>
            </a:r>
            <a:r>
              <a:rPr sz="3100" lang="en-US">
                <a:solidFill>
                  <a:schemeClr val="lt1"/>
                </a:solidFill>
              </a:rPr>
              <a:t>L</a:t>
            </a:r>
            <a:r>
              <a:rPr sz="3100" lang="en-US">
                <a:solidFill>
                  <a:schemeClr val="lt1"/>
                </a:solidFill>
              </a:rPr>
              <a:t>i</a:t>
            </a:r>
            <a:r>
              <a:rPr sz="3100" lang="en-US">
                <a:solidFill>
                  <a:schemeClr val="lt1"/>
                </a:solidFill>
              </a:rPr>
              <a:t>n</a:t>
            </a:r>
            <a:r>
              <a:rPr sz="3100" lang="en-US">
                <a:solidFill>
                  <a:schemeClr val="lt1"/>
                </a:solidFill>
              </a:rPr>
              <a:t>k</a:t>
            </a:r>
            <a:r>
              <a:rPr sz="3100" lang="en-US">
                <a:solidFill>
                  <a:schemeClr val="lt1"/>
                </a:solidFill>
              </a:rPr>
              <a:t>:</a:t>
            </a:r>
            <a:endParaRPr sz="31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None/>
            </a:pPr>
            <a:endParaRPr sz="3100">
              <a:solidFill>
                <a:schemeClr val="lt1"/>
              </a:solidFill>
            </a:endParaRPr>
          </a:p>
        </p:txBody>
      </p:sp>
      <p:sp>
        <p:nvSpPr>
          <p:cNvPr id="1048627" name="Google Shape;175;p5"/>
          <p:cNvSpPr txBox="1"/>
          <p:nvPr>
            <p:ph type="title"/>
          </p:nvPr>
        </p:nvSpPr>
        <p:spPr>
          <a:xfrm>
            <a:off x="1487776" y="469514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pPr>
            <a:r>
              <a:rPr b="1" lang="en-US"/>
              <a:t>LINKS</a:t>
            </a:r>
            <a:endParaRPr b="1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0">
              <a:srgbClr val="05578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36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151;p2"/>
          <p:cNvSpPr/>
          <p:nvPr/>
        </p:nvSpPr>
        <p:spPr>
          <a:xfrm>
            <a:off x="-3175" y="0"/>
            <a:ext cx="12192000" cy="6858000"/>
          </a:xfrm>
          <a:prstGeom prst="rect"/>
          <a:gradFill>
            <a:gsLst>
              <a:gs pos="0">
                <a:srgbClr val="62D2EF"/>
              </a:gs>
              <a:gs pos="100000">
                <a:srgbClr val="05578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strike="noStrike" u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097153" name="Google Shape;152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597" name="Google Shape;153;p2"/>
          <p:cNvSpPr txBox="1"/>
          <p:nvPr>
            <p:ph type="body" idx="1"/>
          </p:nvPr>
        </p:nvSpPr>
        <p:spPr>
          <a:xfrm>
            <a:off x="1487776" y="1621366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SzPts val="1400"/>
              <a:buFont typeface="Century Gothic" panose="020B0502020202020204"/>
              <a:buChar char="►"/>
            </a:pPr>
            <a:r>
              <a:rPr b="1" lang="en-US">
                <a:solidFill>
                  <a:schemeClr val="lt1"/>
                </a:solidFill>
              </a:rPr>
              <a:t>Iris flower classification</a:t>
            </a:r>
            <a:r>
              <a:rPr lang="en-US">
                <a:solidFill>
                  <a:schemeClr val="lt1"/>
                </a:solidFill>
              </a:rPr>
              <a:t> is a very popular machine learning project. The iris dataset contains three classes of flowers, </a:t>
            </a:r>
            <a:r>
              <a:rPr b="1" lang="en-US">
                <a:solidFill>
                  <a:schemeClr val="lt1"/>
                </a:solidFill>
              </a:rPr>
              <a:t>Versicolor, Setosa, Virginica,</a:t>
            </a:r>
            <a:r>
              <a:rPr lang="en-US">
                <a:solidFill>
                  <a:schemeClr val="lt1"/>
                </a:solidFill>
              </a:rPr>
              <a:t> and each class contains 4 features, ‘Sepal length’, ‘Sepal width’, ‘Petal length’, ‘Petal width’. The aim of the iris flower classification is to predict flowers based on their specific features.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8598" name="Google Shape;154;p2"/>
          <p:cNvSpPr txBox="1"/>
          <p:nvPr>
            <p:ph type="title"/>
          </p:nvPr>
        </p:nvSpPr>
        <p:spPr>
          <a:xfrm>
            <a:off x="1487776" y="469514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pPr>
            <a:r>
              <a:rPr b="1" lang="en-US"/>
              <a:t>INTRODUCTION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59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01" name="Google Shape;160;p3"/>
          <p:cNvSpPr txBox="1"/>
          <p:nvPr>
            <p:ph type="body" idx="1"/>
          </p:nvPr>
        </p:nvSpPr>
        <p:spPr>
          <a:xfrm>
            <a:off x="1487776" y="1080656"/>
            <a:ext cx="8534400" cy="415597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sz="2800" lang="en-US">
                <a:solidFill>
                  <a:schemeClr val="lt1"/>
                </a:solidFill>
              </a:rPr>
              <a:t>1. Load the data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2. Analyze and visualize the dataset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3. Model training.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4. Model Evaluation.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5. Testing the model.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48602" name="Google Shape;161;p3"/>
          <p:cNvSpPr txBox="1"/>
          <p:nvPr>
            <p:ph type="title"/>
          </p:nvPr>
        </p:nvSpPr>
        <p:spPr>
          <a:xfrm>
            <a:off x="1487776" y="469514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pPr>
            <a:r>
              <a:rPr b="1" lang="en-US"/>
              <a:t>STEPS TO CLASSIFY IRIS FLOWER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166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05" name="Google Shape;167;p4"/>
          <p:cNvSpPr txBox="1"/>
          <p:nvPr>
            <p:ph type="body" idx="1"/>
          </p:nvPr>
        </p:nvSpPr>
        <p:spPr>
          <a:xfrm>
            <a:off x="1487776" y="1621366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sz="2800" lang="en-US">
                <a:solidFill>
                  <a:schemeClr val="lt1"/>
                </a:solidFill>
              </a:rPr>
              <a:t>1. Numpy- 1.19.3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2. Matplotlib- 3.3.2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3. Seaborn – 0.11.1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4. Pandas – 1.2.4</a:t>
            </a:r>
            <a:br>
              <a:rPr sz="2800" lang="en-US">
                <a:solidFill>
                  <a:schemeClr val="lt1"/>
                </a:solidFill>
              </a:rPr>
            </a:br>
            <a:r>
              <a:rPr sz="2800" lang="en-US">
                <a:solidFill>
                  <a:schemeClr val="lt1"/>
                </a:solidFill>
              </a:rPr>
              <a:t>5. Scikit-learn – 0.24.2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48606" name="Google Shape;168;p4"/>
          <p:cNvSpPr txBox="1"/>
          <p:nvPr>
            <p:ph type="title"/>
          </p:nvPr>
        </p:nvSpPr>
        <p:spPr>
          <a:xfrm>
            <a:off x="1487776" y="469514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pPr>
            <a:r>
              <a:rPr b="1" lang="en-US"/>
              <a:t>PACKAGES USED INCLUDE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oogle Shape;173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09" name="Google Shape;174;p5"/>
          <p:cNvSpPr txBox="1"/>
          <p:nvPr>
            <p:ph type="body" idx="1"/>
          </p:nvPr>
        </p:nvSpPr>
        <p:spPr>
          <a:xfrm>
            <a:off x="1289475" y="1652552"/>
            <a:ext cx="8534400" cy="28899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55600" lvl="0" marL="285750" rtl="0">
              <a:spcBef>
                <a:spcPts val="0"/>
              </a:spcBef>
              <a:spcAft>
                <a:spcPts val="0"/>
              </a:spcAft>
              <a:buSzPts val="2500"/>
              <a:buFont typeface="Century Gothic" panose="020B0502020202020204"/>
              <a:buChar char="►"/>
            </a:pPr>
            <a:r>
              <a:rPr sz="3100" lang="en-US">
                <a:solidFill>
                  <a:schemeClr val="lt1"/>
                </a:solidFill>
              </a:rPr>
              <a:t>Visual Studio Code</a:t>
            </a:r>
            <a:endParaRPr sz="3100">
              <a:solidFill>
                <a:schemeClr val="lt1"/>
              </a:solidFill>
            </a:endParaRPr>
          </a:p>
          <a:p>
            <a:pPr algn="l" indent="-35814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40"/>
              <a:buChar char="►"/>
            </a:pPr>
            <a:r>
              <a:rPr sz="3100" lang="en-US">
                <a:solidFill>
                  <a:schemeClr val="lt1"/>
                </a:solidFill>
              </a:rPr>
              <a:t>Pycharm</a:t>
            </a:r>
            <a:endParaRPr sz="3100">
              <a:solidFill>
                <a:schemeClr val="lt1"/>
              </a:solidFill>
            </a:endParaRPr>
          </a:p>
          <a:p>
            <a:pPr algn="l" indent="-39370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Char char="►"/>
            </a:pPr>
            <a:r>
              <a:rPr sz="3100" lang="en-US">
                <a:solidFill>
                  <a:schemeClr val="lt1"/>
                </a:solidFill>
              </a:rPr>
              <a:t>Chrome Browser</a:t>
            </a:r>
            <a:endParaRPr sz="3100">
              <a:solidFill>
                <a:schemeClr val="lt1"/>
              </a:solidFill>
            </a:endParaRPr>
          </a:p>
          <a:p>
            <a:pPr algn="l" indent="-358140" lvl="0" marL="285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40"/>
              <a:buChar char="►"/>
            </a:pPr>
            <a:r>
              <a:rPr sz="3100" lang="en-US">
                <a:solidFill>
                  <a:schemeClr val="lt1"/>
                </a:solidFill>
              </a:rPr>
              <a:t>Swagger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048610" name="Google Shape;175;p5"/>
          <p:cNvSpPr txBox="1"/>
          <p:nvPr>
            <p:ph type="title"/>
          </p:nvPr>
        </p:nvSpPr>
        <p:spPr>
          <a:xfrm>
            <a:off x="1487776" y="469514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pPr>
            <a:r>
              <a:rPr b="1" lang="en-US"/>
              <a:t>TOOLS AND TECHNIQUES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180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13" name="Google Shape;181;p6"/>
          <p:cNvSpPr txBox="1"/>
          <p:nvPr>
            <p:ph type="body" idx="1"/>
          </p:nvPr>
        </p:nvSpPr>
        <p:spPr>
          <a:xfrm>
            <a:off x="1487776" y="1621366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SzPts val="1400"/>
              <a:buFont typeface="Century Gothic" panose="020B0502020202020204"/>
              <a:buChar char="►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48614" name="Google Shape;182;p6"/>
          <p:cNvSpPr txBox="1"/>
          <p:nvPr>
            <p:ph type="title"/>
          </p:nvPr>
        </p:nvSpPr>
        <p:spPr>
          <a:xfrm>
            <a:off x="1487776" y="469514"/>
            <a:ext cx="8534400" cy="15070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 panose="020B0502020202020204"/>
              <a:buNone/>
            </a:pPr>
            <a:r>
              <a:rPr b="1" lang="en-US"/>
              <a:t>SCREENSHOTS OF THE FINAL RESULTS</a:t>
            </a:r>
            <a:endParaRPr b="1"/>
          </a:p>
        </p:txBody>
      </p:sp>
      <p:pic>
        <p:nvPicPr>
          <p:cNvPr id="2097158" name="Google Shape;183;p6"/>
          <p:cNvPicPr preferRelativeResize="0"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70750" y="1475700"/>
            <a:ext cx="9250499" cy="4904174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oogle Shape;188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17" name="Google Shape;189;p7"/>
          <p:cNvSpPr txBox="1"/>
          <p:nvPr>
            <p:ph type="body" idx="1"/>
          </p:nvPr>
        </p:nvSpPr>
        <p:spPr>
          <a:xfrm>
            <a:off x="1487776" y="1621366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SzPts val="1400"/>
              <a:buFont typeface="Century Gothic" panose="020B0502020202020204"/>
              <a:buChar char="►"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097160" name="Google Shape;190;p7"/>
          <p:cNvPicPr preferRelativeResize="0"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72025" y="753088"/>
            <a:ext cx="10054301" cy="5351826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Google Shape;195;p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20" name="Google Shape;196;p8"/>
          <p:cNvSpPr txBox="1"/>
          <p:nvPr>
            <p:ph type="body" idx="1"/>
          </p:nvPr>
        </p:nvSpPr>
        <p:spPr>
          <a:xfrm>
            <a:off x="1570401" y="1307391"/>
            <a:ext cx="8534400" cy="36153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SzPts val="1400"/>
              <a:buFont typeface="Century Gothic" panose="020B0502020202020204"/>
              <a:buChar char="►"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097162" name="Google Shape;197;p8"/>
          <p:cNvPicPr preferRelativeResize="0"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278" y="828175"/>
            <a:ext cx="10081786" cy="53664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202;p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35000"/>
          </a:blip>
          <a:srcRect t="9418" b="6313"/>
          <a:stretch>
            <a:fillRect/>
          </a:stretch>
        </p:blipFill>
        <p:spPr>
          <a:xfrm>
            <a:off x="3174" y="10"/>
            <a:ext cx="12192000" cy="6857990"/>
          </a:xfrm>
          <a:prstGeom prst="rect"/>
          <a:noFill/>
          <a:ln>
            <a:noFill/>
          </a:ln>
        </p:spPr>
      </p:pic>
      <p:sp>
        <p:nvSpPr>
          <p:cNvPr id="1048623" name="Google Shape;203;p9"/>
          <p:cNvSpPr txBox="1"/>
          <p:nvPr>
            <p:ph type="body" idx="1"/>
          </p:nvPr>
        </p:nvSpPr>
        <p:spPr>
          <a:xfrm>
            <a:off x="1487776" y="1621366"/>
            <a:ext cx="8534400" cy="3615267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285750" lvl="0" marL="285750" rtl="0">
              <a:spcBef>
                <a:spcPts val="0"/>
              </a:spcBef>
              <a:spcAft>
                <a:spcPts val="0"/>
              </a:spcAft>
              <a:buSzPts val="1400"/>
              <a:buFont typeface="Century Gothic" panose="020B0502020202020204"/>
              <a:buChar char="►"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097164" name="Google Shape;204;p9"/>
          <p:cNvPicPr preferRelativeResize="0"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66675" y="669649"/>
            <a:ext cx="10269701" cy="55187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IRIS FLOWER CLASSIFICATION PROJECT USING MACHINE LEARNING</dc:title>
  <dc:creator>TECNO CH6h</dc:creator>
  <cp:lastModifiedBy>HR</cp:lastModifiedBy>
  <dcterms:created xsi:type="dcterms:W3CDTF">2022-09-13T14:40:21Z</dcterms:created>
  <dcterms:modified xsi:type="dcterms:W3CDTF">2022-09-14T17:14:10Z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e021866bb684415fa975e06ad941239d</vt:lpwstr>
  </property>
  <property fmtid="{D5CDD505-2E9C-101B-9397-08002B2CF9AE}" pid="4" name="KSOProductBuildVer">
    <vt:lpwstr>1033-11.2.0.11306</vt:lpwstr>
  </property>
</Properties>
</file>