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81"/>
  </p:normalViewPr>
  <p:slideViewPr>
    <p:cSldViewPr snapToGrid="0" snapToObjects="1">
      <p:cViewPr varScale="1">
        <p:scale>
          <a:sx n="215" d="100"/>
          <a:sy n="215" d="100"/>
        </p:scale>
        <p:origin x="10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3348-600B-A341-9876-02085AEF99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C78C49-C66F-C140-8158-3AAD24D05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B6857E-C7BE-EA46-B412-55F6882985DD}"/>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5" name="Footer Placeholder 4">
            <a:extLst>
              <a:ext uri="{FF2B5EF4-FFF2-40B4-BE49-F238E27FC236}">
                <a16:creationId xmlns:a16="http://schemas.microsoft.com/office/drawing/2014/main" id="{0C538E9D-B279-2740-9211-1CF9FBA2C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04B8-297C-6C4A-B2DD-68E59473EF74}"/>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20279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05CB-2101-0E48-A5E5-410F342A8E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7D2E-8565-1543-8E9C-4AC3F7538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6921A-DB7B-F241-952A-91AA131FFAE2}"/>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5" name="Footer Placeholder 4">
            <a:extLst>
              <a:ext uri="{FF2B5EF4-FFF2-40B4-BE49-F238E27FC236}">
                <a16:creationId xmlns:a16="http://schemas.microsoft.com/office/drawing/2014/main" id="{AC183D5F-6C34-884F-8174-6A7B4FAAC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BD0CB-A6B4-794C-A911-87FB30CFC772}"/>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4066920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3D229D-0896-A54B-B3F7-C75994B7D4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04204-8CB2-B740-9FCA-277A0F5775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548C0-4720-034B-93FB-ECE3ADF14096}"/>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5" name="Footer Placeholder 4">
            <a:extLst>
              <a:ext uri="{FF2B5EF4-FFF2-40B4-BE49-F238E27FC236}">
                <a16:creationId xmlns:a16="http://schemas.microsoft.com/office/drawing/2014/main" id="{B4F465B8-9676-4248-A780-C32ED25FB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B3620-2922-4D44-B8C8-D33BDD332529}"/>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394371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03DF-63FF-8648-B106-FD1FCF98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A529F-E2BE-074A-A458-D5E87422E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9E8D2-C7CA-6346-AE71-2407B5C5DFB7}"/>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5" name="Footer Placeholder 4">
            <a:extLst>
              <a:ext uri="{FF2B5EF4-FFF2-40B4-BE49-F238E27FC236}">
                <a16:creationId xmlns:a16="http://schemas.microsoft.com/office/drawing/2014/main" id="{0AC4FE57-6251-AF40-B308-8C9272D3B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C0F8-81CE-D949-9D07-97DA608C585B}"/>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396634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3AAA-667D-204E-A957-11334C25F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09D4C2-EA88-1941-884C-FAA2C48517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AE714C-E060-1C41-ACFB-6F5930300332}"/>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5" name="Footer Placeholder 4">
            <a:extLst>
              <a:ext uri="{FF2B5EF4-FFF2-40B4-BE49-F238E27FC236}">
                <a16:creationId xmlns:a16="http://schemas.microsoft.com/office/drawing/2014/main" id="{928F6C62-2B87-214C-B816-F3D3D145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D4E51-2CAA-364C-98C2-4D5B4145603C}"/>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253211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2447-7025-794D-B839-B5B4DAD89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95B69-9580-1A43-855D-32E0F2360C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F6B696-4B44-A140-9F5B-8E735310EF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CDAEF7-C438-8F4B-BC93-112074B3259E}"/>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6" name="Footer Placeholder 5">
            <a:extLst>
              <a:ext uri="{FF2B5EF4-FFF2-40B4-BE49-F238E27FC236}">
                <a16:creationId xmlns:a16="http://schemas.microsoft.com/office/drawing/2014/main" id="{4458C6B6-3933-1448-9EAB-952EB2E85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C2937-34FE-E948-8C72-840462BBD13A}"/>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26247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42AE-29BD-3A4B-AC3F-1DFA5F7A2B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E4DE0-F4B7-5441-B5BB-FDC69114A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17067-85E5-8E45-BB4B-FBFEEEEE0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D7065D-3C41-0C4E-9590-CCC4CCC07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526714-2BB1-A64C-B33E-A19BB08B47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58E4A-A9DE-4F47-9A9F-49A1642912E3}"/>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8" name="Footer Placeholder 7">
            <a:extLst>
              <a:ext uri="{FF2B5EF4-FFF2-40B4-BE49-F238E27FC236}">
                <a16:creationId xmlns:a16="http://schemas.microsoft.com/office/drawing/2014/main" id="{21014DBF-E8BB-6B41-BF4E-CD29FDB54F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74FD92-FF8E-944C-9335-A9E09F309ADE}"/>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415181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41E3-3FBF-D648-A7F9-8AE7C1C6C1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5F6A59-8F86-A547-AA82-877BEF561809}"/>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4" name="Footer Placeholder 3">
            <a:extLst>
              <a:ext uri="{FF2B5EF4-FFF2-40B4-BE49-F238E27FC236}">
                <a16:creationId xmlns:a16="http://schemas.microsoft.com/office/drawing/2014/main" id="{7EDC53F1-89D7-914A-9DA5-66298D4483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C43F4-84A8-E64A-877D-CB17A44A0FA6}"/>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144407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A13473-6CD0-FA4C-901A-5B86CA101DFD}"/>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3" name="Footer Placeholder 2">
            <a:extLst>
              <a:ext uri="{FF2B5EF4-FFF2-40B4-BE49-F238E27FC236}">
                <a16:creationId xmlns:a16="http://schemas.microsoft.com/office/drawing/2014/main" id="{2DC59480-C66E-6D46-8E67-89D55AD1B3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029DB8-C886-EC47-BA15-671E298588CB}"/>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119840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0ED5-0AAC-6142-A798-600B4BF96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227044-891F-D24C-BD5E-C714A5415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4C686-8065-3441-A869-36C34F8AD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7AB83-278E-2147-8E6A-E84BA089490B}"/>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6" name="Footer Placeholder 5">
            <a:extLst>
              <a:ext uri="{FF2B5EF4-FFF2-40B4-BE49-F238E27FC236}">
                <a16:creationId xmlns:a16="http://schemas.microsoft.com/office/drawing/2014/main" id="{FA8A14CB-816F-CD41-9240-1184E1B7D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E4DF6-65C3-B149-9C0A-4D5CF3A678E6}"/>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178115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C050-F5A5-D14F-B03C-02B424411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3EC5D-BCEA-A240-99B9-247E5CB2F7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AA53C-ADA9-DD43-B9F3-8950C4B1A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18BD8-AA69-EE42-8A24-CC34EE7DCAE6}"/>
              </a:ext>
            </a:extLst>
          </p:cNvPr>
          <p:cNvSpPr>
            <a:spLocks noGrp="1"/>
          </p:cNvSpPr>
          <p:nvPr>
            <p:ph type="dt" sz="half" idx="10"/>
          </p:nvPr>
        </p:nvSpPr>
        <p:spPr/>
        <p:txBody>
          <a:bodyPr/>
          <a:lstStyle/>
          <a:p>
            <a:fld id="{DD1CE5F0-2E53-3E45-9D8A-4C753BB4CA1E}" type="datetimeFigureOut">
              <a:rPr lang="en-US" smtClean="0"/>
              <a:t>1/23/21</a:t>
            </a:fld>
            <a:endParaRPr lang="en-US"/>
          </a:p>
        </p:txBody>
      </p:sp>
      <p:sp>
        <p:nvSpPr>
          <p:cNvPr id="6" name="Footer Placeholder 5">
            <a:extLst>
              <a:ext uri="{FF2B5EF4-FFF2-40B4-BE49-F238E27FC236}">
                <a16:creationId xmlns:a16="http://schemas.microsoft.com/office/drawing/2014/main" id="{4D490E40-0CB0-C249-9B81-3F265EFE4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3A851-5932-CC44-AD2A-3679FDA2B776}"/>
              </a:ext>
            </a:extLst>
          </p:cNvPr>
          <p:cNvSpPr>
            <a:spLocks noGrp="1"/>
          </p:cNvSpPr>
          <p:nvPr>
            <p:ph type="sldNum" sz="quarter" idx="12"/>
          </p:nvPr>
        </p:nvSpPr>
        <p:spPr/>
        <p:txBody>
          <a:bodyPr/>
          <a:lstStyle/>
          <a:p>
            <a:fld id="{CABC0BF6-F0C9-4C46-AED9-731901C141E7}" type="slidenum">
              <a:rPr lang="en-US" smtClean="0"/>
              <a:t>‹#›</a:t>
            </a:fld>
            <a:endParaRPr lang="en-US"/>
          </a:p>
        </p:txBody>
      </p:sp>
    </p:spTree>
    <p:extLst>
      <p:ext uri="{BB962C8B-B14F-4D97-AF65-F5344CB8AC3E}">
        <p14:creationId xmlns:p14="http://schemas.microsoft.com/office/powerpoint/2010/main" val="178208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EDE1F-1C43-2048-B9CF-51929E328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6CC577-B346-BE44-8154-3672CEA9E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F5EB4-591F-5346-9A7A-94E10AEB6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CE5F0-2E53-3E45-9D8A-4C753BB4CA1E}" type="datetimeFigureOut">
              <a:rPr lang="en-US" smtClean="0"/>
              <a:t>1/23/21</a:t>
            </a:fld>
            <a:endParaRPr lang="en-US"/>
          </a:p>
        </p:txBody>
      </p:sp>
      <p:sp>
        <p:nvSpPr>
          <p:cNvPr id="5" name="Footer Placeholder 4">
            <a:extLst>
              <a:ext uri="{FF2B5EF4-FFF2-40B4-BE49-F238E27FC236}">
                <a16:creationId xmlns:a16="http://schemas.microsoft.com/office/drawing/2014/main" id="{10792F64-FC23-4E4E-B766-1FC70B7CA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6C3148-1C6A-7849-AB79-9DAF9A550B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C0BF6-F0C9-4C46-AED9-731901C141E7}" type="slidenum">
              <a:rPr lang="en-US" smtClean="0"/>
              <a:t>‹#›</a:t>
            </a:fld>
            <a:endParaRPr lang="en-US"/>
          </a:p>
        </p:txBody>
      </p:sp>
    </p:spTree>
    <p:extLst>
      <p:ext uri="{BB962C8B-B14F-4D97-AF65-F5344CB8AC3E}">
        <p14:creationId xmlns:p14="http://schemas.microsoft.com/office/powerpoint/2010/main" val="2762728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9381-5869-5A49-B7A1-CF7D3877F43F}"/>
              </a:ext>
            </a:extLst>
          </p:cNvPr>
          <p:cNvSpPr>
            <a:spLocks noGrp="1"/>
          </p:cNvSpPr>
          <p:nvPr>
            <p:ph type="ctrTitle"/>
          </p:nvPr>
        </p:nvSpPr>
        <p:spPr>
          <a:xfrm>
            <a:off x="1524000" y="2245809"/>
            <a:ext cx="9144000" cy="1564716"/>
          </a:xfrm>
        </p:spPr>
        <p:txBody>
          <a:bodyPr>
            <a:normAutofit/>
          </a:bodyPr>
          <a:lstStyle/>
          <a:p>
            <a:pPr algn="l"/>
            <a:r>
              <a:rPr lang="en-US" sz="4800"/>
              <a:t>Customer Default Identification</a:t>
            </a:r>
          </a:p>
        </p:txBody>
      </p:sp>
      <p:sp>
        <p:nvSpPr>
          <p:cNvPr id="3" name="Subtitle 2">
            <a:extLst>
              <a:ext uri="{FF2B5EF4-FFF2-40B4-BE49-F238E27FC236}">
                <a16:creationId xmlns:a16="http://schemas.microsoft.com/office/drawing/2014/main" id="{B7463B4E-BD1C-CB40-A3F3-6B9A164DB538}"/>
              </a:ext>
            </a:extLst>
          </p:cNvPr>
          <p:cNvSpPr>
            <a:spLocks noGrp="1"/>
          </p:cNvSpPr>
          <p:nvPr>
            <p:ph type="subTitle" idx="1"/>
          </p:nvPr>
        </p:nvSpPr>
        <p:spPr>
          <a:xfrm>
            <a:off x="1524000" y="3947050"/>
            <a:ext cx="9144000" cy="572583"/>
          </a:xfrm>
        </p:spPr>
        <p:txBody>
          <a:bodyPr>
            <a:normAutofit/>
          </a:bodyPr>
          <a:lstStyle/>
          <a:p>
            <a:pPr algn="l"/>
            <a:r>
              <a:rPr lang="en-US" sz="2000"/>
              <a:t>Sugitha Devarajan</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607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EF34137B-23FC-2948-A851-B6644D2F865A}"/>
              </a:ext>
            </a:extLst>
          </p:cNvPr>
          <p:cNvSpPr>
            <a:spLocks noGrp="1"/>
          </p:cNvSpPr>
          <p:nvPr>
            <p:ph type="title"/>
          </p:nvPr>
        </p:nvSpPr>
        <p:spPr>
          <a:xfrm>
            <a:off x="841247" y="5529884"/>
            <a:ext cx="5806440" cy="1096331"/>
          </a:xfrm>
        </p:spPr>
        <p:txBody>
          <a:bodyPr>
            <a:normAutofit/>
          </a:bodyPr>
          <a:lstStyle/>
          <a:p>
            <a:r>
              <a:rPr lang="en-US" sz="4000" dirty="0">
                <a:solidFill>
                  <a:srgbClr val="303030"/>
                </a:solidFill>
              </a:rPr>
              <a:t>Credit balance </a:t>
            </a:r>
          </a:p>
        </p:txBody>
      </p:sp>
      <p:pic>
        <p:nvPicPr>
          <p:cNvPr id="4098" name="Picture 2">
            <a:extLst>
              <a:ext uri="{FF2B5EF4-FFF2-40B4-BE49-F238E27FC236}">
                <a16:creationId xmlns:a16="http://schemas.microsoft.com/office/drawing/2014/main" id="{28042307-0EAC-FD47-80D1-30AAF393FD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1246" y="1747381"/>
            <a:ext cx="7354799" cy="20593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CF21ACE-C7F0-C64D-9232-3FDB87F5216D}"/>
              </a:ext>
            </a:extLst>
          </p:cNvPr>
          <p:cNvSpPr>
            <a:spLocks noGrp="1"/>
          </p:cNvSpPr>
          <p:nvPr>
            <p:ph idx="1"/>
          </p:nvPr>
        </p:nvSpPr>
        <p:spPr>
          <a:xfrm>
            <a:off x="8265226" y="965200"/>
            <a:ext cx="3221142" cy="2953658"/>
          </a:xfrm>
        </p:spPr>
        <p:txBody>
          <a:bodyPr anchor="ctr">
            <a:normAutofit/>
          </a:bodyPr>
          <a:lstStyle/>
          <a:p>
            <a:pPr marL="0" indent="0">
              <a:buNone/>
            </a:pPr>
            <a:r>
              <a:rPr lang="en-US" sz="2000" dirty="0"/>
              <a:t>The lower the amount of given credit limit of the balance owing, the bigger the chances to default. </a:t>
            </a:r>
          </a:p>
          <a:p>
            <a:pPr marL="0" indent="0">
              <a:buNone/>
            </a:pPr>
            <a:r>
              <a:rPr lang="en-US" sz="2000" dirty="0"/>
              <a:t>The DTC model predicts with recall score of 97% the lower limit making sure the default chance is lower. </a:t>
            </a:r>
          </a:p>
        </p:txBody>
      </p:sp>
    </p:spTree>
    <p:extLst>
      <p:ext uri="{BB962C8B-B14F-4D97-AF65-F5344CB8AC3E}">
        <p14:creationId xmlns:p14="http://schemas.microsoft.com/office/powerpoint/2010/main" val="383755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FBA8-3880-5540-A98F-B8FD4ECDDDB9}"/>
              </a:ext>
            </a:extLst>
          </p:cNvPr>
          <p:cNvSpPr>
            <a:spLocks noGrp="1"/>
          </p:cNvSpPr>
          <p:nvPr>
            <p:ph type="title"/>
          </p:nvPr>
        </p:nvSpPr>
        <p:spPr>
          <a:xfrm>
            <a:off x="1653363" y="365760"/>
            <a:ext cx="9367203" cy="1188720"/>
          </a:xfrm>
        </p:spPr>
        <p:txBody>
          <a:bodyPr>
            <a:normAutofit/>
          </a:bodyPr>
          <a:lstStyle/>
          <a:p>
            <a:r>
              <a:rPr lang="en-US" dirty="0"/>
              <a:t>Conclusion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E660642-1596-1849-AF93-10C9569D52A0}"/>
              </a:ext>
            </a:extLst>
          </p:cNvPr>
          <p:cNvSpPr>
            <a:spLocks noGrp="1"/>
          </p:cNvSpPr>
          <p:nvPr>
            <p:ph idx="1"/>
          </p:nvPr>
        </p:nvSpPr>
        <p:spPr>
          <a:xfrm>
            <a:off x="1653363" y="2176272"/>
            <a:ext cx="9367204" cy="4041648"/>
          </a:xfrm>
        </p:spPr>
        <p:txBody>
          <a:bodyPr anchor="t">
            <a:normAutofit lnSpcReduction="10000"/>
          </a:bodyPr>
          <a:lstStyle/>
          <a:p>
            <a:r>
              <a:rPr lang="en-US" sz="2000" dirty="0"/>
              <a:t>How do you ensure that customers can/will pay their loans?</a:t>
            </a:r>
          </a:p>
          <a:p>
            <a:pPr marL="0" indent="0">
              <a:buNone/>
            </a:pPr>
            <a:r>
              <a:rPr lang="en-US" sz="2000" dirty="0"/>
              <a:t>When their credit limit is high the chances for a customer to pay their loan is high. When lower credit limits the chances are less. </a:t>
            </a:r>
          </a:p>
          <a:p>
            <a:r>
              <a:rPr lang="en-US" sz="2000" dirty="0"/>
              <a:t>Can we approve customers with high certainty?</a:t>
            </a:r>
          </a:p>
          <a:p>
            <a:pPr marL="0" indent="0">
              <a:buNone/>
            </a:pPr>
            <a:r>
              <a:rPr lang="en-US" sz="2000" dirty="0"/>
              <a:t>There are ways where our model can approve customers with certainty i.e., probability of default using recall score. In this model we focus on the default dependent variable and predict with 90% score recall whether a customer will default this way the cost of predicting </a:t>
            </a:r>
            <a:r>
              <a:rPr lang="en-US" sz="2000"/>
              <a:t>false positive </a:t>
            </a:r>
            <a:r>
              <a:rPr lang="en-US" sz="2000" dirty="0"/>
              <a:t>is to a minimum. </a:t>
            </a:r>
          </a:p>
          <a:p>
            <a:pPr marL="0" indent="0">
              <a:buNone/>
            </a:pPr>
            <a:r>
              <a:rPr lang="en-US" sz="2000" dirty="0"/>
              <a:t>On other hand, there are safer ways with less risk demographics like female between age 30 -40 and education graduate or university who is single will have high chance of not being default.</a:t>
            </a:r>
          </a:p>
          <a:p>
            <a:pPr marL="0" indent="0">
              <a:buNone/>
            </a:pPr>
            <a:r>
              <a:rPr lang="en-US" sz="2000" dirty="0"/>
              <a:t>Also, having a delay, even for 1 month in any of the previous months, increases the chance of default which the DTC model clearly proves. </a:t>
            </a:r>
          </a:p>
        </p:txBody>
      </p:sp>
    </p:spTree>
    <p:extLst>
      <p:ext uri="{BB962C8B-B14F-4D97-AF65-F5344CB8AC3E}">
        <p14:creationId xmlns:p14="http://schemas.microsoft.com/office/powerpoint/2010/main" val="394918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A2E5-4F98-7243-90A2-8FA3EEF8376F}"/>
              </a:ext>
            </a:extLst>
          </p:cNvPr>
          <p:cNvSpPr>
            <a:spLocks noGrp="1"/>
          </p:cNvSpPr>
          <p:nvPr>
            <p:ph type="title"/>
          </p:nvPr>
        </p:nvSpPr>
        <p:spPr>
          <a:xfrm>
            <a:off x="1653363" y="365760"/>
            <a:ext cx="9367203" cy="1188720"/>
          </a:xfrm>
        </p:spPr>
        <p:txBody>
          <a:bodyPr>
            <a:normAutofit/>
          </a:bodyPr>
          <a:lstStyle/>
          <a:p>
            <a:r>
              <a:rPr lang="en-US" dirty="0"/>
              <a:t>Problem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EA8F47-FD88-DB46-8B2E-4134F82540EA}"/>
              </a:ext>
            </a:extLst>
          </p:cNvPr>
          <p:cNvSpPr>
            <a:spLocks noGrp="1"/>
          </p:cNvSpPr>
          <p:nvPr>
            <p:ph idx="1"/>
          </p:nvPr>
        </p:nvSpPr>
        <p:spPr>
          <a:xfrm>
            <a:off x="1653363" y="2176272"/>
            <a:ext cx="9367204" cy="4041648"/>
          </a:xfrm>
        </p:spPr>
        <p:txBody>
          <a:bodyPr anchor="t">
            <a:normAutofit/>
          </a:bodyPr>
          <a:lstStyle/>
          <a:p>
            <a:r>
              <a:rPr lang="en-US" sz="2400"/>
              <a:t>An increase in customer default rates is bad for Credit One since its business is approving customers for loans in the first place. This is likely to result in the loss of Credit One's business customers.  Need to build a model that can better predict what credit limit a customer should be assigned. </a:t>
            </a:r>
          </a:p>
          <a:p>
            <a:r>
              <a:rPr lang="en-US" sz="2400"/>
              <a:t>The bottom line is Credit One need a much better way to understand how much credit to allow someone to use or, at the very least, if someone should be approved or not.</a:t>
            </a:r>
          </a:p>
        </p:txBody>
      </p:sp>
    </p:spTree>
    <p:extLst>
      <p:ext uri="{BB962C8B-B14F-4D97-AF65-F5344CB8AC3E}">
        <p14:creationId xmlns:p14="http://schemas.microsoft.com/office/powerpoint/2010/main" val="180895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24E5-64B7-AC47-9D96-B63D8085F818}"/>
              </a:ext>
            </a:extLst>
          </p:cNvPr>
          <p:cNvSpPr>
            <a:spLocks noGrp="1"/>
          </p:cNvSpPr>
          <p:nvPr>
            <p:ph type="title"/>
          </p:nvPr>
        </p:nvSpPr>
        <p:spPr>
          <a:xfrm>
            <a:off x="1653363" y="365760"/>
            <a:ext cx="9367203" cy="1188720"/>
          </a:xfrm>
        </p:spPr>
        <p:txBody>
          <a:bodyPr>
            <a:normAutofit/>
          </a:bodyPr>
          <a:lstStyle/>
          <a:p>
            <a:r>
              <a:rPr lang="en-US" dirty="0"/>
              <a:t>Questions to Resolve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5C72802-3F5E-9844-9098-C87EC6AE7557}"/>
              </a:ext>
            </a:extLst>
          </p:cNvPr>
          <p:cNvSpPr>
            <a:spLocks noGrp="1"/>
          </p:cNvSpPr>
          <p:nvPr>
            <p:ph idx="1"/>
          </p:nvPr>
        </p:nvSpPr>
        <p:spPr>
          <a:xfrm>
            <a:off x="1653363" y="2176272"/>
            <a:ext cx="9367204" cy="4041648"/>
          </a:xfrm>
        </p:spPr>
        <p:txBody>
          <a:bodyPr anchor="t">
            <a:normAutofit/>
          </a:bodyPr>
          <a:lstStyle/>
          <a:p>
            <a:r>
              <a:rPr lang="en-US" sz="2400"/>
              <a:t>How do you ensure that customers can/will pay their loans?</a:t>
            </a:r>
          </a:p>
          <a:p>
            <a:r>
              <a:rPr lang="en-US" sz="2400"/>
              <a:t>Can we approve customers with high certainty?</a:t>
            </a:r>
          </a:p>
          <a:p>
            <a:r>
              <a:rPr lang="en-US" sz="2400"/>
              <a:t>How much credit to allow someone to use?</a:t>
            </a:r>
          </a:p>
          <a:p>
            <a:endParaRPr lang="en-US" sz="2400"/>
          </a:p>
          <a:p>
            <a:pPr marL="0" indent="0">
              <a:buNone/>
            </a:pPr>
            <a:endParaRPr lang="en-US" sz="2400"/>
          </a:p>
        </p:txBody>
      </p:sp>
    </p:spTree>
    <p:extLst>
      <p:ext uri="{BB962C8B-B14F-4D97-AF65-F5344CB8AC3E}">
        <p14:creationId xmlns:p14="http://schemas.microsoft.com/office/powerpoint/2010/main" val="96271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with medium confidence">
            <a:extLst>
              <a:ext uri="{FF2B5EF4-FFF2-40B4-BE49-F238E27FC236}">
                <a16:creationId xmlns:a16="http://schemas.microsoft.com/office/drawing/2014/main" id="{AED8EBDC-0E09-C644-A4E4-81D26046738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122672" y="289999"/>
            <a:ext cx="2884802" cy="2520534"/>
          </a:xfrm>
          <a:custGeom>
            <a:avLst/>
            <a:gdLst/>
            <a:ahLst/>
            <a:cxnLst/>
            <a:rect l="l" t="t" r="r" b="b"/>
            <a:pathLst>
              <a:path w="3976051" h="2331947">
                <a:moveTo>
                  <a:pt x="0" y="0"/>
                </a:moveTo>
                <a:lnTo>
                  <a:pt x="3976051" y="0"/>
                </a:lnTo>
                <a:lnTo>
                  <a:pt x="3976051" y="2331947"/>
                </a:lnTo>
                <a:lnTo>
                  <a:pt x="0" y="2331947"/>
                </a:lnTo>
                <a:close/>
              </a:path>
            </a:pathLst>
          </a:custGeom>
          <a:noFill/>
        </p:spPr>
      </p:pic>
      <p:pic>
        <p:nvPicPr>
          <p:cNvPr id="5" name="Picture 4" descr="Shape&#10;&#10;Description automatically generated with medium confidence">
            <a:extLst>
              <a:ext uri="{FF2B5EF4-FFF2-40B4-BE49-F238E27FC236}">
                <a16:creationId xmlns:a16="http://schemas.microsoft.com/office/drawing/2014/main" id="{50CA8D97-8AE8-204F-831F-772CF6FC81F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122671" y="3365727"/>
            <a:ext cx="7053489" cy="1626895"/>
          </a:xfrm>
          <a:custGeom>
            <a:avLst/>
            <a:gdLst/>
            <a:ahLst/>
            <a:cxnLst/>
            <a:rect l="l" t="t" r="r" b="b"/>
            <a:pathLst>
              <a:path w="4926150" h="2331720">
                <a:moveTo>
                  <a:pt x="0" y="0"/>
                </a:moveTo>
                <a:lnTo>
                  <a:pt x="4926150" y="0"/>
                </a:lnTo>
                <a:lnTo>
                  <a:pt x="4926150" y="2331720"/>
                </a:lnTo>
                <a:lnTo>
                  <a:pt x="0" y="2331720"/>
                </a:lnTo>
                <a:close/>
              </a:path>
            </a:pathLst>
          </a:custGeom>
          <a:noFill/>
        </p:spPr>
      </p:pic>
      <p:sp>
        <p:nvSpPr>
          <p:cNvPr id="17" name="Freeform: Shape 11">
            <a:extLst>
              <a:ext uri="{FF2B5EF4-FFF2-40B4-BE49-F238E27FC236}">
                <a16:creationId xmlns:a16="http://schemas.microsoft.com/office/drawing/2014/main" id="{A7487470-DFA4-44D9-BF1D-22C1178E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3">
            <a:extLst>
              <a:ext uri="{FF2B5EF4-FFF2-40B4-BE49-F238E27FC236}">
                <a16:creationId xmlns:a16="http://schemas.microsoft.com/office/drawing/2014/main" id="{5BEBD55E-3B02-468C-B15C-E3978632E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A0C3646-11A7-894E-ACCA-9383D8ECAC86}"/>
              </a:ext>
            </a:extLst>
          </p:cNvPr>
          <p:cNvSpPr>
            <a:spLocks noGrp="1"/>
          </p:cNvSpPr>
          <p:nvPr>
            <p:ph type="title"/>
          </p:nvPr>
        </p:nvSpPr>
        <p:spPr>
          <a:xfrm>
            <a:off x="841248" y="5532120"/>
            <a:ext cx="5806440" cy="1097280"/>
          </a:xfrm>
        </p:spPr>
        <p:txBody>
          <a:bodyPr>
            <a:normAutofit/>
          </a:bodyPr>
          <a:lstStyle/>
          <a:p>
            <a:r>
              <a:rPr lang="en-US" sz="3700">
                <a:solidFill>
                  <a:srgbClr val="303030"/>
                </a:solidFill>
              </a:rPr>
              <a:t>Few Observations during EDA </a:t>
            </a:r>
          </a:p>
        </p:txBody>
      </p:sp>
      <p:sp>
        <p:nvSpPr>
          <p:cNvPr id="3" name="Content Placeholder 2">
            <a:extLst>
              <a:ext uri="{FF2B5EF4-FFF2-40B4-BE49-F238E27FC236}">
                <a16:creationId xmlns:a16="http://schemas.microsoft.com/office/drawing/2014/main" id="{05F89152-9F9C-454E-B92B-2A6D9F0A114E}"/>
              </a:ext>
            </a:extLst>
          </p:cNvPr>
          <p:cNvSpPr>
            <a:spLocks noGrp="1"/>
          </p:cNvSpPr>
          <p:nvPr>
            <p:ph idx="1"/>
          </p:nvPr>
        </p:nvSpPr>
        <p:spPr>
          <a:xfrm>
            <a:off x="7271359" y="921634"/>
            <a:ext cx="4268369" cy="4070988"/>
          </a:xfrm>
        </p:spPr>
        <p:txBody>
          <a:bodyPr anchor="ctr">
            <a:normAutofit/>
          </a:bodyPr>
          <a:lstStyle/>
          <a:p>
            <a:r>
              <a:rPr lang="en-US" sz="2000" dirty="0"/>
              <a:t>We have an unbalanced data of default variable </a:t>
            </a:r>
          </a:p>
          <a:p>
            <a:r>
              <a:rPr lang="en-US" sz="2000" dirty="0"/>
              <a:t>Will female demographics be more likely to pay the debt or male?</a:t>
            </a:r>
          </a:p>
          <a:p>
            <a:pPr marL="0" indent="0">
              <a:buNone/>
            </a:pPr>
            <a:r>
              <a:rPr lang="en-US" sz="2000" dirty="0"/>
              <a:t>     Not defaulted are more by females than males</a:t>
            </a:r>
          </a:p>
          <a:p>
            <a:pPr marL="0" indent="0">
              <a:buNone/>
            </a:pPr>
            <a:endParaRPr lang="en-US" sz="2000" dirty="0"/>
          </a:p>
          <a:p>
            <a:pPr marL="0"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26395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39F8A1D7-D001-CA4D-982B-930AA9D2DB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914" y="3308264"/>
            <a:ext cx="5568564" cy="1642726"/>
          </a:xfrm>
          <a:custGeom>
            <a:avLst/>
            <a:gdLst/>
            <a:ahLst/>
            <a:cxnLst/>
            <a:rect l="l" t="t" r="r" b="b"/>
            <a:pathLst>
              <a:path w="3976051" h="2331947">
                <a:moveTo>
                  <a:pt x="0" y="0"/>
                </a:moveTo>
                <a:lnTo>
                  <a:pt x="3976051" y="0"/>
                </a:lnTo>
                <a:lnTo>
                  <a:pt x="3976051" y="2331947"/>
                </a:lnTo>
                <a:lnTo>
                  <a:pt x="0" y="2331947"/>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Shape&#10;&#10;Description automatically generated with medium confidence">
            <a:extLst>
              <a:ext uri="{FF2B5EF4-FFF2-40B4-BE49-F238E27FC236}">
                <a16:creationId xmlns:a16="http://schemas.microsoft.com/office/drawing/2014/main" id="{58841D1F-925C-D442-A55C-FE57C9A900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81914" y="700189"/>
            <a:ext cx="6864691" cy="1511306"/>
          </a:xfrm>
          <a:custGeom>
            <a:avLst/>
            <a:gdLst/>
            <a:ahLst/>
            <a:cxnLst/>
            <a:rect l="l" t="t" r="r" b="b"/>
            <a:pathLst>
              <a:path w="4926150" h="2331720">
                <a:moveTo>
                  <a:pt x="0" y="0"/>
                </a:moveTo>
                <a:lnTo>
                  <a:pt x="4926150" y="0"/>
                </a:lnTo>
                <a:lnTo>
                  <a:pt x="4926150" y="2331720"/>
                </a:lnTo>
                <a:lnTo>
                  <a:pt x="0" y="2331720"/>
                </a:lnTo>
                <a:close/>
              </a:path>
            </a:pathLst>
          </a:custGeom>
          <a:noFill/>
        </p:spPr>
      </p:pic>
      <p:sp>
        <p:nvSpPr>
          <p:cNvPr id="77" name="Freeform: Shape 76">
            <a:extLst>
              <a:ext uri="{FF2B5EF4-FFF2-40B4-BE49-F238E27FC236}">
                <a16:creationId xmlns:a16="http://schemas.microsoft.com/office/drawing/2014/main" id="{A7487470-DFA4-44D9-BF1D-22C1178E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5BEBD55E-3B02-468C-B15C-E3978632E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Content Placeholder 2">
            <a:extLst>
              <a:ext uri="{FF2B5EF4-FFF2-40B4-BE49-F238E27FC236}">
                <a16:creationId xmlns:a16="http://schemas.microsoft.com/office/drawing/2014/main" id="{88EA990C-DA76-7641-ADD4-B5E2BEAED41C}"/>
              </a:ext>
            </a:extLst>
          </p:cNvPr>
          <p:cNvSpPr>
            <a:spLocks noGrp="1"/>
          </p:cNvSpPr>
          <p:nvPr>
            <p:ph idx="1"/>
          </p:nvPr>
        </p:nvSpPr>
        <p:spPr>
          <a:xfrm>
            <a:off x="7346605" y="921634"/>
            <a:ext cx="4193123" cy="4070988"/>
          </a:xfrm>
        </p:spPr>
        <p:txBody>
          <a:bodyPr anchor="ctr">
            <a:normAutofit/>
          </a:bodyPr>
          <a:lstStyle/>
          <a:p>
            <a:r>
              <a:rPr lang="en-US" sz="1900" dirty="0"/>
              <a:t>What age group will likely to be defaulted?</a:t>
            </a:r>
          </a:p>
          <a:p>
            <a:pPr marL="0" indent="0">
              <a:buNone/>
            </a:pPr>
            <a:r>
              <a:rPr lang="en-US" sz="1900" dirty="0"/>
              <a:t>   Age 30 to 40 are high in not defaulting</a:t>
            </a:r>
            <a:r>
              <a:rPr lang="en-US" sz="1900" dirty="0">
                <a:effectLst/>
              </a:rPr>
              <a:t> </a:t>
            </a:r>
            <a:endParaRPr lang="en-US" sz="1900" dirty="0"/>
          </a:p>
          <a:p>
            <a:pPr marL="0" indent="0">
              <a:buNone/>
            </a:pPr>
            <a:endParaRPr lang="en-US" sz="1900" dirty="0"/>
          </a:p>
          <a:p>
            <a:pPr marL="0" indent="0">
              <a:buNone/>
            </a:pPr>
            <a:endParaRPr lang="en-US" sz="1900" dirty="0"/>
          </a:p>
          <a:p>
            <a:pPr marL="0" indent="0">
              <a:buNone/>
            </a:pPr>
            <a:endParaRPr lang="en-US" sz="1900" dirty="0"/>
          </a:p>
          <a:p>
            <a:r>
              <a:rPr lang="en-US" sz="1900" dirty="0"/>
              <a:t>Will marital status play a role in a customer becoming defaulted?</a:t>
            </a:r>
          </a:p>
          <a:p>
            <a:pPr marL="0" indent="0">
              <a:buNone/>
            </a:pPr>
            <a:r>
              <a:rPr lang="en-US" sz="1900" dirty="0"/>
              <a:t>   Single folks tend to not default more. </a:t>
            </a:r>
          </a:p>
          <a:p>
            <a:pPr marL="0" indent="0">
              <a:buNone/>
            </a:pPr>
            <a:endParaRPr lang="en-US" sz="1900" dirty="0"/>
          </a:p>
          <a:p>
            <a:endParaRPr lang="en-US" sz="1900" dirty="0"/>
          </a:p>
        </p:txBody>
      </p:sp>
    </p:spTree>
    <p:extLst>
      <p:ext uri="{BB962C8B-B14F-4D97-AF65-F5344CB8AC3E}">
        <p14:creationId xmlns:p14="http://schemas.microsoft.com/office/powerpoint/2010/main" val="416639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A41C599E-03DE-144A-A9A7-ED276BC942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75986" y="3094412"/>
            <a:ext cx="3037578" cy="2124688"/>
          </a:xfrm>
          <a:custGeom>
            <a:avLst/>
            <a:gdLst/>
            <a:ahLst/>
            <a:cxnLst/>
            <a:rect l="l" t="t" r="r" b="b"/>
            <a:pathLst>
              <a:path w="3976051" h="2331947">
                <a:moveTo>
                  <a:pt x="0" y="0"/>
                </a:moveTo>
                <a:lnTo>
                  <a:pt x="3976051" y="0"/>
                </a:lnTo>
                <a:lnTo>
                  <a:pt x="3976051" y="2331947"/>
                </a:lnTo>
                <a:lnTo>
                  <a:pt x="0" y="2331947"/>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picture containing bar chart&#10;&#10;Description automatically generated">
            <a:extLst>
              <a:ext uri="{FF2B5EF4-FFF2-40B4-BE49-F238E27FC236}">
                <a16:creationId xmlns:a16="http://schemas.microsoft.com/office/drawing/2014/main" id="{67935DAF-BB67-1D41-8E36-792E0669893E}"/>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198605" y="567562"/>
            <a:ext cx="4599671" cy="1693724"/>
          </a:xfrm>
          <a:custGeom>
            <a:avLst/>
            <a:gdLst/>
            <a:ahLst/>
            <a:cxnLst/>
            <a:rect l="l" t="t" r="r" b="b"/>
            <a:pathLst>
              <a:path w="4926150" h="2331720">
                <a:moveTo>
                  <a:pt x="0" y="0"/>
                </a:moveTo>
                <a:lnTo>
                  <a:pt x="4926150" y="0"/>
                </a:lnTo>
                <a:lnTo>
                  <a:pt x="4926150" y="2331720"/>
                </a:lnTo>
                <a:lnTo>
                  <a:pt x="0" y="2331720"/>
                </a:lnTo>
                <a:close/>
              </a:path>
            </a:pathLst>
          </a:custGeom>
          <a:noFill/>
        </p:spPr>
      </p:pic>
      <p:sp>
        <p:nvSpPr>
          <p:cNvPr id="75" name="Freeform: Shape 74">
            <a:extLst>
              <a:ext uri="{FF2B5EF4-FFF2-40B4-BE49-F238E27FC236}">
                <a16:creationId xmlns:a16="http://schemas.microsoft.com/office/drawing/2014/main" id="{A7487470-DFA4-44D9-BF1D-22C1178E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5BEBD55E-3B02-468C-B15C-E3978632E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Content Placeholder 2">
            <a:extLst>
              <a:ext uri="{FF2B5EF4-FFF2-40B4-BE49-F238E27FC236}">
                <a16:creationId xmlns:a16="http://schemas.microsoft.com/office/drawing/2014/main" id="{811741EB-153A-FF4A-AA42-6A1E072F2E5A}"/>
              </a:ext>
            </a:extLst>
          </p:cNvPr>
          <p:cNvSpPr>
            <a:spLocks noGrp="1"/>
          </p:cNvSpPr>
          <p:nvPr>
            <p:ph idx="1"/>
          </p:nvPr>
        </p:nvSpPr>
        <p:spPr>
          <a:xfrm>
            <a:off x="7776754" y="921634"/>
            <a:ext cx="3762974" cy="4070988"/>
          </a:xfrm>
        </p:spPr>
        <p:txBody>
          <a:bodyPr anchor="ctr">
            <a:normAutofit/>
          </a:bodyPr>
          <a:lstStyle/>
          <a:p>
            <a:r>
              <a:rPr lang="en-US" sz="1700" dirty="0"/>
              <a:t>Did education feature contribute more to the customer predicting to be defaulted? </a:t>
            </a:r>
          </a:p>
          <a:p>
            <a:pPr marL="0" indent="0">
              <a:buNone/>
            </a:pPr>
            <a:r>
              <a:rPr lang="en-US" sz="1700" dirty="0"/>
              <a:t> When customers are well educated then they don’t default.</a:t>
            </a:r>
          </a:p>
          <a:p>
            <a:endParaRPr lang="en-US" sz="1700" dirty="0"/>
          </a:p>
          <a:p>
            <a:pPr marL="0" indent="0">
              <a:buNone/>
            </a:pPr>
            <a:endParaRPr lang="en-US" sz="1700" dirty="0"/>
          </a:p>
          <a:p>
            <a:endParaRPr lang="en-US" sz="1700" dirty="0"/>
          </a:p>
          <a:p>
            <a:pPr marL="0" indent="0">
              <a:buNone/>
            </a:pPr>
            <a:endParaRPr lang="en-US" sz="1700" dirty="0"/>
          </a:p>
          <a:p>
            <a:r>
              <a:rPr lang="en-US" sz="1700" dirty="0"/>
              <a:t>Will history of payment let us know if a customer will be defaulted? </a:t>
            </a:r>
            <a:endParaRPr lang="en-US" sz="1700" dirty="0">
              <a:effectLst/>
            </a:endParaRPr>
          </a:p>
          <a:p>
            <a:pPr marL="0" indent="0">
              <a:buNone/>
            </a:pPr>
            <a:r>
              <a:rPr lang="en-US" sz="1700" dirty="0"/>
              <a:t>  There is a tendency to default when they miss payments more than a month </a:t>
            </a:r>
          </a:p>
          <a:p>
            <a:pPr marL="0" indent="0">
              <a:buNone/>
            </a:pPr>
            <a:endParaRPr lang="en-US" sz="1700" dirty="0"/>
          </a:p>
          <a:p>
            <a:endParaRPr lang="en-US" sz="1700" dirty="0"/>
          </a:p>
        </p:txBody>
      </p:sp>
    </p:spTree>
    <p:extLst>
      <p:ext uri="{BB962C8B-B14F-4D97-AF65-F5344CB8AC3E}">
        <p14:creationId xmlns:p14="http://schemas.microsoft.com/office/powerpoint/2010/main" val="23199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1DAA25C-7315-CD46-8872-7835A210B1B2}"/>
              </a:ext>
            </a:extLst>
          </p:cNvPr>
          <p:cNvSpPr>
            <a:spLocks noGrp="1"/>
          </p:cNvSpPr>
          <p:nvPr>
            <p:ph type="title"/>
          </p:nvPr>
        </p:nvSpPr>
        <p:spPr>
          <a:xfrm>
            <a:off x="841247" y="5529884"/>
            <a:ext cx="5806440" cy="1096331"/>
          </a:xfrm>
        </p:spPr>
        <p:txBody>
          <a:bodyPr>
            <a:normAutofit/>
          </a:bodyPr>
          <a:lstStyle/>
          <a:p>
            <a:r>
              <a:rPr lang="en-US" sz="3400" dirty="0">
                <a:solidFill>
                  <a:srgbClr val="303030"/>
                </a:solidFill>
              </a:rPr>
              <a:t>Credit Default - Machine Learning - Regression</a:t>
            </a:r>
          </a:p>
        </p:txBody>
      </p:sp>
      <p:pic>
        <p:nvPicPr>
          <p:cNvPr id="4" name="Picture 3">
            <a:extLst>
              <a:ext uri="{FF2B5EF4-FFF2-40B4-BE49-F238E27FC236}">
                <a16:creationId xmlns:a16="http://schemas.microsoft.com/office/drawing/2014/main" id="{C61CB05F-339A-9D40-A3EC-11D2DD458BFA}"/>
              </a:ext>
            </a:extLst>
          </p:cNvPr>
          <p:cNvPicPr>
            <a:picLocks noChangeAspect="1"/>
          </p:cNvPicPr>
          <p:nvPr/>
        </p:nvPicPr>
        <p:blipFill>
          <a:blip r:embed="rId2"/>
          <a:stretch>
            <a:fillRect/>
          </a:stretch>
        </p:blipFill>
        <p:spPr>
          <a:xfrm>
            <a:off x="396403" y="2249263"/>
            <a:ext cx="6049942" cy="1179737"/>
          </a:xfrm>
          <a:prstGeom prst="rect">
            <a:avLst/>
          </a:prstGeom>
        </p:spPr>
      </p:pic>
      <p:sp>
        <p:nvSpPr>
          <p:cNvPr id="3" name="Content Placeholder 2">
            <a:extLst>
              <a:ext uri="{FF2B5EF4-FFF2-40B4-BE49-F238E27FC236}">
                <a16:creationId xmlns:a16="http://schemas.microsoft.com/office/drawing/2014/main" id="{C58C9F09-67C4-3C46-85A4-B5468A77C8B2}"/>
              </a:ext>
            </a:extLst>
          </p:cNvPr>
          <p:cNvSpPr>
            <a:spLocks noGrp="1"/>
          </p:cNvSpPr>
          <p:nvPr>
            <p:ph idx="1"/>
          </p:nvPr>
        </p:nvSpPr>
        <p:spPr>
          <a:xfrm>
            <a:off x="6647687" y="840259"/>
            <a:ext cx="4895069" cy="4145398"/>
          </a:xfrm>
        </p:spPr>
        <p:txBody>
          <a:bodyPr anchor="ctr">
            <a:normAutofit/>
          </a:bodyPr>
          <a:lstStyle/>
          <a:p>
            <a:r>
              <a:rPr lang="en-US" sz="1700" dirty="0"/>
              <a:t>Since our aim is to predict the credit limit to be approved and to make sure customer does not default, I took the regression approach making the default and LIMIT_BAL as dependent feature to model and find the R2 and RMSE score.</a:t>
            </a:r>
          </a:p>
          <a:p>
            <a:r>
              <a:rPr lang="en-US" sz="1700" dirty="0"/>
              <a:t>Lower R2 values correspond to models with more error, which in turn produces predictions that are less precise. In other words, if your R2 is too low, your predictions will be too imprecise to be useful.  Conclusion - with regression model we were not able to predict default or answer the important question i.e., how much credit to allow. Moving on to classification </a:t>
            </a:r>
          </a:p>
          <a:p>
            <a:endParaRPr lang="en-US" sz="1700" dirty="0"/>
          </a:p>
        </p:txBody>
      </p:sp>
    </p:spTree>
    <p:extLst>
      <p:ext uri="{BB962C8B-B14F-4D97-AF65-F5344CB8AC3E}">
        <p14:creationId xmlns:p14="http://schemas.microsoft.com/office/powerpoint/2010/main" val="329966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9717586A-5C8B-5049-86F8-E631889714C0}"/>
              </a:ext>
            </a:extLst>
          </p:cNvPr>
          <p:cNvSpPr>
            <a:spLocks noGrp="1"/>
          </p:cNvSpPr>
          <p:nvPr>
            <p:ph type="title"/>
          </p:nvPr>
        </p:nvSpPr>
        <p:spPr>
          <a:xfrm>
            <a:off x="841247" y="5529884"/>
            <a:ext cx="5806440" cy="1096331"/>
          </a:xfrm>
        </p:spPr>
        <p:txBody>
          <a:bodyPr>
            <a:normAutofit/>
          </a:bodyPr>
          <a:lstStyle/>
          <a:p>
            <a:r>
              <a:rPr lang="en-US" sz="3400">
                <a:solidFill>
                  <a:srgbClr val="303030"/>
                </a:solidFill>
              </a:rPr>
              <a:t>Machine Learning – Classification </a:t>
            </a:r>
          </a:p>
        </p:txBody>
      </p:sp>
      <p:pic>
        <p:nvPicPr>
          <p:cNvPr id="4" name="Picture 3">
            <a:extLst>
              <a:ext uri="{FF2B5EF4-FFF2-40B4-BE49-F238E27FC236}">
                <a16:creationId xmlns:a16="http://schemas.microsoft.com/office/drawing/2014/main" id="{850E962A-6B8A-6C40-A42B-61F3C2246B3C}"/>
              </a:ext>
            </a:extLst>
          </p:cNvPr>
          <p:cNvPicPr>
            <a:picLocks noChangeAspect="1"/>
          </p:cNvPicPr>
          <p:nvPr/>
        </p:nvPicPr>
        <p:blipFill>
          <a:blip r:embed="rId2"/>
          <a:stretch>
            <a:fillRect/>
          </a:stretch>
        </p:blipFill>
        <p:spPr>
          <a:xfrm>
            <a:off x="841247" y="2468176"/>
            <a:ext cx="6049942" cy="983114"/>
          </a:xfrm>
          <a:prstGeom prst="rect">
            <a:avLst/>
          </a:prstGeom>
        </p:spPr>
      </p:pic>
      <p:sp>
        <p:nvSpPr>
          <p:cNvPr id="3" name="Content Placeholder 2">
            <a:extLst>
              <a:ext uri="{FF2B5EF4-FFF2-40B4-BE49-F238E27FC236}">
                <a16:creationId xmlns:a16="http://schemas.microsoft.com/office/drawing/2014/main" id="{7C0BC844-7B51-F641-90D7-E44C441F2EDC}"/>
              </a:ext>
            </a:extLst>
          </p:cNvPr>
          <p:cNvSpPr>
            <a:spLocks noGrp="1"/>
          </p:cNvSpPr>
          <p:nvPr>
            <p:ph idx="1"/>
          </p:nvPr>
        </p:nvSpPr>
        <p:spPr>
          <a:xfrm>
            <a:off x="6096001" y="790832"/>
            <a:ext cx="5446756" cy="4194825"/>
          </a:xfrm>
        </p:spPr>
        <p:txBody>
          <a:bodyPr anchor="ctr">
            <a:normAutofit/>
          </a:bodyPr>
          <a:lstStyle/>
          <a:p>
            <a:pPr marL="0" indent="0">
              <a:buNone/>
            </a:pPr>
            <a:r>
              <a:rPr lang="en-US" sz="1600" b="1" dirty="0"/>
              <a:t>Accuracy</a:t>
            </a:r>
            <a:r>
              <a:rPr lang="en-US" sz="1600" dirty="0"/>
              <a:t>: How often the model predicts the default and non default</a:t>
            </a:r>
          </a:p>
          <a:p>
            <a:pPr marL="0" indent="0">
              <a:buNone/>
            </a:pPr>
            <a:r>
              <a:rPr lang="en-US" sz="1600" b="1" dirty="0"/>
              <a:t>Precision</a:t>
            </a:r>
            <a:r>
              <a:rPr lang="en-US" sz="1600" dirty="0"/>
              <a:t>: When the model predicts default. How often it is true? </a:t>
            </a:r>
          </a:p>
          <a:p>
            <a:pPr marL="0" indent="0">
              <a:buNone/>
            </a:pPr>
            <a:r>
              <a:rPr lang="en-US" sz="1600" b="1" dirty="0"/>
              <a:t>Recall</a:t>
            </a:r>
            <a:r>
              <a:rPr lang="en-US" sz="1600" dirty="0"/>
              <a:t>: The proportion of the actual defaulters that the model will accurately predict.</a:t>
            </a:r>
          </a:p>
          <a:p>
            <a:pPr marL="0" indent="0">
              <a:buNone/>
            </a:pPr>
            <a:r>
              <a:rPr lang="en-US" sz="1600" dirty="0"/>
              <a:t>To answer the two main questions, I found the recall metrics in </a:t>
            </a:r>
            <a:r>
              <a:rPr lang="en-US" sz="1600" dirty="0" err="1"/>
              <a:t>classification_report</a:t>
            </a:r>
            <a:r>
              <a:rPr lang="en-US" sz="1600" dirty="0"/>
              <a:t> will help predict the ratio of True positives by True positives + False negatives. A false positive will hurt the cost of credit-one so, the </a:t>
            </a:r>
            <a:r>
              <a:rPr lang="en-US" sz="1600" dirty="0" err="1"/>
              <a:t>GaussianNB</a:t>
            </a:r>
            <a:r>
              <a:rPr lang="en-US" sz="1600" dirty="0"/>
              <a:t> seems to give 90% </a:t>
            </a:r>
            <a:r>
              <a:rPr lang="en-US" sz="1600" dirty="0" err="1"/>
              <a:t>recallscore</a:t>
            </a:r>
            <a:r>
              <a:rPr lang="en-US" sz="1600" dirty="0"/>
              <a:t> in predicting the default. And the decision tree algorithm helps predict the credit limit up to 97% recall when approving for between $10,000 and $200K.</a:t>
            </a:r>
          </a:p>
          <a:p>
            <a:pPr marL="0" indent="0">
              <a:buNone/>
            </a:pPr>
            <a:endParaRPr lang="en-US" sz="1600" dirty="0"/>
          </a:p>
        </p:txBody>
      </p:sp>
    </p:spTree>
    <p:extLst>
      <p:ext uri="{BB962C8B-B14F-4D97-AF65-F5344CB8AC3E}">
        <p14:creationId xmlns:p14="http://schemas.microsoft.com/office/powerpoint/2010/main" val="174097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77B643E-44A9-9D42-BF62-15A4325DBA24}"/>
              </a:ext>
            </a:extLst>
          </p:cNvPr>
          <p:cNvSpPr>
            <a:spLocks noGrp="1"/>
          </p:cNvSpPr>
          <p:nvPr>
            <p:ph type="title"/>
          </p:nvPr>
        </p:nvSpPr>
        <p:spPr>
          <a:xfrm>
            <a:off x="841247" y="5529884"/>
            <a:ext cx="5806440" cy="1096331"/>
          </a:xfrm>
        </p:spPr>
        <p:txBody>
          <a:bodyPr>
            <a:normAutofit/>
          </a:bodyPr>
          <a:lstStyle/>
          <a:p>
            <a:r>
              <a:rPr lang="en-US" sz="4000" dirty="0">
                <a:solidFill>
                  <a:srgbClr val="303030"/>
                </a:solidFill>
              </a:rPr>
              <a:t>Default </a:t>
            </a:r>
          </a:p>
        </p:txBody>
      </p:sp>
      <p:pic>
        <p:nvPicPr>
          <p:cNvPr id="3076" name="Picture 4">
            <a:extLst>
              <a:ext uri="{FF2B5EF4-FFF2-40B4-BE49-F238E27FC236}">
                <a16:creationId xmlns:a16="http://schemas.microsoft.com/office/drawing/2014/main" id="{1A2EF219-49AB-8340-A0D5-84C56CFA47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435" y="965200"/>
            <a:ext cx="5685565" cy="398906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9B6E221-C1B5-B34E-B53D-AADC6E67C09F}"/>
              </a:ext>
            </a:extLst>
          </p:cNvPr>
          <p:cNvSpPr>
            <a:spLocks noGrp="1"/>
          </p:cNvSpPr>
          <p:nvPr>
            <p:ph idx="1"/>
          </p:nvPr>
        </p:nvSpPr>
        <p:spPr>
          <a:xfrm>
            <a:off x="7534655" y="965199"/>
            <a:ext cx="4008101" cy="4020458"/>
          </a:xfrm>
        </p:spPr>
        <p:txBody>
          <a:bodyPr anchor="ctr">
            <a:normAutofit/>
          </a:bodyPr>
          <a:lstStyle/>
          <a:p>
            <a:r>
              <a:rPr lang="en-US" sz="2000"/>
              <a:t>The model predicts the limit_bal  to default more when its between 10,000 and 500K. Meaning higher limit balance are less likely to default. </a:t>
            </a:r>
          </a:p>
          <a:p>
            <a:pPr marL="0" indent="0">
              <a:buNone/>
            </a:pPr>
            <a:endParaRPr lang="en-US" sz="2000"/>
          </a:p>
          <a:p>
            <a:endParaRPr lang="en-US" sz="2000"/>
          </a:p>
          <a:p>
            <a:pPr marL="0" indent="0">
              <a:buNone/>
            </a:pPr>
            <a:endParaRPr lang="en-US" sz="2000"/>
          </a:p>
        </p:txBody>
      </p:sp>
    </p:spTree>
    <p:extLst>
      <p:ext uri="{BB962C8B-B14F-4D97-AF65-F5344CB8AC3E}">
        <p14:creationId xmlns:p14="http://schemas.microsoft.com/office/powerpoint/2010/main" val="378435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750</Words>
  <Application>Microsoft Macintosh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Customer Default Identification</vt:lpstr>
      <vt:lpstr>Problem </vt:lpstr>
      <vt:lpstr>Questions to Resolve </vt:lpstr>
      <vt:lpstr>Few Observations during EDA </vt:lpstr>
      <vt:lpstr>PowerPoint Presentation</vt:lpstr>
      <vt:lpstr>PowerPoint Presentation</vt:lpstr>
      <vt:lpstr>Credit Default - Machine Learning - Regression</vt:lpstr>
      <vt:lpstr>Machine Learning – Classification </vt:lpstr>
      <vt:lpstr>Default </vt:lpstr>
      <vt:lpstr>Credit balance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Default Identification</dc:title>
  <dc:creator>Sugitha Devarajan</dc:creator>
  <cp:lastModifiedBy>Sugitha Devarajan</cp:lastModifiedBy>
  <cp:revision>8</cp:revision>
  <dcterms:created xsi:type="dcterms:W3CDTF">2021-01-24T17:48:29Z</dcterms:created>
  <dcterms:modified xsi:type="dcterms:W3CDTF">2021-01-24T20:02:26Z</dcterms:modified>
</cp:coreProperties>
</file>