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07200" cy="9939338"/>
  <p:defaultTextStyle>
    <a:defPPr lvl="0">
      <a:defRPr lang="ja-JP"/>
    </a:defPPr>
    <a:lvl1pPr marL="0" lvl="0" algn="l" defTabSz="914400" rtl="0" eaLnBrk="1" latinLnBrk="0" hangingPunct="1">
      <a:defRPr kumimoji="1" sz="1800" kern="1200">
        <a:solidFill>
          <a:schemeClr val="tx1"/>
        </a:solidFill>
        <a:latin typeface="+mn-lt"/>
        <a:ea typeface="+mn-ea"/>
        <a:cs typeface="+mn-cs"/>
      </a:defRPr>
    </a:lvl1pPr>
    <a:lvl2pPr marL="457200" lvl="1" algn="l" defTabSz="914400" rtl="0" eaLnBrk="1" latinLnBrk="0" hangingPunct="1">
      <a:defRPr kumimoji="1" sz="1800" kern="1200">
        <a:solidFill>
          <a:schemeClr val="tx1"/>
        </a:solidFill>
        <a:latin typeface="+mn-lt"/>
        <a:ea typeface="+mn-ea"/>
        <a:cs typeface="+mn-cs"/>
      </a:defRPr>
    </a:lvl2pPr>
    <a:lvl3pPr marL="914400" lvl="2" algn="l" defTabSz="914400" rtl="0" eaLnBrk="1" latinLnBrk="0" hangingPunct="1">
      <a:defRPr kumimoji="1" sz="1800" kern="1200">
        <a:solidFill>
          <a:schemeClr val="tx1"/>
        </a:solidFill>
        <a:latin typeface="+mn-lt"/>
        <a:ea typeface="+mn-ea"/>
        <a:cs typeface="+mn-cs"/>
      </a:defRPr>
    </a:lvl3pPr>
    <a:lvl4pPr marL="1371600" lvl="3" algn="l" defTabSz="914400" rtl="0" eaLnBrk="1" latinLnBrk="0" hangingPunct="1">
      <a:defRPr kumimoji="1" sz="1800" kern="1200">
        <a:solidFill>
          <a:schemeClr val="tx1"/>
        </a:solidFill>
        <a:latin typeface="+mn-lt"/>
        <a:ea typeface="+mn-ea"/>
        <a:cs typeface="+mn-cs"/>
      </a:defRPr>
    </a:lvl4pPr>
    <a:lvl5pPr marL="1828800" lvl="4" algn="l" defTabSz="914400" rtl="0" eaLnBrk="1" latinLnBrk="0" hangingPunct="1">
      <a:defRPr kumimoji="1" sz="1800" kern="1200">
        <a:solidFill>
          <a:schemeClr val="tx1"/>
        </a:solidFill>
        <a:latin typeface="+mn-lt"/>
        <a:ea typeface="+mn-ea"/>
        <a:cs typeface="+mn-cs"/>
      </a:defRPr>
    </a:lvl5pPr>
    <a:lvl6pPr marL="2286000" lvl="5" algn="l" defTabSz="914400" rtl="0" eaLnBrk="1" latinLnBrk="0" hangingPunct="1">
      <a:defRPr kumimoji="1" sz="1800" kern="1200">
        <a:solidFill>
          <a:schemeClr val="tx1"/>
        </a:solidFill>
        <a:latin typeface="+mn-lt"/>
        <a:ea typeface="+mn-ea"/>
        <a:cs typeface="+mn-cs"/>
      </a:defRPr>
    </a:lvl6pPr>
    <a:lvl7pPr marL="2743200" lvl="6" algn="l" defTabSz="914400" rtl="0" eaLnBrk="1" latinLnBrk="0" hangingPunct="1">
      <a:defRPr kumimoji="1" sz="1800" kern="1200">
        <a:solidFill>
          <a:schemeClr val="tx1"/>
        </a:solidFill>
        <a:latin typeface="+mn-lt"/>
        <a:ea typeface="+mn-ea"/>
        <a:cs typeface="+mn-cs"/>
      </a:defRPr>
    </a:lvl7pPr>
    <a:lvl8pPr marL="3200400" lvl="7" algn="l" defTabSz="914400" rtl="0" eaLnBrk="1" latinLnBrk="0" hangingPunct="1">
      <a:defRPr kumimoji="1" sz="1800" kern="1200">
        <a:solidFill>
          <a:schemeClr val="tx1"/>
        </a:solidFill>
        <a:latin typeface="+mn-lt"/>
        <a:ea typeface="+mn-ea"/>
        <a:cs typeface="+mn-cs"/>
      </a:defRPr>
    </a:lvl8pPr>
    <a:lvl9pPr marL="3657600" lvl="8"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83" autoAdjust="0"/>
  </p:normalViewPr>
  <p:slideViewPr>
    <p:cSldViewPr snapToGrid="0" showGuides="1">
      <p:cViewPr varScale="1">
        <p:scale>
          <a:sx n="81" d="100"/>
          <a:sy n="81" d="100"/>
        </p:scale>
        <p:origin x="86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BB3E4DBA-4B23-488F-AB62-401F00D769AB}" type="datetimeFigureOut">
              <a:rPr kumimoji="1" lang="ja-JP" altLang="en-US" smtClean="0"/>
              <a:t>2021/7/29</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EE8FC14F-DF2C-44CE-8963-D2BC3EF93954}" type="slidenum">
              <a:rPr kumimoji="1" lang="ja-JP" altLang="en-US" smtClean="0"/>
              <a:t>‹#›</a:t>
            </a:fld>
            <a:endParaRPr kumimoji="1" lang="ja-JP" altLang="en-US"/>
          </a:p>
        </p:txBody>
      </p:sp>
    </p:spTree>
    <p:extLst>
      <p:ext uri="{BB962C8B-B14F-4D97-AF65-F5344CB8AC3E}">
        <p14:creationId xmlns:p14="http://schemas.microsoft.com/office/powerpoint/2010/main" val="1938340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8FC14F-DF2C-44CE-8963-D2BC3EF93954}" type="slidenum">
              <a:rPr kumimoji="1" lang="ja-JP" altLang="en-US" smtClean="0"/>
              <a:t>1</a:t>
            </a:fld>
            <a:endParaRPr kumimoji="1" lang="ja-JP" altLang="en-US"/>
          </a:p>
        </p:txBody>
      </p:sp>
    </p:spTree>
    <p:extLst>
      <p:ext uri="{BB962C8B-B14F-4D97-AF65-F5344CB8AC3E}">
        <p14:creationId xmlns:p14="http://schemas.microsoft.com/office/powerpoint/2010/main" val="177014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8FC14F-DF2C-44CE-8963-D2BC3EF93954}" type="slidenum">
              <a:rPr kumimoji="1" lang="ja-JP" altLang="en-US" smtClean="0"/>
              <a:t>2</a:t>
            </a:fld>
            <a:endParaRPr kumimoji="1" lang="ja-JP" altLang="en-US"/>
          </a:p>
        </p:txBody>
      </p:sp>
    </p:spTree>
    <p:extLst>
      <p:ext uri="{BB962C8B-B14F-4D97-AF65-F5344CB8AC3E}">
        <p14:creationId xmlns:p14="http://schemas.microsoft.com/office/powerpoint/2010/main" val="308784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8FC14F-DF2C-44CE-8963-D2BC3EF93954}" type="slidenum">
              <a:rPr kumimoji="1" lang="ja-JP" altLang="en-US" smtClean="0"/>
              <a:t>3</a:t>
            </a:fld>
            <a:endParaRPr kumimoji="1" lang="ja-JP" altLang="en-US"/>
          </a:p>
        </p:txBody>
      </p:sp>
    </p:spTree>
    <p:extLst>
      <p:ext uri="{BB962C8B-B14F-4D97-AF65-F5344CB8AC3E}">
        <p14:creationId xmlns:p14="http://schemas.microsoft.com/office/powerpoint/2010/main" val="166029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8FC14F-DF2C-44CE-8963-D2BC3EF93954}" type="slidenum">
              <a:rPr kumimoji="1" lang="ja-JP" altLang="en-US" smtClean="0"/>
              <a:t>4</a:t>
            </a:fld>
            <a:endParaRPr kumimoji="1" lang="ja-JP" altLang="en-US"/>
          </a:p>
        </p:txBody>
      </p:sp>
    </p:spTree>
    <p:extLst>
      <p:ext uri="{BB962C8B-B14F-4D97-AF65-F5344CB8AC3E}">
        <p14:creationId xmlns:p14="http://schemas.microsoft.com/office/powerpoint/2010/main" val="38518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8FC14F-DF2C-44CE-8963-D2BC3EF93954}" type="slidenum">
              <a:rPr kumimoji="1" lang="ja-JP" altLang="en-US" smtClean="0"/>
              <a:t>5</a:t>
            </a:fld>
            <a:endParaRPr kumimoji="1" lang="ja-JP" altLang="en-US"/>
          </a:p>
        </p:txBody>
      </p:sp>
    </p:spTree>
    <p:extLst>
      <p:ext uri="{BB962C8B-B14F-4D97-AF65-F5344CB8AC3E}">
        <p14:creationId xmlns:p14="http://schemas.microsoft.com/office/powerpoint/2010/main" val="410889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28A1552-64B1-469C-90C2-1CE63C400C0B}" type="datetime1">
              <a:rPr kumimoji="1" lang="ja-JP" altLang="en-US" smtClean="0"/>
              <a:t>2021/7/29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25509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8BEE12-A9F9-4105-B41A-71DB8C27C313}" type="datetime1">
              <a:rPr kumimoji="1" lang="ja-JP" altLang="en-US" smtClean="0"/>
              <a:t>2021/7/29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169485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DD9F351-789D-4F60-A3E1-45B65ADD0FC9}" type="datetime1">
              <a:rPr kumimoji="1" lang="ja-JP" altLang="en-US" smtClean="0"/>
              <a:t>2021/7/29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309265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6FA395-8DA7-4E8C-A254-68BC3030DAB6}" type="datetime1">
              <a:rPr kumimoji="1" lang="ja-JP" altLang="en-US" smtClean="0"/>
              <a:t>2021/7/29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354723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963F31-F5F0-4962-A134-1731A972FCC0}" type="datetime1">
              <a:rPr kumimoji="1" lang="ja-JP" altLang="en-US" smtClean="0"/>
              <a:t>2021/7/29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44742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67BF800-F88C-4E6F-81A4-BA1F53DEDAC6}" type="datetime1">
              <a:rPr kumimoji="1" lang="ja-JP" altLang="en-US" smtClean="0"/>
              <a:t>2021/7/29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sz="1600" b="0"/>
            </a:lvl1pPr>
          </a:lstStyle>
          <a:p>
            <a:fld id="{3A1DB6C2-2DC4-4A01-AF44-C43BC26CCD43}" type="slidenum">
              <a:rPr lang="ja-JP" altLang="en-US" smtClean="0"/>
              <a:pPr/>
              <a:t>‹#›</a:t>
            </a:fld>
            <a:endParaRPr lang="ja-JP" altLang="en-US" dirty="0"/>
          </a:p>
        </p:txBody>
      </p:sp>
    </p:spTree>
    <p:extLst>
      <p:ext uri="{BB962C8B-B14F-4D97-AF65-F5344CB8AC3E}">
        <p14:creationId xmlns:p14="http://schemas.microsoft.com/office/powerpoint/2010/main" val="169324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550134D-7301-443E-B523-BD7C56AB9094}" type="datetime1">
              <a:rPr kumimoji="1" lang="ja-JP" altLang="en-US" smtClean="0"/>
              <a:t>2021/7/29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229639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70F09D4-5EAD-4FE7-B528-EAAB0474536C}" type="datetime1">
              <a:rPr kumimoji="1" lang="ja-JP" altLang="en-US" smtClean="0"/>
              <a:t>2021/7/29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359614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DB352-38B8-4A2A-8ADD-18E00E8912D3}" type="datetime1">
              <a:rPr kumimoji="1" lang="ja-JP" altLang="en-US" smtClean="0"/>
              <a:t>2021/7/29</a:t>
            </a:fld>
            <a:endParaRPr kumimoji="1" lang="ja-JP" altLang="en-US"/>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a:xfrm>
            <a:off x="7086600" y="6492875"/>
            <a:ext cx="2057400" cy="365125"/>
          </a:xfrm>
        </p:spPr>
        <p:txBody>
          <a:bodyPr/>
          <a:lstStyle>
            <a:lvl1pPr>
              <a:defRPr sz="1800">
                <a:solidFill>
                  <a:schemeClr val="tx1"/>
                </a:solidFill>
              </a:defRPr>
            </a:lvl1pPr>
          </a:lstStyle>
          <a:p>
            <a:fld id="{3A1DB6C2-2DC4-4A01-AF44-C43BC26CCD43}" type="slidenum">
              <a:rPr lang="ja-JP" altLang="en-US" smtClean="0"/>
              <a:pPr/>
              <a:t>‹#›</a:t>
            </a:fld>
            <a:endParaRPr lang="ja-JP" altLang="en-US" dirty="0"/>
          </a:p>
        </p:txBody>
      </p:sp>
    </p:spTree>
    <p:extLst>
      <p:ext uri="{BB962C8B-B14F-4D97-AF65-F5344CB8AC3E}">
        <p14:creationId xmlns:p14="http://schemas.microsoft.com/office/powerpoint/2010/main" val="215254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26DB9C-7D14-4243-A3B4-E31585F44684}" type="datetime1">
              <a:rPr kumimoji="1" lang="ja-JP" altLang="en-US" smtClean="0"/>
              <a:t>2021/7/29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31565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247D6DA-79AB-4646-B409-79F40BAA67EC}" type="datetime1">
              <a:rPr kumimoji="1" lang="ja-JP" altLang="en-US" smtClean="0"/>
              <a:t>2021/7/29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1DB6C2-2DC4-4A01-AF44-C43BC26CCD43}" type="slidenum">
              <a:rPr kumimoji="1" lang="ja-JP" altLang="en-US" smtClean="0"/>
              <a:t>‹#›</a:t>
            </a:fld>
            <a:endParaRPr kumimoji="1" lang="ja-JP" altLang="en-US"/>
          </a:p>
        </p:txBody>
      </p:sp>
    </p:spTree>
    <p:extLst>
      <p:ext uri="{BB962C8B-B14F-4D97-AF65-F5344CB8AC3E}">
        <p14:creationId xmlns:p14="http://schemas.microsoft.com/office/powerpoint/2010/main" val="209238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BE48D-C8DC-4E70-A5F9-E5C1D8755396}" type="datetime1">
              <a:rPr kumimoji="1" lang="ja-JP" altLang="en-US" smtClean="0"/>
              <a:t>2021/7/29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DB6C2-2DC4-4A01-AF44-C43BC26CCD43}" type="slidenum">
              <a:rPr lang="ja-JP" altLang="en-US" smtClean="0"/>
              <a:pPr/>
              <a:t>‹#›</a:t>
            </a:fld>
            <a:endParaRPr lang="ja-JP" altLang="en-US" dirty="0"/>
          </a:p>
        </p:txBody>
      </p:sp>
    </p:spTree>
    <p:extLst>
      <p:ext uri="{BB962C8B-B14F-4D97-AF65-F5344CB8AC3E}">
        <p14:creationId xmlns:p14="http://schemas.microsoft.com/office/powerpoint/2010/main" val="9796370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40.wmf"/><Relationship Id="rId18" Type="http://schemas.openxmlformats.org/officeDocument/2006/relationships/oleObject" Target="../embeddings/oleObject34.bin"/><Relationship Id="rId3" Type="http://schemas.openxmlformats.org/officeDocument/2006/relationships/image" Target="../media/image35.wmf"/><Relationship Id="rId21" Type="http://schemas.openxmlformats.org/officeDocument/2006/relationships/image" Target="../media/image44.wmf"/><Relationship Id="rId7" Type="http://schemas.openxmlformats.org/officeDocument/2006/relationships/image" Target="../media/image37.wmf"/><Relationship Id="rId12" Type="http://schemas.openxmlformats.org/officeDocument/2006/relationships/oleObject" Target="../embeddings/oleObject31.bin"/><Relationship Id="rId17" Type="http://schemas.openxmlformats.org/officeDocument/2006/relationships/image" Target="../media/image42.wmf"/><Relationship Id="rId2" Type="http://schemas.openxmlformats.org/officeDocument/2006/relationships/oleObject" Target="../embeddings/oleObject26.bin"/><Relationship Id="rId16" Type="http://schemas.openxmlformats.org/officeDocument/2006/relationships/oleObject" Target="../embeddings/oleObject33.bin"/><Relationship Id="rId20"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28.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23" Type="http://schemas.openxmlformats.org/officeDocument/2006/relationships/image" Target="../media/image45.wmf"/><Relationship Id="rId10" Type="http://schemas.openxmlformats.org/officeDocument/2006/relationships/oleObject" Target="../embeddings/oleObject30.bin"/><Relationship Id="rId19" Type="http://schemas.openxmlformats.org/officeDocument/2006/relationships/image" Target="../media/image43.wmf"/><Relationship Id="rId4" Type="http://schemas.openxmlformats.org/officeDocument/2006/relationships/oleObject" Target="../embeddings/oleObject27.bin"/><Relationship Id="rId9" Type="http://schemas.openxmlformats.org/officeDocument/2006/relationships/image" Target="../media/image38.wmf"/><Relationship Id="rId14" Type="http://schemas.openxmlformats.org/officeDocument/2006/relationships/oleObject" Target="../embeddings/oleObject32.bin"/><Relationship Id="rId22"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52.png"/><Relationship Id="rId3" Type="http://schemas.openxmlformats.org/officeDocument/2006/relationships/image" Target="../media/image46.wmf"/><Relationship Id="rId7" Type="http://schemas.openxmlformats.org/officeDocument/2006/relationships/image" Target="../media/image48.wmf"/><Relationship Id="rId12" Type="http://schemas.openxmlformats.org/officeDocument/2006/relationships/image" Target="../media/image51.png"/><Relationship Id="rId2"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9.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9.wmf"/></Relationships>
</file>

<file path=ppt/slides/_rels/slide1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42.bin"/><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7.wmf"/><Relationship Id="rId12" Type="http://schemas.openxmlformats.org/officeDocument/2006/relationships/oleObject" Target="../embeddings/oleObject48.bin"/><Relationship Id="rId17" Type="http://schemas.openxmlformats.org/officeDocument/2006/relationships/image" Target="../media/image62.wmf"/><Relationship Id="rId2" Type="http://schemas.openxmlformats.org/officeDocument/2006/relationships/oleObject" Target="../embeddings/oleObject43.bin"/><Relationship Id="rId16"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45.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8.wmf"/><Relationship Id="rId14"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0.wmf"/><Relationship Id="rId18" Type="http://schemas.openxmlformats.org/officeDocument/2006/relationships/oleObject" Target="../embeddings/oleObject59.bin"/><Relationship Id="rId3" Type="http://schemas.openxmlformats.org/officeDocument/2006/relationships/image" Target="../media/image55.wmf"/><Relationship Id="rId21" Type="http://schemas.openxmlformats.org/officeDocument/2006/relationships/image" Target="../media/image66.wmf"/><Relationship Id="rId7" Type="http://schemas.openxmlformats.org/officeDocument/2006/relationships/image" Target="../media/image57.wmf"/><Relationship Id="rId12" Type="http://schemas.openxmlformats.org/officeDocument/2006/relationships/oleObject" Target="../embeddings/oleObject56.bin"/><Relationship Id="rId17" Type="http://schemas.openxmlformats.org/officeDocument/2006/relationships/image" Target="../media/image64.wmf"/><Relationship Id="rId2" Type="http://schemas.openxmlformats.org/officeDocument/2006/relationships/oleObject" Target="../embeddings/oleObject51.bin"/><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slideLayout" Target="../slideLayouts/slideLayout7.xml"/><Relationship Id="rId6" Type="http://schemas.openxmlformats.org/officeDocument/2006/relationships/oleObject" Target="../embeddings/oleObject53.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3.wmf"/><Relationship Id="rId23" Type="http://schemas.openxmlformats.org/officeDocument/2006/relationships/image" Target="../media/image67.wmf"/><Relationship Id="rId10" Type="http://schemas.openxmlformats.org/officeDocument/2006/relationships/oleObject" Target="../embeddings/oleObject55.bin"/><Relationship Id="rId19" Type="http://schemas.openxmlformats.org/officeDocument/2006/relationships/image" Target="../media/image65.wmf"/><Relationship Id="rId4" Type="http://schemas.openxmlformats.org/officeDocument/2006/relationships/oleObject" Target="../embeddings/oleObject52.bin"/><Relationship Id="rId9" Type="http://schemas.openxmlformats.org/officeDocument/2006/relationships/image" Target="../media/image58.wmf"/><Relationship Id="rId14" Type="http://schemas.openxmlformats.org/officeDocument/2006/relationships/oleObject" Target="../embeddings/oleObject57.bin"/><Relationship Id="rId22"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3.wmf"/><Relationship Id="rId18" Type="http://schemas.openxmlformats.org/officeDocument/2006/relationships/oleObject" Target="../embeddings/oleObject70.bin"/><Relationship Id="rId26" Type="http://schemas.openxmlformats.org/officeDocument/2006/relationships/oleObject" Target="../embeddings/oleObject74.bin"/><Relationship Id="rId3" Type="http://schemas.openxmlformats.org/officeDocument/2006/relationships/image" Target="../media/image68.wmf"/><Relationship Id="rId21" Type="http://schemas.openxmlformats.org/officeDocument/2006/relationships/image" Target="../media/image77.wmf"/><Relationship Id="rId7" Type="http://schemas.openxmlformats.org/officeDocument/2006/relationships/image" Target="../media/image70.wmf"/><Relationship Id="rId12" Type="http://schemas.openxmlformats.org/officeDocument/2006/relationships/oleObject" Target="../embeddings/oleObject67.bin"/><Relationship Id="rId17" Type="http://schemas.openxmlformats.org/officeDocument/2006/relationships/image" Target="../media/image75.wmf"/><Relationship Id="rId25" Type="http://schemas.openxmlformats.org/officeDocument/2006/relationships/image" Target="../media/image79.wmf"/><Relationship Id="rId2" Type="http://schemas.openxmlformats.org/officeDocument/2006/relationships/oleObject" Target="../embeddings/oleObject62.bin"/><Relationship Id="rId16" Type="http://schemas.openxmlformats.org/officeDocument/2006/relationships/oleObject" Target="../embeddings/oleObject69.bin"/><Relationship Id="rId20" Type="http://schemas.openxmlformats.org/officeDocument/2006/relationships/oleObject" Target="../embeddings/oleObject71.bin"/><Relationship Id="rId1" Type="http://schemas.openxmlformats.org/officeDocument/2006/relationships/slideLayout" Target="../slideLayouts/slideLayout7.xml"/><Relationship Id="rId6" Type="http://schemas.openxmlformats.org/officeDocument/2006/relationships/oleObject" Target="../embeddings/oleObject64.bin"/><Relationship Id="rId11" Type="http://schemas.openxmlformats.org/officeDocument/2006/relationships/image" Target="../media/image72.wmf"/><Relationship Id="rId24" Type="http://schemas.openxmlformats.org/officeDocument/2006/relationships/oleObject" Target="../embeddings/oleObject73.bin"/><Relationship Id="rId5" Type="http://schemas.openxmlformats.org/officeDocument/2006/relationships/image" Target="../media/image69.wmf"/><Relationship Id="rId15" Type="http://schemas.openxmlformats.org/officeDocument/2006/relationships/image" Target="../media/image74.wmf"/><Relationship Id="rId23" Type="http://schemas.openxmlformats.org/officeDocument/2006/relationships/image" Target="../media/image78.wmf"/><Relationship Id="rId10" Type="http://schemas.openxmlformats.org/officeDocument/2006/relationships/oleObject" Target="../embeddings/oleObject66.bin"/><Relationship Id="rId19" Type="http://schemas.openxmlformats.org/officeDocument/2006/relationships/image" Target="../media/image76.wmf"/><Relationship Id="rId4" Type="http://schemas.openxmlformats.org/officeDocument/2006/relationships/oleObject" Target="../embeddings/oleObject63.bin"/><Relationship Id="rId9" Type="http://schemas.openxmlformats.org/officeDocument/2006/relationships/image" Target="../media/image71.wmf"/><Relationship Id="rId14" Type="http://schemas.openxmlformats.org/officeDocument/2006/relationships/oleObject" Target="../embeddings/oleObject68.bin"/><Relationship Id="rId22" Type="http://schemas.openxmlformats.org/officeDocument/2006/relationships/oleObject" Target="../embeddings/oleObject72.bin"/><Relationship Id="rId27" Type="http://schemas.openxmlformats.org/officeDocument/2006/relationships/image" Target="../media/image80.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3.wmf"/><Relationship Id="rId12" Type="http://schemas.openxmlformats.org/officeDocument/2006/relationships/oleObject" Target="../embeddings/oleObject80.bin"/><Relationship Id="rId2" Type="http://schemas.openxmlformats.org/officeDocument/2006/relationships/oleObject" Target="../embeddings/oleObject75.bin"/><Relationship Id="rId1" Type="http://schemas.openxmlformats.org/officeDocument/2006/relationships/slideLayout" Target="../slideLayouts/slideLayout7.xml"/><Relationship Id="rId6" Type="http://schemas.openxmlformats.org/officeDocument/2006/relationships/oleObject" Target="../embeddings/oleObject77.bin"/><Relationship Id="rId11" Type="http://schemas.openxmlformats.org/officeDocument/2006/relationships/image" Target="../media/image85.wmf"/><Relationship Id="rId5" Type="http://schemas.openxmlformats.org/officeDocument/2006/relationships/image" Target="../media/image82.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8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2.wmf"/><Relationship Id="rId2" Type="http://schemas.openxmlformats.org/officeDocument/2006/relationships/image" Target="../media/image17.png"/><Relationship Id="rId16" Type="http://schemas.openxmlformats.org/officeDocument/2006/relationships/image" Target="../media/image24.wmf"/><Relationship Id="rId1" Type="http://schemas.openxmlformats.org/officeDocument/2006/relationships/slideLayout" Target="../slideLayouts/slideLayout7.xml"/><Relationship Id="rId6" Type="http://schemas.openxmlformats.org/officeDocument/2006/relationships/image" Target="../media/image19.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7.bin"/><Relationship Id="rId14"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1.wmf"/><Relationship Id="rId3" Type="http://schemas.openxmlformats.org/officeDocument/2006/relationships/image" Target="../media/image25.wmf"/><Relationship Id="rId7" Type="http://schemas.openxmlformats.org/officeDocument/2006/relationships/image" Target="../media/image28.wmf"/><Relationship Id="rId12" Type="http://schemas.openxmlformats.org/officeDocument/2006/relationships/oleObject" Target="../embeddings/oleObject25.bin"/><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2.bin"/><Relationship Id="rId11" Type="http://schemas.openxmlformats.org/officeDocument/2006/relationships/image" Target="../media/image30.wmf"/><Relationship Id="rId5" Type="http://schemas.openxmlformats.org/officeDocument/2006/relationships/image" Target="../media/image27.png"/><Relationship Id="rId10" Type="http://schemas.openxmlformats.org/officeDocument/2006/relationships/oleObject" Target="../embeddings/oleObject24.bin"/><Relationship Id="rId4" Type="http://schemas.openxmlformats.org/officeDocument/2006/relationships/image" Target="../media/image26.png"/><Relationship Id="rId9"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60" y="2377096"/>
            <a:ext cx="9154160" cy="1158583"/>
          </a:xfrm>
          <a:solidFill>
            <a:schemeClr val="bg1">
              <a:alpha val="97000"/>
            </a:schemeClr>
          </a:solidFill>
        </p:spPr>
        <p:txBody>
          <a:bodyPr>
            <a:normAutofit fontScale="90000"/>
          </a:bodyPr>
          <a:lstStyle/>
          <a:p>
            <a:r>
              <a:rPr lang="ja-JP" altLang="en-US" sz="3600" b="1" dirty="0"/>
              <a:t>フーリエ解析のすべて</a:t>
            </a:r>
            <a:br>
              <a:rPr lang="en-US" altLang="ja-JP" sz="3600" b="1" dirty="0"/>
            </a:br>
            <a:endParaRPr lang="en-US" altLang="ja-JP" sz="4400" dirty="0"/>
          </a:p>
        </p:txBody>
      </p:sp>
      <p:sp>
        <p:nvSpPr>
          <p:cNvPr id="6" name="スライド番号プレースホルダー 5"/>
          <p:cNvSpPr>
            <a:spLocks noGrp="1"/>
          </p:cNvSpPr>
          <p:nvPr>
            <p:ph type="sldNum" sz="quarter" idx="12"/>
          </p:nvPr>
        </p:nvSpPr>
        <p:spPr/>
        <p:txBody>
          <a:bodyPr/>
          <a:lstStyle/>
          <a:p>
            <a:fld id="{3A1DB6C2-2DC4-4A01-AF44-C43BC26CCD43}" type="slidenum">
              <a:rPr kumimoji="1" lang="ja-JP" altLang="en-US" smtClean="0"/>
              <a:t>1</a:t>
            </a:fld>
            <a:endParaRPr kumimoji="1" lang="ja-JP" altLang="en-US"/>
          </a:p>
        </p:txBody>
      </p:sp>
      <p:sp>
        <p:nvSpPr>
          <p:cNvPr id="9" name="左中かっこ 8"/>
          <p:cNvSpPr/>
          <p:nvPr/>
        </p:nvSpPr>
        <p:spPr>
          <a:xfrm rot="5400000">
            <a:off x="4978796" y="2154675"/>
            <a:ext cx="179782" cy="1816327"/>
          </a:xfrm>
          <a:prstGeom prst="leftBrace">
            <a:avLst>
              <a:gd name="adj1" fmla="val 0"/>
              <a:gd name="adj2"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4160523" y="3093317"/>
            <a:ext cx="1899454" cy="276999"/>
          </a:xfrm>
          <a:prstGeom prst="rect">
            <a:avLst/>
          </a:prstGeom>
          <a:noFill/>
        </p:spPr>
        <p:txBody>
          <a:bodyPr wrap="square" rtlCol="0">
            <a:spAutoFit/>
          </a:bodyPr>
          <a:lstStyle/>
          <a:p>
            <a:r>
              <a:rPr kumimoji="1" lang="ja-JP" altLang="en-US" sz="1200" dirty="0"/>
              <a:t>ぼくが知っていること</a:t>
            </a:r>
          </a:p>
        </p:txBody>
      </p:sp>
      <p:sp>
        <p:nvSpPr>
          <p:cNvPr id="5" name="字幕 4">
            <a:extLst>
              <a:ext uri="{FF2B5EF4-FFF2-40B4-BE49-F238E27FC236}">
                <a16:creationId xmlns:a16="http://schemas.microsoft.com/office/drawing/2014/main" id="{56CCD2BE-0E6D-42C4-99E1-4B966F3F7CC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174682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10</a:t>
            </a:fld>
            <a:endParaRPr lang="ja-JP" altLang="en-US" dirty="0"/>
          </a:p>
        </p:txBody>
      </p:sp>
      <p:sp>
        <p:nvSpPr>
          <p:cNvPr id="5" name="テキスト ボックス 4"/>
          <p:cNvSpPr txBox="1"/>
          <p:nvPr/>
        </p:nvSpPr>
        <p:spPr>
          <a:xfrm>
            <a:off x="5213444" y="4135078"/>
            <a:ext cx="3729685" cy="461665"/>
          </a:xfrm>
          <a:prstGeom prst="rect">
            <a:avLst/>
          </a:prstGeom>
          <a:noFill/>
        </p:spPr>
        <p:txBody>
          <a:bodyPr wrap="square" rtlCol="0">
            <a:spAutoFit/>
          </a:bodyPr>
          <a:lstStyle/>
          <a:p>
            <a:r>
              <a:rPr lang="ja-JP" altLang="en-US" sz="1200" dirty="0"/>
              <a:t>□時間領域で周期的であれば周波数領域で離散的</a:t>
            </a:r>
            <a:endParaRPr lang="en-US" altLang="ja-JP" sz="1200" dirty="0"/>
          </a:p>
          <a:p>
            <a:r>
              <a:rPr lang="ja-JP" altLang="en-US" sz="1200" dirty="0"/>
              <a:t>□周波数領域で離散的であれば時間領域で周期的</a:t>
            </a:r>
          </a:p>
        </p:txBody>
      </p:sp>
      <p:sp>
        <p:nvSpPr>
          <p:cNvPr id="7" name="テキスト ボックス 6"/>
          <p:cNvSpPr txBox="1"/>
          <p:nvPr/>
        </p:nvSpPr>
        <p:spPr>
          <a:xfrm>
            <a:off x="0" y="136550"/>
            <a:ext cx="7943850" cy="507831"/>
          </a:xfrm>
          <a:prstGeom prst="rect">
            <a:avLst/>
          </a:prstGeom>
          <a:noFill/>
        </p:spPr>
        <p:txBody>
          <a:bodyPr wrap="square" rtlCol="0">
            <a:spAutoFit/>
          </a:bodyPr>
          <a:lstStyle/>
          <a:p>
            <a:r>
              <a:rPr lang="ja-JP" altLang="en-US" sz="2700"/>
              <a:t>フーリエ変換　まとめ</a:t>
            </a:r>
            <a:endParaRPr lang="en-US" altLang="ja-JP" sz="2700" dirty="0"/>
          </a:p>
        </p:txBody>
      </p:sp>
      <mc:AlternateContent xmlns:mc="http://schemas.openxmlformats.org/markup-compatibility/2006" xmlns:a14="http://schemas.microsoft.com/office/drawing/2010/main">
        <mc:Choice Requires="a14">
          <p:sp>
            <p:nvSpPr>
              <p:cNvPr id="8" name="オブジェクト 7"/>
              <p:cNvSpPr txBox="1"/>
              <p:nvPr/>
            </p:nvSpPr>
            <p:spPr>
              <a:xfrm>
                <a:off x="133350" y="730250"/>
                <a:ext cx="4149725" cy="10731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ja-JP" altLang="en-US" sz="2400" i="1" smtClean="0">
                          <a:solidFill>
                            <a:srgbClr val="000000"/>
                          </a:solidFill>
                          <a:latin typeface="Cambria Math" panose="02040503050406030204" pitchFamily="18" charset="0"/>
                        </a:rPr>
                        <m:t>𝑓</m:t>
                      </m:r>
                      <m:d>
                        <m:dPr>
                          <m:ctrlPr>
                            <a:rPr lang="ja-JP" altLang="en-US" sz="2400" i="1">
                              <a:solidFill>
                                <a:srgbClr val="000000"/>
                              </a:solidFill>
                              <a:latin typeface="Cambria Math" panose="02040503050406030204" pitchFamily="18" charset="0"/>
                            </a:rPr>
                          </m:ctrlPr>
                        </m:dPr>
                        <m:e>
                          <m:r>
                            <a:rPr lang="ja-JP" altLang="en-US" sz="2400" i="1">
                              <a:solidFill>
                                <a:srgbClr val="000000"/>
                              </a:solidFill>
                              <a:latin typeface="Cambria Math" panose="02040503050406030204" pitchFamily="18" charset="0"/>
                            </a:rPr>
                            <m:t>𝑡</m:t>
                          </m:r>
                        </m:e>
                      </m:d>
                      <m:r>
                        <a:rPr lang="ja-JP" altLang="en-US" sz="2400" i="1">
                          <a:solidFill>
                            <a:srgbClr val="000000"/>
                          </a:solidFill>
                          <a:latin typeface="Cambria Math" panose="02040503050406030204" pitchFamily="18" charset="0"/>
                        </a:rPr>
                        <m:t>=</m:t>
                      </m:r>
                      <m:f>
                        <m:fPr>
                          <m:ctrlPr>
                            <a:rPr lang="ja-JP" altLang="en-US" sz="2400" i="1">
                              <a:solidFill>
                                <a:srgbClr val="000000"/>
                              </a:solidFill>
                              <a:latin typeface="Cambria Math" panose="02040503050406030204" pitchFamily="18" charset="0"/>
                            </a:rPr>
                          </m:ctrlPr>
                        </m:fPr>
                        <m:num>
                          <m:r>
                            <a:rPr lang="ja-JP" altLang="en-US" sz="2400" i="1">
                              <a:solidFill>
                                <a:srgbClr val="000000"/>
                              </a:solidFill>
                              <a:latin typeface="Cambria Math" panose="02040503050406030204" pitchFamily="18" charset="0"/>
                            </a:rPr>
                            <m:t>1</m:t>
                          </m:r>
                        </m:num>
                        <m:den>
                          <m:r>
                            <a:rPr lang="ja-JP" altLang="en-US" sz="2400" i="1">
                              <a:solidFill>
                                <a:srgbClr val="000000"/>
                              </a:solidFill>
                              <a:latin typeface="Cambria Math" panose="02040503050406030204" pitchFamily="18" charset="0"/>
                            </a:rPr>
                            <m:t>2</m:t>
                          </m:r>
                          <m:r>
                            <a:rPr lang="ja-JP" altLang="en-US" sz="2400" i="1">
                              <a:solidFill>
                                <a:srgbClr val="000000"/>
                              </a:solidFill>
                              <a:latin typeface="Cambria Math" panose="02040503050406030204" pitchFamily="18" charset="0"/>
                            </a:rPr>
                            <m:t>𝜋</m:t>
                          </m:r>
                        </m:den>
                      </m:f>
                      <m:nary>
                        <m:naryPr>
                          <m:ctrlPr>
                            <a:rPr lang="ja-JP" altLang="en-US" sz="2400" i="1">
                              <a:solidFill>
                                <a:srgbClr val="000000"/>
                              </a:solidFill>
                              <a:latin typeface="Cambria Math" panose="02040503050406030204" pitchFamily="18" charset="0"/>
                            </a:rPr>
                          </m:ctrlPr>
                        </m:naryPr>
                        <m:sub>
                          <m:r>
                            <a:rPr lang="ja-JP" altLang="en-US" sz="2400" i="1">
                              <a:solidFill>
                                <a:srgbClr val="000000"/>
                              </a:solidFill>
                              <a:latin typeface="Cambria Math" panose="02040503050406030204" pitchFamily="18" charset="0"/>
                            </a:rPr>
                            <m:t>−∞</m:t>
                          </m:r>
                        </m:sub>
                        <m:sup>
                          <m:r>
                            <a:rPr lang="ja-JP" altLang="en-US" sz="2400" i="1">
                              <a:solidFill>
                                <a:srgbClr val="000000"/>
                              </a:solidFill>
                              <a:latin typeface="Cambria Math" panose="02040503050406030204" pitchFamily="18" charset="0"/>
                            </a:rPr>
                            <m:t>∞</m:t>
                          </m:r>
                        </m:sup>
                        <m:e>
                          <m:r>
                            <a:rPr lang="ja-JP" altLang="en-US" sz="2400" i="1">
                              <a:solidFill>
                                <a:srgbClr val="000000"/>
                              </a:solidFill>
                              <a:latin typeface="Cambria Math" panose="02040503050406030204" pitchFamily="18" charset="0"/>
                            </a:rPr>
                            <m:t>𝐹</m:t>
                          </m:r>
                          <m:r>
                            <a:rPr lang="ja-JP" altLang="en-US" sz="2400" i="1">
                              <a:solidFill>
                                <a:srgbClr val="000000"/>
                              </a:solidFill>
                              <a:latin typeface="Cambria Math" panose="02040503050406030204" pitchFamily="18" charset="0"/>
                            </a:rPr>
                            <m:t>(</m:t>
                          </m:r>
                          <m:r>
                            <a:rPr lang="ja-JP" altLang="en-US" sz="2400" i="1">
                              <a:solidFill>
                                <a:srgbClr val="000000"/>
                              </a:solidFill>
                              <a:latin typeface="Cambria Math" panose="02040503050406030204" pitchFamily="18" charset="0"/>
                            </a:rPr>
                            <m:t>𝜔</m:t>
                          </m:r>
                          <m:r>
                            <a:rPr lang="ja-JP" altLang="en-US" sz="2400" i="1">
                              <a:solidFill>
                                <a:srgbClr val="000000"/>
                              </a:solidFill>
                              <a:latin typeface="Cambria Math" panose="02040503050406030204" pitchFamily="18" charset="0"/>
                            </a:rPr>
                            <m:t>)</m:t>
                          </m:r>
                          <m:sSup>
                            <m:sSupPr>
                              <m:ctrlPr>
                                <a:rPr lang="ja-JP" altLang="en-US" sz="2400" i="1">
                                  <a:solidFill>
                                    <a:srgbClr val="000000"/>
                                  </a:solidFill>
                                  <a:latin typeface="Cambria Math" panose="02040503050406030204" pitchFamily="18" charset="0"/>
                                </a:rPr>
                              </m:ctrlPr>
                            </m:sSupPr>
                            <m:e>
                              <m:r>
                                <a:rPr lang="en-US" altLang="ja-JP" sz="2400" b="0" i="1" smtClean="0">
                                  <a:solidFill>
                                    <a:srgbClr val="000000"/>
                                  </a:solidFill>
                                  <a:latin typeface="Cambria Math" panose="02040503050406030204" pitchFamily="18" charset="0"/>
                                </a:rPr>
                                <m:t>𝑒</m:t>
                              </m:r>
                            </m:e>
                            <m:sup>
                              <m:r>
                                <a:rPr lang="ja-JP" altLang="en-US" sz="2400" i="1">
                                  <a:solidFill>
                                    <a:srgbClr val="000000"/>
                                  </a:solidFill>
                                  <a:latin typeface="Cambria Math" panose="02040503050406030204" pitchFamily="18" charset="0"/>
                                </a:rPr>
                                <m:t>𝑖</m:t>
                              </m:r>
                              <m:r>
                                <a:rPr lang="ja-JP" altLang="en-US" sz="2400" i="1">
                                  <a:solidFill>
                                    <a:srgbClr val="000000"/>
                                  </a:solidFill>
                                  <a:latin typeface="Cambria Math" panose="02040503050406030204" pitchFamily="18" charset="0"/>
                                </a:rPr>
                                <m:t>𝜔</m:t>
                              </m:r>
                              <m:r>
                                <a:rPr lang="ja-JP" altLang="en-US" sz="2400" i="1">
                                  <a:solidFill>
                                    <a:srgbClr val="000000"/>
                                  </a:solidFill>
                                  <a:latin typeface="Cambria Math" panose="02040503050406030204" pitchFamily="18" charset="0"/>
                                </a:rPr>
                                <m:t>𝑡</m:t>
                              </m:r>
                            </m:sup>
                          </m:sSup>
                          <m:r>
                            <a:rPr lang="ja-JP" altLang="en-US" sz="2400" i="1">
                              <a:solidFill>
                                <a:srgbClr val="000000"/>
                              </a:solidFill>
                              <a:latin typeface="Cambria Math" panose="02040503050406030204" pitchFamily="18" charset="0"/>
                            </a:rPr>
                            <m:t>𝑑𝑡</m:t>
                          </m:r>
                        </m:e>
                      </m:nary>
                    </m:oMath>
                  </m:oMathPara>
                </a14:m>
                <a:endParaRPr lang="ja-JP" altLang="en-US" sz="2400" dirty="0"/>
              </a:p>
            </p:txBody>
          </p:sp>
        </mc:Choice>
        <mc:Fallback xmlns="">
          <p:sp>
            <p:nvSpPr>
              <p:cNvPr id="8" name="オブジェクト 7"/>
              <p:cNvSpPr txBox="1">
                <a:spLocks noRot="1" noChangeAspect="1" noMove="1" noResize="1" noEditPoints="1" noAdjustHandles="1" noChangeArrowheads="1" noChangeShapeType="1" noTextEdit="1"/>
              </p:cNvSpPr>
              <p:nvPr/>
            </p:nvSpPr>
            <p:spPr>
              <a:xfrm>
                <a:off x="133350" y="730250"/>
                <a:ext cx="4149725" cy="10731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オブジェクト 8"/>
              <p:cNvSpPr txBox="1"/>
              <p:nvPr/>
            </p:nvSpPr>
            <p:spPr>
              <a:xfrm>
                <a:off x="133350" y="1663700"/>
                <a:ext cx="3735388" cy="90011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ja-JP" altLang="en-US" sz="2400" i="1" smtClean="0">
                          <a:solidFill>
                            <a:srgbClr val="000000"/>
                          </a:solidFill>
                          <a:latin typeface="Cambria Math" panose="02040503050406030204" pitchFamily="18" charset="0"/>
                        </a:rPr>
                        <m:t>𝐹</m:t>
                      </m:r>
                      <m:r>
                        <a:rPr lang="ja-JP" altLang="en-US" sz="2400" i="1" smtClean="0">
                          <a:solidFill>
                            <a:srgbClr val="000000"/>
                          </a:solidFill>
                          <a:latin typeface="Cambria Math" panose="02040503050406030204" pitchFamily="18" charset="0"/>
                        </a:rPr>
                        <m:t>(</m:t>
                      </m:r>
                      <m:r>
                        <a:rPr lang="ja-JP" altLang="en-US" sz="2400" i="1" smtClean="0">
                          <a:solidFill>
                            <a:srgbClr val="000000"/>
                          </a:solidFill>
                          <a:latin typeface="Cambria Math" panose="02040503050406030204" pitchFamily="18" charset="0"/>
                        </a:rPr>
                        <m:t>𝜔</m:t>
                      </m:r>
                      <m:r>
                        <a:rPr lang="ja-JP" altLang="en-US" sz="2400" i="1" smtClean="0">
                          <a:solidFill>
                            <a:srgbClr val="000000"/>
                          </a:solidFill>
                          <a:latin typeface="Cambria Math" panose="02040503050406030204" pitchFamily="18" charset="0"/>
                        </a:rPr>
                        <m:t>)=</m:t>
                      </m:r>
                      <m:nary>
                        <m:naryPr>
                          <m:ctrlPr>
                            <a:rPr lang="ja-JP" altLang="en-US" sz="2400" i="1">
                              <a:solidFill>
                                <a:srgbClr val="000000"/>
                              </a:solidFill>
                              <a:latin typeface="Cambria Math" panose="02040503050406030204" pitchFamily="18" charset="0"/>
                            </a:rPr>
                          </m:ctrlPr>
                        </m:naryPr>
                        <m:sub>
                          <m:r>
                            <a:rPr lang="ja-JP" altLang="en-US" sz="2400" i="1">
                              <a:solidFill>
                                <a:srgbClr val="000000"/>
                              </a:solidFill>
                              <a:latin typeface="Cambria Math" panose="02040503050406030204" pitchFamily="18" charset="0"/>
                            </a:rPr>
                            <m:t>−∞</m:t>
                          </m:r>
                        </m:sub>
                        <m:sup>
                          <m:r>
                            <a:rPr lang="ja-JP" altLang="en-US" sz="2400" i="1">
                              <a:solidFill>
                                <a:srgbClr val="000000"/>
                              </a:solidFill>
                              <a:latin typeface="Cambria Math" panose="02040503050406030204" pitchFamily="18" charset="0"/>
                            </a:rPr>
                            <m:t>∞</m:t>
                          </m:r>
                        </m:sup>
                        <m:e>
                          <m:r>
                            <a:rPr lang="ja-JP" altLang="en-US" sz="2400" i="1">
                              <a:solidFill>
                                <a:srgbClr val="000000"/>
                              </a:solidFill>
                              <a:latin typeface="Cambria Math" panose="02040503050406030204" pitchFamily="18" charset="0"/>
                            </a:rPr>
                            <m:t>𝑓</m:t>
                          </m:r>
                          <m:r>
                            <a:rPr lang="ja-JP" altLang="en-US" sz="2400" i="1">
                              <a:solidFill>
                                <a:srgbClr val="000000"/>
                              </a:solidFill>
                              <a:latin typeface="Cambria Math" panose="02040503050406030204" pitchFamily="18" charset="0"/>
                            </a:rPr>
                            <m:t>(</m:t>
                          </m:r>
                          <m:r>
                            <a:rPr lang="ja-JP" altLang="en-US" sz="2400" i="1">
                              <a:solidFill>
                                <a:srgbClr val="000000"/>
                              </a:solidFill>
                              <a:latin typeface="Cambria Math" panose="02040503050406030204" pitchFamily="18" charset="0"/>
                            </a:rPr>
                            <m:t>𝑡</m:t>
                          </m:r>
                          <m:r>
                            <a:rPr lang="ja-JP" altLang="en-US" sz="2400" i="1">
                              <a:solidFill>
                                <a:srgbClr val="000000"/>
                              </a:solidFill>
                              <a:latin typeface="Cambria Math" panose="02040503050406030204" pitchFamily="18" charset="0"/>
                            </a:rPr>
                            <m:t>)</m:t>
                          </m:r>
                          <m:sSup>
                            <m:sSupPr>
                              <m:ctrlPr>
                                <a:rPr lang="ja-JP" altLang="en-US" sz="2400" i="1">
                                  <a:solidFill>
                                    <a:srgbClr val="000000"/>
                                  </a:solidFill>
                                  <a:latin typeface="Cambria Math" panose="02040503050406030204" pitchFamily="18" charset="0"/>
                                </a:rPr>
                              </m:ctrlPr>
                            </m:sSupPr>
                            <m:e>
                              <m:r>
                                <a:rPr lang="en-US" altLang="ja-JP" sz="2400" b="0" i="1" smtClean="0">
                                  <a:solidFill>
                                    <a:srgbClr val="000000"/>
                                  </a:solidFill>
                                  <a:latin typeface="Cambria Math" panose="02040503050406030204" pitchFamily="18" charset="0"/>
                                </a:rPr>
                                <m:t>𝑒</m:t>
                              </m:r>
                            </m:e>
                            <m:sup>
                              <m:r>
                                <a:rPr lang="ja-JP" altLang="en-US" sz="2400" i="1">
                                  <a:solidFill>
                                    <a:srgbClr val="000000"/>
                                  </a:solidFill>
                                  <a:latin typeface="Cambria Math" panose="02040503050406030204" pitchFamily="18" charset="0"/>
                                </a:rPr>
                                <m:t>−</m:t>
                              </m:r>
                              <m:r>
                                <a:rPr lang="ja-JP" altLang="en-US" sz="2400" i="1">
                                  <a:solidFill>
                                    <a:srgbClr val="000000"/>
                                  </a:solidFill>
                                  <a:latin typeface="Cambria Math" panose="02040503050406030204" pitchFamily="18" charset="0"/>
                                </a:rPr>
                                <m:t>𝑖</m:t>
                              </m:r>
                              <m:r>
                                <a:rPr lang="ja-JP" altLang="en-US" sz="2400" i="1">
                                  <a:solidFill>
                                    <a:srgbClr val="000000"/>
                                  </a:solidFill>
                                  <a:latin typeface="Cambria Math" panose="02040503050406030204" pitchFamily="18" charset="0"/>
                                </a:rPr>
                                <m:t>𝜔</m:t>
                              </m:r>
                              <m:r>
                                <a:rPr lang="ja-JP" altLang="en-US" sz="2400" i="1">
                                  <a:solidFill>
                                    <a:srgbClr val="000000"/>
                                  </a:solidFill>
                                  <a:latin typeface="Cambria Math" panose="02040503050406030204" pitchFamily="18" charset="0"/>
                                </a:rPr>
                                <m:t>𝑡</m:t>
                              </m:r>
                            </m:sup>
                          </m:sSup>
                          <m:r>
                            <a:rPr lang="ja-JP" altLang="en-US" sz="2400" i="1">
                              <a:solidFill>
                                <a:srgbClr val="000000"/>
                              </a:solidFill>
                              <a:latin typeface="Cambria Math" panose="02040503050406030204" pitchFamily="18" charset="0"/>
                            </a:rPr>
                            <m:t>𝑑𝑡</m:t>
                          </m:r>
                        </m:e>
                      </m:nary>
                    </m:oMath>
                  </m:oMathPara>
                </a14:m>
                <a:endParaRPr lang="ja-JP" altLang="en-US" sz="2400" dirty="0"/>
              </a:p>
            </p:txBody>
          </p:sp>
        </mc:Choice>
        <mc:Fallback xmlns="">
          <p:sp>
            <p:nvSpPr>
              <p:cNvPr id="9" name="オブジェクト 8"/>
              <p:cNvSpPr txBox="1">
                <a:spLocks noRot="1" noChangeAspect="1" noMove="1" noResize="1" noEditPoints="1" noAdjustHandles="1" noChangeArrowheads="1" noChangeShapeType="1" noTextEdit="1"/>
              </p:cNvSpPr>
              <p:nvPr/>
            </p:nvSpPr>
            <p:spPr>
              <a:xfrm>
                <a:off x="133350" y="1663700"/>
                <a:ext cx="3735388" cy="900113"/>
              </a:xfrm>
              <a:prstGeom prst="rect">
                <a:avLst/>
              </a:prstGeom>
              <a:blipFill>
                <a:blip r:embed="rId3"/>
                <a:stretch>
                  <a:fillRect/>
                </a:stretch>
              </a:blipFill>
            </p:spPr>
            <p:txBody>
              <a:bodyPr/>
              <a:lstStyle/>
              <a:p>
                <a:r>
                  <a:rPr lang="ja-JP" altLang="en-US">
                    <a:noFill/>
                  </a:rPr>
                  <a:t> </a:t>
                </a:r>
              </a:p>
            </p:txBody>
          </p:sp>
        </mc:Fallback>
      </mc:AlternateContent>
      <p:sp>
        <p:nvSpPr>
          <p:cNvPr id="11" name="テキスト ボックス 10"/>
          <p:cNvSpPr txBox="1"/>
          <p:nvPr/>
        </p:nvSpPr>
        <p:spPr>
          <a:xfrm>
            <a:off x="4543934" y="1002025"/>
            <a:ext cx="4217681" cy="1323439"/>
          </a:xfrm>
          <a:prstGeom prst="rect">
            <a:avLst/>
          </a:prstGeom>
          <a:noFill/>
        </p:spPr>
        <p:txBody>
          <a:bodyPr wrap="square" rtlCol="0">
            <a:spAutoFit/>
          </a:bodyPr>
          <a:lstStyle/>
          <a:p>
            <a:r>
              <a:rPr lang="ja-JP" altLang="en-US" sz="2000" dirty="0"/>
              <a:t>「フーリエ変換は</a:t>
            </a:r>
            <a:r>
              <a:rPr lang="en-US" altLang="ja-JP" sz="2000" dirty="0"/>
              <a:t>f(t)</a:t>
            </a:r>
            <a:r>
              <a:rPr lang="ja-JP" altLang="en-US" sz="2000" dirty="0"/>
              <a:t>が</a:t>
            </a:r>
            <a:r>
              <a:rPr lang="en-US" altLang="ja-JP" sz="2000" dirty="0"/>
              <a:t>―</a:t>
            </a:r>
            <a:r>
              <a:rPr lang="ja-JP" altLang="en-US" sz="2000" dirty="0"/>
              <a:t>∞から∞で区分的になめらかで、かつ、その絶対値が </a:t>
            </a:r>
            <a:r>
              <a:rPr lang="en-US" altLang="ja-JP" sz="2000" dirty="0"/>
              <a:t>―</a:t>
            </a:r>
            <a:r>
              <a:rPr lang="ja-JP" altLang="en-US" sz="2000" dirty="0"/>
              <a:t>∞から∞での積分が有限である」という条件が必要</a:t>
            </a:r>
          </a:p>
        </p:txBody>
      </p:sp>
      <p:sp>
        <p:nvSpPr>
          <p:cNvPr id="12" name="正方形/長方形 11"/>
          <p:cNvSpPr/>
          <p:nvPr/>
        </p:nvSpPr>
        <p:spPr>
          <a:xfrm>
            <a:off x="132614" y="729702"/>
            <a:ext cx="4150875" cy="18337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rotWithShape="1">
          <a:blip r:embed="rId4"/>
          <a:srcRect l="16289" t="27287" r="22079" b="19398"/>
          <a:stretch/>
        </p:blipFill>
        <p:spPr>
          <a:xfrm>
            <a:off x="79588" y="3061168"/>
            <a:ext cx="4971401" cy="2419004"/>
          </a:xfrm>
          <a:prstGeom prst="rect">
            <a:avLst/>
          </a:prstGeom>
        </p:spPr>
      </p:pic>
      <p:sp>
        <p:nvSpPr>
          <p:cNvPr id="15" name="テキスト ボックス 14"/>
          <p:cNvSpPr txBox="1"/>
          <p:nvPr/>
        </p:nvSpPr>
        <p:spPr>
          <a:xfrm>
            <a:off x="2083360" y="5480172"/>
            <a:ext cx="3098937" cy="276999"/>
          </a:xfrm>
          <a:prstGeom prst="rect">
            <a:avLst/>
          </a:prstGeom>
          <a:noFill/>
        </p:spPr>
        <p:txBody>
          <a:bodyPr wrap="square" rtlCol="0">
            <a:spAutoFit/>
          </a:bodyPr>
          <a:lstStyle/>
          <a:p>
            <a:r>
              <a:rPr lang="ja-JP" altLang="en-US" sz="1200" dirty="0">
                <a:latin typeface="ＭＳ 明朝" panose="02020609040205080304" pitchFamily="17" charset="-128"/>
                <a:ea typeface="ＭＳ 明朝" panose="02020609040205080304" pitchFamily="17" charset="-128"/>
              </a:rPr>
              <a:t>耐震工学教養から基礎・応用へ</a:t>
            </a:r>
            <a:r>
              <a:rPr lang="ja-JP" altLang="en-US" sz="1200" dirty="0" err="1">
                <a:latin typeface="ＭＳ 明朝" panose="02020609040205080304" pitchFamily="17" charset="-128"/>
                <a:ea typeface="ＭＳ 明朝" panose="02020609040205080304" pitchFamily="17" charset="-128"/>
              </a:rPr>
              <a:t>ｐ</a:t>
            </a:r>
            <a:r>
              <a:rPr lang="en-US" altLang="ja-JP" sz="1200" dirty="0">
                <a:latin typeface="ＭＳ 明朝" panose="02020609040205080304" pitchFamily="17" charset="-128"/>
                <a:ea typeface="ＭＳ 明朝" panose="02020609040205080304" pitchFamily="17" charset="-128"/>
              </a:rPr>
              <a:t>136</a:t>
            </a:r>
            <a:r>
              <a:rPr lang="ja-JP" altLang="en-US" sz="1200" dirty="0">
                <a:latin typeface="ＭＳ 明朝" panose="02020609040205080304" pitchFamily="17" charset="-128"/>
                <a:ea typeface="ＭＳ 明朝" panose="02020609040205080304" pitchFamily="17" charset="-128"/>
              </a:rPr>
              <a:t>より</a:t>
            </a:r>
          </a:p>
        </p:txBody>
      </p:sp>
      <p:sp>
        <p:nvSpPr>
          <p:cNvPr id="16" name="テキスト ボックス 15"/>
          <p:cNvSpPr txBox="1"/>
          <p:nvPr/>
        </p:nvSpPr>
        <p:spPr>
          <a:xfrm>
            <a:off x="5213444" y="4836118"/>
            <a:ext cx="3729685" cy="461665"/>
          </a:xfrm>
          <a:prstGeom prst="rect">
            <a:avLst/>
          </a:prstGeom>
          <a:noFill/>
        </p:spPr>
        <p:txBody>
          <a:bodyPr wrap="square" rtlCol="0">
            <a:spAutoFit/>
          </a:bodyPr>
          <a:lstStyle/>
          <a:p>
            <a:r>
              <a:rPr lang="ja-JP" altLang="en-US" sz="1200" dirty="0"/>
              <a:t>□時間領域で離散的であれば周波数領域で有限</a:t>
            </a:r>
            <a:endParaRPr lang="en-US" altLang="ja-JP" sz="1200" dirty="0"/>
          </a:p>
          <a:p>
            <a:r>
              <a:rPr lang="ja-JP" altLang="en-US" sz="1200" dirty="0"/>
              <a:t>□周波数領域で離散的であれば時間領域で有限</a:t>
            </a:r>
          </a:p>
        </p:txBody>
      </p:sp>
      <p:sp>
        <p:nvSpPr>
          <p:cNvPr id="17" name="正方形/長方形 16"/>
          <p:cNvSpPr/>
          <p:nvPr/>
        </p:nvSpPr>
        <p:spPr>
          <a:xfrm>
            <a:off x="5484397" y="5249339"/>
            <a:ext cx="3751043" cy="276999"/>
          </a:xfrm>
          <a:prstGeom prst="rect">
            <a:avLst/>
          </a:prstGeom>
        </p:spPr>
        <p:txBody>
          <a:bodyPr wrap="square">
            <a:spAutoFit/>
          </a:bodyPr>
          <a:lstStyle/>
          <a:p>
            <a:r>
              <a:rPr lang="ja-JP" altLang="en-US" sz="1200" dirty="0">
                <a:solidFill>
                  <a:srgbClr val="8FAADC"/>
                </a:solidFill>
              </a:rPr>
              <a:t>いわゆるフーリエ変換（パソコンの中の世界）</a:t>
            </a:r>
          </a:p>
        </p:txBody>
      </p:sp>
      <p:sp>
        <p:nvSpPr>
          <p:cNvPr id="18" name="テキスト ボックス 17"/>
          <p:cNvSpPr txBox="1"/>
          <p:nvPr/>
        </p:nvSpPr>
        <p:spPr>
          <a:xfrm>
            <a:off x="79588" y="2737321"/>
            <a:ext cx="3729685" cy="276999"/>
          </a:xfrm>
          <a:prstGeom prst="rect">
            <a:avLst/>
          </a:prstGeom>
          <a:noFill/>
        </p:spPr>
        <p:txBody>
          <a:bodyPr wrap="square" rtlCol="0">
            <a:spAutoFit/>
          </a:bodyPr>
          <a:lstStyle/>
          <a:p>
            <a:r>
              <a:rPr lang="ja-JP" altLang="en-US" sz="1200" dirty="0"/>
              <a:t>フーリエ解析の区間（無限・有限）と連続・離散</a:t>
            </a:r>
            <a:endParaRPr lang="en-US" altLang="ja-JP" sz="1200" dirty="0"/>
          </a:p>
        </p:txBody>
      </p:sp>
    </p:spTree>
    <p:extLst>
      <p:ext uri="{BB962C8B-B14F-4D97-AF65-F5344CB8AC3E}">
        <p14:creationId xmlns:p14="http://schemas.microsoft.com/office/powerpoint/2010/main" val="373355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11</a:t>
            </a:fld>
            <a:endParaRPr lang="ja-JP" altLang="en-US" dirty="0"/>
          </a:p>
        </p:txBody>
      </p:sp>
      <p:sp>
        <p:nvSpPr>
          <p:cNvPr id="3" name="テキスト ボックス 2"/>
          <p:cNvSpPr txBox="1"/>
          <p:nvPr/>
        </p:nvSpPr>
        <p:spPr>
          <a:xfrm>
            <a:off x="0" y="136550"/>
            <a:ext cx="8553796" cy="507831"/>
          </a:xfrm>
          <a:prstGeom prst="rect">
            <a:avLst/>
          </a:prstGeom>
          <a:noFill/>
        </p:spPr>
        <p:txBody>
          <a:bodyPr wrap="square" rtlCol="0">
            <a:spAutoFit/>
          </a:bodyPr>
          <a:lstStyle/>
          <a:p>
            <a:r>
              <a:rPr lang="ja-JP" altLang="en-US" sz="2700" dirty="0"/>
              <a:t>フーリエ変換の主な公式</a:t>
            </a:r>
            <a:endParaRPr lang="en-US" altLang="ja-JP" sz="2700" dirty="0"/>
          </a:p>
        </p:txBody>
      </p:sp>
      <p:graphicFrame>
        <p:nvGraphicFramePr>
          <p:cNvPr id="9" name="オブジェクト 8"/>
          <p:cNvGraphicFramePr>
            <a:graphicFrameLocks noChangeAspect="1"/>
          </p:cNvGraphicFramePr>
          <p:nvPr>
            <p:extLst>
              <p:ext uri="{D42A27DB-BD31-4B8C-83A1-F6EECF244321}">
                <p14:modId xmlns:p14="http://schemas.microsoft.com/office/powerpoint/2010/main" val="2229422333"/>
              </p:ext>
            </p:extLst>
          </p:nvPr>
        </p:nvGraphicFramePr>
        <p:xfrm>
          <a:off x="4739961" y="3612383"/>
          <a:ext cx="2057400" cy="304800"/>
        </p:xfrm>
        <a:graphic>
          <a:graphicData uri="http://schemas.openxmlformats.org/presentationml/2006/ole">
            <mc:AlternateContent xmlns:mc="http://schemas.openxmlformats.org/markup-compatibility/2006">
              <mc:Choice xmlns:v="urn:schemas-microsoft-com:vml" Requires="v">
                <p:oleObj name="数式" r:id="rId2" imgW="1371600" imgH="203040" progId="Equation.3">
                  <p:embed/>
                </p:oleObj>
              </mc:Choice>
              <mc:Fallback>
                <p:oleObj name="数式" r:id="rId2" imgW="1371600" imgH="203040" progId="Equation.3">
                  <p:embed/>
                  <p:pic>
                    <p:nvPicPr>
                      <p:cNvPr id="6" name="オブジェクト 5"/>
                      <p:cNvPicPr/>
                      <p:nvPr/>
                    </p:nvPicPr>
                    <p:blipFill>
                      <a:blip r:embed="rId3"/>
                      <a:stretch>
                        <a:fillRect/>
                      </a:stretch>
                    </p:blipFill>
                    <p:spPr>
                      <a:xfrm>
                        <a:off x="4739961" y="3612383"/>
                        <a:ext cx="2057400" cy="304800"/>
                      </a:xfrm>
                      <a:prstGeom prst="rect">
                        <a:avLst/>
                      </a:prstGeom>
                    </p:spPr>
                  </p:pic>
                </p:oleObj>
              </mc:Fallback>
            </mc:AlternateContent>
          </a:graphicData>
        </a:graphic>
      </p:graphicFrame>
      <p:sp>
        <p:nvSpPr>
          <p:cNvPr id="11" name="テキスト ボックス 10"/>
          <p:cNvSpPr txBox="1"/>
          <p:nvPr/>
        </p:nvSpPr>
        <p:spPr>
          <a:xfrm>
            <a:off x="139700" y="580578"/>
            <a:ext cx="4503423" cy="400110"/>
          </a:xfrm>
          <a:prstGeom prst="rect">
            <a:avLst/>
          </a:prstGeom>
          <a:noFill/>
        </p:spPr>
        <p:txBody>
          <a:bodyPr wrap="square" rtlCol="0">
            <a:spAutoFit/>
          </a:bodyPr>
          <a:lstStyle/>
          <a:p>
            <a:r>
              <a:rPr lang="ja-JP" altLang="en-US" sz="2000" dirty="0"/>
              <a:t>時間ずれ</a:t>
            </a:r>
            <a:endParaRPr lang="en-US" altLang="ja-JP" sz="2000"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172405188"/>
              </p:ext>
            </p:extLst>
          </p:nvPr>
        </p:nvGraphicFramePr>
        <p:xfrm>
          <a:off x="168589" y="847109"/>
          <a:ext cx="2717800" cy="482600"/>
        </p:xfrm>
        <a:graphic>
          <a:graphicData uri="http://schemas.openxmlformats.org/presentationml/2006/ole">
            <mc:AlternateContent xmlns:mc="http://schemas.openxmlformats.org/markup-compatibility/2006">
              <mc:Choice xmlns:v="urn:schemas-microsoft-com:vml" Requires="v">
                <p:oleObj name="数式" r:id="rId4" imgW="1358640" imgH="241200" progId="Equation.3">
                  <p:embed/>
                </p:oleObj>
              </mc:Choice>
              <mc:Fallback>
                <p:oleObj name="数式" r:id="rId4" imgW="1358640" imgH="241200" progId="Equation.3">
                  <p:embed/>
                  <p:pic>
                    <p:nvPicPr>
                      <p:cNvPr id="35" name="オブジェクト 34"/>
                      <p:cNvPicPr/>
                      <p:nvPr/>
                    </p:nvPicPr>
                    <p:blipFill>
                      <a:blip r:embed="rId5"/>
                      <a:stretch>
                        <a:fillRect/>
                      </a:stretch>
                    </p:blipFill>
                    <p:spPr>
                      <a:xfrm>
                        <a:off x="168589" y="847109"/>
                        <a:ext cx="2717800" cy="482600"/>
                      </a:xfrm>
                      <a:prstGeom prst="rect">
                        <a:avLst/>
                      </a:prstGeom>
                    </p:spPr>
                  </p:pic>
                </p:oleObj>
              </mc:Fallback>
            </mc:AlternateContent>
          </a:graphicData>
        </a:graphic>
      </p:graphicFrame>
      <p:sp>
        <p:nvSpPr>
          <p:cNvPr id="13" name="テキスト ボックス 12"/>
          <p:cNvSpPr txBox="1"/>
          <p:nvPr/>
        </p:nvSpPr>
        <p:spPr>
          <a:xfrm>
            <a:off x="139700" y="1265906"/>
            <a:ext cx="4503423" cy="400110"/>
          </a:xfrm>
          <a:prstGeom prst="rect">
            <a:avLst/>
          </a:prstGeom>
          <a:noFill/>
        </p:spPr>
        <p:txBody>
          <a:bodyPr wrap="square" rtlCol="0">
            <a:spAutoFit/>
          </a:bodyPr>
          <a:lstStyle/>
          <a:p>
            <a:r>
              <a:rPr lang="ja-JP" altLang="en-US" sz="2000" dirty="0"/>
              <a:t>対称性</a:t>
            </a:r>
            <a:endParaRPr lang="en-US" altLang="ja-JP" sz="2000" dirty="0"/>
          </a:p>
        </p:txBody>
      </p:sp>
      <p:graphicFrame>
        <p:nvGraphicFramePr>
          <p:cNvPr id="14" name="オブジェクト 13"/>
          <p:cNvGraphicFramePr>
            <a:graphicFrameLocks noChangeAspect="1"/>
          </p:cNvGraphicFramePr>
          <p:nvPr>
            <p:extLst>
              <p:ext uri="{D42A27DB-BD31-4B8C-83A1-F6EECF244321}">
                <p14:modId xmlns:p14="http://schemas.microsoft.com/office/powerpoint/2010/main" val="1443391598"/>
              </p:ext>
            </p:extLst>
          </p:nvPr>
        </p:nvGraphicFramePr>
        <p:xfrm>
          <a:off x="168589" y="1552968"/>
          <a:ext cx="2082800" cy="406400"/>
        </p:xfrm>
        <a:graphic>
          <a:graphicData uri="http://schemas.openxmlformats.org/presentationml/2006/ole">
            <mc:AlternateContent xmlns:mc="http://schemas.openxmlformats.org/markup-compatibility/2006">
              <mc:Choice xmlns:v="urn:schemas-microsoft-com:vml" Requires="v">
                <p:oleObj name="数式" r:id="rId6" imgW="1041120" imgH="203040" progId="Equation.3">
                  <p:embed/>
                </p:oleObj>
              </mc:Choice>
              <mc:Fallback>
                <p:oleObj name="数式" r:id="rId6" imgW="1041120" imgH="203040" progId="Equation.3">
                  <p:embed/>
                  <p:pic>
                    <p:nvPicPr>
                      <p:cNvPr id="12" name="オブジェクト 11"/>
                      <p:cNvPicPr/>
                      <p:nvPr/>
                    </p:nvPicPr>
                    <p:blipFill>
                      <a:blip r:embed="rId7"/>
                      <a:stretch>
                        <a:fillRect/>
                      </a:stretch>
                    </p:blipFill>
                    <p:spPr>
                      <a:xfrm>
                        <a:off x="168589" y="1552968"/>
                        <a:ext cx="2082800" cy="406400"/>
                      </a:xfrm>
                      <a:prstGeom prst="rect">
                        <a:avLst/>
                      </a:prstGeom>
                    </p:spPr>
                  </p:pic>
                </p:oleObj>
              </mc:Fallback>
            </mc:AlternateContent>
          </a:graphicData>
        </a:graphic>
      </p:graphicFrame>
      <p:sp>
        <p:nvSpPr>
          <p:cNvPr id="15" name="テキスト ボックス 14"/>
          <p:cNvSpPr txBox="1"/>
          <p:nvPr/>
        </p:nvSpPr>
        <p:spPr>
          <a:xfrm>
            <a:off x="139700" y="1937251"/>
            <a:ext cx="4503423" cy="400110"/>
          </a:xfrm>
          <a:prstGeom prst="rect">
            <a:avLst/>
          </a:prstGeom>
          <a:noFill/>
        </p:spPr>
        <p:txBody>
          <a:bodyPr wrap="square" rtlCol="0">
            <a:spAutoFit/>
          </a:bodyPr>
          <a:lstStyle/>
          <a:p>
            <a:r>
              <a:rPr lang="ja-JP" altLang="en-US" sz="2000" dirty="0"/>
              <a:t>スケーリング</a:t>
            </a:r>
            <a:endParaRPr lang="en-US" altLang="ja-JP" sz="2000" dirty="0"/>
          </a:p>
        </p:txBody>
      </p:sp>
      <p:graphicFrame>
        <p:nvGraphicFramePr>
          <p:cNvPr id="16" name="オブジェクト 15"/>
          <p:cNvGraphicFramePr>
            <a:graphicFrameLocks noChangeAspect="1"/>
          </p:cNvGraphicFramePr>
          <p:nvPr>
            <p:extLst>
              <p:ext uri="{D42A27DB-BD31-4B8C-83A1-F6EECF244321}">
                <p14:modId xmlns:p14="http://schemas.microsoft.com/office/powerpoint/2010/main" val="435983999"/>
              </p:ext>
            </p:extLst>
          </p:nvPr>
        </p:nvGraphicFramePr>
        <p:xfrm>
          <a:off x="168589" y="2143584"/>
          <a:ext cx="1981200" cy="1219200"/>
        </p:xfrm>
        <a:graphic>
          <a:graphicData uri="http://schemas.openxmlformats.org/presentationml/2006/ole">
            <mc:AlternateContent xmlns:mc="http://schemas.openxmlformats.org/markup-compatibility/2006">
              <mc:Choice xmlns:v="urn:schemas-microsoft-com:vml" Requires="v">
                <p:oleObj name="数式" r:id="rId8" imgW="990360" imgH="609480" progId="Equation.3">
                  <p:embed/>
                </p:oleObj>
              </mc:Choice>
              <mc:Fallback>
                <p:oleObj name="数式" r:id="rId8" imgW="990360" imgH="609480" progId="Equation.3">
                  <p:embed/>
                  <p:pic>
                    <p:nvPicPr>
                      <p:cNvPr id="14" name="オブジェクト 13"/>
                      <p:cNvPicPr/>
                      <p:nvPr/>
                    </p:nvPicPr>
                    <p:blipFill>
                      <a:blip r:embed="rId9"/>
                      <a:stretch>
                        <a:fillRect/>
                      </a:stretch>
                    </p:blipFill>
                    <p:spPr>
                      <a:xfrm>
                        <a:off x="168589" y="2143584"/>
                        <a:ext cx="1981200" cy="1219200"/>
                      </a:xfrm>
                      <a:prstGeom prst="rect">
                        <a:avLst/>
                      </a:prstGeom>
                    </p:spPr>
                  </p:pic>
                </p:oleObj>
              </mc:Fallback>
            </mc:AlternateContent>
          </a:graphicData>
        </a:graphic>
      </p:graphicFrame>
      <p:sp>
        <p:nvSpPr>
          <p:cNvPr id="17" name="テキスト ボックス 16"/>
          <p:cNvSpPr txBox="1"/>
          <p:nvPr/>
        </p:nvSpPr>
        <p:spPr>
          <a:xfrm>
            <a:off x="139700" y="4852093"/>
            <a:ext cx="4503423" cy="400110"/>
          </a:xfrm>
          <a:prstGeom prst="rect">
            <a:avLst/>
          </a:prstGeom>
          <a:noFill/>
        </p:spPr>
        <p:txBody>
          <a:bodyPr wrap="square" rtlCol="0">
            <a:spAutoFit/>
          </a:bodyPr>
          <a:lstStyle/>
          <a:p>
            <a:r>
              <a:rPr lang="ja-JP" altLang="en-US" sz="2000" dirty="0"/>
              <a:t>線形性</a:t>
            </a:r>
            <a:endParaRPr lang="en-US" altLang="ja-JP" sz="2000" dirty="0"/>
          </a:p>
        </p:txBody>
      </p:sp>
      <p:graphicFrame>
        <p:nvGraphicFramePr>
          <p:cNvPr id="18" name="オブジェクト 17"/>
          <p:cNvGraphicFramePr>
            <a:graphicFrameLocks noChangeAspect="1"/>
          </p:cNvGraphicFramePr>
          <p:nvPr>
            <p:extLst>
              <p:ext uri="{D42A27DB-BD31-4B8C-83A1-F6EECF244321}">
                <p14:modId xmlns:p14="http://schemas.microsoft.com/office/powerpoint/2010/main" val="334239094"/>
              </p:ext>
            </p:extLst>
          </p:nvPr>
        </p:nvGraphicFramePr>
        <p:xfrm>
          <a:off x="168589" y="5216794"/>
          <a:ext cx="4876800" cy="431800"/>
        </p:xfrm>
        <a:graphic>
          <a:graphicData uri="http://schemas.openxmlformats.org/presentationml/2006/ole">
            <mc:AlternateContent xmlns:mc="http://schemas.openxmlformats.org/markup-compatibility/2006">
              <mc:Choice xmlns:v="urn:schemas-microsoft-com:vml" Requires="v">
                <p:oleObj name="数式" r:id="rId10" imgW="2438280" imgH="215640" progId="Equation.3">
                  <p:embed/>
                </p:oleObj>
              </mc:Choice>
              <mc:Fallback>
                <p:oleObj name="数式" r:id="rId10" imgW="2438280" imgH="215640" progId="Equation.3">
                  <p:embed/>
                  <p:pic>
                    <p:nvPicPr>
                      <p:cNvPr id="16" name="オブジェクト 15"/>
                      <p:cNvPicPr/>
                      <p:nvPr/>
                    </p:nvPicPr>
                    <p:blipFill>
                      <a:blip r:embed="rId11"/>
                      <a:stretch>
                        <a:fillRect/>
                      </a:stretch>
                    </p:blipFill>
                    <p:spPr>
                      <a:xfrm>
                        <a:off x="168589" y="5216794"/>
                        <a:ext cx="4876800" cy="431800"/>
                      </a:xfrm>
                      <a:prstGeom prst="rect">
                        <a:avLst/>
                      </a:prstGeom>
                    </p:spPr>
                  </p:pic>
                </p:oleObj>
              </mc:Fallback>
            </mc:AlternateContent>
          </a:graphicData>
        </a:graphic>
      </p:graphicFrame>
      <p:sp>
        <p:nvSpPr>
          <p:cNvPr id="19" name="テキスト ボックス 18"/>
          <p:cNvSpPr txBox="1"/>
          <p:nvPr/>
        </p:nvSpPr>
        <p:spPr>
          <a:xfrm>
            <a:off x="139700" y="3296903"/>
            <a:ext cx="4503423" cy="400110"/>
          </a:xfrm>
          <a:prstGeom prst="rect">
            <a:avLst/>
          </a:prstGeom>
          <a:noFill/>
        </p:spPr>
        <p:txBody>
          <a:bodyPr wrap="square" rtlCol="0">
            <a:spAutoFit/>
          </a:bodyPr>
          <a:lstStyle/>
          <a:p>
            <a:r>
              <a:rPr lang="ja-JP" altLang="en-US" sz="2000" dirty="0"/>
              <a:t>共役</a:t>
            </a:r>
            <a:endParaRPr lang="en-US" altLang="ja-JP" sz="2000" dirty="0"/>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1594632705"/>
              </p:ext>
            </p:extLst>
          </p:nvPr>
        </p:nvGraphicFramePr>
        <p:xfrm>
          <a:off x="168589" y="3575693"/>
          <a:ext cx="2159000" cy="457200"/>
        </p:xfrm>
        <a:graphic>
          <a:graphicData uri="http://schemas.openxmlformats.org/presentationml/2006/ole">
            <mc:AlternateContent xmlns:mc="http://schemas.openxmlformats.org/markup-compatibility/2006">
              <mc:Choice xmlns:v="urn:schemas-microsoft-com:vml" Requires="v">
                <p:oleObj name="数式" r:id="rId12" imgW="1079280" imgH="228600" progId="Equation.3">
                  <p:embed/>
                </p:oleObj>
              </mc:Choice>
              <mc:Fallback>
                <p:oleObj name="数式" r:id="rId12" imgW="1079280" imgH="228600" progId="Equation.3">
                  <p:embed/>
                  <p:pic>
                    <p:nvPicPr>
                      <p:cNvPr id="14" name="オブジェクト 13"/>
                      <p:cNvPicPr/>
                      <p:nvPr/>
                    </p:nvPicPr>
                    <p:blipFill>
                      <a:blip r:embed="rId13"/>
                      <a:stretch>
                        <a:fillRect/>
                      </a:stretch>
                    </p:blipFill>
                    <p:spPr>
                      <a:xfrm>
                        <a:off x="168589" y="3575693"/>
                        <a:ext cx="2159000" cy="457200"/>
                      </a:xfrm>
                      <a:prstGeom prst="rect">
                        <a:avLst/>
                      </a:prstGeom>
                    </p:spPr>
                  </p:pic>
                </p:oleObj>
              </mc:Fallback>
            </mc:AlternateContent>
          </a:graphicData>
        </a:graphic>
      </p:graphicFrame>
      <p:sp>
        <p:nvSpPr>
          <p:cNvPr id="21" name="テキスト ボックス 20"/>
          <p:cNvSpPr txBox="1"/>
          <p:nvPr/>
        </p:nvSpPr>
        <p:spPr>
          <a:xfrm>
            <a:off x="139700" y="4011203"/>
            <a:ext cx="4503423" cy="400110"/>
          </a:xfrm>
          <a:prstGeom prst="rect">
            <a:avLst/>
          </a:prstGeom>
          <a:noFill/>
        </p:spPr>
        <p:txBody>
          <a:bodyPr wrap="square" rtlCol="0">
            <a:spAutoFit/>
          </a:bodyPr>
          <a:lstStyle/>
          <a:p>
            <a:r>
              <a:rPr lang="ja-JP" altLang="en-US" sz="2000" dirty="0"/>
              <a:t>合積</a:t>
            </a:r>
            <a:endParaRPr lang="en-US" altLang="ja-JP" sz="2000" dirty="0"/>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2866929494"/>
              </p:ext>
            </p:extLst>
          </p:nvPr>
        </p:nvGraphicFramePr>
        <p:xfrm>
          <a:off x="168589" y="4311683"/>
          <a:ext cx="3581400" cy="431800"/>
        </p:xfrm>
        <a:graphic>
          <a:graphicData uri="http://schemas.openxmlformats.org/presentationml/2006/ole">
            <mc:AlternateContent xmlns:mc="http://schemas.openxmlformats.org/markup-compatibility/2006">
              <mc:Choice xmlns:v="urn:schemas-microsoft-com:vml" Requires="v">
                <p:oleObj name="数式" r:id="rId14" imgW="1790640" imgH="215640" progId="Equation.3">
                  <p:embed/>
                </p:oleObj>
              </mc:Choice>
              <mc:Fallback>
                <p:oleObj name="数式" r:id="rId14" imgW="1790640" imgH="215640" progId="Equation.3">
                  <p:embed/>
                  <p:pic>
                    <p:nvPicPr>
                      <p:cNvPr id="20" name="オブジェクト 19"/>
                      <p:cNvPicPr/>
                      <p:nvPr/>
                    </p:nvPicPr>
                    <p:blipFill>
                      <a:blip r:embed="rId15"/>
                      <a:stretch>
                        <a:fillRect/>
                      </a:stretch>
                    </p:blipFill>
                    <p:spPr>
                      <a:xfrm>
                        <a:off x="168589" y="4311683"/>
                        <a:ext cx="3581400" cy="431800"/>
                      </a:xfrm>
                      <a:prstGeom prst="rect">
                        <a:avLst/>
                      </a:prstGeom>
                    </p:spPr>
                  </p:pic>
                </p:oleObj>
              </mc:Fallback>
            </mc:AlternateContent>
          </a:graphicData>
        </a:graphic>
      </p:graphicFrame>
      <p:sp>
        <p:nvSpPr>
          <p:cNvPr id="23" name="テキスト ボックス 22"/>
          <p:cNvSpPr txBox="1"/>
          <p:nvPr/>
        </p:nvSpPr>
        <p:spPr>
          <a:xfrm>
            <a:off x="4684242" y="754434"/>
            <a:ext cx="4503423" cy="400110"/>
          </a:xfrm>
          <a:prstGeom prst="rect">
            <a:avLst/>
          </a:prstGeom>
          <a:noFill/>
        </p:spPr>
        <p:txBody>
          <a:bodyPr wrap="square" rtlCol="0">
            <a:spAutoFit/>
          </a:bodyPr>
          <a:lstStyle/>
          <a:p>
            <a:r>
              <a:rPr lang="ja-JP" altLang="en-US" sz="2000" dirty="0"/>
              <a:t>微分</a:t>
            </a:r>
            <a:endParaRPr lang="en-US" altLang="ja-JP" sz="2000" dirty="0"/>
          </a:p>
        </p:txBody>
      </p:sp>
      <p:graphicFrame>
        <p:nvGraphicFramePr>
          <p:cNvPr id="24" name="オブジェクト 23"/>
          <p:cNvGraphicFramePr>
            <a:graphicFrameLocks noChangeAspect="1"/>
          </p:cNvGraphicFramePr>
          <p:nvPr>
            <p:extLst>
              <p:ext uri="{D42A27DB-BD31-4B8C-83A1-F6EECF244321}">
                <p14:modId xmlns:p14="http://schemas.microsoft.com/office/powerpoint/2010/main" val="3419242136"/>
              </p:ext>
            </p:extLst>
          </p:nvPr>
        </p:nvGraphicFramePr>
        <p:xfrm>
          <a:off x="4739961" y="1054268"/>
          <a:ext cx="2692400" cy="457200"/>
        </p:xfrm>
        <a:graphic>
          <a:graphicData uri="http://schemas.openxmlformats.org/presentationml/2006/ole">
            <mc:AlternateContent xmlns:mc="http://schemas.openxmlformats.org/markup-compatibility/2006">
              <mc:Choice xmlns:v="urn:schemas-microsoft-com:vml" Requires="v">
                <p:oleObj name="数式" r:id="rId16" imgW="1346040" imgH="228600" progId="Equation.3">
                  <p:embed/>
                </p:oleObj>
              </mc:Choice>
              <mc:Fallback>
                <p:oleObj name="数式" r:id="rId16" imgW="1346040" imgH="228600" progId="Equation.3">
                  <p:embed/>
                  <p:pic>
                    <p:nvPicPr>
                      <p:cNvPr id="22" name="オブジェクト 21"/>
                      <p:cNvPicPr/>
                      <p:nvPr/>
                    </p:nvPicPr>
                    <p:blipFill>
                      <a:blip r:embed="rId17"/>
                      <a:stretch>
                        <a:fillRect/>
                      </a:stretch>
                    </p:blipFill>
                    <p:spPr>
                      <a:xfrm>
                        <a:off x="4739961" y="1054268"/>
                        <a:ext cx="2692400" cy="457200"/>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ext uri="{D42A27DB-BD31-4B8C-83A1-F6EECF244321}">
                <p14:modId xmlns:p14="http://schemas.microsoft.com/office/powerpoint/2010/main" val="2885982417"/>
              </p:ext>
            </p:extLst>
          </p:nvPr>
        </p:nvGraphicFramePr>
        <p:xfrm>
          <a:off x="4739961" y="1778322"/>
          <a:ext cx="4191000" cy="787400"/>
        </p:xfrm>
        <a:graphic>
          <a:graphicData uri="http://schemas.openxmlformats.org/presentationml/2006/ole">
            <mc:AlternateContent xmlns:mc="http://schemas.openxmlformats.org/markup-compatibility/2006">
              <mc:Choice xmlns:v="urn:schemas-microsoft-com:vml" Requires="v">
                <p:oleObj name="数式" r:id="rId18" imgW="2095200" imgH="393480" progId="Equation.3">
                  <p:embed/>
                </p:oleObj>
              </mc:Choice>
              <mc:Fallback>
                <p:oleObj name="数式" r:id="rId18" imgW="2095200" imgH="393480" progId="Equation.3">
                  <p:embed/>
                  <p:pic>
                    <p:nvPicPr>
                      <p:cNvPr id="24" name="オブジェクト 23"/>
                      <p:cNvPicPr/>
                      <p:nvPr/>
                    </p:nvPicPr>
                    <p:blipFill>
                      <a:blip r:embed="rId19"/>
                      <a:stretch>
                        <a:fillRect/>
                      </a:stretch>
                    </p:blipFill>
                    <p:spPr>
                      <a:xfrm>
                        <a:off x="4739961" y="1778322"/>
                        <a:ext cx="4191000" cy="787400"/>
                      </a:xfrm>
                      <a:prstGeom prst="rect">
                        <a:avLst/>
                      </a:prstGeom>
                    </p:spPr>
                  </p:pic>
                </p:oleObj>
              </mc:Fallback>
            </mc:AlternateContent>
          </a:graphicData>
        </a:graphic>
      </p:graphicFrame>
      <p:sp>
        <p:nvSpPr>
          <p:cNvPr id="26" name="テキスト ボックス 25"/>
          <p:cNvSpPr txBox="1"/>
          <p:nvPr/>
        </p:nvSpPr>
        <p:spPr>
          <a:xfrm>
            <a:off x="4684242" y="1468733"/>
            <a:ext cx="4503423" cy="400110"/>
          </a:xfrm>
          <a:prstGeom prst="rect">
            <a:avLst/>
          </a:prstGeom>
          <a:noFill/>
        </p:spPr>
        <p:txBody>
          <a:bodyPr wrap="square" rtlCol="0">
            <a:spAutoFit/>
          </a:bodyPr>
          <a:lstStyle/>
          <a:p>
            <a:r>
              <a:rPr lang="ja-JP" altLang="en-US" sz="2000" dirty="0"/>
              <a:t>積分</a:t>
            </a:r>
            <a:endParaRPr lang="en-US" altLang="ja-JP" sz="2000" dirty="0"/>
          </a:p>
        </p:txBody>
      </p:sp>
      <p:sp>
        <p:nvSpPr>
          <p:cNvPr id="27" name="テキスト ボックス 26"/>
          <p:cNvSpPr txBox="1"/>
          <p:nvPr/>
        </p:nvSpPr>
        <p:spPr>
          <a:xfrm>
            <a:off x="4684242" y="2589281"/>
            <a:ext cx="4503423" cy="400110"/>
          </a:xfrm>
          <a:prstGeom prst="rect">
            <a:avLst/>
          </a:prstGeom>
          <a:noFill/>
        </p:spPr>
        <p:txBody>
          <a:bodyPr wrap="square" rtlCol="0">
            <a:spAutoFit/>
          </a:bodyPr>
          <a:lstStyle/>
          <a:p>
            <a:r>
              <a:rPr lang="ja-JP" altLang="en-US" sz="2000" dirty="0"/>
              <a:t>デルタ関数</a:t>
            </a:r>
            <a:endParaRPr lang="en-US" altLang="ja-JP" sz="2000" dirty="0"/>
          </a:p>
        </p:txBody>
      </p:sp>
      <p:graphicFrame>
        <p:nvGraphicFramePr>
          <p:cNvPr id="28" name="オブジェクト 27"/>
          <p:cNvGraphicFramePr>
            <a:graphicFrameLocks noChangeAspect="1"/>
          </p:cNvGraphicFramePr>
          <p:nvPr>
            <p:extLst>
              <p:ext uri="{D42A27DB-BD31-4B8C-83A1-F6EECF244321}">
                <p14:modId xmlns:p14="http://schemas.microsoft.com/office/powerpoint/2010/main" val="2203788478"/>
              </p:ext>
            </p:extLst>
          </p:nvPr>
        </p:nvGraphicFramePr>
        <p:xfrm>
          <a:off x="4739961" y="2897181"/>
          <a:ext cx="1168400" cy="406400"/>
        </p:xfrm>
        <a:graphic>
          <a:graphicData uri="http://schemas.openxmlformats.org/presentationml/2006/ole">
            <mc:AlternateContent xmlns:mc="http://schemas.openxmlformats.org/markup-compatibility/2006">
              <mc:Choice xmlns:v="urn:schemas-microsoft-com:vml" Requires="v">
                <p:oleObj name="数式" r:id="rId20" imgW="583920" imgH="203040" progId="Equation.3">
                  <p:embed/>
                </p:oleObj>
              </mc:Choice>
              <mc:Fallback>
                <p:oleObj name="数式" r:id="rId20" imgW="583920" imgH="203040" progId="Equation.3">
                  <p:embed/>
                  <p:pic>
                    <p:nvPicPr>
                      <p:cNvPr id="25" name="オブジェクト 24"/>
                      <p:cNvPicPr/>
                      <p:nvPr/>
                    </p:nvPicPr>
                    <p:blipFill>
                      <a:blip r:embed="rId21"/>
                      <a:stretch>
                        <a:fillRect/>
                      </a:stretch>
                    </p:blipFill>
                    <p:spPr>
                      <a:xfrm>
                        <a:off x="4739961" y="2897181"/>
                        <a:ext cx="1168400" cy="406400"/>
                      </a:xfrm>
                      <a:prstGeom prst="rect">
                        <a:avLst/>
                      </a:prstGeom>
                    </p:spPr>
                  </p:pic>
                </p:oleObj>
              </mc:Fallback>
            </mc:AlternateContent>
          </a:graphicData>
        </a:graphic>
      </p:graphicFrame>
      <p:sp>
        <p:nvSpPr>
          <p:cNvPr id="29" name="テキスト ボックス 28"/>
          <p:cNvSpPr txBox="1"/>
          <p:nvPr/>
        </p:nvSpPr>
        <p:spPr>
          <a:xfrm>
            <a:off x="4684242" y="3265313"/>
            <a:ext cx="4503423" cy="400110"/>
          </a:xfrm>
          <a:prstGeom prst="rect">
            <a:avLst/>
          </a:prstGeom>
          <a:noFill/>
        </p:spPr>
        <p:txBody>
          <a:bodyPr wrap="square" rtlCol="0">
            <a:spAutoFit/>
          </a:bodyPr>
          <a:lstStyle/>
          <a:p>
            <a:r>
              <a:rPr lang="ja-JP" altLang="en-US" sz="2000" dirty="0"/>
              <a:t>ステップ関数</a:t>
            </a:r>
            <a:endParaRPr lang="en-US" altLang="ja-JP" sz="2000" dirty="0"/>
          </a:p>
        </p:txBody>
      </p:sp>
      <p:graphicFrame>
        <p:nvGraphicFramePr>
          <p:cNvPr id="31" name="オブジェクト 30"/>
          <p:cNvGraphicFramePr>
            <a:graphicFrameLocks noChangeAspect="1"/>
          </p:cNvGraphicFramePr>
          <p:nvPr>
            <p:extLst>
              <p:ext uri="{D42A27DB-BD31-4B8C-83A1-F6EECF244321}">
                <p14:modId xmlns:p14="http://schemas.microsoft.com/office/powerpoint/2010/main" val="1150136208"/>
              </p:ext>
            </p:extLst>
          </p:nvPr>
        </p:nvGraphicFramePr>
        <p:xfrm>
          <a:off x="4739961" y="4282805"/>
          <a:ext cx="1447800" cy="304800"/>
        </p:xfrm>
        <a:graphic>
          <a:graphicData uri="http://schemas.openxmlformats.org/presentationml/2006/ole">
            <mc:AlternateContent xmlns:mc="http://schemas.openxmlformats.org/markup-compatibility/2006">
              <mc:Choice xmlns:v="urn:schemas-microsoft-com:vml" Requires="v">
                <p:oleObj name="数式" r:id="rId22" imgW="965160" imgH="203040" progId="Equation.3">
                  <p:embed/>
                </p:oleObj>
              </mc:Choice>
              <mc:Fallback>
                <p:oleObj name="数式" r:id="rId22" imgW="965160" imgH="203040" progId="Equation.3">
                  <p:embed/>
                  <p:pic>
                    <p:nvPicPr>
                      <p:cNvPr id="9" name="オブジェクト 8"/>
                      <p:cNvPicPr/>
                      <p:nvPr/>
                    </p:nvPicPr>
                    <p:blipFill>
                      <a:blip r:embed="rId23"/>
                      <a:stretch>
                        <a:fillRect/>
                      </a:stretch>
                    </p:blipFill>
                    <p:spPr>
                      <a:xfrm>
                        <a:off x="4739961" y="4282805"/>
                        <a:ext cx="1447800" cy="304800"/>
                      </a:xfrm>
                      <a:prstGeom prst="rect">
                        <a:avLst/>
                      </a:prstGeom>
                    </p:spPr>
                  </p:pic>
                </p:oleObj>
              </mc:Fallback>
            </mc:AlternateContent>
          </a:graphicData>
        </a:graphic>
      </p:graphicFrame>
      <p:sp>
        <p:nvSpPr>
          <p:cNvPr id="32" name="テキスト ボックス 31"/>
          <p:cNvSpPr txBox="1"/>
          <p:nvPr/>
        </p:nvSpPr>
        <p:spPr>
          <a:xfrm>
            <a:off x="4684242" y="3911573"/>
            <a:ext cx="4503423" cy="400110"/>
          </a:xfrm>
          <a:prstGeom prst="rect">
            <a:avLst/>
          </a:prstGeom>
          <a:noFill/>
        </p:spPr>
        <p:txBody>
          <a:bodyPr wrap="square" rtlCol="0">
            <a:spAutoFit/>
          </a:bodyPr>
          <a:lstStyle/>
          <a:p>
            <a:r>
              <a:rPr lang="ja-JP" altLang="en-US" sz="2000" dirty="0"/>
              <a:t>符号関数</a:t>
            </a:r>
            <a:endParaRPr lang="en-US" altLang="ja-JP" sz="2000" dirty="0"/>
          </a:p>
        </p:txBody>
      </p:sp>
    </p:spTree>
    <p:extLst>
      <p:ext uri="{BB962C8B-B14F-4D97-AF65-F5344CB8AC3E}">
        <p14:creationId xmlns:p14="http://schemas.microsoft.com/office/powerpoint/2010/main" val="373888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12</a:t>
            </a:fld>
            <a:endParaRPr lang="ja-JP" altLang="en-US" dirty="0"/>
          </a:p>
        </p:txBody>
      </p:sp>
      <p:sp>
        <p:nvSpPr>
          <p:cNvPr id="3" name="テキスト ボックス 2"/>
          <p:cNvSpPr txBox="1"/>
          <p:nvPr/>
        </p:nvSpPr>
        <p:spPr>
          <a:xfrm>
            <a:off x="0" y="136550"/>
            <a:ext cx="9385300" cy="507831"/>
          </a:xfrm>
          <a:prstGeom prst="rect">
            <a:avLst/>
          </a:prstGeom>
          <a:noFill/>
        </p:spPr>
        <p:txBody>
          <a:bodyPr wrap="square" rtlCol="0">
            <a:spAutoFit/>
          </a:bodyPr>
          <a:lstStyle/>
          <a:p>
            <a:r>
              <a:rPr lang="ja-JP" altLang="en-US" sz="2700" dirty="0"/>
              <a:t>デルタ関数とステップ関数のフーリエ変換と微分積分</a:t>
            </a:r>
            <a:endParaRPr lang="en-US" altLang="ja-JP" sz="2700" dirty="0"/>
          </a:p>
        </p:txBody>
      </p:sp>
      <p:sp>
        <p:nvSpPr>
          <p:cNvPr id="4" name="テキスト ボックス 3"/>
          <p:cNvSpPr txBox="1"/>
          <p:nvPr/>
        </p:nvSpPr>
        <p:spPr>
          <a:xfrm>
            <a:off x="0" y="1827887"/>
            <a:ext cx="8961123" cy="1015663"/>
          </a:xfrm>
          <a:prstGeom prst="rect">
            <a:avLst/>
          </a:prstGeom>
          <a:noFill/>
        </p:spPr>
        <p:txBody>
          <a:bodyPr wrap="square" rtlCol="0">
            <a:spAutoFit/>
          </a:bodyPr>
          <a:lstStyle/>
          <a:p>
            <a:r>
              <a:rPr lang="ja-JP" altLang="en-US" sz="2000" dirty="0"/>
              <a:t>時間関数</a:t>
            </a:r>
            <a:r>
              <a:rPr lang="en-US" altLang="ja-JP" sz="2000" dirty="0"/>
              <a:t>x(t)</a:t>
            </a:r>
            <a:r>
              <a:rPr lang="ja-JP" altLang="en-US" sz="2000" dirty="0"/>
              <a:t>の時間積分は</a:t>
            </a:r>
            <a:endParaRPr lang="en-US" altLang="ja-JP" sz="2000" dirty="0"/>
          </a:p>
          <a:p>
            <a:r>
              <a:rPr lang="en-US" altLang="ja-JP" sz="2000" dirty="0"/>
              <a:t>	</a:t>
            </a:r>
            <a:r>
              <a:rPr lang="ja-JP" altLang="en-US" sz="2000" dirty="0"/>
              <a:t>時間領域においてはステップ関数との合積演算</a:t>
            </a:r>
            <a:endParaRPr lang="en-US" altLang="ja-JP" sz="2000" dirty="0"/>
          </a:p>
          <a:p>
            <a:r>
              <a:rPr lang="en-US" altLang="ja-JP" sz="2000" dirty="0"/>
              <a:t>	</a:t>
            </a:r>
            <a:r>
              <a:rPr lang="ja-JP" altLang="en-US" sz="2000" dirty="0"/>
              <a:t>周波数領域においては</a:t>
            </a:r>
            <a:r>
              <a:rPr lang="en-US" altLang="ja-JP" sz="2000" dirty="0"/>
              <a:t>πδ(ω)+1/</a:t>
            </a:r>
            <a:r>
              <a:rPr lang="en-US" altLang="ja-JP" sz="2000" dirty="0" err="1"/>
              <a:t>iω</a:t>
            </a:r>
            <a:r>
              <a:rPr lang="ja-JP" altLang="en-US" sz="2000" dirty="0"/>
              <a:t>を</a:t>
            </a:r>
            <a:r>
              <a:rPr lang="en-US" altLang="ja-JP" sz="2000" dirty="0"/>
              <a:t>X(ω)</a:t>
            </a:r>
            <a:r>
              <a:rPr lang="ja-JP" altLang="en-US" sz="2000" dirty="0"/>
              <a:t>にかけること</a:t>
            </a:r>
            <a:endParaRPr lang="en-US" altLang="ja-JP" sz="2000" dirty="0"/>
          </a:p>
        </p:txBody>
      </p:sp>
      <p:graphicFrame>
        <p:nvGraphicFramePr>
          <p:cNvPr id="5" name="オブジェクト 4"/>
          <p:cNvGraphicFramePr>
            <a:graphicFrameLocks noChangeAspect="1"/>
          </p:cNvGraphicFramePr>
          <p:nvPr/>
        </p:nvGraphicFramePr>
        <p:xfrm>
          <a:off x="7442200" y="1038101"/>
          <a:ext cx="1446212" cy="342900"/>
        </p:xfrm>
        <a:graphic>
          <a:graphicData uri="http://schemas.openxmlformats.org/presentationml/2006/ole">
            <mc:AlternateContent xmlns:mc="http://schemas.openxmlformats.org/markup-compatibility/2006">
              <mc:Choice xmlns:v="urn:schemas-microsoft-com:vml" Requires="v">
                <p:oleObj name="数式" r:id="rId2" imgW="965160" imgH="228600" progId="Equation.3">
                  <p:embed/>
                </p:oleObj>
              </mc:Choice>
              <mc:Fallback>
                <p:oleObj name="数式" r:id="rId2" imgW="965160" imgH="228600" progId="Equation.3">
                  <p:embed/>
                  <p:pic>
                    <p:nvPicPr>
                      <p:cNvPr id="5" name="オブジェクト 4"/>
                      <p:cNvPicPr/>
                      <p:nvPr/>
                    </p:nvPicPr>
                    <p:blipFill>
                      <a:blip r:embed="rId3"/>
                      <a:stretch>
                        <a:fillRect/>
                      </a:stretch>
                    </p:blipFill>
                    <p:spPr>
                      <a:xfrm>
                        <a:off x="7442200" y="1038101"/>
                        <a:ext cx="1446212" cy="342900"/>
                      </a:xfrm>
                      <a:prstGeom prst="rect">
                        <a:avLst/>
                      </a:prstGeom>
                    </p:spPr>
                  </p:pic>
                </p:oleObj>
              </mc:Fallback>
            </mc:AlternateContent>
          </a:graphicData>
        </a:graphic>
      </p:graphicFrame>
      <p:graphicFrame>
        <p:nvGraphicFramePr>
          <p:cNvPr id="6" name="オブジェクト 5"/>
          <p:cNvGraphicFramePr>
            <a:graphicFrameLocks noChangeAspect="1"/>
          </p:cNvGraphicFramePr>
          <p:nvPr/>
        </p:nvGraphicFramePr>
        <p:xfrm>
          <a:off x="7442200" y="1388157"/>
          <a:ext cx="1085850" cy="342900"/>
        </p:xfrm>
        <a:graphic>
          <a:graphicData uri="http://schemas.openxmlformats.org/presentationml/2006/ole">
            <mc:AlternateContent xmlns:mc="http://schemas.openxmlformats.org/markup-compatibility/2006">
              <mc:Choice xmlns:v="urn:schemas-microsoft-com:vml" Requires="v">
                <p:oleObj name="数式" r:id="rId4" imgW="723600" imgH="228600" progId="Equation.3">
                  <p:embed/>
                </p:oleObj>
              </mc:Choice>
              <mc:Fallback>
                <p:oleObj name="数式" r:id="rId4" imgW="723600" imgH="228600" progId="Equation.3">
                  <p:embed/>
                  <p:pic>
                    <p:nvPicPr>
                      <p:cNvPr id="6" name="オブジェクト 5"/>
                      <p:cNvPicPr/>
                      <p:nvPr/>
                    </p:nvPicPr>
                    <p:blipFill>
                      <a:blip r:embed="rId5"/>
                      <a:stretch>
                        <a:fillRect/>
                      </a:stretch>
                    </p:blipFill>
                    <p:spPr>
                      <a:xfrm>
                        <a:off x="7442200" y="1388157"/>
                        <a:ext cx="1085850" cy="342900"/>
                      </a:xfrm>
                      <a:prstGeom prst="rect">
                        <a:avLst/>
                      </a:prstGeom>
                    </p:spPr>
                  </p:pic>
                </p:oleObj>
              </mc:Fallback>
            </mc:AlternateContent>
          </a:graphicData>
        </a:graphic>
      </p:graphicFrame>
      <p:sp>
        <p:nvSpPr>
          <p:cNvPr id="7" name="テキスト ボックス 6"/>
          <p:cNvSpPr txBox="1"/>
          <p:nvPr/>
        </p:nvSpPr>
        <p:spPr>
          <a:xfrm>
            <a:off x="1" y="742662"/>
            <a:ext cx="8961123" cy="1015663"/>
          </a:xfrm>
          <a:prstGeom prst="rect">
            <a:avLst/>
          </a:prstGeom>
          <a:noFill/>
        </p:spPr>
        <p:txBody>
          <a:bodyPr wrap="square" rtlCol="0">
            <a:spAutoFit/>
          </a:bodyPr>
          <a:lstStyle/>
          <a:p>
            <a:r>
              <a:rPr lang="ja-JP" altLang="en-US" sz="2000" dirty="0"/>
              <a:t>時間関数</a:t>
            </a:r>
            <a:r>
              <a:rPr lang="en-US" altLang="ja-JP" sz="2000" dirty="0"/>
              <a:t>x(t)</a:t>
            </a:r>
            <a:r>
              <a:rPr lang="ja-JP" altLang="en-US" sz="2000" dirty="0"/>
              <a:t>の</a:t>
            </a:r>
            <a:r>
              <a:rPr lang="en-US" altLang="ja-JP" sz="2000" dirty="0"/>
              <a:t>n</a:t>
            </a:r>
            <a:r>
              <a:rPr lang="ja-JP" altLang="en-US" sz="2000" dirty="0"/>
              <a:t>階の時間微分は</a:t>
            </a:r>
            <a:endParaRPr lang="en-US" altLang="ja-JP" sz="2000" dirty="0"/>
          </a:p>
          <a:p>
            <a:r>
              <a:rPr lang="en-US" altLang="ja-JP" sz="2000" dirty="0"/>
              <a:t>	</a:t>
            </a:r>
            <a:r>
              <a:rPr lang="ja-JP" altLang="en-US" sz="2000" dirty="0"/>
              <a:t>時間領域においてはデルタ関数の時間微分との合積演算</a:t>
            </a:r>
            <a:endParaRPr lang="en-US" altLang="ja-JP" sz="2000" dirty="0"/>
          </a:p>
          <a:p>
            <a:r>
              <a:rPr lang="en-US" altLang="ja-JP" sz="2000" dirty="0"/>
              <a:t>	</a:t>
            </a:r>
            <a:r>
              <a:rPr lang="ja-JP" altLang="en-US" sz="2000" dirty="0"/>
              <a:t>周波数領域においては</a:t>
            </a:r>
            <a:r>
              <a:rPr lang="en-US" altLang="ja-JP" sz="2000" dirty="0"/>
              <a:t>(</a:t>
            </a:r>
            <a:r>
              <a:rPr lang="en-US" altLang="ja-JP" sz="2000" dirty="0" err="1"/>
              <a:t>iω</a:t>
            </a:r>
            <a:r>
              <a:rPr lang="en-US" altLang="ja-JP" sz="2000" dirty="0"/>
              <a:t>)</a:t>
            </a:r>
            <a:r>
              <a:rPr lang="en-US" altLang="ja-JP" sz="2000" baseline="30000" dirty="0"/>
              <a:t>n</a:t>
            </a:r>
            <a:r>
              <a:rPr lang="ja-JP" altLang="en-US" sz="2000" dirty="0"/>
              <a:t>を</a:t>
            </a:r>
            <a:r>
              <a:rPr lang="en-US" altLang="ja-JP" sz="2000" dirty="0"/>
              <a:t>X(ω)</a:t>
            </a:r>
            <a:r>
              <a:rPr lang="ja-JP" altLang="en-US" sz="2000" dirty="0"/>
              <a:t>にかけること</a:t>
            </a:r>
            <a:endParaRPr lang="en-US" altLang="ja-JP" sz="2000" dirty="0"/>
          </a:p>
        </p:txBody>
      </p:sp>
      <p:graphicFrame>
        <p:nvGraphicFramePr>
          <p:cNvPr id="8" name="オブジェクト 7"/>
          <p:cNvGraphicFramePr>
            <a:graphicFrameLocks noChangeAspect="1"/>
          </p:cNvGraphicFramePr>
          <p:nvPr/>
        </p:nvGraphicFramePr>
        <p:xfrm>
          <a:off x="7083425" y="2162877"/>
          <a:ext cx="1444625" cy="304800"/>
        </p:xfrm>
        <a:graphic>
          <a:graphicData uri="http://schemas.openxmlformats.org/presentationml/2006/ole">
            <mc:AlternateContent xmlns:mc="http://schemas.openxmlformats.org/markup-compatibility/2006">
              <mc:Choice xmlns:v="urn:schemas-microsoft-com:vml" Requires="v">
                <p:oleObj name="数式" r:id="rId6" imgW="965160" imgH="203040" progId="Equation.3">
                  <p:embed/>
                </p:oleObj>
              </mc:Choice>
              <mc:Fallback>
                <p:oleObj name="数式" r:id="rId6" imgW="965160" imgH="203040" progId="Equation.3">
                  <p:embed/>
                  <p:pic>
                    <p:nvPicPr>
                      <p:cNvPr id="8" name="オブジェクト 7"/>
                      <p:cNvPicPr/>
                      <p:nvPr/>
                    </p:nvPicPr>
                    <p:blipFill>
                      <a:blip r:embed="rId7"/>
                      <a:stretch>
                        <a:fillRect/>
                      </a:stretch>
                    </p:blipFill>
                    <p:spPr>
                      <a:xfrm>
                        <a:off x="7083425" y="2162877"/>
                        <a:ext cx="1444625" cy="304800"/>
                      </a:xfrm>
                      <a:prstGeom prst="rect">
                        <a:avLst/>
                      </a:prstGeom>
                    </p:spPr>
                  </p:pic>
                </p:oleObj>
              </mc:Fallback>
            </mc:AlternateContent>
          </a:graphicData>
        </a:graphic>
      </p:graphicFrame>
      <p:graphicFrame>
        <p:nvGraphicFramePr>
          <p:cNvPr id="9" name="オブジェクト 8"/>
          <p:cNvGraphicFramePr>
            <a:graphicFrameLocks noChangeAspect="1"/>
          </p:cNvGraphicFramePr>
          <p:nvPr/>
        </p:nvGraphicFramePr>
        <p:xfrm>
          <a:off x="7086600" y="2412107"/>
          <a:ext cx="1943100" cy="304800"/>
        </p:xfrm>
        <a:graphic>
          <a:graphicData uri="http://schemas.openxmlformats.org/presentationml/2006/ole">
            <mc:AlternateContent xmlns:mc="http://schemas.openxmlformats.org/markup-compatibility/2006">
              <mc:Choice xmlns:v="urn:schemas-microsoft-com:vml" Requires="v">
                <p:oleObj name="数式" r:id="rId8" imgW="1295280" imgH="203040" progId="Equation.3">
                  <p:embed/>
                </p:oleObj>
              </mc:Choice>
              <mc:Fallback>
                <p:oleObj name="数式" r:id="rId8" imgW="1295280" imgH="203040" progId="Equation.3">
                  <p:embed/>
                  <p:pic>
                    <p:nvPicPr>
                      <p:cNvPr id="9" name="オブジェクト 8"/>
                      <p:cNvPicPr/>
                      <p:nvPr/>
                    </p:nvPicPr>
                    <p:blipFill>
                      <a:blip r:embed="rId9"/>
                      <a:stretch>
                        <a:fillRect/>
                      </a:stretch>
                    </p:blipFill>
                    <p:spPr>
                      <a:xfrm>
                        <a:off x="7086600" y="2412107"/>
                        <a:ext cx="1943100" cy="304800"/>
                      </a:xfrm>
                      <a:prstGeom prst="rect">
                        <a:avLst/>
                      </a:prstGeom>
                    </p:spPr>
                  </p:pic>
                </p:oleObj>
              </mc:Fallback>
            </mc:AlternateContent>
          </a:graphicData>
        </a:graphic>
      </p:graphicFrame>
      <p:sp>
        <p:nvSpPr>
          <p:cNvPr id="10" name="テキスト ボックス 9"/>
          <p:cNvSpPr txBox="1"/>
          <p:nvPr/>
        </p:nvSpPr>
        <p:spPr>
          <a:xfrm>
            <a:off x="5491162" y="3178540"/>
            <a:ext cx="3184525" cy="830997"/>
          </a:xfrm>
          <a:prstGeom prst="rect">
            <a:avLst/>
          </a:prstGeom>
          <a:noFill/>
        </p:spPr>
        <p:txBody>
          <a:bodyPr wrap="square" rtlCol="0">
            <a:spAutoFit/>
          </a:bodyPr>
          <a:lstStyle/>
          <a:p>
            <a:r>
              <a:rPr lang="ja-JP" altLang="en-US" sz="1600" dirty="0"/>
              <a:t>地震加速度では</a:t>
            </a:r>
            <a:r>
              <a:rPr lang="en-US" altLang="ja-JP" sz="1600" dirty="0"/>
              <a:t>X(0)=0</a:t>
            </a:r>
            <a:r>
              <a:rPr lang="ja-JP" altLang="en-US" sz="1600" dirty="0"/>
              <a:t>が成立して</a:t>
            </a:r>
            <a:r>
              <a:rPr lang="en-US" altLang="ja-JP" sz="1600" dirty="0"/>
              <a:t>1/</a:t>
            </a:r>
            <a:r>
              <a:rPr lang="en-US" altLang="ja-JP" sz="1600" dirty="0" err="1"/>
              <a:t>iω</a:t>
            </a:r>
            <a:r>
              <a:rPr lang="ja-JP" altLang="en-US" sz="1600" dirty="0"/>
              <a:t>をかけるだけで問題とならないことも多い？？？</a:t>
            </a:r>
            <a:endParaRPr lang="en-US" altLang="ja-JP" sz="1600" dirty="0"/>
          </a:p>
        </p:txBody>
      </p:sp>
      <p:sp>
        <p:nvSpPr>
          <p:cNvPr id="11" name="テキスト ボックス 10"/>
          <p:cNvSpPr txBox="1"/>
          <p:nvPr/>
        </p:nvSpPr>
        <p:spPr>
          <a:xfrm>
            <a:off x="0" y="2950672"/>
            <a:ext cx="4503423" cy="400110"/>
          </a:xfrm>
          <a:prstGeom prst="rect">
            <a:avLst/>
          </a:prstGeom>
          <a:noFill/>
        </p:spPr>
        <p:txBody>
          <a:bodyPr wrap="square" rtlCol="0">
            <a:spAutoFit/>
          </a:bodyPr>
          <a:lstStyle/>
          <a:p>
            <a:r>
              <a:rPr lang="ja-JP" altLang="en-US" sz="2000" dirty="0"/>
              <a:t>デルタ関数とステップ関数の関係</a:t>
            </a:r>
            <a:endParaRPr lang="en-US" altLang="ja-JP" sz="2000"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2418514818"/>
              </p:ext>
            </p:extLst>
          </p:nvPr>
        </p:nvGraphicFramePr>
        <p:xfrm>
          <a:off x="358461" y="3349137"/>
          <a:ext cx="3911600" cy="660400"/>
        </p:xfrm>
        <a:graphic>
          <a:graphicData uri="http://schemas.openxmlformats.org/presentationml/2006/ole">
            <mc:AlternateContent xmlns:mc="http://schemas.openxmlformats.org/markup-compatibility/2006">
              <mc:Choice xmlns:v="urn:schemas-microsoft-com:vml" Requires="v">
                <p:oleObj name="数式" r:id="rId10" imgW="1955520" imgH="330120" progId="Equation.3">
                  <p:embed/>
                </p:oleObj>
              </mc:Choice>
              <mc:Fallback>
                <p:oleObj name="数式" r:id="rId10" imgW="1955520" imgH="330120" progId="Equation.3">
                  <p:embed/>
                  <p:pic>
                    <p:nvPicPr>
                      <p:cNvPr id="12" name="オブジェクト 11"/>
                      <p:cNvPicPr/>
                      <p:nvPr/>
                    </p:nvPicPr>
                    <p:blipFill>
                      <a:blip r:embed="rId11"/>
                      <a:stretch>
                        <a:fillRect/>
                      </a:stretch>
                    </p:blipFill>
                    <p:spPr>
                      <a:xfrm>
                        <a:off x="358461" y="3349137"/>
                        <a:ext cx="3911600" cy="660400"/>
                      </a:xfrm>
                      <a:prstGeom prst="rect">
                        <a:avLst/>
                      </a:prstGeom>
                    </p:spPr>
                  </p:pic>
                </p:oleObj>
              </mc:Fallback>
            </mc:AlternateContent>
          </a:graphicData>
        </a:graphic>
      </p:graphicFrame>
      <p:pic>
        <p:nvPicPr>
          <p:cNvPr id="18710" name="Picture 278" descr="Dirac distribution PDF.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4201"/>
          <a:stretch/>
        </p:blipFill>
        <p:spPr bwMode="auto">
          <a:xfrm>
            <a:off x="111350" y="4528070"/>
            <a:ext cx="3092396" cy="2221865"/>
          </a:xfrm>
          <a:prstGeom prst="rect">
            <a:avLst/>
          </a:prstGeom>
          <a:noFill/>
          <a:extLst>
            <a:ext uri="{909E8E84-426E-40DD-AFC4-6F175D3DCCD1}">
              <a14:hiddenFill xmlns:a14="http://schemas.microsoft.com/office/drawing/2010/main">
                <a:solidFill>
                  <a:srgbClr val="FFFFFF"/>
                </a:solidFill>
              </a14:hiddenFill>
            </a:ext>
          </a:extLst>
        </p:spPr>
      </p:pic>
      <p:pic>
        <p:nvPicPr>
          <p:cNvPr id="18712" name="Picture 280" descr="https://upload.wikimedia.org/wikipedia/commons/thumb/d/d9/Dirac_distribution_CDF.svg/1280px-Dirac_distribution_CDF.svg.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203746" y="4443740"/>
            <a:ext cx="3218199" cy="241365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0" y="4167863"/>
            <a:ext cx="4503423" cy="400110"/>
          </a:xfrm>
          <a:prstGeom prst="rect">
            <a:avLst/>
          </a:prstGeom>
          <a:noFill/>
        </p:spPr>
        <p:txBody>
          <a:bodyPr wrap="square" rtlCol="0">
            <a:spAutoFit/>
          </a:bodyPr>
          <a:lstStyle/>
          <a:p>
            <a:r>
              <a:rPr lang="ja-JP" altLang="en-US" sz="2000" dirty="0"/>
              <a:t>デルタ関数</a:t>
            </a:r>
            <a:endParaRPr lang="en-US" altLang="ja-JP" sz="2000" dirty="0"/>
          </a:p>
        </p:txBody>
      </p:sp>
      <p:sp>
        <p:nvSpPr>
          <p:cNvPr id="16" name="テキスト ボックス 15"/>
          <p:cNvSpPr txBox="1"/>
          <p:nvPr/>
        </p:nvSpPr>
        <p:spPr>
          <a:xfrm>
            <a:off x="3210974" y="4161760"/>
            <a:ext cx="2835408" cy="400110"/>
          </a:xfrm>
          <a:prstGeom prst="rect">
            <a:avLst/>
          </a:prstGeom>
          <a:noFill/>
        </p:spPr>
        <p:txBody>
          <a:bodyPr wrap="square" rtlCol="0">
            <a:spAutoFit/>
          </a:bodyPr>
          <a:lstStyle/>
          <a:p>
            <a:r>
              <a:rPr lang="ja-JP" altLang="en-US" sz="2000" dirty="0"/>
              <a:t>ステップ関数</a:t>
            </a:r>
            <a:endParaRPr lang="en-US" altLang="ja-JP" sz="2000" dirty="0"/>
          </a:p>
        </p:txBody>
      </p:sp>
    </p:spTree>
    <p:extLst>
      <p:ext uri="{BB962C8B-B14F-4D97-AF65-F5344CB8AC3E}">
        <p14:creationId xmlns:p14="http://schemas.microsoft.com/office/powerpoint/2010/main" val="144573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13</a:t>
            </a:fld>
            <a:endParaRPr lang="ja-JP" altLang="en-US" dirty="0"/>
          </a:p>
        </p:txBody>
      </p:sp>
      <p:sp>
        <p:nvSpPr>
          <p:cNvPr id="3" name="テキスト ボックス 2"/>
          <p:cNvSpPr txBox="1"/>
          <p:nvPr/>
        </p:nvSpPr>
        <p:spPr>
          <a:xfrm>
            <a:off x="0" y="136550"/>
            <a:ext cx="7943850" cy="507831"/>
          </a:xfrm>
          <a:prstGeom prst="rect">
            <a:avLst/>
          </a:prstGeom>
          <a:noFill/>
        </p:spPr>
        <p:txBody>
          <a:bodyPr wrap="square" rtlCol="0">
            <a:spAutoFit/>
          </a:bodyPr>
          <a:lstStyle/>
          <a:p>
            <a:r>
              <a:rPr lang="ja-JP" altLang="en-US" sz="2700" dirty="0"/>
              <a:t>時間領域の離散化</a:t>
            </a:r>
            <a:endParaRPr lang="en-US" altLang="ja-JP" sz="2700"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122386517"/>
              </p:ext>
            </p:extLst>
          </p:nvPr>
        </p:nvGraphicFramePr>
        <p:xfrm>
          <a:off x="457200" y="4039157"/>
          <a:ext cx="7658100" cy="857250"/>
        </p:xfrm>
        <a:graphic>
          <a:graphicData uri="http://schemas.openxmlformats.org/presentationml/2006/ole">
            <mc:AlternateContent xmlns:mc="http://schemas.openxmlformats.org/markup-compatibility/2006">
              <mc:Choice xmlns:v="urn:schemas-microsoft-com:vml" Requires="v">
                <p:oleObj name="数式" r:id="rId2" imgW="5105160" imgH="571320" progId="Equation.3">
                  <p:embed/>
                </p:oleObj>
              </mc:Choice>
              <mc:Fallback>
                <p:oleObj name="数式" r:id="rId2" imgW="5105160" imgH="571320" progId="Equation.3">
                  <p:embed/>
                  <p:pic>
                    <p:nvPicPr>
                      <p:cNvPr id="17" name="オブジェクト 16"/>
                      <p:cNvPicPr/>
                      <p:nvPr/>
                    </p:nvPicPr>
                    <p:blipFill>
                      <a:blip r:embed="rId3"/>
                      <a:stretch>
                        <a:fillRect/>
                      </a:stretch>
                    </p:blipFill>
                    <p:spPr>
                      <a:xfrm>
                        <a:off x="457200" y="4039157"/>
                        <a:ext cx="7658100" cy="857250"/>
                      </a:xfrm>
                      <a:prstGeom prst="rect">
                        <a:avLst/>
                      </a:prstGeom>
                    </p:spPr>
                  </p:pic>
                </p:oleObj>
              </mc:Fallback>
            </mc:AlternateContent>
          </a:graphicData>
        </a:graphic>
      </p:graphicFrame>
      <p:sp>
        <p:nvSpPr>
          <p:cNvPr id="9" name="テキスト ボックス 8"/>
          <p:cNvSpPr txBox="1"/>
          <p:nvPr/>
        </p:nvSpPr>
        <p:spPr>
          <a:xfrm>
            <a:off x="0" y="714722"/>
            <a:ext cx="8961123" cy="3046988"/>
          </a:xfrm>
          <a:prstGeom prst="rect">
            <a:avLst/>
          </a:prstGeom>
          <a:noFill/>
        </p:spPr>
        <p:txBody>
          <a:bodyPr wrap="square" rtlCol="0">
            <a:spAutoFit/>
          </a:bodyPr>
          <a:lstStyle/>
          <a:p>
            <a:r>
              <a:rPr lang="ja-JP" altLang="en-US" sz="2000" dirty="0"/>
              <a:t>サンプリング時間</a:t>
            </a:r>
            <a:r>
              <a:rPr lang="en-US" altLang="ja-JP" sz="2000" dirty="0"/>
              <a:t>Δ</a:t>
            </a:r>
            <a:r>
              <a:rPr lang="ja-JP" altLang="en-US" sz="2000" dirty="0" err="1"/>
              <a:t>ｔ</a:t>
            </a:r>
            <a:r>
              <a:rPr lang="ja-JP" altLang="en-US" sz="2000" dirty="0"/>
              <a:t>、サンプリング振動数</a:t>
            </a:r>
            <a:r>
              <a:rPr lang="en-US" altLang="ja-JP" sz="2000" dirty="0"/>
              <a:t>fs=1/Δ</a:t>
            </a:r>
            <a:r>
              <a:rPr lang="ja-JP" altLang="en-US" sz="2000" dirty="0" err="1"/>
              <a:t>ｔ</a:t>
            </a:r>
            <a:r>
              <a:rPr lang="ja-JP" altLang="en-US" sz="2000" dirty="0"/>
              <a:t>、データ数</a:t>
            </a:r>
            <a:r>
              <a:rPr lang="en-US" altLang="ja-JP" sz="2000" dirty="0"/>
              <a:t>N</a:t>
            </a:r>
            <a:r>
              <a:rPr lang="ja-JP" altLang="en-US" sz="2000" dirty="0"/>
              <a:t>＝</a:t>
            </a:r>
            <a:r>
              <a:rPr lang="en-US" altLang="ja-JP" sz="2000" dirty="0"/>
              <a:t>T/Δ</a:t>
            </a:r>
            <a:r>
              <a:rPr lang="ja-JP" altLang="en-US" sz="2000" dirty="0" err="1"/>
              <a:t>ｔ</a:t>
            </a:r>
            <a:endParaRPr lang="en-US" altLang="ja-JP" sz="2000" dirty="0"/>
          </a:p>
          <a:p>
            <a:endParaRPr lang="en-US" altLang="ja-JP" sz="2000" dirty="0"/>
          </a:p>
          <a:p>
            <a:r>
              <a:rPr lang="ja-JP" altLang="en-US" sz="2000" dirty="0"/>
              <a:t>ナイキスト振動数</a:t>
            </a:r>
            <a:r>
              <a:rPr lang="en-US" altLang="ja-JP" sz="2000" dirty="0"/>
              <a:t>‥</a:t>
            </a:r>
            <a:r>
              <a:rPr lang="ja-JP" altLang="en-US" sz="2000" dirty="0"/>
              <a:t>サンプリング時間</a:t>
            </a:r>
            <a:r>
              <a:rPr lang="en-US" altLang="ja-JP" sz="2000" dirty="0"/>
              <a:t>Δ</a:t>
            </a:r>
            <a:r>
              <a:rPr lang="ja-JP" altLang="en-US" sz="2000" dirty="0" err="1"/>
              <a:t>ｔ</a:t>
            </a:r>
            <a:r>
              <a:rPr lang="ja-JP" altLang="en-US" sz="2000" dirty="0"/>
              <a:t>で表現できる最大の振動数</a:t>
            </a:r>
            <a:r>
              <a:rPr lang="en-US" altLang="ja-JP" sz="2000" dirty="0" err="1"/>
              <a:t>fmax</a:t>
            </a:r>
            <a:endParaRPr lang="en-US" altLang="ja-JP" sz="2000" dirty="0"/>
          </a:p>
          <a:p>
            <a:r>
              <a:rPr lang="en-US" altLang="ja-JP" sz="2000" dirty="0"/>
              <a:t>	</a:t>
            </a:r>
            <a:r>
              <a:rPr lang="en-US" altLang="ja-JP" sz="2000" dirty="0" err="1"/>
              <a:t>fmax</a:t>
            </a:r>
            <a:r>
              <a:rPr lang="en-US" altLang="ja-JP" sz="2000" dirty="0"/>
              <a:t>=1/(2Δt)=1/2fs</a:t>
            </a:r>
          </a:p>
          <a:p>
            <a:r>
              <a:rPr lang="en-US" altLang="ja-JP" sz="1600" dirty="0"/>
              <a:t>	</a:t>
            </a:r>
            <a:r>
              <a:rPr lang="ja-JP" altLang="en-US" sz="1600" dirty="0"/>
              <a:t>ナイキスト振動数を超える振動数の波形は</a:t>
            </a:r>
            <a:endParaRPr lang="en-US" altLang="ja-JP" sz="1600" dirty="0"/>
          </a:p>
          <a:p>
            <a:r>
              <a:rPr lang="en-US" altLang="ja-JP" sz="1600" dirty="0"/>
              <a:t>	</a:t>
            </a:r>
            <a:r>
              <a:rPr lang="en-US" altLang="ja-JP" sz="1600" dirty="0" err="1"/>
              <a:t>fmax</a:t>
            </a:r>
            <a:r>
              <a:rPr lang="ja-JP" altLang="en-US" sz="1600" dirty="0"/>
              <a:t>を挟んで対称な低い振動数の成分と誤って判断される＝エイリアス</a:t>
            </a:r>
            <a:endParaRPr lang="en-US" altLang="ja-JP" sz="1600" dirty="0"/>
          </a:p>
          <a:p>
            <a:endParaRPr lang="en-US" altLang="ja-JP" sz="2000" dirty="0"/>
          </a:p>
          <a:p>
            <a:r>
              <a:rPr lang="ja-JP" altLang="en-US" sz="2000" dirty="0"/>
              <a:t>サンプリング定理</a:t>
            </a:r>
            <a:endParaRPr lang="en-US" altLang="ja-JP" sz="2000" dirty="0"/>
          </a:p>
          <a:p>
            <a:r>
              <a:rPr lang="en-US" altLang="ja-JP" sz="2000" dirty="0"/>
              <a:t>	</a:t>
            </a:r>
            <a:r>
              <a:rPr lang="ja-JP" altLang="en-US" sz="2000" dirty="0"/>
              <a:t>波形に含まれる最大振動数の</a:t>
            </a:r>
            <a:endParaRPr lang="en-US" altLang="ja-JP" sz="2000" dirty="0"/>
          </a:p>
          <a:p>
            <a:r>
              <a:rPr lang="en-US" altLang="ja-JP" sz="2000" dirty="0"/>
              <a:t>	</a:t>
            </a:r>
            <a:r>
              <a:rPr lang="ja-JP" altLang="en-US" sz="2000" dirty="0"/>
              <a:t>二倍以上の</a:t>
            </a:r>
            <a:r>
              <a:rPr lang="en-US" altLang="ja-JP" sz="2000" dirty="0" err="1"/>
              <a:t>fmax</a:t>
            </a:r>
            <a:r>
              <a:rPr lang="ja-JP" altLang="en-US" sz="2000" dirty="0"/>
              <a:t>が必要</a:t>
            </a:r>
            <a:endParaRPr lang="en-US" altLang="ja-JP" sz="2000" dirty="0"/>
          </a:p>
        </p:txBody>
      </p:sp>
      <p:sp>
        <p:nvSpPr>
          <p:cNvPr id="10" name="テキスト ボックス 9"/>
          <p:cNvSpPr txBox="1"/>
          <p:nvPr/>
        </p:nvSpPr>
        <p:spPr>
          <a:xfrm>
            <a:off x="0" y="3925049"/>
            <a:ext cx="8961123" cy="400110"/>
          </a:xfrm>
          <a:prstGeom prst="rect">
            <a:avLst/>
          </a:prstGeom>
          <a:noFill/>
        </p:spPr>
        <p:txBody>
          <a:bodyPr wrap="square" rtlCol="0">
            <a:spAutoFit/>
          </a:bodyPr>
          <a:lstStyle/>
          <a:p>
            <a:r>
              <a:rPr lang="ja-JP" altLang="en-US" sz="2000" dirty="0"/>
              <a:t>有限フーリエ近似</a:t>
            </a:r>
            <a:endParaRPr lang="en-US" altLang="ja-JP" sz="2000" dirty="0"/>
          </a:p>
        </p:txBody>
      </p:sp>
      <p:sp>
        <p:nvSpPr>
          <p:cNvPr id="11" name="テキスト ボックス 10"/>
          <p:cNvSpPr txBox="1"/>
          <p:nvPr/>
        </p:nvSpPr>
        <p:spPr>
          <a:xfrm>
            <a:off x="457200" y="4850882"/>
            <a:ext cx="7962902" cy="707886"/>
          </a:xfrm>
          <a:prstGeom prst="rect">
            <a:avLst/>
          </a:prstGeom>
          <a:noFill/>
        </p:spPr>
        <p:txBody>
          <a:bodyPr wrap="square" rtlCol="0">
            <a:spAutoFit/>
          </a:bodyPr>
          <a:lstStyle/>
          <a:p>
            <a:r>
              <a:rPr lang="en-US" altLang="ja-JP" sz="2000" dirty="0"/>
              <a:t>k</a:t>
            </a:r>
            <a:r>
              <a:rPr lang="ja-JP" altLang="en-US" sz="2000" dirty="0"/>
              <a:t>：振動数領域の離散点の番号　</a:t>
            </a:r>
            <a:r>
              <a:rPr lang="en-US" altLang="ja-JP" sz="2000" dirty="0" err="1"/>
              <a:t>Δf</a:t>
            </a:r>
            <a:r>
              <a:rPr lang="en-US" altLang="ja-JP" sz="2000" dirty="0"/>
              <a:t>=1/T=1/(</a:t>
            </a:r>
            <a:r>
              <a:rPr lang="en-US" altLang="ja-JP" sz="2000" dirty="0" err="1"/>
              <a:t>NΔt</a:t>
            </a:r>
            <a:r>
              <a:rPr lang="en-US" altLang="ja-JP" sz="2000" dirty="0"/>
              <a:t>)</a:t>
            </a:r>
          </a:p>
          <a:p>
            <a:r>
              <a:rPr lang="ja-JP" altLang="en-US" sz="2000" dirty="0"/>
              <a:t>最大振動数：</a:t>
            </a:r>
            <a:r>
              <a:rPr lang="en-US" altLang="ja-JP" sz="2000" dirty="0" err="1"/>
              <a:t>Δf</a:t>
            </a:r>
            <a:r>
              <a:rPr lang="en-US" altLang="ja-JP" sz="2000" dirty="0"/>
              <a:t>*N/2=1/2Δt=fs  k=0,N/2</a:t>
            </a:r>
            <a:r>
              <a:rPr lang="ja-JP" altLang="en-US" sz="2000" dirty="0"/>
              <a:t>で</a:t>
            </a:r>
            <a:r>
              <a:rPr lang="en-US" altLang="ja-JP" sz="2000" dirty="0"/>
              <a:t>Bk=0</a:t>
            </a:r>
          </a:p>
        </p:txBody>
      </p:sp>
      <p:sp>
        <p:nvSpPr>
          <p:cNvPr id="12" name="テキスト ボックス 11"/>
          <p:cNvSpPr txBox="1"/>
          <p:nvPr/>
        </p:nvSpPr>
        <p:spPr>
          <a:xfrm>
            <a:off x="457200" y="5721760"/>
            <a:ext cx="6311900" cy="1015663"/>
          </a:xfrm>
          <a:prstGeom prst="rect">
            <a:avLst/>
          </a:prstGeom>
          <a:noFill/>
        </p:spPr>
        <p:txBody>
          <a:bodyPr wrap="square" rtlCol="0">
            <a:spAutoFit/>
          </a:bodyPr>
          <a:lstStyle/>
          <a:p>
            <a:r>
              <a:rPr lang="ja-JP" altLang="en-US" sz="2000" dirty="0"/>
              <a:t>時間領域と振動数領域のフーリエ変換対について</a:t>
            </a:r>
            <a:endParaRPr lang="en-US" altLang="ja-JP" sz="2000" dirty="0"/>
          </a:p>
          <a:p>
            <a:r>
              <a:rPr lang="ja-JP" altLang="en-US" sz="2000" dirty="0"/>
              <a:t>時間</a:t>
            </a:r>
            <a:r>
              <a:rPr lang="ja-JP" altLang="en-US" sz="2000" dirty="0" err="1"/>
              <a:t>ｔ</a:t>
            </a:r>
            <a:r>
              <a:rPr lang="ja-JP" altLang="en-US" sz="2000" dirty="0"/>
              <a:t>と振動数</a:t>
            </a:r>
            <a:r>
              <a:rPr lang="en-US" altLang="ja-JP" sz="2000" dirty="0"/>
              <a:t>ω</a:t>
            </a:r>
            <a:r>
              <a:rPr lang="ja-JP" altLang="en-US" sz="2000" dirty="0"/>
              <a:t>の一方を離散化することは</a:t>
            </a:r>
            <a:endParaRPr lang="en-US" altLang="ja-JP" sz="2000" dirty="0"/>
          </a:p>
          <a:p>
            <a:r>
              <a:rPr lang="ja-JP" altLang="en-US" sz="2000" dirty="0"/>
              <a:t>他の領域で有限区間と考えることに対応する</a:t>
            </a:r>
            <a:endParaRPr lang="en-US" altLang="ja-JP" sz="2000" dirty="0"/>
          </a:p>
        </p:txBody>
      </p:sp>
      <p:pic>
        <p:nvPicPr>
          <p:cNvPr id="13" name="図 12"/>
          <p:cNvPicPr>
            <a:picLocks noChangeAspect="1"/>
          </p:cNvPicPr>
          <p:nvPr/>
        </p:nvPicPr>
        <p:blipFill rotWithShape="1">
          <a:blip r:embed="rId4"/>
          <a:srcRect l="1451" t="43047" r="39355" b="11649"/>
          <a:stretch/>
        </p:blipFill>
        <p:spPr>
          <a:xfrm rot="10800000">
            <a:off x="4446399" y="2487366"/>
            <a:ext cx="4126101" cy="1776360"/>
          </a:xfrm>
          <a:prstGeom prst="rect">
            <a:avLst/>
          </a:prstGeom>
        </p:spPr>
      </p:pic>
    </p:spTree>
    <p:extLst>
      <p:ext uri="{BB962C8B-B14F-4D97-AF65-F5344CB8AC3E}">
        <p14:creationId xmlns:p14="http://schemas.microsoft.com/office/powerpoint/2010/main" val="85264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14</a:t>
            </a:fld>
            <a:endParaRPr lang="ja-JP" altLang="en-US" dirty="0"/>
          </a:p>
        </p:txBody>
      </p:sp>
      <p:sp>
        <p:nvSpPr>
          <p:cNvPr id="3" name="テキスト ボックス 2"/>
          <p:cNvSpPr txBox="1"/>
          <p:nvPr/>
        </p:nvSpPr>
        <p:spPr>
          <a:xfrm>
            <a:off x="0" y="136550"/>
            <a:ext cx="7943850" cy="507831"/>
          </a:xfrm>
          <a:prstGeom prst="rect">
            <a:avLst/>
          </a:prstGeom>
          <a:noFill/>
        </p:spPr>
        <p:txBody>
          <a:bodyPr wrap="square" rtlCol="0">
            <a:spAutoFit/>
          </a:bodyPr>
          <a:lstStyle/>
          <a:p>
            <a:r>
              <a:rPr lang="ja-JP" altLang="en-US" sz="2700" dirty="0"/>
              <a:t>因果性</a:t>
            </a:r>
            <a:endParaRPr lang="en-US" altLang="ja-JP" sz="2700" dirty="0"/>
          </a:p>
        </p:txBody>
      </p:sp>
      <p:sp>
        <p:nvSpPr>
          <p:cNvPr id="4" name="テキスト ボックス 3"/>
          <p:cNvSpPr txBox="1"/>
          <p:nvPr/>
        </p:nvSpPr>
        <p:spPr>
          <a:xfrm>
            <a:off x="0" y="615662"/>
            <a:ext cx="8961123" cy="707886"/>
          </a:xfrm>
          <a:prstGeom prst="rect">
            <a:avLst/>
          </a:prstGeom>
          <a:noFill/>
        </p:spPr>
        <p:txBody>
          <a:bodyPr wrap="square" rtlCol="0">
            <a:spAutoFit/>
          </a:bodyPr>
          <a:lstStyle/>
          <a:p>
            <a:r>
              <a:rPr lang="ja-JP" altLang="en-US" sz="2000" dirty="0"/>
              <a:t>自由振動や過渡応答は時刻原点以前で現象が起こっていない</a:t>
            </a:r>
            <a:endParaRPr lang="en-US" altLang="ja-JP" sz="2000" dirty="0"/>
          </a:p>
          <a:p>
            <a:r>
              <a:rPr lang="en-US" altLang="ja-JP" sz="2000" dirty="0"/>
              <a:t>t &lt;0</a:t>
            </a:r>
            <a:r>
              <a:rPr lang="ja-JP" altLang="en-US" sz="2000" dirty="0"/>
              <a:t>で</a:t>
            </a:r>
            <a:r>
              <a:rPr lang="en-US" altLang="ja-JP" sz="2000" dirty="0"/>
              <a:t>x(t)=0</a:t>
            </a:r>
            <a:r>
              <a:rPr lang="ja-JP" altLang="en-US" sz="2000" dirty="0"/>
              <a:t>を満たす性質</a:t>
            </a:r>
            <a:r>
              <a:rPr lang="en-US" altLang="ja-JP" sz="2000" dirty="0"/>
              <a:t>‥</a:t>
            </a:r>
            <a:r>
              <a:rPr lang="ja-JP" altLang="en-US" sz="2000" dirty="0"/>
              <a:t>時間領域でステップ関数を乗じること</a:t>
            </a:r>
            <a:endParaRPr lang="en-US" altLang="ja-JP" sz="2000" dirty="0"/>
          </a:p>
        </p:txBody>
      </p:sp>
      <p:sp>
        <p:nvSpPr>
          <p:cNvPr id="5" name="テキスト ボックス 4"/>
          <p:cNvSpPr txBox="1"/>
          <p:nvPr/>
        </p:nvSpPr>
        <p:spPr>
          <a:xfrm>
            <a:off x="0" y="1593562"/>
            <a:ext cx="8961123" cy="400110"/>
          </a:xfrm>
          <a:prstGeom prst="rect">
            <a:avLst/>
          </a:prstGeom>
          <a:noFill/>
        </p:spPr>
        <p:txBody>
          <a:bodyPr wrap="square" rtlCol="0">
            <a:spAutoFit/>
          </a:bodyPr>
          <a:lstStyle/>
          <a:p>
            <a:r>
              <a:rPr lang="ja-JP" altLang="en-US" sz="2000" dirty="0"/>
              <a:t>因果関数のフーリエ変換</a:t>
            </a:r>
            <a:endParaRPr lang="en-US" altLang="ja-JP" sz="2000" dirty="0"/>
          </a:p>
        </p:txBody>
      </p:sp>
      <p:sp>
        <p:nvSpPr>
          <p:cNvPr id="6" name="正方形/長方形 5"/>
          <p:cNvSpPr/>
          <p:nvPr/>
        </p:nvSpPr>
        <p:spPr>
          <a:xfrm>
            <a:off x="266700" y="3118078"/>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616200" y="3118078"/>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616200" y="2044700"/>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オブジェクト 9"/>
          <p:cNvGraphicFramePr>
            <a:graphicFrameLocks noChangeAspect="1"/>
          </p:cNvGraphicFramePr>
          <p:nvPr>
            <p:extLst>
              <p:ext uri="{D42A27DB-BD31-4B8C-83A1-F6EECF244321}">
                <p14:modId xmlns:p14="http://schemas.microsoft.com/office/powerpoint/2010/main" val="2942483193"/>
              </p:ext>
            </p:extLst>
          </p:nvPr>
        </p:nvGraphicFramePr>
        <p:xfrm>
          <a:off x="400090" y="2114710"/>
          <a:ext cx="558720" cy="406080"/>
        </p:xfrm>
        <a:graphic>
          <a:graphicData uri="http://schemas.openxmlformats.org/presentationml/2006/ole">
            <mc:AlternateContent xmlns:mc="http://schemas.openxmlformats.org/markup-compatibility/2006">
              <mc:Choice xmlns:v="urn:schemas-microsoft-com:vml" Requires="v">
                <p:oleObj name="数式" r:id="rId2" imgW="279360" imgH="203040" progId="Equation.3">
                  <p:embed/>
                </p:oleObj>
              </mc:Choice>
              <mc:Fallback>
                <p:oleObj name="数式" r:id="rId2" imgW="279360" imgH="203040" progId="Equation.3">
                  <p:embed/>
                  <p:pic>
                    <p:nvPicPr>
                      <p:cNvPr id="4" name="オブジェクト 3"/>
                      <p:cNvPicPr/>
                      <p:nvPr/>
                    </p:nvPicPr>
                    <p:blipFill>
                      <a:blip r:embed="rId3"/>
                      <a:stretch>
                        <a:fillRect/>
                      </a:stretch>
                    </p:blipFill>
                    <p:spPr>
                      <a:xfrm>
                        <a:off x="400090" y="2114710"/>
                        <a:ext cx="558720" cy="406080"/>
                      </a:xfrm>
                      <a:prstGeom prst="rect">
                        <a:avLst/>
                      </a:prstGeom>
                    </p:spPr>
                  </p:pic>
                </p:oleObj>
              </mc:Fallback>
            </mc:AlternateContent>
          </a:graphicData>
        </a:graphic>
      </p:graphicFrame>
      <p:sp>
        <p:nvSpPr>
          <p:cNvPr id="11" name="正方形/長方形 10"/>
          <p:cNvSpPr/>
          <p:nvPr/>
        </p:nvSpPr>
        <p:spPr>
          <a:xfrm>
            <a:off x="266700" y="2044700"/>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1627278349"/>
              </p:ext>
            </p:extLst>
          </p:nvPr>
        </p:nvGraphicFramePr>
        <p:xfrm>
          <a:off x="311150" y="3187700"/>
          <a:ext cx="736600" cy="406400"/>
        </p:xfrm>
        <a:graphic>
          <a:graphicData uri="http://schemas.openxmlformats.org/presentationml/2006/ole">
            <mc:AlternateContent xmlns:mc="http://schemas.openxmlformats.org/markup-compatibility/2006">
              <mc:Choice xmlns:v="urn:schemas-microsoft-com:vml" Requires="v">
                <p:oleObj name="数式" r:id="rId4" imgW="368280" imgH="203040" progId="Equation.3">
                  <p:embed/>
                </p:oleObj>
              </mc:Choice>
              <mc:Fallback>
                <p:oleObj name="数式" r:id="rId4" imgW="368280" imgH="203040" progId="Equation.3">
                  <p:embed/>
                  <p:pic>
                    <p:nvPicPr>
                      <p:cNvPr id="10" name="オブジェクト 9"/>
                      <p:cNvPicPr/>
                      <p:nvPr/>
                    </p:nvPicPr>
                    <p:blipFill>
                      <a:blip r:embed="rId5"/>
                      <a:stretch>
                        <a:fillRect/>
                      </a:stretch>
                    </p:blipFill>
                    <p:spPr>
                      <a:xfrm>
                        <a:off x="311150" y="3187700"/>
                        <a:ext cx="736600" cy="406400"/>
                      </a:xfrm>
                      <a:prstGeom prst="rect">
                        <a:avLst/>
                      </a:prstGeom>
                    </p:spPr>
                  </p:pic>
                </p:oleObj>
              </mc:Fallback>
            </mc:AlternateContent>
          </a:graphicData>
        </a:graphic>
      </p:graphicFrame>
      <p:graphicFrame>
        <p:nvGraphicFramePr>
          <p:cNvPr id="13" name="オブジェクト 12"/>
          <p:cNvGraphicFramePr>
            <a:graphicFrameLocks noChangeAspect="1"/>
          </p:cNvGraphicFramePr>
          <p:nvPr>
            <p:extLst>
              <p:ext uri="{D42A27DB-BD31-4B8C-83A1-F6EECF244321}">
                <p14:modId xmlns:p14="http://schemas.microsoft.com/office/powerpoint/2010/main" val="3497356168"/>
              </p:ext>
            </p:extLst>
          </p:nvPr>
        </p:nvGraphicFramePr>
        <p:xfrm>
          <a:off x="2679700" y="2114550"/>
          <a:ext cx="609600" cy="406400"/>
        </p:xfrm>
        <a:graphic>
          <a:graphicData uri="http://schemas.openxmlformats.org/presentationml/2006/ole">
            <mc:AlternateContent xmlns:mc="http://schemas.openxmlformats.org/markup-compatibility/2006">
              <mc:Choice xmlns:v="urn:schemas-microsoft-com:vml" Requires="v">
                <p:oleObj name="数式" r:id="rId6" imgW="304560" imgH="203040" progId="Equation.3">
                  <p:embed/>
                </p:oleObj>
              </mc:Choice>
              <mc:Fallback>
                <p:oleObj name="数式" r:id="rId6" imgW="304560" imgH="203040" progId="Equation.3">
                  <p:embed/>
                  <p:pic>
                    <p:nvPicPr>
                      <p:cNvPr id="10" name="オブジェクト 9"/>
                      <p:cNvPicPr/>
                      <p:nvPr/>
                    </p:nvPicPr>
                    <p:blipFill>
                      <a:blip r:embed="rId7"/>
                      <a:stretch>
                        <a:fillRect/>
                      </a:stretch>
                    </p:blipFill>
                    <p:spPr>
                      <a:xfrm>
                        <a:off x="2679700" y="2114550"/>
                        <a:ext cx="609600" cy="40640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3884917276"/>
              </p:ext>
            </p:extLst>
          </p:nvPr>
        </p:nvGraphicFramePr>
        <p:xfrm>
          <a:off x="2590800" y="3187700"/>
          <a:ext cx="787400" cy="406400"/>
        </p:xfrm>
        <a:graphic>
          <a:graphicData uri="http://schemas.openxmlformats.org/presentationml/2006/ole">
            <mc:AlternateContent xmlns:mc="http://schemas.openxmlformats.org/markup-compatibility/2006">
              <mc:Choice xmlns:v="urn:schemas-microsoft-com:vml" Requires="v">
                <p:oleObj name="数式" r:id="rId8" imgW="393480" imgH="203040" progId="Equation.3">
                  <p:embed/>
                </p:oleObj>
              </mc:Choice>
              <mc:Fallback>
                <p:oleObj name="数式" r:id="rId8" imgW="393480" imgH="203040" progId="Equation.3">
                  <p:embed/>
                  <p:pic>
                    <p:nvPicPr>
                      <p:cNvPr id="12" name="オブジェクト 11"/>
                      <p:cNvPicPr/>
                      <p:nvPr/>
                    </p:nvPicPr>
                    <p:blipFill>
                      <a:blip r:embed="rId9"/>
                      <a:stretch>
                        <a:fillRect/>
                      </a:stretch>
                    </p:blipFill>
                    <p:spPr>
                      <a:xfrm>
                        <a:off x="2590800" y="3187700"/>
                        <a:ext cx="787400" cy="406400"/>
                      </a:xfrm>
                      <a:prstGeom prst="rect">
                        <a:avLst/>
                      </a:prstGeom>
                    </p:spPr>
                  </p:pic>
                </p:oleObj>
              </mc:Fallback>
            </mc:AlternateContent>
          </a:graphicData>
        </a:graphic>
      </p:graphicFrame>
      <p:cxnSp>
        <p:nvCxnSpPr>
          <p:cNvPr id="16" name="直線矢印コネクタ 15"/>
          <p:cNvCxnSpPr>
            <a:stCxn id="11" idx="2"/>
            <a:endCxn id="6" idx="0"/>
          </p:cNvCxnSpPr>
          <p:nvPr/>
        </p:nvCxnSpPr>
        <p:spPr>
          <a:xfrm>
            <a:off x="679450" y="2590800"/>
            <a:ext cx="0" cy="5272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6" idx="3"/>
            <a:endCxn id="14" idx="1"/>
          </p:cNvCxnSpPr>
          <p:nvPr/>
        </p:nvCxnSpPr>
        <p:spPr>
          <a:xfrm flipV="1">
            <a:off x="1092200" y="3390900"/>
            <a:ext cx="1498600" cy="2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9" idx="1"/>
            <a:endCxn id="11" idx="3"/>
          </p:cNvCxnSpPr>
          <p:nvPr/>
        </p:nvCxnSpPr>
        <p:spPr>
          <a:xfrm flipH="1">
            <a:off x="1092200" y="2317750"/>
            <a:ext cx="1524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0"/>
            <a:endCxn id="9" idx="2"/>
          </p:cNvCxnSpPr>
          <p:nvPr/>
        </p:nvCxnSpPr>
        <p:spPr>
          <a:xfrm flipV="1">
            <a:off x="3028950" y="2590800"/>
            <a:ext cx="0" cy="5272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オブジェクト 27"/>
          <p:cNvGraphicFramePr>
            <a:graphicFrameLocks noChangeAspect="1"/>
          </p:cNvGraphicFramePr>
          <p:nvPr>
            <p:extLst>
              <p:ext uri="{D42A27DB-BD31-4B8C-83A1-F6EECF244321}">
                <p14:modId xmlns:p14="http://schemas.microsoft.com/office/powerpoint/2010/main" val="2426119723"/>
              </p:ext>
            </p:extLst>
          </p:nvPr>
        </p:nvGraphicFramePr>
        <p:xfrm>
          <a:off x="1225590" y="2012730"/>
          <a:ext cx="1145232" cy="237204"/>
        </p:xfrm>
        <a:graphic>
          <a:graphicData uri="http://schemas.openxmlformats.org/presentationml/2006/ole">
            <mc:AlternateContent xmlns:mc="http://schemas.openxmlformats.org/markup-compatibility/2006">
              <mc:Choice xmlns:v="urn:schemas-microsoft-com:vml" Requires="v">
                <p:oleObj name="数式" r:id="rId10" imgW="1041120" imgH="215640" progId="Equation.3">
                  <p:embed/>
                </p:oleObj>
              </mc:Choice>
              <mc:Fallback>
                <p:oleObj name="数式" r:id="rId10" imgW="1041120" imgH="215640" progId="Equation.3">
                  <p:embed/>
                  <p:pic>
                    <p:nvPicPr>
                      <p:cNvPr id="12" name="オブジェクト 11"/>
                      <p:cNvPicPr/>
                      <p:nvPr/>
                    </p:nvPicPr>
                    <p:blipFill>
                      <a:blip r:embed="rId11"/>
                      <a:stretch>
                        <a:fillRect/>
                      </a:stretch>
                    </p:blipFill>
                    <p:spPr>
                      <a:xfrm>
                        <a:off x="1225590" y="2012730"/>
                        <a:ext cx="1145232" cy="237204"/>
                      </a:xfrm>
                      <a:prstGeom prst="rect">
                        <a:avLst/>
                      </a:prstGeom>
                    </p:spPr>
                  </p:pic>
                </p:oleObj>
              </mc:Fallback>
            </mc:AlternateContent>
          </a:graphicData>
        </a:graphic>
      </p:graphicFrame>
      <p:graphicFrame>
        <p:nvGraphicFramePr>
          <p:cNvPr id="29" name="オブジェクト 28"/>
          <p:cNvGraphicFramePr>
            <a:graphicFrameLocks noChangeAspect="1"/>
          </p:cNvGraphicFramePr>
          <p:nvPr>
            <p:extLst>
              <p:ext uri="{D42A27DB-BD31-4B8C-83A1-F6EECF244321}">
                <p14:modId xmlns:p14="http://schemas.microsoft.com/office/powerpoint/2010/main" val="3136736815"/>
              </p:ext>
            </p:extLst>
          </p:nvPr>
        </p:nvGraphicFramePr>
        <p:xfrm>
          <a:off x="1143000" y="3117850"/>
          <a:ext cx="1397000" cy="236537"/>
        </p:xfrm>
        <a:graphic>
          <a:graphicData uri="http://schemas.openxmlformats.org/presentationml/2006/ole">
            <mc:AlternateContent xmlns:mc="http://schemas.openxmlformats.org/markup-compatibility/2006">
              <mc:Choice xmlns:v="urn:schemas-microsoft-com:vml" Requires="v">
                <p:oleObj name="数式" r:id="rId12" imgW="1269720" imgH="215640" progId="Equation.3">
                  <p:embed/>
                </p:oleObj>
              </mc:Choice>
              <mc:Fallback>
                <p:oleObj name="数式" r:id="rId12" imgW="1269720" imgH="215640" progId="Equation.3">
                  <p:embed/>
                  <p:pic>
                    <p:nvPicPr>
                      <p:cNvPr id="28" name="オブジェクト 27"/>
                      <p:cNvPicPr/>
                      <p:nvPr/>
                    </p:nvPicPr>
                    <p:blipFill>
                      <a:blip r:embed="rId13"/>
                      <a:stretch>
                        <a:fillRect/>
                      </a:stretch>
                    </p:blipFill>
                    <p:spPr>
                      <a:xfrm>
                        <a:off x="1143000" y="3117850"/>
                        <a:ext cx="1397000" cy="236537"/>
                      </a:xfrm>
                      <a:prstGeom prst="rect">
                        <a:avLst/>
                      </a:prstGeom>
                    </p:spPr>
                  </p:pic>
                </p:oleObj>
              </mc:Fallback>
            </mc:AlternateContent>
          </a:graphicData>
        </a:graphic>
      </p:graphicFrame>
      <p:sp>
        <p:nvSpPr>
          <p:cNvPr id="30" name="テキスト ボックス 29"/>
          <p:cNvSpPr txBox="1"/>
          <p:nvPr/>
        </p:nvSpPr>
        <p:spPr>
          <a:xfrm>
            <a:off x="109598" y="2641828"/>
            <a:ext cx="504785" cy="400110"/>
          </a:xfrm>
          <a:prstGeom prst="rect">
            <a:avLst/>
          </a:prstGeom>
          <a:noFill/>
        </p:spPr>
        <p:txBody>
          <a:bodyPr wrap="square" rtlCol="0">
            <a:spAutoFit/>
          </a:bodyPr>
          <a:lstStyle/>
          <a:p>
            <a:r>
              <a:rPr lang="en-US" altLang="ja-JP" sz="2000" dirty="0"/>
              <a:t>FT</a:t>
            </a:r>
          </a:p>
        </p:txBody>
      </p:sp>
      <p:sp>
        <p:nvSpPr>
          <p:cNvPr id="31" name="テキスト ボックス 30"/>
          <p:cNvSpPr txBox="1"/>
          <p:nvPr/>
        </p:nvSpPr>
        <p:spPr>
          <a:xfrm>
            <a:off x="3189307" y="2641828"/>
            <a:ext cx="620693" cy="400110"/>
          </a:xfrm>
          <a:prstGeom prst="rect">
            <a:avLst/>
          </a:prstGeom>
          <a:noFill/>
        </p:spPr>
        <p:txBody>
          <a:bodyPr wrap="square" rtlCol="0">
            <a:spAutoFit/>
          </a:bodyPr>
          <a:lstStyle/>
          <a:p>
            <a:r>
              <a:rPr lang="en-US" altLang="ja-JP" sz="2000" dirty="0"/>
              <a:t>4IFT</a:t>
            </a:r>
          </a:p>
        </p:txBody>
      </p:sp>
      <p:sp>
        <p:nvSpPr>
          <p:cNvPr id="32" name="テキスト ボックス 31"/>
          <p:cNvSpPr txBox="1"/>
          <p:nvPr/>
        </p:nvSpPr>
        <p:spPr>
          <a:xfrm>
            <a:off x="2984500" y="1553260"/>
            <a:ext cx="5545822" cy="523220"/>
          </a:xfrm>
          <a:prstGeom prst="rect">
            <a:avLst/>
          </a:prstGeom>
          <a:noFill/>
        </p:spPr>
        <p:txBody>
          <a:bodyPr wrap="square" rtlCol="0">
            <a:spAutoFit/>
          </a:bodyPr>
          <a:lstStyle/>
          <a:p>
            <a:r>
              <a:rPr lang="en-US" altLang="ja-JP" sz="1400" dirty="0"/>
              <a:t>x(t),X(ω)</a:t>
            </a:r>
            <a:r>
              <a:rPr lang="ja-JP" altLang="en-US" sz="1400" dirty="0"/>
              <a:t>は時間領域、振動数領域の実因果関数</a:t>
            </a:r>
            <a:endParaRPr lang="en-US" altLang="ja-JP" sz="1400" dirty="0"/>
          </a:p>
          <a:p>
            <a:r>
              <a:rPr lang="en-US" altLang="ja-JP" sz="1400" dirty="0"/>
              <a:t>F(ω),f(t)</a:t>
            </a:r>
            <a:r>
              <a:rPr lang="ja-JP" altLang="en-US" sz="1400" dirty="0"/>
              <a:t>は複素関数</a:t>
            </a:r>
            <a:endParaRPr lang="en-US" altLang="ja-JP" sz="1400" dirty="0"/>
          </a:p>
        </p:txBody>
      </p:sp>
      <p:sp>
        <p:nvSpPr>
          <p:cNvPr id="33" name="テキスト ボックス 32"/>
          <p:cNvSpPr txBox="1"/>
          <p:nvPr/>
        </p:nvSpPr>
        <p:spPr>
          <a:xfrm>
            <a:off x="203200" y="3670671"/>
            <a:ext cx="2781300" cy="523220"/>
          </a:xfrm>
          <a:prstGeom prst="rect">
            <a:avLst/>
          </a:prstGeom>
          <a:noFill/>
        </p:spPr>
        <p:txBody>
          <a:bodyPr wrap="square" rtlCol="0">
            <a:spAutoFit/>
          </a:bodyPr>
          <a:lstStyle/>
          <a:p>
            <a:r>
              <a:rPr lang="en-US" altLang="ja-JP" sz="1400" dirty="0"/>
              <a:t>F(ω)</a:t>
            </a:r>
            <a:r>
              <a:rPr lang="ja-JP" altLang="en-US" sz="1400" dirty="0"/>
              <a:t>は原点</a:t>
            </a:r>
            <a:r>
              <a:rPr lang="en-US" altLang="ja-JP" sz="1400" dirty="0"/>
              <a:t>ω=0</a:t>
            </a:r>
            <a:r>
              <a:rPr lang="ja-JP" altLang="en-US" sz="1400" dirty="0"/>
              <a:t>に対して共役対称</a:t>
            </a:r>
            <a:endParaRPr lang="en-US" altLang="ja-JP" sz="1400" dirty="0"/>
          </a:p>
          <a:p>
            <a:r>
              <a:rPr lang="en-US" altLang="ja-JP" sz="1400" dirty="0"/>
              <a:t>X(t)</a:t>
            </a:r>
            <a:r>
              <a:rPr lang="ja-JP" altLang="en-US" sz="1400" dirty="0"/>
              <a:t>は因果性を満たす</a:t>
            </a:r>
            <a:endParaRPr lang="en-US" altLang="ja-JP" sz="1400" dirty="0"/>
          </a:p>
        </p:txBody>
      </p:sp>
      <p:sp>
        <p:nvSpPr>
          <p:cNvPr id="34" name="テキスト ボックス 33"/>
          <p:cNvSpPr txBox="1"/>
          <p:nvPr/>
        </p:nvSpPr>
        <p:spPr>
          <a:xfrm>
            <a:off x="203200" y="4435812"/>
            <a:ext cx="7537450" cy="707886"/>
          </a:xfrm>
          <a:prstGeom prst="rect">
            <a:avLst/>
          </a:prstGeom>
          <a:noFill/>
        </p:spPr>
        <p:txBody>
          <a:bodyPr wrap="square" rtlCol="0">
            <a:spAutoFit/>
          </a:bodyPr>
          <a:lstStyle/>
          <a:p>
            <a:r>
              <a:rPr lang="ja-JP" altLang="en-US" sz="2000" dirty="0"/>
              <a:t>実部</a:t>
            </a:r>
            <a:r>
              <a:rPr lang="en-US" altLang="ja-JP" sz="2000" dirty="0"/>
              <a:t>F</a:t>
            </a:r>
            <a:r>
              <a:rPr lang="en-US" altLang="ja-JP" sz="2000" baseline="-25000" dirty="0"/>
              <a:t>R</a:t>
            </a:r>
            <a:r>
              <a:rPr lang="en-US" altLang="ja-JP" sz="2000" dirty="0"/>
              <a:t>(ω)</a:t>
            </a:r>
            <a:r>
              <a:rPr lang="ja-JP" altLang="en-US" sz="2000" dirty="0"/>
              <a:t>と虚部</a:t>
            </a:r>
            <a:r>
              <a:rPr lang="en-US" altLang="ja-JP" sz="2000" dirty="0"/>
              <a:t>F</a:t>
            </a:r>
            <a:r>
              <a:rPr lang="en-US" altLang="ja-JP" sz="2000" baseline="-25000" dirty="0"/>
              <a:t>I</a:t>
            </a:r>
            <a:r>
              <a:rPr lang="en-US" altLang="ja-JP" sz="2000" dirty="0"/>
              <a:t>(ω)</a:t>
            </a:r>
            <a:r>
              <a:rPr lang="ja-JP" altLang="en-US" sz="2000" dirty="0"/>
              <a:t>はヒルベルト変換対の関係にある</a:t>
            </a:r>
            <a:endParaRPr lang="en-US" altLang="ja-JP" sz="2000" dirty="0"/>
          </a:p>
          <a:p>
            <a:endParaRPr lang="en-US" altLang="ja-JP" sz="2000" dirty="0"/>
          </a:p>
        </p:txBody>
      </p:sp>
      <p:graphicFrame>
        <p:nvGraphicFramePr>
          <p:cNvPr id="35" name="オブジェクト 34"/>
          <p:cNvGraphicFramePr>
            <a:graphicFrameLocks noChangeAspect="1"/>
          </p:cNvGraphicFramePr>
          <p:nvPr>
            <p:extLst>
              <p:ext uri="{D42A27DB-BD31-4B8C-83A1-F6EECF244321}">
                <p14:modId xmlns:p14="http://schemas.microsoft.com/office/powerpoint/2010/main" val="3174472314"/>
              </p:ext>
            </p:extLst>
          </p:nvPr>
        </p:nvGraphicFramePr>
        <p:xfrm>
          <a:off x="349250" y="4757738"/>
          <a:ext cx="7670800" cy="812800"/>
        </p:xfrm>
        <a:graphic>
          <a:graphicData uri="http://schemas.openxmlformats.org/presentationml/2006/ole">
            <mc:AlternateContent xmlns:mc="http://schemas.openxmlformats.org/markup-compatibility/2006">
              <mc:Choice xmlns:v="urn:schemas-microsoft-com:vml" Requires="v">
                <p:oleObj name="数式" r:id="rId14" imgW="3835080" imgH="406080" progId="Equation.3">
                  <p:embed/>
                </p:oleObj>
              </mc:Choice>
              <mc:Fallback>
                <p:oleObj name="数式" r:id="rId14" imgW="3835080" imgH="406080" progId="Equation.3">
                  <p:embed/>
                  <p:pic>
                    <p:nvPicPr>
                      <p:cNvPr id="12" name="オブジェクト 11"/>
                      <p:cNvPicPr/>
                      <p:nvPr/>
                    </p:nvPicPr>
                    <p:blipFill>
                      <a:blip r:embed="rId15"/>
                      <a:stretch>
                        <a:fillRect/>
                      </a:stretch>
                    </p:blipFill>
                    <p:spPr>
                      <a:xfrm>
                        <a:off x="349250" y="4757738"/>
                        <a:ext cx="7670800" cy="812800"/>
                      </a:xfrm>
                      <a:prstGeom prst="rect">
                        <a:avLst/>
                      </a:prstGeom>
                    </p:spPr>
                  </p:pic>
                </p:oleObj>
              </mc:Fallback>
            </mc:AlternateContent>
          </a:graphicData>
        </a:graphic>
      </p:graphicFrame>
      <p:sp>
        <p:nvSpPr>
          <p:cNvPr id="36" name="テキスト ボックス 35"/>
          <p:cNvSpPr txBox="1"/>
          <p:nvPr/>
        </p:nvSpPr>
        <p:spPr>
          <a:xfrm>
            <a:off x="3378200" y="5692498"/>
            <a:ext cx="5440130" cy="861774"/>
          </a:xfrm>
          <a:prstGeom prst="rect">
            <a:avLst/>
          </a:prstGeom>
          <a:noFill/>
        </p:spPr>
        <p:txBody>
          <a:bodyPr wrap="square" rtlCol="0">
            <a:spAutoFit/>
          </a:bodyPr>
          <a:lstStyle/>
          <a:p>
            <a:r>
              <a:rPr lang="ja-JP" altLang="en-US" sz="1600" dirty="0"/>
              <a:t>実因果関数はそのフーリエ変換の実部の</a:t>
            </a:r>
            <a:r>
              <a:rPr lang="en-US" altLang="ja-JP" sz="1600" dirty="0"/>
              <a:t>ω</a:t>
            </a:r>
            <a:r>
              <a:rPr lang="ja-JP" altLang="en-US" sz="1600" dirty="0"/>
              <a:t>≧</a:t>
            </a:r>
            <a:r>
              <a:rPr lang="en-US" altLang="ja-JP" sz="1600" dirty="0"/>
              <a:t>0</a:t>
            </a:r>
            <a:r>
              <a:rPr lang="ja-JP" altLang="en-US" sz="1600" dirty="0"/>
              <a:t>の範囲、</a:t>
            </a:r>
            <a:endParaRPr lang="en-US" altLang="ja-JP" sz="1600" dirty="0"/>
          </a:p>
          <a:p>
            <a:r>
              <a:rPr lang="ja-JP" altLang="en-US" sz="1600" dirty="0"/>
              <a:t>あるいは虚部の</a:t>
            </a:r>
            <a:r>
              <a:rPr lang="en-US" altLang="ja-JP" sz="1600" dirty="0"/>
              <a:t>ω</a:t>
            </a:r>
            <a:r>
              <a:rPr lang="ja-JP" altLang="en-US" sz="1600" dirty="0"/>
              <a:t>≧</a:t>
            </a:r>
            <a:r>
              <a:rPr lang="en-US" altLang="ja-JP" sz="1600" dirty="0"/>
              <a:t>0</a:t>
            </a:r>
            <a:r>
              <a:rPr lang="ja-JP" altLang="en-US" sz="1600" dirty="0"/>
              <a:t>の範囲のみで元の関数を表現できる</a:t>
            </a:r>
            <a:endParaRPr lang="en-US" altLang="ja-JP" sz="1600" dirty="0"/>
          </a:p>
          <a:p>
            <a:r>
              <a:rPr lang="ja-JP" altLang="en-US" sz="1600" dirty="0"/>
              <a:t>実部から虚部あるいはその逆が推定できる</a:t>
            </a:r>
            <a:endParaRPr lang="en-US" altLang="ja-JP" sz="1600" dirty="0"/>
          </a:p>
        </p:txBody>
      </p:sp>
      <p:graphicFrame>
        <p:nvGraphicFramePr>
          <p:cNvPr id="27" name="オブジェクト 26"/>
          <p:cNvGraphicFramePr>
            <a:graphicFrameLocks noChangeAspect="1"/>
          </p:cNvGraphicFramePr>
          <p:nvPr>
            <p:extLst>
              <p:ext uri="{D42A27DB-BD31-4B8C-83A1-F6EECF244321}">
                <p14:modId xmlns:p14="http://schemas.microsoft.com/office/powerpoint/2010/main" val="2433246985"/>
              </p:ext>
            </p:extLst>
          </p:nvPr>
        </p:nvGraphicFramePr>
        <p:xfrm>
          <a:off x="5386425" y="2509380"/>
          <a:ext cx="1524000" cy="1700212"/>
        </p:xfrm>
        <a:graphic>
          <a:graphicData uri="http://schemas.openxmlformats.org/presentationml/2006/ole">
            <mc:AlternateContent xmlns:mc="http://schemas.openxmlformats.org/markup-compatibility/2006">
              <mc:Choice xmlns:v="urn:schemas-microsoft-com:vml" Requires="v">
                <p:oleObj name="数式" r:id="rId16" imgW="1511280" imgH="1688760" progId="Equation.3">
                  <p:embed/>
                </p:oleObj>
              </mc:Choice>
              <mc:Fallback>
                <p:oleObj name="数式" r:id="rId16" imgW="1511280" imgH="1688760" progId="Equation.3">
                  <p:embed/>
                  <p:pic>
                    <p:nvPicPr>
                      <p:cNvPr id="35" name="オブジェクト 34"/>
                      <p:cNvPicPr/>
                      <p:nvPr/>
                    </p:nvPicPr>
                    <p:blipFill>
                      <a:blip r:embed="rId17"/>
                      <a:stretch>
                        <a:fillRect/>
                      </a:stretch>
                    </p:blipFill>
                    <p:spPr>
                      <a:xfrm>
                        <a:off x="5386425" y="2509380"/>
                        <a:ext cx="1524000" cy="1700212"/>
                      </a:xfrm>
                      <a:prstGeom prst="rect">
                        <a:avLst/>
                      </a:prstGeom>
                    </p:spPr>
                  </p:pic>
                </p:oleObj>
              </mc:Fallback>
            </mc:AlternateContent>
          </a:graphicData>
        </a:graphic>
      </p:graphicFrame>
      <p:sp>
        <p:nvSpPr>
          <p:cNvPr id="37" name="テキスト ボックス 36"/>
          <p:cNvSpPr txBox="1"/>
          <p:nvPr/>
        </p:nvSpPr>
        <p:spPr>
          <a:xfrm>
            <a:off x="5150264" y="2214089"/>
            <a:ext cx="1222895" cy="307777"/>
          </a:xfrm>
          <a:prstGeom prst="rect">
            <a:avLst/>
          </a:prstGeom>
          <a:noFill/>
        </p:spPr>
        <p:txBody>
          <a:bodyPr wrap="square" rtlCol="0">
            <a:spAutoFit/>
          </a:bodyPr>
          <a:lstStyle/>
          <a:p>
            <a:r>
              <a:rPr lang="ja-JP" altLang="en-US" sz="1400" dirty="0"/>
              <a:t>因果性から</a:t>
            </a:r>
            <a:endParaRPr lang="en-US" altLang="ja-JP" sz="1400" dirty="0"/>
          </a:p>
        </p:txBody>
      </p:sp>
      <p:sp>
        <p:nvSpPr>
          <p:cNvPr id="38" name="テキスト ボックス 37"/>
          <p:cNvSpPr txBox="1"/>
          <p:nvPr/>
        </p:nvSpPr>
        <p:spPr>
          <a:xfrm>
            <a:off x="5150264" y="2722767"/>
            <a:ext cx="1486620" cy="307777"/>
          </a:xfrm>
          <a:prstGeom prst="rect">
            <a:avLst/>
          </a:prstGeom>
          <a:noFill/>
        </p:spPr>
        <p:txBody>
          <a:bodyPr wrap="square" rtlCol="0">
            <a:spAutoFit/>
          </a:bodyPr>
          <a:lstStyle/>
          <a:p>
            <a:r>
              <a:rPr lang="ja-JP" altLang="en-US" sz="1400" dirty="0"/>
              <a:t>フーリエ変換</a:t>
            </a:r>
            <a:endParaRPr lang="en-US" altLang="ja-JP" sz="1400" dirty="0"/>
          </a:p>
        </p:txBody>
      </p:sp>
      <p:sp>
        <p:nvSpPr>
          <p:cNvPr id="39" name="下矢印 38"/>
          <p:cNvSpPr/>
          <p:nvPr/>
        </p:nvSpPr>
        <p:spPr>
          <a:xfrm rot="1647460">
            <a:off x="5216176" y="3643196"/>
            <a:ext cx="251599" cy="82294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400090" y="4758162"/>
            <a:ext cx="7621692" cy="812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840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15</a:t>
            </a:fld>
            <a:endParaRPr lang="ja-JP" altLang="en-US" dirty="0"/>
          </a:p>
        </p:txBody>
      </p:sp>
      <p:sp>
        <p:nvSpPr>
          <p:cNvPr id="3" name="正方形/長方形 2"/>
          <p:cNvSpPr/>
          <p:nvPr/>
        </p:nvSpPr>
        <p:spPr>
          <a:xfrm>
            <a:off x="266700" y="1733778"/>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2616200" y="1733778"/>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616200" y="660400"/>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3915098428"/>
              </p:ext>
            </p:extLst>
          </p:nvPr>
        </p:nvGraphicFramePr>
        <p:xfrm>
          <a:off x="400090" y="730410"/>
          <a:ext cx="558720" cy="406080"/>
        </p:xfrm>
        <a:graphic>
          <a:graphicData uri="http://schemas.openxmlformats.org/presentationml/2006/ole">
            <mc:AlternateContent xmlns:mc="http://schemas.openxmlformats.org/markup-compatibility/2006">
              <mc:Choice xmlns:v="urn:schemas-microsoft-com:vml" Requires="v">
                <p:oleObj name="数式" r:id="rId2" imgW="279360" imgH="203040" progId="Equation.3">
                  <p:embed/>
                </p:oleObj>
              </mc:Choice>
              <mc:Fallback>
                <p:oleObj name="数式" r:id="rId2" imgW="279360" imgH="203040" progId="Equation.3">
                  <p:embed/>
                  <p:pic>
                    <p:nvPicPr>
                      <p:cNvPr id="10" name="オブジェクト 9"/>
                      <p:cNvPicPr/>
                      <p:nvPr/>
                    </p:nvPicPr>
                    <p:blipFill>
                      <a:blip r:embed="rId3"/>
                      <a:stretch>
                        <a:fillRect/>
                      </a:stretch>
                    </p:blipFill>
                    <p:spPr>
                      <a:xfrm>
                        <a:off x="400090" y="730410"/>
                        <a:ext cx="558720" cy="406080"/>
                      </a:xfrm>
                      <a:prstGeom prst="rect">
                        <a:avLst/>
                      </a:prstGeom>
                    </p:spPr>
                  </p:pic>
                </p:oleObj>
              </mc:Fallback>
            </mc:AlternateContent>
          </a:graphicData>
        </a:graphic>
      </p:graphicFrame>
      <p:sp>
        <p:nvSpPr>
          <p:cNvPr id="7" name="正方形/長方形 6"/>
          <p:cNvSpPr/>
          <p:nvPr/>
        </p:nvSpPr>
        <p:spPr>
          <a:xfrm>
            <a:off x="266700" y="660400"/>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149548738"/>
              </p:ext>
            </p:extLst>
          </p:nvPr>
        </p:nvGraphicFramePr>
        <p:xfrm>
          <a:off x="311150" y="1803400"/>
          <a:ext cx="736600" cy="406400"/>
        </p:xfrm>
        <a:graphic>
          <a:graphicData uri="http://schemas.openxmlformats.org/presentationml/2006/ole">
            <mc:AlternateContent xmlns:mc="http://schemas.openxmlformats.org/markup-compatibility/2006">
              <mc:Choice xmlns:v="urn:schemas-microsoft-com:vml" Requires="v">
                <p:oleObj name="数式" r:id="rId4" imgW="368280" imgH="203040" progId="Equation.3">
                  <p:embed/>
                </p:oleObj>
              </mc:Choice>
              <mc:Fallback>
                <p:oleObj name="数式" r:id="rId4" imgW="368280" imgH="203040" progId="Equation.3">
                  <p:embed/>
                  <p:pic>
                    <p:nvPicPr>
                      <p:cNvPr id="12" name="オブジェクト 11"/>
                      <p:cNvPicPr/>
                      <p:nvPr/>
                    </p:nvPicPr>
                    <p:blipFill>
                      <a:blip r:embed="rId5"/>
                      <a:stretch>
                        <a:fillRect/>
                      </a:stretch>
                    </p:blipFill>
                    <p:spPr>
                      <a:xfrm>
                        <a:off x="311150" y="1803400"/>
                        <a:ext cx="736600" cy="406400"/>
                      </a:xfrm>
                      <a:prstGeom prst="rect">
                        <a:avLst/>
                      </a:prstGeom>
                    </p:spPr>
                  </p:pic>
                </p:oleObj>
              </mc:Fallback>
            </mc:AlternateContent>
          </a:graphicData>
        </a:graphic>
      </p:graphicFrame>
      <p:graphicFrame>
        <p:nvGraphicFramePr>
          <p:cNvPr id="9" name="オブジェクト 8"/>
          <p:cNvGraphicFramePr>
            <a:graphicFrameLocks noChangeAspect="1"/>
          </p:cNvGraphicFramePr>
          <p:nvPr>
            <p:extLst>
              <p:ext uri="{D42A27DB-BD31-4B8C-83A1-F6EECF244321}">
                <p14:modId xmlns:p14="http://schemas.microsoft.com/office/powerpoint/2010/main" val="2370427249"/>
              </p:ext>
            </p:extLst>
          </p:nvPr>
        </p:nvGraphicFramePr>
        <p:xfrm>
          <a:off x="2679700" y="730250"/>
          <a:ext cx="609600" cy="406400"/>
        </p:xfrm>
        <a:graphic>
          <a:graphicData uri="http://schemas.openxmlformats.org/presentationml/2006/ole">
            <mc:AlternateContent xmlns:mc="http://schemas.openxmlformats.org/markup-compatibility/2006">
              <mc:Choice xmlns:v="urn:schemas-microsoft-com:vml" Requires="v">
                <p:oleObj name="数式" r:id="rId6" imgW="304560" imgH="203040" progId="Equation.3">
                  <p:embed/>
                </p:oleObj>
              </mc:Choice>
              <mc:Fallback>
                <p:oleObj name="数式" r:id="rId6" imgW="304560" imgH="203040" progId="Equation.3">
                  <p:embed/>
                  <p:pic>
                    <p:nvPicPr>
                      <p:cNvPr id="13" name="オブジェクト 12"/>
                      <p:cNvPicPr/>
                      <p:nvPr/>
                    </p:nvPicPr>
                    <p:blipFill>
                      <a:blip r:embed="rId7"/>
                      <a:stretch>
                        <a:fillRect/>
                      </a:stretch>
                    </p:blipFill>
                    <p:spPr>
                      <a:xfrm>
                        <a:off x="2679700" y="730250"/>
                        <a:ext cx="609600" cy="406400"/>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1378133807"/>
              </p:ext>
            </p:extLst>
          </p:nvPr>
        </p:nvGraphicFramePr>
        <p:xfrm>
          <a:off x="2590800" y="1803400"/>
          <a:ext cx="787400" cy="406400"/>
        </p:xfrm>
        <a:graphic>
          <a:graphicData uri="http://schemas.openxmlformats.org/presentationml/2006/ole">
            <mc:AlternateContent xmlns:mc="http://schemas.openxmlformats.org/markup-compatibility/2006">
              <mc:Choice xmlns:v="urn:schemas-microsoft-com:vml" Requires="v">
                <p:oleObj name="数式" r:id="rId8" imgW="393480" imgH="203040" progId="Equation.3">
                  <p:embed/>
                </p:oleObj>
              </mc:Choice>
              <mc:Fallback>
                <p:oleObj name="数式" r:id="rId8" imgW="393480" imgH="203040" progId="Equation.3">
                  <p:embed/>
                  <p:pic>
                    <p:nvPicPr>
                      <p:cNvPr id="14" name="オブジェクト 13"/>
                      <p:cNvPicPr/>
                      <p:nvPr/>
                    </p:nvPicPr>
                    <p:blipFill>
                      <a:blip r:embed="rId9"/>
                      <a:stretch>
                        <a:fillRect/>
                      </a:stretch>
                    </p:blipFill>
                    <p:spPr>
                      <a:xfrm>
                        <a:off x="2590800" y="1803400"/>
                        <a:ext cx="787400" cy="406400"/>
                      </a:xfrm>
                      <a:prstGeom prst="rect">
                        <a:avLst/>
                      </a:prstGeom>
                    </p:spPr>
                  </p:pic>
                </p:oleObj>
              </mc:Fallback>
            </mc:AlternateContent>
          </a:graphicData>
        </a:graphic>
      </p:graphicFrame>
      <p:cxnSp>
        <p:nvCxnSpPr>
          <p:cNvPr id="11" name="直線矢印コネクタ 10"/>
          <p:cNvCxnSpPr>
            <a:stCxn id="7" idx="2"/>
            <a:endCxn id="3" idx="0"/>
          </p:cNvCxnSpPr>
          <p:nvPr/>
        </p:nvCxnSpPr>
        <p:spPr>
          <a:xfrm>
            <a:off x="679450" y="1206500"/>
            <a:ext cx="0" cy="5272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3" idx="3"/>
            <a:endCxn id="10" idx="1"/>
          </p:cNvCxnSpPr>
          <p:nvPr/>
        </p:nvCxnSpPr>
        <p:spPr>
          <a:xfrm flipV="1">
            <a:off x="1092200" y="2006600"/>
            <a:ext cx="1498600" cy="2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1"/>
            <a:endCxn id="7" idx="3"/>
          </p:cNvCxnSpPr>
          <p:nvPr/>
        </p:nvCxnSpPr>
        <p:spPr>
          <a:xfrm flipH="1">
            <a:off x="1092200" y="933450"/>
            <a:ext cx="1524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4" idx="0"/>
            <a:endCxn id="5" idx="2"/>
          </p:cNvCxnSpPr>
          <p:nvPr/>
        </p:nvCxnSpPr>
        <p:spPr>
          <a:xfrm flipV="1">
            <a:off x="3028950" y="1206500"/>
            <a:ext cx="0" cy="5272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874198377"/>
              </p:ext>
            </p:extLst>
          </p:nvPr>
        </p:nvGraphicFramePr>
        <p:xfrm>
          <a:off x="1225590" y="628430"/>
          <a:ext cx="1145232" cy="237204"/>
        </p:xfrm>
        <a:graphic>
          <a:graphicData uri="http://schemas.openxmlformats.org/presentationml/2006/ole">
            <mc:AlternateContent xmlns:mc="http://schemas.openxmlformats.org/markup-compatibility/2006">
              <mc:Choice xmlns:v="urn:schemas-microsoft-com:vml" Requires="v">
                <p:oleObj name="数式" r:id="rId10" imgW="1041120" imgH="215640" progId="Equation.3">
                  <p:embed/>
                </p:oleObj>
              </mc:Choice>
              <mc:Fallback>
                <p:oleObj name="数式" r:id="rId10" imgW="1041120" imgH="215640" progId="Equation.3">
                  <p:embed/>
                  <p:pic>
                    <p:nvPicPr>
                      <p:cNvPr id="28" name="オブジェクト 27"/>
                      <p:cNvPicPr/>
                      <p:nvPr/>
                    </p:nvPicPr>
                    <p:blipFill>
                      <a:blip r:embed="rId11"/>
                      <a:stretch>
                        <a:fillRect/>
                      </a:stretch>
                    </p:blipFill>
                    <p:spPr>
                      <a:xfrm>
                        <a:off x="1225590" y="628430"/>
                        <a:ext cx="1145232" cy="237204"/>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265804085"/>
              </p:ext>
            </p:extLst>
          </p:nvPr>
        </p:nvGraphicFramePr>
        <p:xfrm>
          <a:off x="1143000" y="1733550"/>
          <a:ext cx="1397000" cy="236537"/>
        </p:xfrm>
        <a:graphic>
          <a:graphicData uri="http://schemas.openxmlformats.org/presentationml/2006/ole">
            <mc:AlternateContent xmlns:mc="http://schemas.openxmlformats.org/markup-compatibility/2006">
              <mc:Choice xmlns:v="urn:schemas-microsoft-com:vml" Requires="v">
                <p:oleObj name="数式" r:id="rId12" imgW="1269720" imgH="215640" progId="Equation.3">
                  <p:embed/>
                </p:oleObj>
              </mc:Choice>
              <mc:Fallback>
                <p:oleObj name="数式" r:id="rId12" imgW="1269720" imgH="215640" progId="Equation.3">
                  <p:embed/>
                  <p:pic>
                    <p:nvPicPr>
                      <p:cNvPr id="29" name="オブジェクト 28"/>
                      <p:cNvPicPr/>
                      <p:nvPr/>
                    </p:nvPicPr>
                    <p:blipFill>
                      <a:blip r:embed="rId13"/>
                      <a:stretch>
                        <a:fillRect/>
                      </a:stretch>
                    </p:blipFill>
                    <p:spPr>
                      <a:xfrm>
                        <a:off x="1143000" y="1733550"/>
                        <a:ext cx="1397000" cy="236537"/>
                      </a:xfrm>
                      <a:prstGeom prst="rect">
                        <a:avLst/>
                      </a:prstGeom>
                    </p:spPr>
                  </p:pic>
                </p:oleObj>
              </mc:Fallback>
            </mc:AlternateContent>
          </a:graphicData>
        </a:graphic>
      </p:graphicFrame>
      <p:sp>
        <p:nvSpPr>
          <p:cNvPr id="17" name="テキスト ボックス 16"/>
          <p:cNvSpPr txBox="1"/>
          <p:nvPr/>
        </p:nvSpPr>
        <p:spPr>
          <a:xfrm>
            <a:off x="109598" y="1257528"/>
            <a:ext cx="504785" cy="400110"/>
          </a:xfrm>
          <a:prstGeom prst="rect">
            <a:avLst/>
          </a:prstGeom>
          <a:noFill/>
        </p:spPr>
        <p:txBody>
          <a:bodyPr wrap="square" rtlCol="0">
            <a:spAutoFit/>
          </a:bodyPr>
          <a:lstStyle/>
          <a:p>
            <a:r>
              <a:rPr lang="en-US" altLang="ja-JP" sz="2000" dirty="0"/>
              <a:t>FT</a:t>
            </a:r>
          </a:p>
        </p:txBody>
      </p:sp>
      <p:sp>
        <p:nvSpPr>
          <p:cNvPr id="18" name="テキスト ボックス 17"/>
          <p:cNvSpPr txBox="1"/>
          <p:nvPr/>
        </p:nvSpPr>
        <p:spPr>
          <a:xfrm>
            <a:off x="3189307" y="1257528"/>
            <a:ext cx="620693" cy="400110"/>
          </a:xfrm>
          <a:prstGeom prst="rect">
            <a:avLst/>
          </a:prstGeom>
          <a:noFill/>
        </p:spPr>
        <p:txBody>
          <a:bodyPr wrap="square" rtlCol="0">
            <a:spAutoFit/>
          </a:bodyPr>
          <a:lstStyle/>
          <a:p>
            <a:r>
              <a:rPr lang="en-US" altLang="ja-JP" sz="2000" dirty="0"/>
              <a:t>4IFT</a:t>
            </a:r>
          </a:p>
        </p:txBody>
      </p:sp>
      <p:sp>
        <p:nvSpPr>
          <p:cNvPr id="19" name="テキスト ボックス 18"/>
          <p:cNvSpPr txBox="1"/>
          <p:nvPr/>
        </p:nvSpPr>
        <p:spPr>
          <a:xfrm>
            <a:off x="0" y="136550"/>
            <a:ext cx="9385300" cy="507831"/>
          </a:xfrm>
          <a:prstGeom prst="rect">
            <a:avLst/>
          </a:prstGeom>
          <a:noFill/>
        </p:spPr>
        <p:txBody>
          <a:bodyPr wrap="square" rtlCol="0">
            <a:spAutoFit/>
          </a:bodyPr>
          <a:lstStyle/>
          <a:p>
            <a:r>
              <a:rPr lang="ja-JP" altLang="en-US" sz="2700" dirty="0"/>
              <a:t>対称的フーリエ変換</a:t>
            </a:r>
            <a:endParaRPr lang="en-US" altLang="ja-JP" sz="2700" dirty="0"/>
          </a:p>
        </p:txBody>
      </p:sp>
      <p:sp>
        <p:nvSpPr>
          <p:cNvPr id="20" name="テキスト ボックス 19"/>
          <p:cNvSpPr txBox="1"/>
          <p:nvPr/>
        </p:nvSpPr>
        <p:spPr>
          <a:xfrm>
            <a:off x="3765590" y="690866"/>
            <a:ext cx="5213310" cy="1815882"/>
          </a:xfrm>
          <a:prstGeom prst="rect">
            <a:avLst/>
          </a:prstGeom>
          <a:noFill/>
        </p:spPr>
        <p:txBody>
          <a:bodyPr wrap="square" rtlCol="0">
            <a:spAutoFit/>
          </a:bodyPr>
          <a:lstStyle/>
          <a:p>
            <a:r>
              <a:rPr lang="en-US" altLang="ja-JP" sz="1600" dirty="0"/>
              <a:t>x(t)</a:t>
            </a:r>
            <a:r>
              <a:rPr lang="ja-JP" altLang="en-US" sz="1600" dirty="0"/>
              <a:t>と</a:t>
            </a:r>
            <a:r>
              <a:rPr lang="en-US" altLang="ja-JP" sz="1600" dirty="0"/>
              <a:t>X(ω)</a:t>
            </a:r>
            <a:r>
              <a:rPr lang="ja-JP" altLang="en-US" sz="1600" dirty="0"/>
              <a:t>は</a:t>
            </a:r>
            <a:r>
              <a:rPr lang="en-US" altLang="ja-JP" sz="1600" dirty="0"/>
              <a:t>t&lt;0,ω&lt;0</a:t>
            </a:r>
            <a:r>
              <a:rPr lang="ja-JP" altLang="en-US" sz="1600" dirty="0"/>
              <a:t>において</a:t>
            </a:r>
            <a:endParaRPr lang="en-US" altLang="ja-JP" sz="1600" dirty="0"/>
          </a:p>
          <a:p>
            <a:r>
              <a:rPr lang="en-US" altLang="ja-JP" sz="1600" dirty="0"/>
              <a:t>x(t)=0,X(ω)=0</a:t>
            </a:r>
            <a:r>
              <a:rPr lang="ja-JP" altLang="en-US" sz="1600" dirty="0"/>
              <a:t>が成立する因果関数であり実数</a:t>
            </a:r>
            <a:endParaRPr lang="en-US" altLang="ja-JP" sz="1600" dirty="0"/>
          </a:p>
          <a:p>
            <a:endParaRPr lang="en-US" altLang="ja-JP" sz="1600" dirty="0"/>
          </a:p>
          <a:p>
            <a:r>
              <a:rPr lang="ja-JP" altLang="en-US" sz="1600" dirty="0"/>
              <a:t>実因果関数のフーリエ変換は</a:t>
            </a:r>
            <a:endParaRPr lang="en-US" altLang="ja-JP" sz="1600" dirty="0"/>
          </a:p>
          <a:p>
            <a:r>
              <a:rPr lang="ja-JP" altLang="en-US" sz="1600" dirty="0"/>
              <a:t>共役対称な複素数値関数</a:t>
            </a:r>
            <a:endParaRPr lang="en-US" altLang="ja-JP" sz="1600" dirty="0"/>
          </a:p>
          <a:p>
            <a:r>
              <a:rPr lang="en-US" altLang="ja-JP" sz="1600" dirty="0"/>
              <a:t>f(t)</a:t>
            </a:r>
            <a:r>
              <a:rPr lang="ja-JP" altLang="en-US" sz="1600" dirty="0"/>
              <a:t>は時間領域における複素数値関数であり</a:t>
            </a:r>
            <a:endParaRPr lang="en-US" altLang="ja-JP" sz="1600" dirty="0"/>
          </a:p>
          <a:p>
            <a:r>
              <a:rPr lang="ja-JP" altLang="en-US" sz="1600" dirty="0"/>
              <a:t>時間領域で振幅と位相を定義できる</a:t>
            </a:r>
            <a:endParaRPr lang="en-US" altLang="ja-JP" sz="1600" dirty="0"/>
          </a:p>
        </p:txBody>
      </p:sp>
      <p:sp>
        <p:nvSpPr>
          <p:cNvPr id="23" name="左中かっこ 22"/>
          <p:cNvSpPr/>
          <p:nvPr/>
        </p:nvSpPr>
        <p:spPr>
          <a:xfrm>
            <a:off x="436583" y="4789873"/>
            <a:ext cx="177800" cy="15621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aphicFrame>
        <p:nvGraphicFramePr>
          <p:cNvPr id="25" name="オブジェクト 24"/>
          <p:cNvGraphicFramePr>
            <a:graphicFrameLocks noChangeAspect="1"/>
          </p:cNvGraphicFramePr>
          <p:nvPr>
            <p:extLst>
              <p:ext uri="{D42A27DB-BD31-4B8C-83A1-F6EECF244321}">
                <p14:modId xmlns:p14="http://schemas.microsoft.com/office/powerpoint/2010/main" val="217019603"/>
              </p:ext>
            </p:extLst>
          </p:nvPr>
        </p:nvGraphicFramePr>
        <p:xfrm>
          <a:off x="4440767" y="2900248"/>
          <a:ext cx="4356101" cy="375907"/>
        </p:xfrm>
        <a:graphic>
          <a:graphicData uri="http://schemas.openxmlformats.org/presentationml/2006/ole">
            <mc:AlternateContent xmlns:mc="http://schemas.openxmlformats.org/markup-compatibility/2006">
              <mc:Choice xmlns:v="urn:schemas-microsoft-com:vml" Requires="v">
                <p:oleObj name="数式" r:id="rId14" imgW="2501640" imgH="215640" progId="Equation.3">
                  <p:embed/>
                </p:oleObj>
              </mc:Choice>
              <mc:Fallback>
                <p:oleObj name="数式" r:id="rId14" imgW="2501640" imgH="215640" progId="Equation.3">
                  <p:embed/>
                  <p:pic>
                    <p:nvPicPr>
                      <p:cNvPr id="21" name="オブジェクト 20"/>
                      <p:cNvPicPr/>
                      <p:nvPr/>
                    </p:nvPicPr>
                    <p:blipFill>
                      <a:blip r:embed="rId15"/>
                      <a:stretch>
                        <a:fillRect/>
                      </a:stretch>
                    </p:blipFill>
                    <p:spPr>
                      <a:xfrm>
                        <a:off x="4440767" y="2900248"/>
                        <a:ext cx="4356101" cy="375907"/>
                      </a:xfrm>
                      <a:prstGeom prst="rect">
                        <a:avLst/>
                      </a:prstGeom>
                    </p:spPr>
                  </p:pic>
                </p:oleObj>
              </mc:Fallback>
            </mc:AlternateContent>
          </a:graphicData>
        </a:graphic>
      </p:graphicFrame>
      <p:sp>
        <p:nvSpPr>
          <p:cNvPr id="26" name="テキスト ボックス 25"/>
          <p:cNvSpPr txBox="1"/>
          <p:nvPr/>
        </p:nvSpPr>
        <p:spPr>
          <a:xfrm>
            <a:off x="0" y="2797344"/>
            <a:ext cx="3028950" cy="400110"/>
          </a:xfrm>
          <a:prstGeom prst="rect">
            <a:avLst/>
          </a:prstGeom>
          <a:noFill/>
        </p:spPr>
        <p:txBody>
          <a:bodyPr wrap="square" rtlCol="0">
            <a:spAutoFit/>
          </a:bodyPr>
          <a:lstStyle/>
          <a:p>
            <a:r>
              <a:rPr lang="ja-JP" altLang="en-US" sz="2000" dirty="0"/>
              <a:t>ヒルベルト変換</a:t>
            </a:r>
            <a:endParaRPr lang="en-US" altLang="ja-JP" sz="2000" dirty="0"/>
          </a:p>
        </p:txBody>
      </p:sp>
      <p:sp>
        <p:nvSpPr>
          <p:cNvPr id="27" name="テキスト ボックス 26"/>
          <p:cNvSpPr txBox="1"/>
          <p:nvPr/>
        </p:nvSpPr>
        <p:spPr>
          <a:xfrm>
            <a:off x="4364606" y="2532963"/>
            <a:ext cx="3028950" cy="400110"/>
          </a:xfrm>
          <a:prstGeom prst="rect">
            <a:avLst/>
          </a:prstGeom>
          <a:noFill/>
        </p:spPr>
        <p:txBody>
          <a:bodyPr wrap="square" rtlCol="0">
            <a:spAutoFit/>
          </a:bodyPr>
          <a:lstStyle/>
          <a:p>
            <a:r>
              <a:rPr lang="ja-JP" altLang="en-US" sz="2000" dirty="0"/>
              <a:t>実時間関数なら共役対称</a:t>
            </a:r>
            <a:endParaRPr lang="en-US" altLang="ja-JP" sz="2000" dirty="0"/>
          </a:p>
        </p:txBody>
      </p:sp>
      <p:sp>
        <p:nvSpPr>
          <p:cNvPr id="28" name="テキスト ボックス 27"/>
          <p:cNvSpPr txBox="1"/>
          <p:nvPr/>
        </p:nvSpPr>
        <p:spPr>
          <a:xfrm>
            <a:off x="0" y="2517072"/>
            <a:ext cx="3810000" cy="400110"/>
          </a:xfrm>
          <a:prstGeom prst="rect">
            <a:avLst/>
          </a:prstGeom>
          <a:noFill/>
        </p:spPr>
        <p:txBody>
          <a:bodyPr wrap="square" rtlCol="0">
            <a:spAutoFit/>
          </a:bodyPr>
          <a:lstStyle/>
          <a:p>
            <a:r>
              <a:rPr lang="ja-JP" altLang="en-US" sz="2000" dirty="0"/>
              <a:t>因果性から実部と虚部の関係</a:t>
            </a:r>
            <a:endParaRPr lang="en-US" altLang="ja-JP" sz="2000" dirty="0"/>
          </a:p>
        </p:txBody>
      </p:sp>
      <p:graphicFrame>
        <p:nvGraphicFramePr>
          <p:cNvPr id="29" name="オブジェクト 28"/>
          <p:cNvGraphicFramePr>
            <a:graphicFrameLocks noChangeAspect="1"/>
          </p:cNvGraphicFramePr>
          <p:nvPr>
            <p:extLst>
              <p:ext uri="{D42A27DB-BD31-4B8C-83A1-F6EECF244321}">
                <p14:modId xmlns:p14="http://schemas.microsoft.com/office/powerpoint/2010/main" val="159631669"/>
              </p:ext>
            </p:extLst>
          </p:nvPr>
        </p:nvGraphicFramePr>
        <p:xfrm>
          <a:off x="265427" y="3593927"/>
          <a:ext cx="3544573" cy="2642318"/>
        </p:xfrm>
        <a:graphic>
          <a:graphicData uri="http://schemas.openxmlformats.org/presentationml/2006/ole">
            <mc:AlternateContent xmlns:mc="http://schemas.openxmlformats.org/markup-compatibility/2006">
              <mc:Choice xmlns:v="urn:schemas-microsoft-com:vml" Requires="v">
                <p:oleObj name="数式" r:id="rId16" imgW="2095200" imgH="1562040" progId="Equation.3">
                  <p:embed/>
                </p:oleObj>
              </mc:Choice>
              <mc:Fallback>
                <p:oleObj name="数式" r:id="rId16" imgW="2095200" imgH="1562040" progId="Equation.3">
                  <p:embed/>
                  <p:pic>
                    <p:nvPicPr>
                      <p:cNvPr id="21" name="オブジェクト 20"/>
                      <p:cNvPicPr/>
                      <p:nvPr/>
                    </p:nvPicPr>
                    <p:blipFill>
                      <a:blip r:embed="rId17"/>
                      <a:stretch>
                        <a:fillRect/>
                      </a:stretch>
                    </p:blipFill>
                    <p:spPr>
                      <a:xfrm>
                        <a:off x="265427" y="3593927"/>
                        <a:ext cx="3544573" cy="2642318"/>
                      </a:xfrm>
                      <a:prstGeom prst="rect">
                        <a:avLst/>
                      </a:prstGeom>
                    </p:spPr>
                  </p:pic>
                </p:oleObj>
              </mc:Fallback>
            </mc:AlternateContent>
          </a:graphicData>
        </a:graphic>
      </p:graphicFrame>
      <p:sp>
        <p:nvSpPr>
          <p:cNvPr id="30" name="テキスト ボックス 29"/>
          <p:cNvSpPr txBox="1"/>
          <p:nvPr/>
        </p:nvSpPr>
        <p:spPr>
          <a:xfrm>
            <a:off x="1905000" y="2903221"/>
            <a:ext cx="2535767" cy="261610"/>
          </a:xfrm>
          <a:prstGeom prst="rect">
            <a:avLst/>
          </a:prstGeom>
          <a:noFill/>
        </p:spPr>
        <p:txBody>
          <a:bodyPr wrap="square" rtlCol="0">
            <a:spAutoFit/>
          </a:bodyPr>
          <a:lstStyle/>
          <a:p>
            <a:r>
              <a:rPr lang="ja-JP" altLang="en-US" sz="1050" dirty="0"/>
              <a:t>ヒルベルト変換は位相を</a:t>
            </a:r>
            <a:r>
              <a:rPr lang="en-US" altLang="ja-JP" sz="1050" dirty="0"/>
              <a:t>90°</a:t>
            </a:r>
            <a:r>
              <a:rPr lang="ja-JP" altLang="en-US" sz="1050" dirty="0"/>
              <a:t>ずらす操作</a:t>
            </a:r>
            <a:endParaRPr lang="en-US" altLang="ja-JP" sz="1050" dirty="0"/>
          </a:p>
        </p:txBody>
      </p:sp>
      <p:sp>
        <p:nvSpPr>
          <p:cNvPr id="31" name="左中かっこ 30"/>
          <p:cNvSpPr/>
          <p:nvPr/>
        </p:nvSpPr>
        <p:spPr>
          <a:xfrm>
            <a:off x="1869291" y="4789873"/>
            <a:ext cx="177800" cy="15621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aphicFrame>
        <p:nvGraphicFramePr>
          <p:cNvPr id="32" name="オブジェクト 31"/>
          <p:cNvGraphicFramePr>
            <a:graphicFrameLocks noChangeAspect="1"/>
          </p:cNvGraphicFramePr>
          <p:nvPr>
            <p:extLst>
              <p:ext uri="{D42A27DB-BD31-4B8C-83A1-F6EECF244321}">
                <p14:modId xmlns:p14="http://schemas.microsoft.com/office/powerpoint/2010/main" val="2243753082"/>
              </p:ext>
            </p:extLst>
          </p:nvPr>
        </p:nvGraphicFramePr>
        <p:xfrm>
          <a:off x="4440767" y="3593927"/>
          <a:ext cx="4469322" cy="408972"/>
        </p:xfrm>
        <a:graphic>
          <a:graphicData uri="http://schemas.openxmlformats.org/presentationml/2006/ole">
            <mc:AlternateContent xmlns:mc="http://schemas.openxmlformats.org/markup-compatibility/2006">
              <mc:Choice xmlns:v="urn:schemas-microsoft-com:vml" Requires="v">
                <p:oleObj name="数式" r:id="rId18" imgW="3606480" imgH="330120" progId="Equation.3">
                  <p:embed/>
                </p:oleObj>
              </mc:Choice>
              <mc:Fallback>
                <p:oleObj name="数式" r:id="rId18" imgW="3606480" imgH="330120" progId="Equation.3">
                  <p:embed/>
                  <p:pic>
                    <p:nvPicPr>
                      <p:cNvPr id="25" name="オブジェクト 24"/>
                      <p:cNvPicPr/>
                      <p:nvPr/>
                    </p:nvPicPr>
                    <p:blipFill>
                      <a:blip r:embed="rId19"/>
                      <a:stretch>
                        <a:fillRect/>
                      </a:stretch>
                    </p:blipFill>
                    <p:spPr>
                      <a:xfrm>
                        <a:off x="4440767" y="3593927"/>
                        <a:ext cx="4469322" cy="408972"/>
                      </a:xfrm>
                      <a:prstGeom prst="rect">
                        <a:avLst/>
                      </a:prstGeom>
                    </p:spPr>
                  </p:pic>
                </p:oleObj>
              </mc:Fallback>
            </mc:AlternateContent>
          </a:graphicData>
        </a:graphic>
      </p:graphicFrame>
      <p:graphicFrame>
        <p:nvGraphicFramePr>
          <p:cNvPr id="34" name="オブジェクト 33"/>
          <p:cNvGraphicFramePr>
            <a:graphicFrameLocks noChangeAspect="1"/>
          </p:cNvGraphicFramePr>
          <p:nvPr>
            <p:extLst>
              <p:ext uri="{D42A27DB-BD31-4B8C-83A1-F6EECF244321}">
                <p14:modId xmlns:p14="http://schemas.microsoft.com/office/powerpoint/2010/main" val="1307739831"/>
              </p:ext>
            </p:extLst>
          </p:nvPr>
        </p:nvGraphicFramePr>
        <p:xfrm>
          <a:off x="4440767" y="4265998"/>
          <a:ext cx="4391025" cy="1304925"/>
        </p:xfrm>
        <a:graphic>
          <a:graphicData uri="http://schemas.openxmlformats.org/presentationml/2006/ole">
            <mc:AlternateContent xmlns:mc="http://schemas.openxmlformats.org/markup-compatibility/2006">
              <mc:Choice xmlns:v="urn:schemas-microsoft-com:vml" Requires="v">
                <p:oleObj name="数式" r:id="rId20" imgW="3035160" imgH="901440" progId="Equation.3">
                  <p:embed/>
                </p:oleObj>
              </mc:Choice>
              <mc:Fallback>
                <p:oleObj name="数式" r:id="rId20" imgW="3035160" imgH="901440" progId="Equation.3">
                  <p:embed/>
                  <p:pic>
                    <p:nvPicPr>
                      <p:cNvPr id="32" name="オブジェクト 31"/>
                      <p:cNvPicPr/>
                      <p:nvPr/>
                    </p:nvPicPr>
                    <p:blipFill>
                      <a:blip r:embed="rId21"/>
                      <a:stretch>
                        <a:fillRect/>
                      </a:stretch>
                    </p:blipFill>
                    <p:spPr>
                      <a:xfrm>
                        <a:off x="4440767" y="4265998"/>
                        <a:ext cx="4391025" cy="1304925"/>
                      </a:xfrm>
                      <a:prstGeom prst="rect">
                        <a:avLst/>
                      </a:prstGeom>
                    </p:spPr>
                  </p:pic>
                </p:oleObj>
              </mc:Fallback>
            </mc:AlternateContent>
          </a:graphicData>
        </a:graphic>
      </p:graphicFrame>
      <p:sp>
        <p:nvSpPr>
          <p:cNvPr id="35" name="テキスト ボックス 34"/>
          <p:cNvSpPr txBox="1"/>
          <p:nvPr/>
        </p:nvSpPr>
        <p:spPr>
          <a:xfrm>
            <a:off x="6024072" y="4106433"/>
            <a:ext cx="2535767" cy="261610"/>
          </a:xfrm>
          <a:prstGeom prst="rect">
            <a:avLst/>
          </a:prstGeom>
          <a:noFill/>
        </p:spPr>
        <p:txBody>
          <a:bodyPr wrap="square" rtlCol="0">
            <a:spAutoFit/>
          </a:bodyPr>
          <a:lstStyle/>
          <a:p>
            <a:r>
              <a:rPr lang="ja-JP" altLang="en-US" sz="1050" dirty="0"/>
              <a:t>偶関数と奇関数の和で表せる</a:t>
            </a:r>
            <a:endParaRPr lang="en-US" altLang="ja-JP" sz="1050" dirty="0"/>
          </a:p>
        </p:txBody>
      </p:sp>
      <p:graphicFrame>
        <p:nvGraphicFramePr>
          <p:cNvPr id="36" name="オブジェクト 35"/>
          <p:cNvGraphicFramePr>
            <a:graphicFrameLocks noChangeAspect="1"/>
          </p:cNvGraphicFramePr>
          <p:nvPr>
            <p:extLst>
              <p:ext uri="{D42A27DB-BD31-4B8C-83A1-F6EECF244321}">
                <p14:modId xmlns:p14="http://schemas.microsoft.com/office/powerpoint/2010/main" val="3857413956"/>
              </p:ext>
            </p:extLst>
          </p:nvPr>
        </p:nvGraphicFramePr>
        <p:xfrm>
          <a:off x="6345504" y="4277651"/>
          <a:ext cx="2451364" cy="387852"/>
        </p:xfrm>
        <a:graphic>
          <a:graphicData uri="http://schemas.openxmlformats.org/presentationml/2006/ole">
            <mc:AlternateContent xmlns:mc="http://schemas.openxmlformats.org/markup-compatibility/2006">
              <mc:Choice xmlns:v="urn:schemas-microsoft-com:vml" Requires="v">
                <p:oleObj name="数式" r:id="rId22" imgW="2489040" imgH="393480" progId="Equation.3">
                  <p:embed/>
                </p:oleObj>
              </mc:Choice>
              <mc:Fallback>
                <p:oleObj name="数式" r:id="rId22" imgW="2489040" imgH="393480" progId="Equation.3">
                  <p:embed/>
                  <p:pic>
                    <p:nvPicPr>
                      <p:cNvPr id="34" name="オブジェクト 33"/>
                      <p:cNvPicPr/>
                      <p:nvPr/>
                    </p:nvPicPr>
                    <p:blipFill>
                      <a:blip r:embed="rId23"/>
                      <a:stretch>
                        <a:fillRect/>
                      </a:stretch>
                    </p:blipFill>
                    <p:spPr>
                      <a:xfrm>
                        <a:off x="6345504" y="4277651"/>
                        <a:ext cx="2451364" cy="387852"/>
                      </a:xfrm>
                      <a:prstGeom prst="rect">
                        <a:avLst/>
                      </a:prstGeom>
                    </p:spPr>
                  </p:pic>
                </p:oleObj>
              </mc:Fallback>
            </mc:AlternateContent>
          </a:graphicData>
        </a:graphic>
      </p:graphicFrame>
      <p:sp>
        <p:nvSpPr>
          <p:cNvPr id="37" name="正方形/長方形 36"/>
          <p:cNvSpPr/>
          <p:nvPr/>
        </p:nvSpPr>
        <p:spPr>
          <a:xfrm>
            <a:off x="4440766" y="2530301"/>
            <a:ext cx="4391025" cy="39578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9741" y="2524457"/>
            <a:ext cx="4314865" cy="62537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504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16</a:t>
            </a:fld>
            <a:endParaRPr lang="ja-JP" altLang="en-US" dirty="0"/>
          </a:p>
        </p:txBody>
      </p:sp>
      <p:sp>
        <p:nvSpPr>
          <p:cNvPr id="3" name="正方形/長方形 2"/>
          <p:cNvSpPr/>
          <p:nvPr/>
        </p:nvSpPr>
        <p:spPr>
          <a:xfrm>
            <a:off x="1371600" y="5327878"/>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721100" y="5327878"/>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21100" y="4254500"/>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2615360291"/>
              </p:ext>
            </p:extLst>
          </p:nvPr>
        </p:nvGraphicFramePr>
        <p:xfrm>
          <a:off x="1517650" y="4324350"/>
          <a:ext cx="533400" cy="406400"/>
        </p:xfrm>
        <a:graphic>
          <a:graphicData uri="http://schemas.openxmlformats.org/presentationml/2006/ole">
            <mc:AlternateContent xmlns:mc="http://schemas.openxmlformats.org/markup-compatibility/2006">
              <mc:Choice xmlns:v="urn:schemas-microsoft-com:vml" Requires="v">
                <p:oleObj name="数式" r:id="rId2" imgW="266400" imgH="203040" progId="Equation.3">
                  <p:embed/>
                </p:oleObj>
              </mc:Choice>
              <mc:Fallback>
                <p:oleObj name="数式" r:id="rId2" imgW="266400" imgH="203040" progId="Equation.3">
                  <p:embed/>
                  <p:pic>
                    <p:nvPicPr>
                      <p:cNvPr id="6" name="オブジェクト 5"/>
                      <p:cNvPicPr/>
                      <p:nvPr/>
                    </p:nvPicPr>
                    <p:blipFill>
                      <a:blip r:embed="rId3"/>
                      <a:stretch>
                        <a:fillRect/>
                      </a:stretch>
                    </p:blipFill>
                    <p:spPr>
                      <a:xfrm>
                        <a:off x="1517650" y="4324350"/>
                        <a:ext cx="533400" cy="406400"/>
                      </a:xfrm>
                      <a:prstGeom prst="rect">
                        <a:avLst/>
                      </a:prstGeom>
                    </p:spPr>
                  </p:pic>
                </p:oleObj>
              </mc:Fallback>
            </mc:AlternateContent>
          </a:graphicData>
        </a:graphic>
      </p:graphicFrame>
      <p:sp>
        <p:nvSpPr>
          <p:cNvPr id="7" name="正方形/長方形 6"/>
          <p:cNvSpPr/>
          <p:nvPr/>
        </p:nvSpPr>
        <p:spPr>
          <a:xfrm>
            <a:off x="1371600" y="4254500"/>
            <a:ext cx="825500" cy="54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676632597"/>
              </p:ext>
            </p:extLst>
          </p:nvPr>
        </p:nvGraphicFramePr>
        <p:xfrm>
          <a:off x="1403350" y="5397500"/>
          <a:ext cx="762000" cy="406400"/>
        </p:xfrm>
        <a:graphic>
          <a:graphicData uri="http://schemas.openxmlformats.org/presentationml/2006/ole">
            <mc:AlternateContent xmlns:mc="http://schemas.openxmlformats.org/markup-compatibility/2006">
              <mc:Choice xmlns:v="urn:schemas-microsoft-com:vml" Requires="v">
                <p:oleObj name="数式" r:id="rId4" imgW="380880" imgH="203040" progId="Equation.3">
                  <p:embed/>
                </p:oleObj>
              </mc:Choice>
              <mc:Fallback>
                <p:oleObj name="数式" r:id="rId4" imgW="380880" imgH="203040" progId="Equation.3">
                  <p:embed/>
                  <p:pic>
                    <p:nvPicPr>
                      <p:cNvPr id="8" name="オブジェクト 7"/>
                      <p:cNvPicPr/>
                      <p:nvPr/>
                    </p:nvPicPr>
                    <p:blipFill>
                      <a:blip r:embed="rId5"/>
                      <a:stretch>
                        <a:fillRect/>
                      </a:stretch>
                    </p:blipFill>
                    <p:spPr>
                      <a:xfrm>
                        <a:off x="1403350" y="5397500"/>
                        <a:ext cx="762000" cy="406400"/>
                      </a:xfrm>
                      <a:prstGeom prst="rect">
                        <a:avLst/>
                      </a:prstGeom>
                    </p:spPr>
                  </p:pic>
                </p:oleObj>
              </mc:Fallback>
            </mc:AlternateContent>
          </a:graphicData>
        </a:graphic>
      </p:graphicFrame>
      <p:graphicFrame>
        <p:nvGraphicFramePr>
          <p:cNvPr id="9" name="オブジェクト 8"/>
          <p:cNvGraphicFramePr>
            <a:graphicFrameLocks noChangeAspect="1"/>
          </p:cNvGraphicFramePr>
          <p:nvPr>
            <p:extLst>
              <p:ext uri="{D42A27DB-BD31-4B8C-83A1-F6EECF244321}">
                <p14:modId xmlns:p14="http://schemas.microsoft.com/office/powerpoint/2010/main" val="2137789695"/>
              </p:ext>
            </p:extLst>
          </p:nvPr>
        </p:nvGraphicFramePr>
        <p:xfrm>
          <a:off x="3810000" y="4324350"/>
          <a:ext cx="558800" cy="406400"/>
        </p:xfrm>
        <a:graphic>
          <a:graphicData uri="http://schemas.openxmlformats.org/presentationml/2006/ole">
            <mc:AlternateContent xmlns:mc="http://schemas.openxmlformats.org/markup-compatibility/2006">
              <mc:Choice xmlns:v="urn:schemas-microsoft-com:vml" Requires="v">
                <p:oleObj name="数式" r:id="rId6" imgW="279360" imgH="203040" progId="Equation.3">
                  <p:embed/>
                </p:oleObj>
              </mc:Choice>
              <mc:Fallback>
                <p:oleObj name="数式" r:id="rId6" imgW="279360" imgH="203040" progId="Equation.3">
                  <p:embed/>
                  <p:pic>
                    <p:nvPicPr>
                      <p:cNvPr id="9" name="オブジェクト 8"/>
                      <p:cNvPicPr/>
                      <p:nvPr/>
                    </p:nvPicPr>
                    <p:blipFill>
                      <a:blip r:embed="rId7"/>
                      <a:stretch>
                        <a:fillRect/>
                      </a:stretch>
                    </p:blipFill>
                    <p:spPr>
                      <a:xfrm>
                        <a:off x="3810000" y="4324350"/>
                        <a:ext cx="558800" cy="406400"/>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3359780625"/>
              </p:ext>
            </p:extLst>
          </p:nvPr>
        </p:nvGraphicFramePr>
        <p:xfrm>
          <a:off x="3733800" y="5397500"/>
          <a:ext cx="711200" cy="406400"/>
        </p:xfrm>
        <a:graphic>
          <a:graphicData uri="http://schemas.openxmlformats.org/presentationml/2006/ole">
            <mc:AlternateContent xmlns:mc="http://schemas.openxmlformats.org/markup-compatibility/2006">
              <mc:Choice xmlns:v="urn:schemas-microsoft-com:vml" Requires="v">
                <p:oleObj name="数式" r:id="rId8" imgW="355320" imgH="203040" progId="Equation.3">
                  <p:embed/>
                </p:oleObj>
              </mc:Choice>
              <mc:Fallback>
                <p:oleObj name="数式" r:id="rId8" imgW="355320" imgH="203040" progId="Equation.3">
                  <p:embed/>
                  <p:pic>
                    <p:nvPicPr>
                      <p:cNvPr id="10" name="オブジェクト 9"/>
                      <p:cNvPicPr/>
                      <p:nvPr/>
                    </p:nvPicPr>
                    <p:blipFill>
                      <a:blip r:embed="rId9"/>
                      <a:stretch>
                        <a:fillRect/>
                      </a:stretch>
                    </p:blipFill>
                    <p:spPr>
                      <a:xfrm>
                        <a:off x="3733800" y="5397500"/>
                        <a:ext cx="711200" cy="406400"/>
                      </a:xfrm>
                      <a:prstGeom prst="rect">
                        <a:avLst/>
                      </a:prstGeom>
                    </p:spPr>
                  </p:pic>
                </p:oleObj>
              </mc:Fallback>
            </mc:AlternateContent>
          </a:graphicData>
        </a:graphic>
      </p:graphicFrame>
      <p:cxnSp>
        <p:nvCxnSpPr>
          <p:cNvPr id="12" name="直線矢印コネクタ 11"/>
          <p:cNvCxnSpPr>
            <a:stCxn id="3" idx="3"/>
            <a:endCxn id="10" idx="1"/>
          </p:cNvCxnSpPr>
          <p:nvPr/>
        </p:nvCxnSpPr>
        <p:spPr>
          <a:xfrm flipV="1">
            <a:off x="2197100" y="5600700"/>
            <a:ext cx="1498600" cy="2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1"/>
            <a:endCxn id="7" idx="3"/>
          </p:cNvCxnSpPr>
          <p:nvPr/>
        </p:nvCxnSpPr>
        <p:spPr>
          <a:xfrm flipH="1">
            <a:off x="2197100" y="4527550"/>
            <a:ext cx="1524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4" idx="0"/>
            <a:endCxn id="5" idx="2"/>
          </p:cNvCxnSpPr>
          <p:nvPr/>
        </p:nvCxnSpPr>
        <p:spPr>
          <a:xfrm flipV="1">
            <a:off x="4133850" y="4800600"/>
            <a:ext cx="0" cy="5272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3183346394"/>
              </p:ext>
            </p:extLst>
          </p:nvPr>
        </p:nvGraphicFramePr>
        <p:xfrm>
          <a:off x="2435225" y="4216400"/>
          <a:ext cx="935038" cy="250825"/>
        </p:xfrm>
        <a:graphic>
          <a:graphicData uri="http://schemas.openxmlformats.org/presentationml/2006/ole">
            <mc:AlternateContent xmlns:mc="http://schemas.openxmlformats.org/markup-compatibility/2006">
              <mc:Choice xmlns:v="urn:schemas-microsoft-com:vml" Requires="v">
                <p:oleObj name="数式" r:id="rId10" imgW="850680" imgH="228600" progId="Equation.3">
                  <p:embed/>
                </p:oleObj>
              </mc:Choice>
              <mc:Fallback>
                <p:oleObj name="数式" r:id="rId10" imgW="850680" imgH="228600" progId="Equation.3">
                  <p:embed/>
                  <p:pic>
                    <p:nvPicPr>
                      <p:cNvPr id="15" name="オブジェクト 14"/>
                      <p:cNvPicPr/>
                      <p:nvPr/>
                    </p:nvPicPr>
                    <p:blipFill>
                      <a:blip r:embed="rId11"/>
                      <a:stretch>
                        <a:fillRect/>
                      </a:stretch>
                    </p:blipFill>
                    <p:spPr>
                      <a:xfrm>
                        <a:off x="2435225" y="4216400"/>
                        <a:ext cx="935038" cy="250825"/>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3463212914"/>
              </p:ext>
            </p:extLst>
          </p:nvPr>
        </p:nvGraphicFramePr>
        <p:xfrm>
          <a:off x="2285979" y="5321989"/>
          <a:ext cx="1089025" cy="250825"/>
        </p:xfrm>
        <a:graphic>
          <a:graphicData uri="http://schemas.openxmlformats.org/presentationml/2006/ole">
            <mc:AlternateContent xmlns:mc="http://schemas.openxmlformats.org/markup-compatibility/2006">
              <mc:Choice xmlns:v="urn:schemas-microsoft-com:vml" Requires="v">
                <p:oleObj name="数式" r:id="rId12" imgW="990360" imgH="228600" progId="Equation.3">
                  <p:embed/>
                </p:oleObj>
              </mc:Choice>
              <mc:Fallback>
                <p:oleObj name="数式" r:id="rId12" imgW="990360" imgH="228600" progId="Equation.3">
                  <p:embed/>
                  <p:pic>
                    <p:nvPicPr>
                      <p:cNvPr id="16" name="オブジェクト 15"/>
                      <p:cNvPicPr/>
                      <p:nvPr/>
                    </p:nvPicPr>
                    <p:blipFill>
                      <a:blip r:embed="rId13"/>
                      <a:stretch>
                        <a:fillRect/>
                      </a:stretch>
                    </p:blipFill>
                    <p:spPr>
                      <a:xfrm>
                        <a:off x="2285979" y="5321989"/>
                        <a:ext cx="1089025" cy="250825"/>
                      </a:xfrm>
                      <a:prstGeom prst="rect">
                        <a:avLst/>
                      </a:prstGeom>
                    </p:spPr>
                  </p:pic>
                </p:oleObj>
              </mc:Fallback>
            </mc:AlternateContent>
          </a:graphicData>
        </a:graphic>
      </p:graphicFrame>
      <p:sp>
        <p:nvSpPr>
          <p:cNvPr id="17" name="テキスト ボックス 16"/>
          <p:cNvSpPr txBox="1"/>
          <p:nvPr/>
        </p:nvSpPr>
        <p:spPr>
          <a:xfrm>
            <a:off x="839808" y="4832578"/>
            <a:ext cx="504785" cy="400110"/>
          </a:xfrm>
          <a:prstGeom prst="rect">
            <a:avLst/>
          </a:prstGeom>
          <a:noFill/>
        </p:spPr>
        <p:txBody>
          <a:bodyPr wrap="square" rtlCol="0">
            <a:spAutoFit/>
          </a:bodyPr>
          <a:lstStyle/>
          <a:p>
            <a:r>
              <a:rPr lang="en-US" altLang="ja-JP" sz="2000" dirty="0"/>
              <a:t>FT</a:t>
            </a:r>
          </a:p>
        </p:txBody>
      </p:sp>
      <p:sp>
        <p:nvSpPr>
          <p:cNvPr id="18" name="テキスト ボックス 17"/>
          <p:cNvSpPr txBox="1"/>
          <p:nvPr/>
        </p:nvSpPr>
        <p:spPr>
          <a:xfrm>
            <a:off x="4294207" y="4851628"/>
            <a:ext cx="620693" cy="400110"/>
          </a:xfrm>
          <a:prstGeom prst="rect">
            <a:avLst/>
          </a:prstGeom>
          <a:noFill/>
        </p:spPr>
        <p:txBody>
          <a:bodyPr wrap="square" rtlCol="0">
            <a:spAutoFit/>
          </a:bodyPr>
          <a:lstStyle/>
          <a:p>
            <a:r>
              <a:rPr lang="en-US" altLang="ja-JP" sz="2000" dirty="0"/>
              <a:t>4IFT</a:t>
            </a:r>
          </a:p>
        </p:txBody>
      </p:sp>
      <p:sp>
        <p:nvSpPr>
          <p:cNvPr id="19" name="テキスト ボックス 18"/>
          <p:cNvSpPr txBox="1"/>
          <p:nvPr/>
        </p:nvSpPr>
        <p:spPr>
          <a:xfrm>
            <a:off x="0" y="136550"/>
            <a:ext cx="9385300" cy="507831"/>
          </a:xfrm>
          <a:prstGeom prst="rect">
            <a:avLst/>
          </a:prstGeom>
          <a:noFill/>
        </p:spPr>
        <p:txBody>
          <a:bodyPr wrap="square" rtlCol="0">
            <a:spAutoFit/>
          </a:bodyPr>
          <a:lstStyle/>
          <a:p>
            <a:r>
              <a:rPr lang="ja-JP" altLang="en-US" sz="2700" dirty="0"/>
              <a:t>因数分解</a:t>
            </a:r>
            <a:endParaRPr lang="en-US" altLang="ja-JP" sz="2700" dirty="0"/>
          </a:p>
        </p:txBody>
      </p:sp>
      <p:sp>
        <p:nvSpPr>
          <p:cNvPr id="20" name="テキスト ボックス 19"/>
          <p:cNvSpPr txBox="1"/>
          <p:nvPr/>
        </p:nvSpPr>
        <p:spPr>
          <a:xfrm>
            <a:off x="136504" y="6301747"/>
            <a:ext cx="3736954" cy="584775"/>
          </a:xfrm>
          <a:prstGeom prst="rect">
            <a:avLst/>
          </a:prstGeom>
          <a:noFill/>
        </p:spPr>
        <p:txBody>
          <a:bodyPr wrap="square" rtlCol="0">
            <a:spAutoFit/>
          </a:bodyPr>
          <a:lstStyle/>
          <a:p>
            <a:r>
              <a:rPr lang="el-GR" altLang="ja-JP" sz="1600" dirty="0"/>
              <a:t>Θ</a:t>
            </a:r>
            <a:r>
              <a:rPr lang="en-US" altLang="ja-JP" sz="1600" dirty="0"/>
              <a:t>(ω)</a:t>
            </a:r>
            <a:r>
              <a:rPr lang="ja-JP" altLang="en-US" sz="1600" dirty="0"/>
              <a:t>は</a:t>
            </a:r>
            <a:r>
              <a:rPr lang="en-US" altLang="ja-JP" sz="1600" dirty="0"/>
              <a:t>2π</a:t>
            </a:r>
            <a:r>
              <a:rPr lang="ja-JP" altLang="en-US" sz="1600" dirty="0" err="1"/>
              <a:t>の整</a:t>
            </a:r>
            <a:r>
              <a:rPr lang="ja-JP" altLang="en-US" sz="1600" dirty="0"/>
              <a:t>数倍だけの自由度があり</a:t>
            </a:r>
            <a:endParaRPr lang="en-US" altLang="ja-JP" sz="1600" dirty="0"/>
          </a:p>
          <a:p>
            <a:r>
              <a:rPr lang="ja-JP" altLang="en-US" sz="1600" dirty="0"/>
              <a:t>そのうちの最小のもの</a:t>
            </a:r>
            <a:endParaRPr lang="en-US" altLang="ja-JP" sz="1600" dirty="0"/>
          </a:p>
        </p:txBody>
      </p:sp>
      <p:graphicFrame>
        <p:nvGraphicFramePr>
          <p:cNvPr id="21" name="オブジェクト 20"/>
          <p:cNvGraphicFramePr>
            <a:graphicFrameLocks noChangeAspect="1"/>
          </p:cNvGraphicFramePr>
          <p:nvPr>
            <p:extLst>
              <p:ext uri="{D42A27DB-BD31-4B8C-83A1-F6EECF244321}">
                <p14:modId xmlns:p14="http://schemas.microsoft.com/office/powerpoint/2010/main" val="3139121466"/>
              </p:ext>
            </p:extLst>
          </p:nvPr>
        </p:nvGraphicFramePr>
        <p:xfrm>
          <a:off x="6365859" y="1449635"/>
          <a:ext cx="2389187" cy="203510"/>
        </p:xfrm>
        <a:graphic>
          <a:graphicData uri="http://schemas.openxmlformats.org/presentationml/2006/ole">
            <mc:AlternateContent xmlns:mc="http://schemas.openxmlformats.org/markup-compatibility/2006">
              <mc:Choice xmlns:v="urn:schemas-microsoft-com:vml" Requires="v">
                <p:oleObj name="数式" r:id="rId14" imgW="2387520" imgH="203040" progId="Equation.3">
                  <p:embed/>
                </p:oleObj>
              </mc:Choice>
              <mc:Fallback>
                <p:oleObj name="数式" r:id="rId14" imgW="2387520" imgH="203040" progId="Equation.3">
                  <p:embed/>
                  <p:pic>
                    <p:nvPicPr>
                      <p:cNvPr id="25" name="オブジェクト 24"/>
                      <p:cNvPicPr/>
                      <p:nvPr/>
                    </p:nvPicPr>
                    <p:blipFill>
                      <a:blip r:embed="rId15"/>
                      <a:stretch>
                        <a:fillRect/>
                      </a:stretch>
                    </p:blipFill>
                    <p:spPr>
                      <a:xfrm>
                        <a:off x="6365859" y="1449635"/>
                        <a:ext cx="2389187" cy="203510"/>
                      </a:xfrm>
                      <a:prstGeom prst="rect">
                        <a:avLst/>
                      </a:prstGeom>
                    </p:spPr>
                  </p:pic>
                </p:oleObj>
              </mc:Fallback>
            </mc:AlternateContent>
          </a:graphicData>
        </a:graphic>
      </p:graphicFrame>
      <p:sp>
        <p:nvSpPr>
          <p:cNvPr id="24" name="テキスト ボックス 23"/>
          <p:cNvSpPr txBox="1"/>
          <p:nvPr/>
        </p:nvSpPr>
        <p:spPr>
          <a:xfrm>
            <a:off x="47604" y="649670"/>
            <a:ext cx="8715396" cy="400110"/>
          </a:xfrm>
          <a:prstGeom prst="rect">
            <a:avLst/>
          </a:prstGeom>
          <a:noFill/>
        </p:spPr>
        <p:txBody>
          <a:bodyPr wrap="square" rtlCol="0">
            <a:spAutoFit/>
          </a:bodyPr>
          <a:lstStyle/>
          <a:p>
            <a:r>
              <a:rPr lang="ja-JP" altLang="en-US" sz="2000" dirty="0"/>
              <a:t>実因果な時間関数は最小位相推移関数と全域通過関数に分解できる</a:t>
            </a:r>
            <a:endParaRPr lang="en-US" altLang="ja-JP" sz="2000" dirty="0"/>
          </a:p>
        </p:txBody>
      </p:sp>
      <p:graphicFrame>
        <p:nvGraphicFramePr>
          <p:cNvPr id="25" name="オブジェクト 24"/>
          <p:cNvGraphicFramePr>
            <a:graphicFrameLocks noChangeAspect="1"/>
          </p:cNvGraphicFramePr>
          <p:nvPr>
            <p:extLst>
              <p:ext uri="{D42A27DB-BD31-4B8C-83A1-F6EECF244321}">
                <p14:modId xmlns:p14="http://schemas.microsoft.com/office/powerpoint/2010/main" val="3688562830"/>
              </p:ext>
            </p:extLst>
          </p:nvPr>
        </p:nvGraphicFramePr>
        <p:xfrm>
          <a:off x="127000" y="5600700"/>
          <a:ext cx="965201" cy="431800"/>
        </p:xfrm>
        <a:graphic>
          <a:graphicData uri="http://schemas.openxmlformats.org/presentationml/2006/ole">
            <mc:AlternateContent xmlns:mc="http://schemas.openxmlformats.org/markup-compatibility/2006">
              <mc:Choice xmlns:v="urn:schemas-microsoft-com:vml" Requires="v">
                <p:oleObj name="数式" r:id="rId16" imgW="482400" imgH="215640" progId="Equation.3">
                  <p:embed/>
                </p:oleObj>
              </mc:Choice>
              <mc:Fallback>
                <p:oleObj name="数式" r:id="rId16" imgW="482400" imgH="215640" progId="Equation.3">
                  <p:embed/>
                  <p:pic>
                    <p:nvPicPr>
                      <p:cNvPr id="8" name="オブジェクト 7"/>
                      <p:cNvPicPr/>
                      <p:nvPr/>
                    </p:nvPicPr>
                    <p:blipFill>
                      <a:blip r:embed="rId17"/>
                      <a:stretch>
                        <a:fillRect/>
                      </a:stretch>
                    </p:blipFill>
                    <p:spPr>
                      <a:xfrm>
                        <a:off x="127000" y="5600700"/>
                        <a:ext cx="965201" cy="431800"/>
                      </a:xfrm>
                      <a:prstGeom prst="rect">
                        <a:avLst/>
                      </a:prstGeom>
                    </p:spPr>
                  </p:pic>
                </p:oleObj>
              </mc:Fallback>
            </mc:AlternateContent>
          </a:graphicData>
        </a:graphic>
      </p:graphicFrame>
      <p:cxnSp>
        <p:nvCxnSpPr>
          <p:cNvPr id="26" name="直線矢印コネクタ 25"/>
          <p:cNvCxnSpPr>
            <a:stCxn id="7" idx="2"/>
          </p:cNvCxnSpPr>
          <p:nvPr/>
        </p:nvCxnSpPr>
        <p:spPr>
          <a:xfrm flipH="1">
            <a:off x="455652" y="4800600"/>
            <a:ext cx="1328698" cy="8001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オブジェクト 28"/>
          <p:cNvGraphicFramePr>
            <a:graphicFrameLocks noChangeAspect="1"/>
          </p:cNvGraphicFramePr>
          <p:nvPr>
            <p:extLst>
              <p:ext uri="{D42A27DB-BD31-4B8C-83A1-F6EECF244321}">
                <p14:modId xmlns:p14="http://schemas.microsoft.com/office/powerpoint/2010/main" val="1870882117"/>
              </p:ext>
            </p:extLst>
          </p:nvPr>
        </p:nvGraphicFramePr>
        <p:xfrm>
          <a:off x="5167322" y="5200650"/>
          <a:ext cx="2768600" cy="431800"/>
        </p:xfrm>
        <a:graphic>
          <a:graphicData uri="http://schemas.openxmlformats.org/presentationml/2006/ole">
            <mc:AlternateContent xmlns:mc="http://schemas.openxmlformats.org/markup-compatibility/2006">
              <mc:Choice xmlns:v="urn:schemas-microsoft-com:vml" Requires="v">
                <p:oleObj name="数式" r:id="rId18" imgW="1384200" imgH="215640" progId="Equation.3">
                  <p:embed/>
                </p:oleObj>
              </mc:Choice>
              <mc:Fallback>
                <p:oleObj name="数式" r:id="rId18" imgW="1384200" imgH="215640" progId="Equation.3">
                  <p:embed/>
                  <p:pic>
                    <p:nvPicPr>
                      <p:cNvPr id="25" name="オブジェクト 24"/>
                      <p:cNvPicPr/>
                      <p:nvPr/>
                    </p:nvPicPr>
                    <p:blipFill>
                      <a:blip r:embed="rId19"/>
                      <a:stretch>
                        <a:fillRect/>
                      </a:stretch>
                    </p:blipFill>
                    <p:spPr>
                      <a:xfrm>
                        <a:off x="5167322" y="5200650"/>
                        <a:ext cx="2768600" cy="431800"/>
                      </a:xfrm>
                      <a:prstGeom prst="rect">
                        <a:avLst/>
                      </a:prstGeom>
                    </p:spPr>
                  </p:pic>
                </p:oleObj>
              </mc:Fallback>
            </mc:AlternateContent>
          </a:graphicData>
        </a:graphic>
      </p:graphicFrame>
      <p:sp>
        <p:nvSpPr>
          <p:cNvPr id="30" name="テキスト ボックス 29"/>
          <p:cNvSpPr txBox="1"/>
          <p:nvPr/>
        </p:nvSpPr>
        <p:spPr>
          <a:xfrm>
            <a:off x="85725" y="6028698"/>
            <a:ext cx="3736954" cy="338554"/>
          </a:xfrm>
          <a:prstGeom prst="rect">
            <a:avLst/>
          </a:prstGeom>
          <a:noFill/>
        </p:spPr>
        <p:txBody>
          <a:bodyPr wrap="square" rtlCol="0">
            <a:spAutoFit/>
          </a:bodyPr>
          <a:lstStyle/>
          <a:p>
            <a:r>
              <a:rPr lang="ja-JP" altLang="en-US" sz="1600" dirty="0"/>
              <a:t>位相情報はあってない</a:t>
            </a:r>
            <a:endParaRPr lang="en-US" altLang="ja-JP" sz="1600" dirty="0"/>
          </a:p>
        </p:txBody>
      </p:sp>
      <p:graphicFrame>
        <p:nvGraphicFramePr>
          <p:cNvPr id="31" name="オブジェクト 30"/>
          <p:cNvGraphicFramePr>
            <a:graphicFrameLocks noChangeAspect="1"/>
          </p:cNvGraphicFramePr>
          <p:nvPr>
            <p:extLst>
              <p:ext uri="{D42A27DB-BD31-4B8C-83A1-F6EECF244321}">
                <p14:modId xmlns:p14="http://schemas.microsoft.com/office/powerpoint/2010/main" val="2897577883"/>
              </p:ext>
            </p:extLst>
          </p:nvPr>
        </p:nvGraphicFramePr>
        <p:xfrm>
          <a:off x="248444" y="1119402"/>
          <a:ext cx="5308600" cy="2286000"/>
        </p:xfrm>
        <a:graphic>
          <a:graphicData uri="http://schemas.openxmlformats.org/presentationml/2006/ole">
            <mc:AlternateContent xmlns:mc="http://schemas.openxmlformats.org/markup-compatibility/2006">
              <mc:Choice xmlns:v="urn:schemas-microsoft-com:vml" Requires="v">
                <p:oleObj name="数式" r:id="rId20" imgW="2654280" imgH="1143000" progId="Equation.3">
                  <p:embed/>
                </p:oleObj>
              </mc:Choice>
              <mc:Fallback>
                <p:oleObj name="数式" r:id="rId20" imgW="2654280" imgH="1143000" progId="Equation.3">
                  <p:embed/>
                  <p:pic>
                    <p:nvPicPr>
                      <p:cNvPr id="8" name="オブジェクト 7"/>
                      <p:cNvPicPr/>
                      <p:nvPr/>
                    </p:nvPicPr>
                    <p:blipFill>
                      <a:blip r:embed="rId21"/>
                      <a:stretch>
                        <a:fillRect/>
                      </a:stretch>
                    </p:blipFill>
                    <p:spPr>
                      <a:xfrm>
                        <a:off x="248444" y="1119402"/>
                        <a:ext cx="5308600" cy="2286000"/>
                      </a:xfrm>
                      <a:prstGeom prst="rect">
                        <a:avLst/>
                      </a:prstGeom>
                    </p:spPr>
                  </p:pic>
                </p:oleObj>
              </mc:Fallback>
            </mc:AlternateContent>
          </a:graphicData>
        </a:graphic>
      </p:graphicFrame>
      <p:sp>
        <p:nvSpPr>
          <p:cNvPr id="28" name="テキスト ボックス 27"/>
          <p:cNvSpPr txBox="1"/>
          <p:nvPr/>
        </p:nvSpPr>
        <p:spPr>
          <a:xfrm>
            <a:off x="5801631" y="5613200"/>
            <a:ext cx="3087677" cy="584775"/>
          </a:xfrm>
          <a:prstGeom prst="rect">
            <a:avLst/>
          </a:prstGeom>
          <a:noFill/>
        </p:spPr>
        <p:txBody>
          <a:bodyPr wrap="square" rtlCol="0">
            <a:spAutoFit/>
          </a:bodyPr>
          <a:lstStyle/>
          <a:p>
            <a:r>
              <a:rPr lang="en-US" altLang="ja-JP" sz="1600" dirty="0"/>
              <a:t>U</a:t>
            </a:r>
            <a:r>
              <a:rPr lang="en-US" altLang="ja-JP" sz="1600" baseline="-25000" dirty="0"/>
              <a:t>M</a:t>
            </a:r>
            <a:r>
              <a:rPr lang="ja-JP" altLang="en-US" sz="1600" dirty="0"/>
              <a:t>：最小位相推移関数</a:t>
            </a:r>
            <a:endParaRPr lang="en-US" altLang="ja-JP" sz="1600" dirty="0"/>
          </a:p>
          <a:p>
            <a:r>
              <a:rPr lang="en-US" altLang="ja-JP" sz="1600" dirty="0"/>
              <a:t>U</a:t>
            </a:r>
            <a:r>
              <a:rPr lang="en-US" altLang="ja-JP" sz="1600" baseline="-25000" dirty="0"/>
              <a:t>A</a:t>
            </a:r>
            <a:r>
              <a:rPr lang="ja-JP" altLang="en-US" sz="1600" dirty="0"/>
              <a:t>：全域通過関数</a:t>
            </a:r>
            <a:endParaRPr lang="en-US" altLang="ja-JP" sz="1600" baseline="-25000" dirty="0"/>
          </a:p>
        </p:txBody>
      </p:sp>
      <p:sp>
        <p:nvSpPr>
          <p:cNvPr id="32" name="テキスト ボックス 31"/>
          <p:cNvSpPr txBox="1"/>
          <p:nvPr/>
        </p:nvSpPr>
        <p:spPr>
          <a:xfrm>
            <a:off x="5111663" y="1423541"/>
            <a:ext cx="3028950" cy="461665"/>
          </a:xfrm>
          <a:prstGeom prst="rect">
            <a:avLst/>
          </a:prstGeom>
          <a:noFill/>
        </p:spPr>
        <p:txBody>
          <a:bodyPr wrap="square" rtlCol="0">
            <a:spAutoFit/>
          </a:bodyPr>
          <a:lstStyle/>
          <a:p>
            <a:r>
              <a:rPr lang="en-US" altLang="ja-JP" sz="1200" dirty="0"/>
              <a:t>f(t)</a:t>
            </a:r>
            <a:r>
              <a:rPr lang="ja-JP" altLang="en-US" sz="1200" dirty="0"/>
              <a:t>が実関数より</a:t>
            </a:r>
            <a:endParaRPr lang="en-US" altLang="ja-JP" sz="1200" dirty="0"/>
          </a:p>
          <a:p>
            <a:r>
              <a:rPr lang="en-US" altLang="ja-JP" sz="1200" dirty="0"/>
              <a:t>F(t)</a:t>
            </a:r>
            <a:r>
              <a:rPr lang="ja-JP" altLang="en-US" sz="1200" dirty="0"/>
              <a:t>が因果より</a:t>
            </a:r>
            <a:r>
              <a:rPr lang="en-US" altLang="ja-JP" sz="1200" dirty="0"/>
              <a:t>X</a:t>
            </a:r>
            <a:r>
              <a:rPr lang="ja-JP" altLang="en-US" sz="1200" dirty="0"/>
              <a:t>と</a:t>
            </a:r>
            <a:r>
              <a:rPr lang="en-US" altLang="ja-JP" sz="1200" dirty="0"/>
              <a:t>Y</a:t>
            </a:r>
            <a:r>
              <a:rPr lang="ja-JP" altLang="en-US" sz="1200" dirty="0"/>
              <a:t>はヒルベルト変換対</a:t>
            </a:r>
            <a:endParaRPr lang="en-US" altLang="ja-JP" sz="1200" dirty="0"/>
          </a:p>
        </p:txBody>
      </p:sp>
      <p:sp>
        <p:nvSpPr>
          <p:cNvPr id="11" name="下矢印 10"/>
          <p:cNvSpPr/>
          <p:nvPr/>
        </p:nvSpPr>
        <p:spPr>
          <a:xfrm>
            <a:off x="453209" y="1661945"/>
            <a:ext cx="251599" cy="381000"/>
          </a:xfrm>
          <a:prstGeom prst="downArrow">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809442" y="1696916"/>
            <a:ext cx="3028950" cy="276999"/>
          </a:xfrm>
          <a:prstGeom prst="rect">
            <a:avLst/>
          </a:prstGeom>
          <a:noFill/>
        </p:spPr>
        <p:txBody>
          <a:bodyPr wrap="square" rtlCol="0">
            <a:spAutoFit/>
          </a:bodyPr>
          <a:lstStyle/>
          <a:p>
            <a:r>
              <a:rPr lang="ja-JP" altLang="en-US" sz="1200" dirty="0"/>
              <a:t>両辺の</a:t>
            </a:r>
            <a:r>
              <a:rPr lang="en-US" altLang="ja-JP" sz="1200" dirty="0"/>
              <a:t>log</a:t>
            </a:r>
            <a:r>
              <a:rPr lang="ja-JP" altLang="en-US" sz="1200" dirty="0"/>
              <a:t>をとる</a:t>
            </a:r>
            <a:endParaRPr lang="en-US" altLang="ja-JP" sz="1200" dirty="0"/>
          </a:p>
        </p:txBody>
      </p:sp>
      <p:sp>
        <p:nvSpPr>
          <p:cNvPr id="34" name="下矢印 33"/>
          <p:cNvSpPr/>
          <p:nvPr/>
        </p:nvSpPr>
        <p:spPr>
          <a:xfrm>
            <a:off x="453209" y="2547449"/>
            <a:ext cx="251599" cy="381000"/>
          </a:xfrm>
          <a:prstGeom prst="downArrow">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809442" y="2580586"/>
            <a:ext cx="4667391" cy="276999"/>
          </a:xfrm>
          <a:prstGeom prst="rect">
            <a:avLst/>
          </a:prstGeom>
          <a:noFill/>
        </p:spPr>
        <p:txBody>
          <a:bodyPr wrap="square" rtlCol="0">
            <a:spAutoFit/>
          </a:bodyPr>
          <a:lstStyle/>
          <a:p>
            <a:r>
              <a:rPr lang="ja-JP" altLang="en-US" sz="1200" dirty="0"/>
              <a:t>ステップ関数をかける→振幅は合うけど位相の情報が落ちる</a:t>
            </a:r>
            <a:endParaRPr lang="en-US" altLang="ja-JP" sz="1200" dirty="0"/>
          </a:p>
        </p:txBody>
      </p:sp>
      <p:sp>
        <p:nvSpPr>
          <p:cNvPr id="37" name="下矢印 36"/>
          <p:cNvSpPr/>
          <p:nvPr/>
        </p:nvSpPr>
        <p:spPr>
          <a:xfrm rot="19164944">
            <a:off x="610758" y="3395274"/>
            <a:ext cx="251599" cy="382446"/>
          </a:xfrm>
          <a:prstGeom prst="downArrow">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809442" y="3350447"/>
            <a:ext cx="958991" cy="276999"/>
          </a:xfrm>
          <a:prstGeom prst="rect">
            <a:avLst/>
          </a:prstGeom>
          <a:noFill/>
        </p:spPr>
        <p:txBody>
          <a:bodyPr wrap="square" rtlCol="0">
            <a:spAutoFit/>
          </a:bodyPr>
          <a:lstStyle/>
          <a:p>
            <a:r>
              <a:rPr lang="en-US" altLang="ja-JP" sz="1200" dirty="0"/>
              <a:t>FT</a:t>
            </a:r>
            <a:r>
              <a:rPr lang="ja-JP" altLang="en-US" sz="1200" dirty="0"/>
              <a:t>を考える</a:t>
            </a:r>
            <a:endParaRPr lang="en-US" altLang="ja-JP" sz="1200" dirty="0"/>
          </a:p>
        </p:txBody>
      </p:sp>
      <p:graphicFrame>
        <p:nvGraphicFramePr>
          <p:cNvPr id="39" name="オブジェクト 38"/>
          <p:cNvGraphicFramePr>
            <a:graphicFrameLocks noChangeAspect="1"/>
          </p:cNvGraphicFramePr>
          <p:nvPr>
            <p:extLst>
              <p:ext uri="{D42A27DB-BD31-4B8C-83A1-F6EECF244321}">
                <p14:modId xmlns:p14="http://schemas.microsoft.com/office/powerpoint/2010/main" val="3670810970"/>
              </p:ext>
            </p:extLst>
          </p:nvPr>
        </p:nvGraphicFramePr>
        <p:xfrm>
          <a:off x="927058" y="3532313"/>
          <a:ext cx="558800" cy="406400"/>
        </p:xfrm>
        <a:graphic>
          <a:graphicData uri="http://schemas.openxmlformats.org/presentationml/2006/ole">
            <mc:AlternateContent xmlns:mc="http://schemas.openxmlformats.org/markup-compatibility/2006">
              <mc:Choice xmlns:v="urn:schemas-microsoft-com:vml" Requires="v">
                <p:oleObj name="数式" r:id="rId22" imgW="279360" imgH="203040" progId="Equation.3">
                  <p:embed/>
                </p:oleObj>
              </mc:Choice>
              <mc:Fallback>
                <p:oleObj name="数式" r:id="rId22" imgW="279360" imgH="203040" progId="Equation.3">
                  <p:embed/>
                  <p:pic>
                    <p:nvPicPr>
                      <p:cNvPr id="29" name="オブジェクト 28"/>
                      <p:cNvPicPr/>
                      <p:nvPr/>
                    </p:nvPicPr>
                    <p:blipFill>
                      <a:blip r:embed="rId23"/>
                      <a:stretch>
                        <a:fillRect/>
                      </a:stretch>
                    </p:blipFill>
                    <p:spPr>
                      <a:xfrm>
                        <a:off x="927058" y="3532313"/>
                        <a:ext cx="558800" cy="406400"/>
                      </a:xfrm>
                      <a:prstGeom prst="rect">
                        <a:avLst/>
                      </a:prstGeom>
                    </p:spPr>
                  </p:pic>
                </p:oleObj>
              </mc:Fallback>
            </mc:AlternateContent>
          </a:graphicData>
        </a:graphic>
      </p:graphicFrame>
      <p:sp>
        <p:nvSpPr>
          <p:cNvPr id="40" name="テキスト ボックス 39"/>
          <p:cNvSpPr txBox="1"/>
          <p:nvPr/>
        </p:nvSpPr>
        <p:spPr>
          <a:xfrm>
            <a:off x="1390566" y="3538678"/>
            <a:ext cx="2097107" cy="276999"/>
          </a:xfrm>
          <a:prstGeom prst="rect">
            <a:avLst/>
          </a:prstGeom>
          <a:noFill/>
        </p:spPr>
        <p:txBody>
          <a:bodyPr wrap="square" rtlCol="0">
            <a:spAutoFit/>
          </a:bodyPr>
          <a:lstStyle/>
          <a:p>
            <a:r>
              <a:rPr lang="en-US" altLang="ja-JP" sz="1200" dirty="0"/>
              <a:t>u (t)</a:t>
            </a:r>
            <a:r>
              <a:rPr lang="ja-JP" altLang="en-US" sz="1200" dirty="0"/>
              <a:t>は実関数だけど非因果</a:t>
            </a:r>
            <a:endParaRPr lang="en-US" altLang="ja-JP" sz="1200" dirty="0"/>
          </a:p>
        </p:txBody>
      </p:sp>
      <p:sp>
        <p:nvSpPr>
          <p:cNvPr id="41" name="下矢印 40"/>
          <p:cNvSpPr/>
          <p:nvPr/>
        </p:nvSpPr>
        <p:spPr>
          <a:xfrm rot="16200000">
            <a:off x="3432447" y="3557234"/>
            <a:ext cx="251599" cy="382446"/>
          </a:xfrm>
          <a:prstGeom prst="downArrow">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2" name="オブジェクト 41"/>
          <p:cNvGraphicFramePr>
            <a:graphicFrameLocks noChangeAspect="1"/>
          </p:cNvGraphicFramePr>
          <p:nvPr>
            <p:extLst>
              <p:ext uri="{D42A27DB-BD31-4B8C-83A1-F6EECF244321}">
                <p14:modId xmlns:p14="http://schemas.microsoft.com/office/powerpoint/2010/main" val="1434015013"/>
              </p:ext>
            </p:extLst>
          </p:nvPr>
        </p:nvGraphicFramePr>
        <p:xfrm>
          <a:off x="3860758" y="3492625"/>
          <a:ext cx="762000" cy="431800"/>
        </p:xfrm>
        <a:graphic>
          <a:graphicData uri="http://schemas.openxmlformats.org/presentationml/2006/ole">
            <mc:AlternateContent xmlns:mc="http://schemas.openxmlformats.org/markup-compatibility/2006">
              <mc:Choice xmlns:v="urn:schemas-microsoft-com:vml" Requires="v">
                <p:oleObj name="数式" r:id="rId24" imgW="380880" imgH="215640" progId="Equation.3">
                  <p:embed/>
                </p:oleObj>
              </mc:Choice>
              <mc:Fallback>
                <p:oleObj name="数式" r:id="rId24" imgW="380880" imgH="215640" progId="Equation.3">
                  <p:embed/>
                  <p:pic>
                    <p:nvPicPr>
                      <p:cNvPr id="39" name="オブジェクト 38"/>
                      <p:cNvPicPr/>
                      <p:nvPr/>
                    </p:nvPicPr>
                    <p:blipFill>
                      <a:blip r:embed="rId25"/>
                      <a:stretch>
                        <a:fillRect/>
                      </a:stretch>
                    </p:blipFill>
                    <p:spPr>
                      <a:xfrm>
                        <a:off x="3860758" y="3492625"/>
                        <a:ext cx="762000" cy="431800"/>
                      </a:xfrm>
                      <a:prstGeom prst="rect">
                        <a:avLst/>
                      </a:prstGeom>
                    </p:spPr>
                  </p:pic>
                </p:oleObj>
              </mc:Fallback>
            </mc:AlternateContent>
          </a:graphicData>
        </a:graphic>
      </p:graphicFrame>
      <p:sp>
        <p:nvSpPr>
          <p:cNvPr id="43" name="下矢印 42"/>
          <p:cNvSpPr/>
          <p:nvPr/>
        </p:nvSpPr>
        <p:spPr>
          <a:xfrm rot="16200000">
            <a:off x="4813893" y="3557234"/>
            <a:ext cx="213094" cy="382446"/>
          </a:xfrm>
          <a:prstGeom prst="downArrow">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557044" y="4027000"/>
            <a:ext cx="3208357" cy="276999"/>
          </a:xfrm>
          <a:prstGeom prst="rect">
            <a:avLst/>
          </a:prstGeom>
          <a:noFill/>
        </p:spPr>
        <p:txBody>
          <a:bodyPr wrap="square" rtlCol="0">
            <a:spAutoFit/>
          </a:bodyPr>
          <a:lstStyle/>
          <a:p>
            <a:r>
              <a:rPr lang="en-US" altLang="ja-JP" sz="1200" dirty="0"/>
              <a:t>A</a:t>
            </a:r>
            <a:r>
              <a:rPr lang="ja-JP" altLang="en-US" sz="1200" dirty="0"/>
              <a:t>とヒルベルト変換対となる</a:t>
            </a:r>
            <a:r>
              <a:rPr lang="en-US" altLang="ja-JP" sz="1200" dirty="0"/>
              <a:t>Θ</a:t>
            </a:r>
            <a:r>
              <a:rPr lang="en-US" altLang="ja-JP" sz="1200" baseline="-25000" dirty="0"/>
              <a:t>M</a:t>
            </a:r>
            <a:r>
              <a:rPr lang="ja-JP" altLang="en-US" sz="1200" dirty="0"/>
              <a:t>を考える</a:t>
            </a:r>
            <a:endParaRPr lang="en-US" altLang="ja-JP" sz="1200" dirty="0"/>
          </a:p>
        </p:txBody>
      </p:sp>
      <p:graphicFrame>
        <p:nvGraphicFramePr>
          <p:cNvPr id="46" name="オブジェクト 45"/>
          <p:cNvGraphicFramePr>
            <a:graphicFrameLocks noChangeAspect="1"/>
          </p:cNvGraphicFramePr>
          <p:nvPr>
            <p:extLst>
              <p:ext uri="{D42A27DB-BD31-4B8C-83A1-F6EECF244321}">
                <p14:modId xmlns:p14="http://schemas.microsoft.com/office/powerpoint/2010/main" val="2039906268"/>
              </p:ext>
            </p:extLst>
          </p:nvPr>
        </p:nvGraphicFramePr>
        <p:xfrm>
          <a:off x="5218122" y="3555553"/>
          <a:ext cx="3708400" cy="431800"/>
        </p:xfrm>
        <a:graphic>
          <a:graphicData uri="http://schemas.openxmlformats.org/presentationml/2006/ole">
            <mc:AlternateContent xmlns:mc="http://schemas.openxmlformats.org/markup-compatibility/2006">
              <mc:Choice xmlns:v="urn:schemas-microsoft-com:vml" Requires="v">
                <p:oleObj name="数式" r:id="rId26" imgW="1854000" imgH="215640" progId="Equation.3">
                  <p:embed/>
                </p:oleObj>
              </mc:Choice>
              <mc:Fallback>
                <p:oleObj name="数式" r:id="rId26" imgW="1854000" imgH="215640" progId="Equation.3">
                  <p:embed/>
                  <p:pic>
                    <p:nvPicPr>
                      <p:cNvPr id="42" name="オブジェクト 41"/>
                      <p:cNvPicPr/>
                      <p:nvPr/>
                    </p:nvPicPr>
                    <p:blipFill>
                      <a:blip r:embed="rId27"/>
                      <a:stretch>
                        <a:fillRect/>
                      </a:stretch>
                    </p:blipFill>
                    <p:spPr>
                      <a:xfrm>
                        <a:off x="5218122" y="3555553"/>
                        <a:ext cx="3708400" cy="431800"/>
                      </a:xfrm>
                      <a:prstGeom prst="rect">
                        <a:avLst/>
                      </a:prstGeom>
                    </p:spPr>
                  </p:pic>
                </p:oleObj>
              </mc:Fallback>
            </mc:AlternateContent>
          </a:graphicData>
        </a:graphic>
      </p:graphicFrame>
      <p:cxnSp>
        <p:nvCxnSpPr>
          <p:cNvPr id="27" name="直線矢印コネクタ 26"/>
          <p:cNvCxnSpPr/>
          <p:nvPr/>
        </p:nvCxnSpPr>
        <p:spPr>
          <a:xfrm>
            <a:off x="5211330" y="2472508"/>
            <a:ext cx="691427" cy="10415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5476833" y="2737949"/>
            <a:ext cx="839966" cy="276999"/>
          </a:xfrm>
          <a:prstGeom prst="rect">
            <a:avLst/>
          </a:prstGeom>
          <a:noFill/>
        </p:spPr>
        <p:txBody>
          <a:bodyPr wrap="square" rtlCol="0">
            <a:spAutoFit/>
          </a:bodyPr>
          <a:lstStyle/>
          <a:p>
            <a:r>
              <a:rPr lang="ja-JP" altLang="en-US" sz="1200" dirty="0"/>
              <a:t>別のもの</a:t>
            </a:r>
            <a:endParaRPr lang="en-US" altLang="ja-JP" sz="1200" dirty="0"/>
          </a:p>
        </p:txBody>
      </p:sp>
      <p:sp>
        <p:nvSpPr>
          <p:cNvPr id="44" name="正方形/長方形 43"/>
          <p:cNvSpPr/>
          <p:nvPr/>
        </p:nvSpPr>
        <p:spPr>
          <a:xfrm>
            <a:off x="5167322" y="5219743"/>
            <a:ext cx="2917112" cy="97823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715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17</a:t>
            </a:fld>
            <a:endParaRPr lang="ja-JP" altLang="en-US" dirty="0"/>
          </a:p>
        </p:txBody>
      </p:sp>
      <p:sp>
        <p:nvSpPr>
          <p:cNvPr id="3" name="テキスト ボックス 2"/>
          <p:cNvSpPr txBox="1"/>
          <p:nvPr/>
        </p:nvSpPr>
        <p:spPr>
          <a:xfrm>
            <a:off x="0" y="136550"/>
            <a:ext cx="7924800" cy="507831"/>
          </a:xfrm>
          <a:prstGeom prst="rect">
            <a:avLst/>
          </a:prstGeom>
          <a:noFill/>
        </p:spPr>
        <p:txBody>
          <a:bodyPr wrap="square" rtlCol="0">
            <a:spAutoFit/>
          </a:bodyPr>
          <a:lstStyle/>
          <a:p>
            <a:r>
              <a:rPr lang="ja-JP" altLang="en-US" sz="2700" dirty="0"/>
              <a:t>フーリエベッセル変換</a:t>
            </a:r>
            <a:endParaRPr lang="en-US" altLang="ja-JP" sz="2700" dirty="0"/>
          </a:p>
        </p:txBody>
      </p:sp>
      <p:sp>
        <p:nvSpPr>
          <p:cNvPr id="5" name="テキスト ボックス 4"/>
          <p:cNvSpPr txBox="1"/>
          <p:nvPr/>
        </p:nvSpPr>
        <p:spPr>
          <a:xfrm>
            <a:off x="0" y="644381"/>
            <a:ext cx="2094807" cy="400110"/>
          </a:xfrm>
          <a:prstGeom prst="rect">
            <a:avLst/>
          </a:prstGeom>
          <a:noFill/>
        </p:spPr>
        <p:txBody>
          <a:bodyPr wrap="square" rtlCol="0">
            <a:spAutoFit/>
          </a:bodyPr>
          <a:lstStyle/>
          <a:p>
            <a:r>
              <a:rPr lang="ja-JP" altLang="en-US" sz="2000" dirty="0"/>
              <a:t>波動方程式</a:t>
            </a:r>
            <a:endParaRPr lang="en-US" altLang="ja-JP" sz="2000"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2593703067"/>
              </p:ext>
            </p:extLst>
          </p:nvPr>
        </p:nvGraphicFramePr>
        <p:xfrm>
          <a:off x="1479880" y="625302"/>
          <a:ext cx="1409700" cy="628650"/>
        </p:xfrm>
        <a:graphic>
          <a:graphicData uri="http://schemas.openxmlformats.org/presentationml/2006/ole">
            <mc:AlternateContent xmlns:mc="http://schemas.openxmlformats.org/markup-compatibility/2006">
              <mc:Choice xmlns:v="urn:schemas-microsoft-com:vml" Requires="v">
                <p:oleObj name="数式" r:id="rId2" imgW="939600" imgH="419040" progId="Equation.3">
                  <p:embed/>
                </p:oleObj>
              </mc:Choice>
              <mc:Fallback>
                <p:oleObj name="数式" r:id="rId2" imgW="939600" imgH="419040" progId="Equation.3">
                  <p:embed/>
                  <p:pic>
                    <p:nvPicPr>
                      <p:cNvPr id="31" name="オブジェクト 30"/>
                      <p:cNvPicPr/>
                      <p:nvPr/>
                    </p:nvPicPr>
                    <p:blipFill>
                      <a:blip r:embed="rId3"/>
                      <a:stretch>
                        <a:fillRect/>
                      </a:stretch>
                    </p:blipFill>
                    <p:spPr>
                      <a:xfrm>
                        <a:off x="1479880" y="625302"/>
                        <a:ext cx="1409700" cy="628650"/>
                      </a:xfrm>
                      <a:prstGeom prst="rect">
                        <a:avLst/>
                      </a:prstGeom>
                    </p:spPr>
                  </p:pic>
                </p:oleObj>
              </mc:Fallback>
            </mc:AlternateContent>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2480778132"/>
              </p:ext>
            </p:extLst>
          </p:nvPr>
        </p:nvGraphicFramePr>
        <p:xfrm>
          <a:off x="228588" y="1280067"/>
          <a:ext cx="3932238" cy="3702050"/>
        </p:xfrm>
        <a:graphic>
          <a:graphicData uri="http://schemas.openxmlformats.org/presentationml/2006/ole">
            <mc:AlternateContent xmlns:mc="http://schemas.openxmlformats.org/markup-compatibility/2006">
              <mc:Choice xmlns:v="urn:schemas-microsoft-com:vml" Requires="v">
                <p:oleObj name="数式" r:id="rId4" imgW="3276360" imgH="3085920" progId="Equation.3">
                  <p:embed/>
                </p:oleObj>
              </mc:Choice>
              <mc:Fallback>
                <p:oleObj name="数式" r:id="rId4" imgW="3276360" imgH="3085920" progId="Equation.3">
                  <p:embed/>
                  <p:pic>
                    <p:nvPicPr>
                      <p:cNvPr id="6" name="オブジェクト 5"/>
                      <p:cNvPicPr/>
                      <p:nvPr/>
                    </p:nvPicPr>
                    <p:blipFill>
                      <a:blip r:embed="rId5"/>
                      <a:stretch>
                        <a:fillRect/>
                      </a:stretch>
                    </p:blipFill>
                    <p:spPr>
                      <a:xfrm>
                        <a:off x="228588" y="1280067"/>
                        <a:ext cx="3932238" cy="3702050"/>
                      </a:xfrm>
                      <a:prstGeom prst="rect">
                        <a:avLst/>
                      </a:prstGeom>
                    </p:spPr>
                  </p:pic>
                </p:oleObj>
              </mc:Fallback>
            </mc:AlternateContent>
          </a:graphicData>
        </a:graphic>
      </p:graphicFrame>
      <p:graphicFrame>
        <p:nvGraphicFramePr>
          <p:cNvPr id="9" name="オブジェクト 8"/>
          <p:cNvGraphicFramePr>
            <a:graphicFrameLocks noChangeAspect="1"/>
          </p:cNvGraphicFramePr>
          <p:nvPr>
            <p:extLst>
              <p:ext uri="{D42A27DB-BD31-4B8C-83A1-F6EECF244321}">
                <p14:modId xmlns:p14="http://schemas.microsoft.com/office/powerpoint/2010/main" val="3402069269"/>
              </p:ext>
            </p:extLst>
          </p:nvPr>
        </p:nvGraphicFramePr>
        <p:xfrm>
          <a:off x="4568779" y="549321"/>
          <a:ext cx="2940050" cy="4235450"/>
        </p:xfrm>
        <a:graphic>
          <a:graphicData uri="http://schemas.openxmlformats.org/presentationml/2006/ole">
            <mc:AlternateContent xmlns:mc="http://schemas.openxmlformats.org/markup-compatibility/2006">
              <mc:Choice xmlns:v="urn:schemas-microsoft-com:vml" Requires="v">
                <p:oleObj name="数式" r:id="rId6" imgW="2450880" imgH="3530520" progId="Equation.3">
                  <p:embed/>
                </p:oleObj>
              </mc:Choice>
              <mc:Fallback>
                <p:oleObj name="数式" r:id="rId6" imgW="2450880" imgH="3530520" progId="Equation.3">
                  <p:embed/>
                  <p:pic>
                    <p:nvPicPr>
                      <p:cNvPr id="8" name="オブジェクト 7"/>
                      <p:cNvPicPr/>
                      <p:nvPr/>
                    </p:nvPicPr>
                    <p:blipFill>
                      <a:blip r:embed="rId7"/>
                      <a:stretch>
                        <a:fillRect/>
                      </a:stretch>
                    </p:blipFill>
                    <p:spPr>
                      <a:xfrm>
                        <a:off x="4568779" y="549321"/>
                        <a:ext cx="2940050" cy="4235450"/>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3240970271"/>
              </p:ext>
            </p:extLst>
          </p:nvPr>
        </p:nvGraphicFramePr>
        <p:xfrm>
          <a:off x="2879729" y="1444116"/>
          <a:ext cx="1398584" cy="623296"/>
        </p:xfrm>
        <a:graphic>
          <a:graphicData uri="http://schemas.openxmlformats.org/presentationml/2006/ole">
            <mc:AlternateContent xmlns:mc="http://schemas.openxmlformats.org/markup-compatibility/2006">
              <mc:Choice xmlns:v="urn:schemas-microsoft-com:vml" Requires="v">
                <p:oleObj name="数式" r:id="rId8" imgW="1993680" imgH="888840" progId="Equation.3">
                  <p:embed/>
                </p:oleObj>
              </mc:Choice>
              <mc:Fallback>
                <p:oleObj name="数式" r:id="rId8" imgW="1993680" imgH="888840" progId="Equation.3">
                  <p:embed/>
                  <p:pic>
                    <p:nvPicPr>
                      <p:cNvPr id="8" name="オブジェクト 7"/>
                      <p:cNvPicPr/>
                      <p:nvPr/>
                    </p:nvPicPr>
                    <p:blipFill>
                      <a:blip r:embed="rId9"/>
                      <a:stretch>
                        <a:fillRect/>
                      </a:stretch>
                    </p:blipFill>
                    <p:spPr>
                      <a:xfrm>
                        <a:off x="2879729" y="1444116"/>
                        <a:ext cx="1398584" cy="623296"/>
                      </a:xfrm>
                      <a:prstGeom prst="rect">
                        <a:avLst/>
                      </a:prstGeom>
                    </p:spPr>
                  </p:pic>
                </p:oleObj>
              </mc:Fallback>
            </mc:AlternateContent>
          </a:graphicData>
        </a:graphic>
      </p:graphicFrame>
      <p:sp>
        <p:nvSpPr>
          <p:cNvPr id="11" name="テキスト ボックス 10"/>
          <p:cNvSpPr txBox="1"/>
          <p:nvPr/>
        </p:nvSpPr>
        <p:spPr>
          <a:xfrm>
            <a:off x="2382754" y="1253664"/>
            <a:ext cx="2392905" cy="261610"/>
          </a:xfrm>
          <a:prstGeom prst="rect">
            <a:avLst/>
          </a:prstGeom>
          <a:noFill/>
        </p:spPr>
        <p:txBody>
          <a:bodyPr wrap="square" rtlCol="0">
            <a:spAutoFit/>
          </a:bodyPr>
          <a:lstStyle/>
          <a:p>
            <a:r>
              <a:rPr lang="ja-JP" altLang="en-US" sz="1050" dirty="0"/>
              <a:t>ラプラシアン </a:t>
            </a:r>
            <a:r>
              <a:rPr lang="en-US" altLang="ja-JP" sz="1050" dirty="0"/>
              <a:t>(</a:t>
            </a:r>
            <a:r>
              <a:rPr lang="en-US" altLang="ja-JP" sz="1050" dirty="0" err="1"/>
              <a:t>x,y,z</a:t>
            </a:r>
            <a:r>
              <a:rPr lang="en-US" altLang="ja-JP" sz="1050" dirty="0"/>
              <a:t>)</a:t>
            </a:r>
            <a:r>
              <a:rPr lang="ja-JP" altLang="en-US" sz="1050" dirty="0"/>
              <a:t>→</a:t>
            </a:r>
            <a:r>
              <a:rPr lang="en-US" altLang="ja-JP" sz="1050" dirty="0"/>
              <a:t>(</a:t>
            </a:r>
            <a:r>
              <a:rPr lang="en-US" altLang="ja-JP" sz="1050" dirty="0" err="1"/>
              <a:t>r,θ,z</a:t>
            </a:r>
            <a:r>
              <a:rPr lang="en-US" altLang="ja-JP" sz="1050" dirty="0"/>
              <a:t>)</a:t>
            </a:r>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1175416914"/>
              </p:ext>
            </p:extLst>
          </p:nvPr>
        </p:nvGraphicFramePr>
        <p:xfrm>
          <a:off x="4911048" y="5115598"/>
          <a:ext cx="2093047" cy="441804"/>
        </p:xfrm>
        <a:graphic>
          <a:graphicData uri="http://schemas.openxmlformats.org/presentationml/2006/ole">
            <mc:AlternateContent xmlns:mc="http://schemas.openxmlformats.org/markup-compatibility/2006">
              <mc:Choice xmlns:v="urn:schemas-microsoft-com:vml" Requires="v">
                <p:oleObj name="数式" r:id="rId10" imgW="1143000" imgH="241200" progId="Equation.3">
                  <p:embed/>
                </p:oleObj>
              </mc:Choice>
              <mc:Fallback>
                <p:oleObj name="数式" r:id="rId10" imgW="1143000" imgH="241200" progId="Equation.3">
                  <p:embed/>
                  <p:pic>
                    <p:nvPicPr>
                      <p:cNvPr id="9" name="オブジェクト 8"/>
                      <p:cNvPicPr/>
                      <p:nvPr/>
                    </p:nvPicPr>
                    <p:blipFill>
                      <a:blip r:embed="rId11"/>
                      <a:stretch>
                        <a:fillRect/>
                      </a:stretch>
                    </p:blipFill>
                    <p:spPr>
                      <a:xfrm>
                        <a:off x="4911048" y="5115598"/>
                        <a:ext cx="2093047" cy="441804"/>
                      </a:xfrm>
                      <a:prstGeom prst="rect">
                        <a:avLst/>
                      </a:prstGeom>
                    </p:spPr>
                  </p:pic>
                </p:oleObj>
              </mc:Fallback>
            </mc:AlternateContent>
          </a:graphicData>
        </a:graphic>
      </p:graphicFrame>
      <p:sp>
        <p:nvSpPr>
          <p:cNvPr id="13" name="テキスト ボックス 12"/>
          <p:cNvSpPr txBox="1"/>
          <p:nvPr/>
        </p:nvSpPr>
        <p:spPr>
          <a:xfrm>
            <a:off x="3031252" y="5571651"/>
            <a:ext cx="3686445" cy="307777"/>
          </a:xfrm>
          <a:prstGeom prst="rect">
            <a:avLst/>
          </a:prstGeom>
          <a:noFill/>
        </p:spPr>
        <p:txBody>
          <a:bodyPr wrap="square" rtlCol="0">
            <a:spAutoFit/>
          </a:bodyPr>
          <a:lstStyle/>
          <a:p>
            <a:r>
              <a:rPr lang="ja-JP" altLang="en-US" sz="1400" dirty="0"/>
              <a:t>波動方程式の解は以下の形で表現できる</a:t>
            </a:r>
            <a:endParaRPr lang="en-US" altLang="ja-JP" sz="1400" dirty="0"/>
          </a:p>
        </p:txBody>
      </p:sp>
      <p:sp>
        <p:nvSpPr>
          <p:cNvPr id="14" name="正方形/長方形 13"/>
          <p:cNvSpPr/>
          <p:nvPr/>
        </p:nvSpPr>
        <p:spPr>
          <a:xfrm>
            <a:off x="3096403" y="5835701"/>
            <a:ext cx="5787486" cy="72381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5695713" y="1228081"/>
            <a:ext cx="1182072"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5754194" y="2761466"/>
            <a:ext cx="663231"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775659" y="4794748"/>
            <a:ext cx="1272928"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sp>
        <p:nvSpPr>
          <p:cNvPr id="20" name="下矢印 19"/>
          <p:cNvSpPr/>
          <p:nvPr/>
        </p:nvSpPr>
        <p:spPr>
          <a:xfrm>
            <a:off x="611151" y="1739621"/>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862750" y="1831711"/>
            <a:ext cx="3028950" cy="276999"/>
          </a:xfrm>
          <a:prstGeom prst="rect">
            <a:avLst/>
          </a:prstGeom>
          <a:noFill/>
        </p:spPr>
        <p:txBody>
          <a:bodyPr wrap="square" rtlCol="0">
            <a:spAutoFit/>
          </a:bodyPr>
          <a:lstStyle/>
          <a:p>
            <a:r>
              <a:rPr lang="ja-JP" altLang="en-US" sz="1200"/>
              <a:t>円筒座標系を考える</a:t>
            </a:r>
            <a:endParaRPr lang="en-US" altLang="ja-JP" sz="1200" dirty="0"/>
          </a:p>
        </p:txBody>
      </p:sp>
      <p:sp>
        <p:nvSpPr>
          <p:cNvPr id="24" name="下矢印 23"/>
          <p:cNvSpPr/>
          <p:nvPr/>
        </p:nvSpPr>
        <p:spPr>
          <a:xfrm>
            <a:off x="594525" y="2587211"/>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46124" y="2679301"/>
            <a:ext cx="3028950" cy="276999"/>
          </a:xfrm>
          <a:prstGeom prst="rect">
            <a:avLst/>
          </a:prstGeom>
          <a:noFill/>
        </p:spPr>
        <p:txBody>
          <a:bodyPr wrap="square" rtlCol="0">
            <a:spAutoFit/>
          </a:bodyPr>
          <a:lstStyle/>
          <a:p>
            <a:r>
              <a:rPr lang="ja-JP" altLang="en-US" sz="1200" dirty="0"/>
              <a:t>フーリエ変換</a:t>
            </a:r>
            <a:endParaRPr lang="en-US" altLang="ja-JP" sz="1200" dirty="0"/>
          </a:p>
        </p:txBody>
      </p:sp>
      <p:sp>
        <p:nvSpPr>
          <p:cNvPr id="26" name="下矢印 25"/>
          <p:cNvSpPr/>
          <p:nvPr/>
        </p:nvSpPr>
        <p:spPr>
          <a:xfrm>
            <a:off x="594525" y="3609404"/>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46124" y="3701494"/>
            <a:ext cx="3028950" cy="276999"/>
          </a:xfrm>
          <a:prstGeom prst="rect">
            <a:avLst/>
          </a:prstGeom>
          <a:noFill/>
        </p:spPr>
        <p:txBody>
          <a:bodyPr wrap="square" rtlCol="0">
            <a:spAutoFit/>
          </a:bodyPr>
          <a:lstStyle/>
          <a:p>
            <a:r>
              <a:rPr lang="ja-JP" altLang="en-US" sz="1200" dirty="0"/>
              <a:t>変数分離</a:t>
            </a:r>
            <a:endParaRPr lang="en-US" altLang="ja-JP" sz="1200" dirty="0"/>
          </a:p>
        </p:txBody>
      </p:sp>
      <p:sp>
        <p:nvSpPr>
          <p:cNvPr id="34" name="下矢印 33"/>
          <p:cNvSpPr/>
          <p:nvPr/>
        </p:nvSpPr>
        <p:spPr>
          <a:xfrm>
            <a:off x="592751" y="5060671"/>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下矢印 34"/>
          <p:cNvSpPr/>
          <p:nvPr/>
        </p:nvSpPr>
        <p:spPr>
          <a:xfrm>
            <a:off x="5032982" y="514570"/>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284581" y="579432"/>
            <a:ext cx="3028950" cy="276999"/>
          </a:xfrm>
          <a:prstGeom prst="rect">
            <a:avLst/>
          </a:prstGeom>
          <a:noFill/>
        </p:spPr>
        <p:txBody>
          <a:bodyPr wrap="square" rtlCol="0">
            <a:spAutoFit/>
          </a:bodyPr>
          <a:lstStyle/>
          <a:p>
            <a:r>
              <a:rPr lang="ja-JP" altLang="en-US" sz="1200" dirty="0"/>
              <a:t>Ｚを置き換える</a:t>
            </a:r>
            <a:endParaRPr lang="en-US" altLang="ja-JP" sz="1200" dirty="0"/>
          </a:p>
        </p:txBody>
      </p:sp>
      <p:sp>
        <p:nvSpPr>
          <p:cNvPr id="37" name="テキスト ボックス 36"/>
          <p:cNvSpPr txBox="1"/>
          <p:nvPr/>
        </p:nvSpPr>
        <p:spPr>
          <a:xfrm>
            <a:off x="834828" y="5087701"/>
            <a:ext cx="3163593" cy="276999"/>
          </a:xfrm>
          <a:prstGeom prst="rect">
            <a:avLst/>
          </a:prstGeom>
          <a:noFill/>
        </p:spPr>
        <p:txBody>
          <a:bodyPr wrap="square" rtlCol="0">
            <a:spAutoFit/>
          </a:bodyPr>
          <a:lstStyle/>
          <a:p>
            <a:r>
              <a:rPr lang="ja-JP" altLang="en-US" sz="1200" dirty="0"/>
              <a:t>左辺が定数より右辺の各項は定数とおける</a:t>
            </a:r>
            <a:endParaRPr lang="en-US" altLang="ja-JP" sz="1200" dirty="0"/>
          </a:p>
        </p:txBody>
      </p:sp>
      <p:sp>
        <p:nvSpPr>
          <p:cNvPr id="38" name="下矢印 37"/>
          <p:cNvSpPr/>
          <p:nvPr/>
        </p:nvSpPr>
        <p:spPr>
          <a:xfrm>
            <a:off x="5032982" y="1353891"/>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5284581" y="1418753"/>
            <a:ext cx="3028950" cy="276999"/>
          </a:xfrm>
          <a:prstGeom prst="rect">
            <a:avLst/>
          </a:prstGeom>
          <a:noFill/>
        </p:spPr>
        <p:txBody>
          <a:bodyPr wrap="square" rtlCol="0">
            <a:spAutoFit/>
          </a:bodyPr>
          <a:lstStyle/>
          <a:p>
            <a:r>
              <a:rPr lang="ja-JP" altLang="en-US" sz="1200" dirty="0"/>
              <a:t>両辺に</a:t>
            </a:r>
            <a:r>
              <a:rPr lang="ja-JP" altLang="en-US" sz="1200" dirty="0" err="1"/>
              <a:t>ｒ</a:t>
            </a:r>
            <a:r>
              <a:rPr lang="en-US" altLang="ja-JP" sz="1200" baseline="30000" dirty="0"/>
              <a:t>2</a:t>
            </a:r>
            <a:r>
              <a:rPr lang="ja-JP" altLang="en-US" sz="1200" dirty="0"/>
              <a:t>をかける</a:t>
            </a:r>
            <a:endParaRPr lang="en-US" altLang="ja-JP" sz="1200" dirty="0"/>
          </a:p>
        </p:txBody>
      </p:sp>
      <p:sp>
        <p:nvSpPr>
          <p:cNvPr id="41" name="下矢印 40"/>
          <p:cNvSpPr/>
          <p:nvPr/>
        </p:nvSpPr>
        <p:spPr>
          <a:xfrm>
            <a:off x="5032982" y="2145578"/>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5284581" y="2210440"/>
            <a:ext cx="3028950" cy="276999"/>
          </a:xfrm>
          <a:prstGeom prst="rect">
            <a:avLst/>
          </a:prstGeom>
          <a:noFill/>
        </p:spPr>
        <p:txBody>
          <a:bodyPr wrap="square" rtlCol="0">
            <a:spAutoFit/>
          </a:bodyPr>
          <a:lstStyle/>
          <a:p>
            <a:r>
              <a:rPr lang="en-US" altLang="ja-JP" sz="1200" dirty="0"/>
              <a:t>Θ</a:t>
            </a:r>
            <a:r>
              <a:rPr lang="ja-JP" altLang="en-US" sz="1200" dirty="0"/>
              <a:t>を置き換える、</a:t>
            </a:r>
            <a:r>
              <a:rPr lang="ja-JP" altLang="en-US" sz="1200" dirty="0" err="1"/>
              <a:t>ｍ</a:t>
            </a:r>
            <a:r>
              <a:rPr lang="ja-JP" altLang="en-US" sz="1200" dirty="0"/>
              <a:t>は整数</a:t>
            </a:r>
            <a:endParaRPr lang="en-US" altLang="ja-JP" sz="1200" dirty="0"/>
          </a:p>
        </p:txBody>
      </p:sp>
      <p:sp>
        <p:nvSpPr>
          <p:cNvPr id="43" name="下矢印 42"/>
          <p:cNvSpPr/>
          <p:nvPr/>
        </p:nvSpPr>
        <p:spPr>
          <a:xfrm>
            <a:off x="5032981" y="2867446"/>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下矢印 44"/>
          <p:cNvSpPr/>
          <p:nvPr/>
        </p:nvSpPr>
        <p:spPr>
          <a:xfrm>
            <a:off x="5043068" y="3709931"/>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5284581" y="3760236"/>
            <a:ext cx="3599308" cy="276999"/>
          </a:xfrm>
          <a:prstGeom prst="rect">
            <a:avLst/>
          </a:prstGeom>
          <a:noFill/>
        </p:spPr>
        <p:txBody>
          <a:bodyPr wrap="square" rtlCol="0">
            <a:spAutoFit/>
          </a:bodyPr>
          <a:lstStyle/>
          <a:p>
            <a:r>
              <a:rPr lang="ja-JP" altLang="en-US" sz="1200" dirty="0"/>
              <a:t>整理するとベッセルの微分ほうていしきの形</a:t>
            </a:r>
            <a:endParaRPr lang="en-US" altLang="ja-JP" sz="1200" dirty="0"/>
          </a:p>
        </p:txBody>
      </p:sp>
      <p:sp>
        <p:nvSpPr>
          <p:cNvPr id="50" name="テキスト ボックス 49"/>
          <p:cNvSpPr txBox="1"/>
          <p:nvPr/>
        </p:nvSpPr>
        <p:spPr>
          <a:xfrm>
            <a:off x="4627086" y="4893336"/>
            <a:ext cx="3686445" cy="307777"/>
          </a:xfrm>
          <a:prstGeom prst="rect">
            <a:avLst/>
          </a:prstGeom>
          <a:noFill/>
        </p:spPr>
        <p:txBody>
          <a:bodyPr wrap="square" rtlCol="0">
            <a:spAutoFit/>
          </a:bodyPr>
          <a:lstStyle/>
          <a:p>
            <a:r>
              <a:rPr lang="ja-JP" altLang="en-US" sz="1400" dirty="0"/>
              <a:t>以上より</a:t>
            </a:r>
            <a:endParaRPr lang="en-US" altLang="ja-JP" sz="1400" dirty="0"/>
          </a:p>
        </p:txBody>
      </p:sp>
      <p:graphicFrame>
        <p:nvGraphicFramePr>
          <p:cNvPr id="51" name="オブジェクト 50"/>
          <p:cNvGraphicFramePr>
            <a:graphicFrameLocks noChangeAspect="1"/>
          </p:cNvGraphicFramePr>
          <p:nvPr>
            <p:extLst>
              <p:ext uri="{D42A27DB-BD31-4B8C-83A1-F6EECF244321}">
                <p14:modId xmlns:p14="http://schemas.microsoft.com/office/powerpoint/2010/main" val="2348614063"/>
              </p:ext>
            </p:extLst>
          </p:nvPr>
        </p:nvGraphicFramePr>
        <p:xfrm>
          <a:off x="3133408" y="5762260"/>
          <a:ext cx="5648325" cy="792162"/>
        </p:xfrm>
        <a:graphic>
          <a:graphicData uri="http://schemas.openxmlformats.org/presentationml/2006/ole">
            <mc:AlternateContent xmlns:mc="http://schemas.openxmlformats.org/markup-compatibility/2006">
              <mc:Choice xmlns:v="urn:schemas-microsoft-com:vml" Requires="v">
                <p:oleObj name="数式" r:id="rId12" imgW="3085920" imgH="431640" progId="Equation.3">
                  <p:embed/>
                </p:oleObj>
              </mc:Choice>
              <mc:Fallback>
                <p:oleObj name="数式" r:id="rId12" imgW="3085920" imgH="431640" progId="Equation.3">
                  <p:embed/>
                  <p:pic>
                    <p:nvPicPr>
                      <p:cNvPr id="12" name="オブジェクト 11"/>
                      <p:cNvPicPr/>
                      <p:nvPr/>
                    </p:nvPicPr>
                    <p:blipFill>
                      <a:blip r:embed="rId13"/>
                      <a:stretch>
                        <a:fillRect/>
                      </a:stretch>
                    </p:blipFill>
                    <p:spPr>
                      <a:xfrm>
                        <a:off x="3133408" y="5762260"/>
                        <a:ext cx="5648325" cy="792162"/>
                      </a:xfrm>
                      <a:prstGeom prst="rect">
                        <a:avLst/>
                      </a:prstGeom>
                    </p:spPr>
                  </p:pic>
                </p:oleObj>
              </mc:Fallback>
            </mc:AlternateContent>
          </a:graphicData>
        </a:graphic>
      </p:graphicFrame>
    </p:spTree>
    <p:extLst>
      <p:ext uri="{BB962C8B-B14F-4D97-AF65-F5344CB8AC3E}">
        <p14:creationId xmlns:p14="http://schemas.microsoft.com/office/powerpoint/2010/main" val="142206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 y="798130"/>
            <a:ext cx="7909562" cy="5078313"/>
          </a:xfrm>
          <a:prstGeom prst="rect">
            <a:avLst/>
          </a:prstGeom>
          <a:noFill/>
        </p:spPr>
        <p:txBody>
          <a:bodyPr wrap="square" rtlCol="0">
            <a:spAutoFit/>
          </a:bodyPr>
          <a:lstStyle/>
          <a:p>
            <a:endParaRPr lang="en-US" altLang="ja-JP" sz="2700" dirty="0"/>
          </a:p>
          <a:p>
            <a:r>
              <a:rPr lang="ja-JP" altLang="en-US" sz="2700" dirty="0"/>
              <a:t>□フーリエ変換の公式の導出</a:t>
            </a:r>
            <a:endParaRPr lang="en-US" altLang="ja-JP" sz="2700" dirty="0"/>
          </a:p>
          <a:p>
            <a:endParaRPr lang="en-US" altLang="ja-JP" sz="2700" dirty="0"/>
          </a:p>
          <a:p>
            <a:r>
              <a:rPr lang="ja-JP" altLang="en-US" sz="2700" dirty="0"/>
              <a:t>□主な公式</a:t>
            </a:r>
            <a:endParaRPr lang="en-US" altLang="ja-JP" sz="2700" dirty="0"/>
          </a:p>
          <a:p>
            <a:endParaRPr lang="en-US" altLang="ja-JP" sz="2700" dirty="0"/>
          </a:p>
          <a:p>
            <a:r>
              <a:rPr lang="ja-JP" altLang="en-US" sz="2700" dirty="0"/>
              <a:t>□離散化</a:t>
            </a:r>
            <a:endParaRPr lang="en-US" altLang="ja-JP" sz="2700" dirty="0"/>
          </a:p>
          <a:p>
            <a:endParaRPr lang="en-US" altLang="ja-JP" sz="2700" dirty="0"/>
          </a:p>
          <a:p>
            <a:r>
              <a:rPr lang="ja-JP" altLang="en-US" sz="2700" dirty="0"/>
              <a:t>□因果性</a:t>
            </a:r>
            <a:endParaRPr lang="en-US" altLang="ja-JP" sz="2700" dirty="0"/>
          </a:p>
          <a:p>
            <a:endParaRPr lang="en-US" altLang="ja-JP" sz="2700" dirty="0"/>
          </a:p>
          <a:p>
            <a:r>
              <a:rPr lang="ja-JP" altLang="en-US" sz="2700" dirty="0"/>
              <a:t>□因数分解</a:t>
            </a:r>
            <a:endParaRPr lang="en-US" altLang="ja-JP" sz="2700" dirty="0"/>
          </a:p>
          <a:p>
            <a:endParaRPr lang="en-US" altLang="ja-JP" sz="2700" dirty="0"/>
          </a:p>
          <a:p>
            <a:r>
              <a:rPr lang="ja-JP" altLang="en-US" sz="2700" dirty="0"/>
              <a:t>□フーリエベッセル変換</a:t>
            </a:r>
            <a:endParaRPr lang="en-US" altLang="ja-JP" sz="2700" dirty="0"/>
          </a:p>
        </p:txBody>
      </p:sp>
      <p:sp>
        <p:nvSpPr>
          <p:cNvPr id="9" name="テキスト ボックス 8"/>
          <p:cNvSpPr txBox="1"/>
          <p:nvPr/>
        </p:nvSpPr>
        <p:spPr>
          <a:xfrm>
            <a:off x="-1" y="88454"/>
            <a:ext cx="5760119" cy="507831"/>
          </a:xfrm>
          <a:prstGeom prst="rect">
            <a:avLst/>
          </a:prstGeom>
          <a:noFill/>
        </p:spPr>
        <p:txBody>
          <a:bodyPr wrap="square" rtlCol="0">
            <a:spAutoFit/>
          </a:bodyPr>
          <a:lstStyle/>
          <a:p>
            <a:r>
              <a:rPr lang="ja-JP" altLang="en-US" sz="2700" dirty="0"/>
              <a:t>発表内容</a:t>
            </a:r>
            <a:endParaRPr lang="en-US" altLang="ja-JP" sz="2700" dirty="0"/>
          </a:p>
        </p:txBody>
      </p:sp>
      <p:sp>
        <p:nvSpPr>
          <p:cNvPr id="5" name="スライド番号プレースホルダー 4"/>
          <p:cNvSpPr>
            <a:spLocks noGrp="1"/>
          </p:cNvSpPr>
          <p:nvPr>
            <p:ph type="sldNum" sz="quarter" idx="12"/>
          </p:nvPr>
        </p:nvSpPr>
        <p:spPr/>
        <p:txBody>
          <a:bodyPr/>
          <a:lstStyle/>
          <a:p>
            <a:fld id="{3A1DB6C2-2DC4-4A01-AF44-C43BC26CCD43}" type="slidenum">
              <a:rPr lang="ja-JP" altLang="en-US" smtClean="0"/>
              <a:pPr/>
              <a:t>2</a:t>
            </a:fld>
            <a:endParaRPr lang="ja-JP" altLang="en-US" dirty="0"/>
          </a:p>
        </p:txBody>
      </p:sp>
    </p:spTree>
    <p:extLst>
      <p:ext uri="{BB962C8B-B14F-4D97-AF65-F5344CB8AC3E}">
        <p14:creationId xmlns:p14="http://schemas.microsoft.com/office/powerpoint/2010/main" val="93633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36550"/>
            <a:ext cx="5760119" cy="507831"/>
          </a:xfrm>
          <a:prstGeom prst="rect">
            <a:avLst/>
          </a:prstGeom>
          <a:noFill/>
        </p:spPr>
        <p:txBody>
          <a:bodyPr wrap="square" rtlCol="0">
            <a:spAutoFit/>
          </a:bodyPr>
          <a:lstStyle/>
          <a:p>
            <a:r>
              <a:rPr lang="ja-JP" altLang="en-US" sz="2700" dirty="0"/>
              <a:t>フーリエ変換とは</a:t>
            </a:r>
            <a:endParaRPr lang="en-US" altLang="ja-JP" sz="2700" dirty="0"/>
          </a:p>
        </p:txBody>
      </p:sp>
      <p:sp>
        <p:nvSpPr>
          <p:cNvPr id="4" name="テキスト ボックス 3"/>
          <p:cNvSpPr txBox="1"/>
          <p:nvPr/>
        </p:nvSpPr>
        <p:spPr>
          <a:xfrm>
            <a:off x="82547" y="1293550"/>
            <a:ext cx="8961123" cy="4093428"/>
          </a:xfrm>
          <a:prstGeom prst="rect">
            <a:avLst/>
          </a:prstGeom>
          <a:noFill/>
        </p:spPr>
        <p:txBody>
          <a:bodyPr wrap="square" rtlCol="0">
            <a:spAutoFit/>
          </a:bodyPr>
          <a:lstStyle/>
          <a:p>
            <a:r>
              <a:rPr lang="ja-JP" altLang="en-US" sz="2000" dirty="0"/>
              <a:t>数学においてフーリエ変換（フーリエへんかん、英</a:t>
            </a:r>
            <a:r>
              <a:rPr lang="en-US" altLang="ja-JP" sz="2000" dirty="0"/>
              <a:t>: Fourier transform; FT</a:t>
            </a:r>
            <a:r>
              <a:rPr lang="ja-JP" altLang="en-US" sz="2000" dirty="0"/>
              <a:t>）は、実変数の複素または実数値函数を別の同種の函数に写す変換である。変換後の函数はもとの函数に含まれる周波数を記述し、しばしばもとの函数の周波数領域表現 </a:t>
            </a:r>
            <a:r>
              <a:rPr lang="en-US" altLang="ja-JP" sz="2000" dirty="0"/>
              <a:t>(frequency domain representation) </a:t>
            </a:r>
            <a:r>
              <a:rPr lang="ja-JP" altLang="en-US" sz="2000" dirty="0"/>
              <a:t>と呼ばれる。これは、演奏中の音楽を聴いてそれをコードに書き出すというようなことと同様な思想である。実質的に、フーリエ変換は函数を振動函数に分解する。</a:t>
            </a:r>
          </a:p>
          <a:p>
            <a:endParaRPr lang="ja-JP" altLang="en-US" sz="2000" dirty="0"/>
          </a:p>
          <a:p>
            <a:r>
              <a:rPr lang="ja-JP" altLang="en-US" sz="2000" dirty="0"/>
              <a:t>フーリエ変換 </a:t>
            </a:r>
            <a:r>
              <a:rPr lang="en-US" altLang="ja-JP" sz="2000" dirty="0"/>
              <a:t>(FT) </a:t>
            </a:r>
            <a:r>
              <a:rPr lang="ja-JP" altLang="en-US" sz="2000" dirty="0"/>
              <a:t>は他の多くの数学的な演算と同様にフーリエ解析の主題を成す。特別の場合として、もとの函数とその周波領域表現が連続かつ非有界である場合を考えることができる。「フーリエ変換」という術語は函数の周波数領域表現のことを指すこともあるし、函数を周波数領域表現へ写す変換の過程・公式を言うこともある。なおこの呼称は、</a:t>
            </a:r>
            <a:r>
              <a:rPr lang="en-US" altLang="ja-JP" sz="2000" dirty="0"/>
              <a:t>19</a:t>
            </a:r>
            <a:r>
              <a:rPr lang="ja-JP" altLang="en-US" sz="2000" dirty="0"/>
              <a:t>世紀フランスの数学者・物理学者で次元解析の創始者とされるジョゼフ・フーリエに由来する。</a:t>
            </a:r>
            <a:endParaRPr lang="en-US" altLang="ja-JP" sz="2000" dirty="0"/>
          </a:p>
        </p:txBody>
      </p:sp>
      <p:sp>
        <p:nvSpPr>
          <p:cNvPr id="5" name="スライド番号プレースホルダー 4"/>
          <p:cNvSpPr>
            <a:spLocks noGrp="1"/>
          </p:cNvSpPr>
          <p:nvPr>
            <p:ph type="sldNum" sz="quarter" idx="12"/>
          </p:nvPr>
        </p:nvSpPr>
        <p:spPr/>
        <p:txBody>
          <a:bodyPr/>
          <a:lstStyle/>
          <a:p>
            <a:fld id="{3A1DB6C2-2DC4-4A01-AF44-C43BC26CCD43}" type="slidenum">
              <a:rPr lang="ja-JP" altLang="en-US" smtClean="0"/>
              <a:pPr/>
              <a:t>3</a:t>
            </a:fld>
            <a:endParaRPr lang="ja-JP" altLang="en-US" dirty="0"/>
          </a:p>
        </p:txBody>
      </p:sp>
      <p:sp>
        <p:nvSpPr>
          <p:cNvPr id="18" name="正方形/長方形 17"/>
          <p:cNvSpPr/>
          <p:nvPr/>
        </p:nvSpPr>
        <p:spPr>
          <a:xfrm>
            <a:off x="4500765" y="5251922"/>
            <a:ext cx="4542905" cy="646331"/>
          </a:xfrm>
          <a:prstGeom prst="rect">
            <a:avLst/>
          </a:prstGeom>
        </p:spPr>
        <p:txBody>
          <a:bodyPr wrap="square">
            <a:spAutoFit/>
          </a:bodyPr>
          <a:lstStyle/>
          <a:p>
            <a:r>
              <a:rPr lang="ja-JP" altLang="en-US" dirty="0"/>
              <a:t>フーリエ変換 </a:t>
            </a:r>
            <a:r>
              <a:rPr lang="en-US" altLang="ja-JP" dirty="0"/>
              <a:t>– Wikipedia</a:t>
            </a:r>
            <a:r>
              <a:rPr lang="ja-JP" altLang="en-US" dirty="0"/>
              <a:t>より</a:t>
            </a:r>
            <a:endParaRPr lang="en-US" altLang="ja-JP" dirty="0"/>
          </a:p>
          <a:p>
            <a:r>
              <a:rPr lang="en-US" altLang="ja-JP" dirty="0"/>
              <a:t>https://ja.wikipedia.org/wiki/</a:t>
            </a:r>
            <a:r>
              <a:rPr lang="ja-JP" altLang="en-US" dirty="0"/>
              <a:t>フーリエ変換</a:t>
            </a:r>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2766948959"/>
              </p:ext>
            </p:extLst>
          </p:nvPr>
        </p:nvGraphicFramePr>
        <p:xfrm>
          <a:off x="447801" y="5251922"/>
          <a:ext cx="3032125" cy="784225"/>
        </p:xfrm>
        <a:graphic>
          <a:graphicData uri="http://schemas.openxmlformats.org/presentationml/2006/ole">
            <mc:AlternateContent xmlns:mc="http://schemas.openxmlformats.org/markup-compatibility/2006">
              <mc:Choice xmlns:v="urn:schemas-microsoft-com:vml" Requires="v">
                <p:oleObj name="数式" r:id="rId3" imgW="1523880" imgH="393480" progId="Equation.3">
                  <p:embed/>
                </p:oleObj>
              </mc:Choice>
              <mc:Fallback>
                <p:oleObj name="数式" r:id="rId3" imgW="1523880" imgH="393480" progId="Equation.3">
                  <p:embed/>
                  <p:pic>
                    <p:nvPicPr>
                      <p:cNvPr id="0" name=""/>
                      <p:cNvPicPr/>
                      <p:nvPr/>
                    </p:nvPicPr>
                    <p:blipFill>
                      <a:blip r:embed="rId4"/>
                      <a:stretch>
                        <a:fillRect/>
                      </a:stretch>
                    </p:blipFill>
                    <p:spPr>
                      <a:xfrm>
                        <a:off x="447801" y="5251922"/>
                        <a:ext cx="3032125" cy="784225"/>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1413906614"/>
              </p:ext>
            </p:extLst>
          </p:nvPr>
        </p:nvGraphicFramePr>
        <p:xfrm>
          <a:off x="447801" y="6036147"/>
          <a:ext cx="2728913" cy="657225"/>
        </p:xfrm>
        <a:graphic>
          <a:graphicData uri="http://schemas.openxmlformats.org/presentationml/2006/ole">
            <mc:AlternateContent xmlns:mc="http://schemas.openxmlformats.org/markup-compatibility/2006">
              <mc:Choice xmlns:v="urn:schemas-microsoft-com:vml" Requires="v">
                <p:oleObj name="数式" r:id="rId5" imgW="1371600" imgH="330120" progId="Equation.3">
                  <p:embed/>
                </p:oleObj>
              </mc:Choice>
              <mc:Fallback>
                <p:oleObj name="数式" r:id="rId5" imgW="1371600" imgH="330120" progId="Equation.3">
                  <p:embed/>
                  <p:pic>
                    <p:nvPicPr>
                      <p:cNvPr id="20" name="オブジェクト 19"/>
                      <p:cNvPicPr/>
                      <p:nvPr/>
                    </p:nvPicPr>
                    <p:blipFill>
                      <a:blip r:embed="rId6"/>
                      <a:stretch>
                        <a:fillRect/>
                      </a:stretch>
                    </p:blipFill>
                    <p:spPr>
                      <a:xfrm>
                        <a:off x="447801" y="6036147"/>
                        <a:ext cx="2728913" cy="657225"/>
                      </a:xfrm>
                      <a:prstGeom prst="rect">
                        <a:avLst/>
                      </a:prstGeom>
                    </p:spPr>
                  </p:pic>
                </p:oleObj>
              </mc:Fallback>
            </mc:AlternateContent>
          </a:graphicData>
        </a:graphic>
      </p:graphicFrame>
      <p:pic>
        <p:nvPicPr>
          <p:cNvPr id="8" name="図 7"/>
          <p:cNvPicPr>
            <a:picLocks noChangeAspect="1"/>
          </p:cNvPicPr>
          <p:nvPr/>
        </p:nvPicPr>
        <p:blipFill>
          <a:blip r:embed="rId7"/>
          <a:stretch>
            <a:fillRect/>
          </a:stretch>
        </p:blipFill>
        <p:spPr>
          <a:xfrm>
            <a:off x="6595529" y="127030"/>
            <a:ext cx="2233393" cy="1048783"/>
          </a:xfrm>
          <a:prstGeom prst="rect">
            <a:avLst/>
          </a:prstGeom>
        </p:spPr>
      </p:pic>
      <p:pic>
        <p:nvPicPr>
          <p:cNvPr id="9" name="図 8"/>
          <p:cNvPicPr>
            <a:picLocks noChangeAspect="1"/>
          </p:cNvPicPr>
          <p:nvPr/>
        </p:nvPicPr>
        <p:blipFill>
          <a:blip r:embed="rId8"/>
          <a:stretch>
            <a:fillRect/>
          </a:stretch>
        </p:blipFill>
        <p:spPr>
          <a:xfrm>
            <a:off x="3381801" y="127030"/>
            <a:ext cx="2237928" cy="1050913"/>
          </a:xfrm>
          <a:prstGeom prst="rect">
            <a:avLst/>
          </a:prstGeom>
        </p:spPr>
      </p:pic>
      <p:sp>
        <p:nvSpPr>
          <p:cNvPr id="10" name="正方形/長方形 9"/>
          <p:cNvSpPr/>
          <p:nvPr/>
        </p:nvSpPr>
        <p:spPr>
          <a:xfrm>
            <a:off x="139313" y="636325"/>
            <a:ext cx="2824783" cy="461665"/>
          </a:xfrm>
          <a:prstGeom prst="rect">
            <a:avLst/>
          </a:prstGeom>
        </p:spPr>
        <p:txBody>
          <a:bodyPr wrap="square">
            <a:spAutoFit/>
          </a:bodyPr>
          <a:lstStyle/>
          <a:p>
            <a:r>
              <a:rPr lang="ja-JP" altLang="en-US" sz="1200" dirty="0">
                <a:solidFill>
                  <a:srgbClr val="8FAADC"/>
                </a:solidFill>
              </a:rPr>
              <a:t>複雑な微分方程式を</a:t>
            </a:r>
            <a:endParaRPr lang="en-US" altLang="ja-JP" sz="1200" dirty="0">
              <a:solidFill>
                <a:srgbClr val="8FAADC"/>
              </a:solidFill>
            </a:endParaRPr>
          </a:p>
          <a:p>
            <a:r>
              <a:rPr lang="ja-JP" altLang="en-US" sz="1200" dirty="0">
                <a:solidFill>
                  <a:srgbClr val="8FAADC"/>
                </a:solidFill>
              </a:rPr>
              <a:t>シンプルな関数の重ね合わせにする</a:t>
            </a:r>
          </a:p>
        </p:txBody>
      </p:sp>
    </p:spTree>
    <p:extLst>
      <p:ext uri="{BB962C8B-B14F-4D97-AF65-F5344CB8AC3E}">
        <p14:creationId xmlns:p14="http://schemas.microsoft.com/office/powerpoint/2010/main" val="7223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36550"/>
            <a:ext cx="5760119" cy="507831"/>
          </a:xfrm>
          <a:prstGeom prst="rect">
            <a:avLst/>
          </a:prstGeom>
          <a:noFill/>
        </p:spPr>
        <p:txBody>
          <a:bodyPr wrap="square" rtlCol="0">
            <a:spAutoFit/>
          </a:bodyPr>
          <a:lstStyle/>
          <a:p>
            <a:r>
              <a:rPr lang="ja-JP" altLang="en-US" sz="2700" dirty="0"/>
              <a:t>式の導出①</a:t>
            </a:r>
            <a:endParaRPr lang="en-US" altLang="ja-JP" sz="2700" dirty="0"/>
          </a:p>
        </p:txBody>
      </p:sp>
      <p:sp>
        <p:nvSpPr>
          <p:cNvPr id="4" name="テキスト ボックス 3"/>
          <p:cNvSpPr txBox="1"/>
          <p:nvPr/>
        </p:nvSpPr>
        <p:spPr>
          <a:xfrm>
            <a:off x="82546" y="710701"/>
            <a:ext cx="8961123" cy="1631216"/>
          </a:xfrm>
          <a:prstGeom prst="rect">
            <a:avLst/>
          </a:prstGeom>
          <a:noFill/>
        </p:spPr>
        <p:txBody>
          <a:bodyPr wrap="square" rtlCol="0">
            <a:spAutoFit/>
          </a:bodyPr>
          <a:lstStyle/>
          <a:p>
            <a:r>
              <a:rPr lang="ja-JP" altLang="en-US" sz="2000" dirty="0"/>
              <a:t>周期関数は三角関数の和で表現できる</a:t>
            </a:r>
            <a:r>
              <a:rPr lang="en-US" altLang="ja-JP" sz="2000" dirty="0"/>
              <a:t>(</a:t>
            </a:r>
            <a:r>
              <a:rPr lang="ja-JP" altLang="en-US" sz="2000" dirty="0"/>
              <a:t>フーリエ級数展開</a:t>
            </a:r>
            <a:r>
              <a:rPr lang="en-US" altLang="ja-JP" sz="2000" dirty="0"/>
              <a:t>)</a:t>
            </a:r>
          </a:p>
          <a:p>
            <a:endParaRPr lang="en-US" altLang="ja-JP" sz="2000" dirty="0"/>
          </a:p>
          <a:p>
            <a:endParaRPr lang="en-US" altLang="ja-JP" sz="2000" dirty="0"/>
          </a:p>
          <a:p>
            <a:r>
              <a:rPr lang="ja-JP" altLang="en-US" sz="2000" dirty="0"/>
              <a:t>となる。</a:t>
            </a:r>
            <a:endParaRPr lang="en-US" altLang="ja-JP" sz="2000" dirty="0"/>
          </a:p>
          <a:p>
            <a:r>
              <a:rPr lang="ja-JP" altLang="en-US" sz="2000" dirty="0"/>
              <a:t>以下の式を用いてフーリエ級数を求める</a:t>
            </a:r>
            <a:endParaRPr lang="en-US" altLang="ja-JP" sz="2000" dirty="0"/>
          </a:p>
        </p:txBody>
      </p:sp>
      <p:sp>
        <p:nvSpPr>
          <p:cNvPr id="5" name="スライド番号プレースホルダー 4"/>
          <p:cNvSpPr>
            <a:spLocks noGrp="1"/>
          </p:cNvSpPr>
          <p:nvPr>
            <p:ph type="sldNum" sz="quarter" idx="12"/>
          </p:nvPr>
        </p:nvSpPr>
        <p:spPr/>
        <p:txBody>
          <a:bodyPr/>
          <a:lstStyle/>
          <a:p>
            <a:fld id="{3A1DB6C2-2DC4-4A01-AF44-C43BC26CCD43}" type="slidenum">
              <a:rPr lang="ja-JP" altLang="en-US" smtClean="0"/>
              <a:pPr/>
              <a:t>4</a:t>
            </a:fld>
            <a:endParaRPr lang="ja-JP" altLang="en-US" dirty="0"/>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2774518053"/>
              </p:ext>
            </p:extLst>
          </p:nvPr>
        </p:nvGraphicFramePr>
        <p:xfrm>
          <a:off x="239713" y="973138"/>
          <a:ext cx="4038120" cy="647460"/>
        </p:xfrm>
        <a:graphic>
          <a:graphicData uri="http://schemas.openxmlformats.org/presentationml/2006/ole">
            <mc:AlternateContent xmlns:mc="http://schemas.openxmlformats.org/markup-compatibility/2006">
              <mc:Choice xmlns:v="urn:schemas-microsoft-com:vml" Requires="v">
                <p:oleObj name="数式" r:id="rId3" imgW="2692080" imgH="431640" progId="Equation.3">
                  <p:embed/>
                </p:oleObj>
              </mc:Choice>
              <mc:Fallback>
                <p:oleObj name="数式" r:id="rId3" imgW="2692080" imgH="431640" progId="Equation.3">
                  <p:embed/>
                  <p:pic>
                    <p:nvPicPr>
                      <p:cNvPr id="20" name="オブジェクト 19"/>
                      <p:cNvPicPr/>
                      <p:nvPr/>
                    </p:nvPicPr>
                    <p:blipFill>
                      <a:blip r:embed="rId4"/>
                      <a:stretch>
                        <a:fillRect/>
                      </a:stretch>
                    </p:blipFill>
                    <p:spPr>
                      <a:xfrm>
                        <a:off x="239713" y="973138"/>
                        <a:ext cx="4038120" cy="647460"/>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4088088816"/>
              </p:ext>
            </p:extLst>
          </p:nvPr>
        </p:nvGraphicFramePr>
        <p:xfrm>
          <a:off x="277513" y="2696832"/>
          <a:ext cx="4000320" cy="495180"/>
        </p:xfrm>
        <a:graphic>
          <a:graphicData uri="http://schemas.openxmlformats.org/presentationml/2006/ole">
            <mc:AlternateContent xmlns:mc="http://schemas.openxmlformats.org/markup-compatibility/2006">
              <mc:Choice xmlns:v="urn:schemas-microsoft-com:vml" Requires="v">
                <p:oleObj name="数式" r:id="rId5" imgW="2666880" imgH="330120" progId="Equation.3">
                  <p:embed/>
                </p:oleObj>
              </mc:Choice>
              <mc:Fallback>
                <p:oleObj name="数式" r:id="rId5" imgW="2666880" imgH="330120" progId="Equation.3">
                  <p:embed/>
                  <p:pic>
                    <p:nvPicPr>
                      <p:cNvPr id="20" name="オブジェクト 19"/>
                      <p:cNvPicPr/>
                      <p:nvPr/>
                    </p:nvPicPr>
                    <p:blipFill>
                      <a:blip r:embed="rId6"/>
                      <a:stretch>
                        <a:fillRect/>
                      </a:stretch>
                    </p:blipFill>
                    <p:spPr>
                      <a:xfrm>
                        <a:off x="277513" y="2696832"/>
                        <a:ext cx="4000320" cy="495180"/>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4004414310"/>
              </p:ext>
            </p:extLst>
          </p:nvPr>
        </p:nvGraphicFramePr>
        <p:xfrm>
          <a:off x="4586292" y="1018141"/>
          <a:ext cx="784225" cy="665163"/>
        </p:xfrm>
        <a:graphic>
          <a:graphicData uri="http://schemas.openxmlformats.org/presentationml/2006/ole">
            <mc:AlternateContent xmlns:mc="http://schemas.openxmlformats.org/markup-compatibility/2006">
              <mc:Choice xmlns:v="urn:schemas-microsoft-com:vml" Requires="v">
                <p:oleObj name="数式" r:id="rId7" imgW="507960" imgH="431640" progId="Equation.3">
                  <p:embed/>
                </p:oleObj>
              </mc:Choice>
              <mc:Fallback>
                <p:oleObj name="数式" r:id="rId7" imgW="507960" imgH="431640" progId="Equation.3">
                  <p:embed/>
                  <p:pic>
                    <p:nvPicPr>
                      <p:cNvPr id="20" name="オブジェクト 19"/>
                      <p:cNvPicPr/>
                      <p:nvPr/>
                    </p:nvPicPr>
                    <p:blipFill>
                      <a:blip r:embed="rId8"/>
                      <a:stretch>
                        <a:fillRect/>
                      </a:stretch>
                    </p:blipFill>
                    <p:spPr>
                      <a:xfrm>
                        <a:off x="4586292" y="1018141"/>
                        <a:ext cx="784225" cy="665163"/>
                      </a:xfrm>
                      <a:prstGeom prst="rect">
                        <a:avLst/>
                      </a:prstGeom>
                    </p:spPr>
                  </p:pic>
                </p:oleObj>
              </mc:Fallback>
            </mc:AlternateContent>
          </a:graphicData>
        </a:graphic>
      </p:graphicFrame>
      <p:sp>
        <p:nvSpPr>
          <p:cNvPr id="2" name="正方形/長方形 1"/>
          <p:cNvSpPr/>
          <p:nvPr/>
        </p:nvSpPr>
        <p:spPr>
          <a:xfrm>
            <a:off x="200579" y="1018141"/>
            <a:ext cx="4228546" cy="60245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39713" y="3324361"/>
            <a:ext cx="1831025" cy="307777"/>
          </a:xfrm>
          <a:prstGeom prst="rect">
            <a:avLst/>
          </a:prstGeom>
          <a:noFill/>
        </p:spPr>
        <p:txBody>
          <a:bodyPr wrap="square" rtlCol="0">
            <a:spAutoFit/>
          </a:bodyPr>
          <a:lstStyle/>
          <a:p>
            <a:r>
              <a:rPr lang="ja-JP" altLang="en-US" sz="1400" dirty="0"/>
              <a:t>三角関数の直交性</a:t>
            </a:r>
            <a:endParaRPr lang="en-US" altLang="ja-JP" sz="1400" dirty="0"/>
          </a:p>
        </p:txBody>
      </p:sp>
      <p:sp>
        <p:nvSpPr>
          <p:cNvPr id="11" name="テキスト ボックス 10"/>
          <p:cNvSpPr txBox="1"/>
          <p:nvPr/>
        </p:nvSpPr>
        <p:spPr>
          <a:xfrm>
            <a:off x="239713" y="2386920"/>
            <a:ext cx="4038120" cy="307777"/>
          </a:xfrm>
          <a:prstGeom prst="rect">
            <a:avLst/>
          </a:prstGeom>
          <a:noFill/>
        </p:spPr>
        <p:txBody>
          <a:bodyPr wrap="square" rtlCol="0">
            <a:spAutoFit/>
          </a:bodyPr>
          <a:lstStyle/>
          <a:p>
            <a:r>
              <a:rPr lang="ja-JP" altLang="en-US" sz="1400" dirty="0"/>
              <a:t>積分区間が周期の半分であることから考えて</a:t>
            </a:r>
            <a:endParaRPr lang="en-US" altLang="ja-JP" sz="14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1461486783"/>
              </p:ext>
            </p:extLst>
          </p:nvPr>
        </p:nvGraphicFramePr>
        <p:xfrm>
          <a:off x="4429125" y="4421652"/>
          <a:ext cx="4353403" cy="2071223"/>
        </p:xfrm>
        <a:graphic>
          <a:graphicData uri="http://schemas.openxmlformats.org/presentationml/2006/ole">
            <mc:AlternateContent xmlns:mc="http://schemas.openxmlformats.org/markup-compatibility/2006">
              <mc:Choice xmlns:v="urn:schemas-microsoft-com:vml" Requires="v">
                <p:oleObj name="数式" r:id="rId9" imgW="4749480" imgH="2260440" progId="Equation.3">
                  <p:embed/>
                </p:oleObj>
              </mc:Choice>
              <mc:Fallback>
                <p:oleObj name="数式" r:id="rId9" imgW="4749480" imgH="2260440" progId="Equation.3">
                  <p:embed/>
                  <p:pic>
                    <p:nvPicPr>
                      <p:cNvPr id="10" name="オブジェクト 9"/>
                      <p:cNvPicPr/>
                      <p:nvPr/>
                    </p:nvPicPr>
                    <p:blipFill>
                      <a:blip r:embed="rId10"/>
                      <a:stretch>
                        <a:fillRect/>
                      </a:stretch>
                    </p:blipFill>
                    <p:spPr>
                      <a:xfrm>
                        <a:off x="4429125" y="4421652"/>
                        <a:ext cx="4353403" cy="2071223"/>
                      </a:xfrm>
                      <a:prstGeom prst="rect">
                        <a:avLst/>
                      </a:prstGeom>
                    </p:spPr>
                  </p:pic>
                </p:oleObj>
              </mc:Fallback>
            </mc:AlternateContent>
          </a:graphicData>
        </a:graphic>
      </p:graphicFrame>
      <p:graphicFrame>
        <p:nvGraphicFramePr>
          <p:cNvPr id="15" name="オブジェクト 14"/>
          <p:cNvGraphicFramePr>
            <a:graphicFrameLocks noChangeAspect="1"/>
          </p:cNvGraphicFramePr>
          <p:nvPr>
            <p:extLst>
              <p:ext uri="{D42A27DB-BD31-4B8C-83A1-F6EECF244321}">
                <p14:modId xmlns:p14="http://schemas.microsoft.com/office/powerpoint/2010/main" val="1743244717"/>
              </p:ext>
            </p:extLst>
          </p:nvPr>
        </p:nvGraphicFramePr>
        <p:xfrm>
          <a:off x="239713" y="3592577"/>
          <a:ext cx="6114960" cy="1104840"/>
        </p:xfrm>
        <a:graphic>
          <a:graphicData uri="http://schemas.openxmlformats.org/presentationml/2006/ole">
            <mc:AlternateContent xmlns:mc="http://schemas.openxmlformats.org/markup-compatibility/2006">
              <mc:Choice xmlns:v="urn:schemas-microsoft-com:vml" Requires="v">
                <p:oleObj name="数式" r:id="rId11" imgW="4076640" imgH="736560" progId="Equation.3">
                  <p:embed/>
                </p:oleObj>
              </mc:Choice>
              <mc:Fallback>
                <p:oleObj name="数式" r:id="rId11" imgW="4076640" imgH="736560" progId="Equation.3">
                  <p:embed/>
                  <p:pic>
                    <p:nvPicPr>
                      <p:cNvPr id="13" name="オブジェクト 12"/>
                      <p:cNvPicPr/>
                      <p:nvPr/>
                    </p:nvPicPr>
                    <p:blipFill>
                      <a:blip r:embed="rId12"/>
                      <a:stretch>
                        <a:fillRect/>
                      </a:stretch>
                    </p:blipFill>
                    <p:spPr>
                      <a:xfrm>
                        <a:off x="239713" y="3592577"/>
                        <a:ext cx="6114960" cy="1104840"/>
                      </a:xfrm>
                      <a:prstGeom prst="rect">
                        <a:avLst/>
                      </a:prstGeom>
                    </p:spPr>
                  </p:pic>
                </p:oleObj>
              </mc:Fallback>
            </mc:AlternateContent>
          </a:graphicData>
        </a:graphic>
      </p:graphicFrame>
      <p:sp>
        <p:nvSpPr>
          <p:cNvPr id="16" name="テキスト ボックス 15"/>
          <p:cNvSpPr txBox="1"/>
          <p:nvPr/>
        </p:nvSpPr>
        <p:spPr>
          <a:xfrm>
            <a:off x="200579" y="4643627"/>
            <a:ext cx="3974840" cy="261610"/>
          </a:xfrm>
          <a:prstGeom prst="rect">
            <a:avLst/>
          </a:prstGeom>
          <a:noFill/>
        </p:spPr>
        <p:txBody>
          <a:bodyPr wrap="square" rtlCol="0">
            <a:spAutoFit/>
          </a:bodyPr>
          <a:lstStyle/>
          <a:p>
            <a:r>
              <a:rPr lang="en-US" altLang="ja-JP" sz="1100" dirty="0"/>
              <a:t>δ</a:t>
            </a:r>
            <a:r>
              <a:rPr lang="ja-JP" altLang="en-US" sz="1100" dirty="0"/>
              <a:t>はクロネッカーのデルタ</a:t>
            </a:r>
            <a:r>
              <a:rPr lang="en-US" altLang="ja-JP" sz="1100" dirty="0"/>
              <a:t>m=n</a:t>
            </a:r>
            <a:r>
              <a:rPr lang="ja-JP" altLang="en-US" sz="1100" dirty="0"/>
              <a:t>の時</a:t>
            </a:r>
            <a:r>
              <a:rPr lang="en-US" altLang="ja-JP" sz="1100" dirty="0"/>
              <a:t>1</a:t>
            </a:r>
            <a:r>
              <a:rPr lang="ja-JP" altLang="en-US" sz="1100" dirty="0" err="1"/>
              <a:t>、</a:t>
            </a:r>
            <a:r>
              <a:rPr lang="en-US" altLang="ja-JP" sz="1100" dirty="0"/>
              <a:t>m</a:t>
            </a:r>
            <a:r>
              <a:rPr lang="ja-JP" altLang="en-US" sz="1100" dirty="0"/>
              <a:t>≠</a:t>
            </a:r>
            <a:r>
              <a:rPr lang="en-US" altLang="ja-JP" sz="1100" dirty="0"/>
              <a:t>n</a:t>
            </a:r>
            <a:r>
              <a:rPr lang="ja-JP" altLang="en-US" sz="1100" dirty="0"/>
              <a:t>の時</a:t>
            </a:r>
            <a:r>
              <a:rPr lang="en-US" altLang="ja-JP" sz="1100" dirty="0"/>
              <a:t>0</a:t>
            </a:r>
          </a:p>
        </p:txBody>
      </p:sp>
    </p:spTree>
    <p:extLst>
      <p:ext uri="{BB962C8B-B14F-4D97-AF65-F5344CB8AC3E}">
        <p14:creationId xmlns:p14="http://schemas.microsoft.com/office/powerpoint/2010/main" val="200732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36550"/>
            <a:ext cx="5760119" cy="507831"/>
          </a:xfrm>
          <a:prstGeom prst="rect">
            <a:avLst/>
          </a:prstGeom>
          <a:noFill/>
        </p:spPr>
        <p:txBody>
          <a:bodyPr wrap="square" rtlCol="0">
            <a:spAutoFit/>
          </a:bodyPr>
          <a:lstStyle/>
          <a:p>
            <a:r>
              <a:rPr lang="ja-JP" altLang="en-US" sz="2700" dirty="0"/>
              <a:t>式の導出②</a:t>
            </a:r>
            <a:endParaRPr lang="en-US" altLang="ja-JP" sz="2700" dirty="0"/>
          </a:p>
        </p:txBody>
      </p:sp>
      <p:sp>
        <p:nvSpPr>
          <p:cNvPr id="4" name="テキスト ボックス 3"/>
          <p:cNvSpPr txBox="1"/>
          <p:nvPr/>
        </p:nvSpPr>
        <p:spPr>
          <a:xfrm>
            <a:off x="82547" y="644381"/>
            <a:ext cx="8961123" cy="400110"/>
          </a:xfrm>
          <a:prstGeom prst="rect">
            <a:avLst/>
          </a:prstGeom>
          <a:noFill/>
        </p:spPr>
        <p:txBody>
          <a:bodyPr wrap="square" rtlCol="0">
            <a:spAutoFit/>
          </a:bodyPr>
          <a:lstStyle/>
          <a:p>
            <a:r>
              <a:rPr lang="en-US" altLang="ja-JP" sz="2000" dirty="0"/>
              <a:t>-T/2</a:t>
            </a:r>
            <a:r>
              <a:rPr lang="ja-JP" altLang="en-US" sz="2000" dirty="0"/>
              <a:t>から</a:t>
            </a:r>
            <a:r>
              <a:rPr lang="en-US" altLang="ja-JP" sz="2000" dirty="0"/>
              <a:t>T/2</a:t>
            </a:r>
            <a:r>
              <a:rPr lang="ja-JP" altLang="en-US" sz="2000" dirty="0"/>
              <a:t>で積分</a:t>
            </a:r>
            <a:endParaRPr lang="en-US" altLang="ja-JP" sz="2000" dirty="0"/>
          </a:p>
        </p:txBody>
      </p:sp>
      <p:sp>
        <p:nvSpPr>
          <p:cNvPr id="5" name="スライド番号プレースホルダー 4"/>
          <p:cNvSpPr>
            <a:spLocks noGrp="1"/>
          </p:cNvSpPr>
          <p:nvPr>
            <p:ph type="sldNum" sz="quarter" idx="12"/>
          </p:nvPr>
        </p:nvSpPr>
        <p:spPr/>
        <p:txBody>
          <a:bodyPr/>
          <a:lstStyle/>
          <a:p>
            <a:fld id="{3A1DB6C2-2DC4-4A01-AF44-C43BC26CCD43}" type="slidenum">
              <a:rPr lang="ja-JP" altLang="en-US" smtClean="0"/>
              <a:pPr/>
              <a:t>5</a:t>
            </a:fld>
            <a:endParaRPr lang="ja-JP" altLang="en-US" dirty="0"/>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821702720"/>
              </p:ext>
            </p:extLst>
          </p:nvPr>
        </p:nvGraphicFramePr>
        <p:xfrm>
          <a:off x="165101" y="1044491"/>
          <a:ext cx="5886450" cy="1885950"/>
        </p:xfrm>
        <a:graphic>
          <a:graphicData uri="http://schemas.openxmlformats.org/presentationml/2006/ole">
            <mc:AlternateContent xmlns:mc="http://schemas.openxmlformats.org/markup-compatibility/2006">
              <mc:Choice xmlns:v="urn:schemas-microsoft-com:vml" Requires="v">
                <p:oleObj name="数式" r:id="rId3" imgW="3924000" imgH="1257120" progId="Equation.3">
                  <p:embed/>
                </p:oleObj>
              </mc:Choice>
              <mc:Fallback>
                <p:oleObj name="数式" r:id="rId3" imgW="3924000" imgH="1257120" progId="Equation.3">
                  <p:embed/>
                  <p:pic>
                    <p:nvPicPr>
                      <p:cNvPr id="20" name="オブジェクト 19"/>
                      <p:cNvPicPr/>
                      <p:nvPr/>
                    </p:nvPicPr>
                    <p:blipFill>
                      <a:blip r:embed="rId4"/>
                      <a:stretch>
                        <a:fillRect/>
                      </a:stretch>
                    </p:blipFill>
                    <p:spPr>
                      <a:xfrm>
                        <a:off x="165101" y="1044491"/>
                        <a:ext cx="5886450" cy="1885950"/>
                      </a:xfrm>
                      <a:prstGeom prst="rect">
                        <a:avLst/>
                      </a:prstGeom>
                    </p:spPr>
                  </p:pic>
                </p:oleObj>
              </mc:Fallback>
            </mc:AlternateContent>
          </a:graphicData>
        </a:graphic>
      </p:graphicFrame>
      <p:graphicFrame>
        <p:nvGraphicFramePr>
          <p:cNvPr id="11" name="オブジェクト 10"/>
          <p:cNvGraphicFramePr>
            <a:graphicFrameLocks noChangeAspect="1"/>
          </p:cNvGraphicFramePr>
          <p:nvPr>
            <p:extLst>
              <p:ext uri="{D42A27DB-BD31-4B8C-83A1-F6EECF244321}">
                <p14:modId xmlns:p14="http://schemas.microsoft.com/office/powerpoint/2010/main" val="4282473569"/>
              </p:ext>
            </p:extLst>
          </p:nvPr>
        </p:nvGraphicFramePr>
        <p:xfrm>
          <a:off x="165101" y="3624578"/>
          <a:ext cx="8534400" cy="2476500"/>
        </p:xfrm>
        <a:graphic>
          <a:graphicData uri="http://schemas.openxmlformats.org/presentationml/2006/ole">
            <mc:AlternateContent xmlns:mc="http://schemas.openxmlformats.org/markup-compatibility/2006">
              <mc:Choice xmlns:v="urn:schemas-microsoft-com:vml" Requires="v">
                <p:oleObj name="数式" r:id="rId5" imgW="5689440" imgH="1650960" progId="Equation.3">
                  <p:embed/>
                </p:oleObj>
              </mc:Choice>
              <mc:Fallback>
                <p:oleObj name="数式" r:id="rId5" imgW="5689440" imgH="1650960" progId="Equation.3">
                  <p:embed/>
                  <p:pic>
                    <p:nvPicPr>
                      <p:cNvPr id="20" name="オブジェクト 19"/>
                      <p:cNvPicPr/>
                      <p:nvPr/>
                    </p:nvPicPr>
                    <p:blipFill>
                      <a:blip r:embed="rId6"/>
                      <a:stretch>
                        <a:fillRect/>
                      </a:stretch>
                    </p:blipFill>
                    <p:spPr>
                      <a:xfrm>
                        <a:off x="165101" y="3624578"/>
                        <a:ext cx="8534400" cy="2476500"/>
                      </a:xfrm>
                      <a:prstGeom prst="rect">
                        <a:avLst/>
                      </a:prstGeom>
                    </p:spPr>
                  </p:pic>
                </p:oleObj>
              </mc:Fallback>
            </mc:AlternateContent>
          </a:graphicData>
        </a:graphic>
      </p:graphicFrame>
      <p:sp>
        <p:nvSpPr>
          <p:cNvPr id="13" name="テキスト ボックス 12"/>
          <p:cNvSpPr txBox="1"/>
          <p:nvPr/>
        </p:nvSpPr>
        <p:spPr>
          <a:xfrm>
            <a:off x="82547" y="3130496"/>
            <a:ext cx="8961123" cy="400110"/>
          </a:xfrm>
          <a:prstGeom prst="rect">
            <a:avLst/>
          </a:prstGeom>
          <a:noFill/>
        </p:spPr>
        <p:txBody>
          <a:bodyPr wrap="square" rtlCol="0">
            <a:spAutoFit/>
          </a:bodyPr>
          <a:lstStyle/>
          <a:p>
            <a:r>
              <a:rPr lang="ja-JP" altLang="en-US" sz="2000" dirty="0"/>
              <a:t>両辺に</a:t>
            </a:r>
            <a:r>
              <a:rPr lang="en-US" altLang="ja-JP" sz="2000" dirty="0"/>
              <a:t>cos(</a:t>
            </a:r>
            <a:r>
              <a:rPr lang="en-US" altLang="ja-JP" sz="2000" dirty="0" err="1"/>
              <a:t>mwt</a:t>
            </a:r>
            <a:r>
              <a:rPr lang="en-US" altLang="ja-JP" sz="2000" dirty="0"/>
              <a:t>)</a:t>
            </a:r>
            <a:r>
              <a:rPr lang="ja-JP" altLang="en-US" sz="2000" dirty="0"/>
              <a:t>をかけて</a:t>
            </a:r>
            <a:r>
              <a:rPr lang="en-US" altLang="ja-JP" sz="2000" dirty="0"/>
              <a:t>-T/2</a:t>
            </a:r>
            <a:r>
              <a:rPr lang="ja-JP" altLang="en-US" sz="2000" dirty="0"/>
              <a:t>から</a:t>
            </a:r>
            <a:r>
              <a:rPr lang="en-US" altLang="ja-JP" sz="2000" dirty="0"/>
              <a:t>T/2</a:t>
            </a:r>
            <a:r>
              <a:rPr lang="ja-JP" altLang="en-US" sz="2000" dirty="0"/>
              <a:t>で積分</a:t>
            </a:r>
            <a:endParaRPr lang="en-US" altLang="ja-JP" sz="2000" dirty="0"/>
          </a:p>
        </p:txBody>
      </p:sp>
      <p:cxnSp>
        <p:nvCxnSpPr>
          <p:cNvPr id="8" name="直線コネクタ 7"/>
          <p:cNvCxnSpPr/>
          <p:nvPr/>
        </p:nvCxnSpPr>
        <p:spPr>
          <a:xfrm>
            <a:off x="1009651" y="4105131"/>
            <a:ext cx="942975"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095626" y="4105131"/>
            <a:ext cx="942975"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4191001" y="4724256"/>
            <a:ext cx="942975"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6538913" y="4724256"/>
            <a:ext cx="942975" cy="0"/>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7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14"/>
        <p:cNvGrpSpPr/>
        <p:nvPr/>
      </p:nvGrpSpPr>
      <p:grpSpPr>
        <a:xfrm>
          <a:off x="0" y="0"/>
          <a:ext cx="0" cy="0"/>
          <a:chOff x="0" y="0"/>
          <a:chExt cx="0" cy="0"/>
        </a:xfrm>
      </p:grpSpPr>
      <p:sp>
        <p:nvSpPr>
          <p:cNvPr id="18715" name="Google Shape;18715;p1"/>
          <p:cNvSpPr txBox="1">
            <a:spLocks noGrp="1"/>
          </p:cNvSpPr>
          <p:nvPr>
            <p:ph type="sldNum" idx="12"/>
          </p:nvPr>
        </p:nvSpPr>
        <p:spPr>
          <a:xfrm>
            <a:off x="7086600" y="6492875"/>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t>6</a:t>
            </a:fld>
            <a:endParaRPr/>
          </a:p>
        </p:txBody>
      </p:sp>
      <p:sp>
        <p:nvSpPr>
          <p:cNvPr id="18716" name="Google Shape;18716;p1"/>
          <p:cNvSpPr txBox="1"/>
          <p:nvPr/>
        </p:nvSpPr>
        <p:spPr>
          <a:xfrm>
            <a:off x="0" y="136550"/>
            <a:ext cx="5760000" cy="507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700">
                <a:solidFill>
                  <a:schemeClr val="dk1"/>
                </a:solidFill>
                <a:latin typeface="Calibri"/>
                <a:ea typeface="Calibri"/>
                <a:cs typeface="Calibri"/>
                <a:sym typeface="Calibri"/>
              </a:rPr>
              <a:t>式の導出③</a:t>
            </a:r>
            <a:endParaRPr sz="2700">
              <a:solidFill>
                <a:schemeClr val="dk1"/>
              </a:solidFill>
              <a:latin typeface="Calibri"/>
              <a:ea typeface="Calibri"/>
              <a:cs typeface="Calibri"/>
              <a:sym typeface="Calibri"/>
            </a:endParaRPr>
          </a:p>
        </p:txBody>
      </p:sp>
      <p:pic>
        <p:nvPicPr>
          <p:cNvPr id="18717" name="Google Shape;18717;p1"/>
          <p:cNvPicPr preferRelativeResize="0"/>
          <p:nvPr/>
        </p:nvPicPr>
        <p:blipFill rotWithShape="1">
          <a:blip r:embed="rId2">
            <a:alphaModFix/>
          </a:blip>
          <a:srcRect/>
          <a:stretch/>
        </p:blipFill>
        <p:spPr>
          <a:xfrm>
            <a:off x="142875" y="1152525"/>
            <a:ext cx="6667500" cy="2476500"/>
          </a:xfrm>
          <a:prstGeom prst="rect">
            <a:avLst/>
          </a:prstGeom>
          <a:noFill/>
          <a:ln>
            <a:noFill/>
          </a:ln>
        </p:spPr>
      </p:pic>
      <p:sp>
        <p:nvSpPr>
          <p:cNvPr id="18718" name="Google Shape;18718;p1"/>
          <p:cNvSpPr txBox="1"/>
          <p:nvPr/>
        </p:nvSpPr>
        <p:spPr>
          <a:xfrm>
            <a:off x="0" y="644381"/>
            <a:ext cx="8961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a:solidFill>
                  <a:schemeClr val="dk1"/>
                </a:solidFill>
                <a:latin typeface="Calibri"/>
                <a:ea typeface="Calibri"/>
                <a:cs typeface="Calibri"/>
                <a:sym typeface="Calibri"/>
              </a:rPr>
              <a:t>両辺にsin(mwt)をかけて-T/2からT/2で積分</a:t>
            </a:r>
            <a:endParaRPr sz="2000">
              <a:solidFill>
                <a:schemeClr val="dk1"/>
              </a:solidFill>
              <a:latin typeface="Calibri"/>
              <a:ea typeface="Calibri"/>
              <a:cs typeface="Calibri"/>
              <a:sym typeface="Calibri"/>
            </a:endParaRPr>
          </a:p>
        </p:txBody>
      </p:sp>
      <p:sp>
        <p:nvSpPr>
          <p:cNvPr id="18719" name="Google Shape;18719;p1"/>
          <p:cNvSpPr txBox="1"/>
          <p:nvPr/>
        </p:nvSpPr>
        <p:spPr>
          <a:xfrm>
            <a:off x="2719588" y="3770203"/>
            <a:ext cx="6081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a:solidFill>
                  <a:schemeClr val="dk1"/>
                </a:solidFill>
                <a:latin typeface="Calibri"/>
                <a:ea typeface="Calibri"/>
                <a:cs typeface="Calibri"/>
                <a:sym typeface="Calibri"/>
              </a:rPr>
              <a:t>以上からフーリエ級数は以下のようにあらわせる</a:t>
            </a:r>
            <a:endParaRPr sz="2000">
              <a:solidFill>
                <a:schemeClr val="dk1"/>
              </a:solidFill>
              <a:latin typeface="Calibri"/>
              <a:ea typeface="Calibri"/>
              <a:cs typeface="Calibri"/>
              <a:sym typeface="Calibri"/>
            </a:endParaRPr>
          </a:p>
        </p:txBody>
      </p:sp>
      <p:cxnSp>
        <p:nvCxnSpPr>
          <p:cNvPr id="18720" name="Google Shape;18720;p1"/>
          <p:cNvCxnSpPr/>
          <p:nvPr/>
        </p:nvCxnSpPr>
        <p:spPr>
          <a:xfrm>
            <a:off x="1038225" y="1628775"/>
            <a:ext cx="942900" cy="0"/>
          </a:xfrm>
          <a:prstGeom prst="straightConnector1">
            <a:avLst/>
          </a:prstGeom>
          <a:noFill/>
          <a:ln w="15875" cap="flat" cmpd="sng">
            <a:solidFill>
              <a:srgbClr val="00B0F0"/>
            </a:solidFill>
            <a:prstDash val="solid"/>
            <a:miter lim="800000"/>
            <a:headEnd type="none" w="sm" len="sm"/>
            <a:tailEnd type="none" w="sm" len="sm"/>
          </a:ln>
        </p:spPr>
      </p:cxnSp>
      <p:cxnSp>
        <p:nvCxnSpPr>
          <p:cNvPr id="18721" name="Google Shape;18721;p1"/>
          <p:cNvCxnSpPr/>
          <p:nvPr/>
        </p:nvCxnSpPr>
        <p:spPr>
          <a:xfrm>
            <a:off x="3124200" y="1628775"/>
            <a:ext cx="942900" cy="0"/>
          </a:xfrm>
          <a:prstGeom prst="straightConnector1">
            <a:avLst/>
          </a:prstGeom>
          <a:noFill/>
          <a:ln w="15875" cap="flat" cmpd="sng">
            <a:solidFill>
              <a:srgbClr val="00B0F0"/>
            </a:solidFill>
            <a:prstDash val="solid"/>
            <a:miter lim="800000"/>
            <a:headEnd type="none" w="sm" len="sm"/>
            <a:tailEnd type="none" w="sm" len="sm"/>
          </a:ln>
        </p:spPr>
      </p:cxnSp>
      <p:cxnSp>
        <p:nvCxnSpPr>
          <p:cNvPr id="18722" name="Google Shape;18722;p1"/>
          <p:cNvCxnSpPr/>
          <p:nvPr/>
        </p:nvCxnSpPr>
        <p:spPr>
          <a:xfrm>
            <a:off x="2419350" y="2266950"/>
            <a:ext cx="942900" cy="0"/>
          </a:xfrm>
          <a:prstGeom prst="straightConnector1">
            <a:avLst/>
          </a:prstGeom>
          <a:noFill/>
          <a:ln w="15875" cap="flat" cmpd="sng">
            <a:solidFill>
              <a:srgbClr val="00B0F0"/>
            </a:solidFill>
            <a:prstDash val="solid"/>
            <a:miter lim="800000"/>
            <a:headEnd type="none" w="sm" len="sm"/>
            <a:tailEnd type="none" w="sm" len="sm"/>
          </a:ln>
        </p:spPr>
      </p:cxnSp>
      <p:cxnSp>
        <p:nvCxnSpPr>
          <p:cNvPr id="18723" name="Google Shape;18723;p1"/>
          <p:cNvCxnSpPr/>
          <p:nvPr/>
        </p:nvCxnSpPr>
        <p:spPr>
          <a:xfrm>
            <a:off x="4505325" y="2266950"/>
            <a:ext cx="942900" cy="0"/>
          </a:xfrm>
          <a:prstGeom prst="straightConnector1">
            <a:avLst/>
          </a:prstGeom>
          <a:noFill/>
          <a:ln w="15875" cap="flat" cmpd="sng">
            <a:solidFill>
              <a:srgbClr val="00B0F0"/>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7</a:t>
            </a:fld>
            <a:endParaRPr lang="ja-JP" altLang="en-US" dirty="0"/>
          </a:p>
        </p:txBody>
      </p:sp>
      <p:sp>
        <p:nvSpPr>
          <p:cNvPr id="4" name="テキスト ボックス 3"/>
          <p:cNvSpPr txBox="1"/>
          <p:nvPr/>
        </p:nvSpPr>
        <p:spPr>
          <a:xfrm>
            <a:off x="0" y="136550"/>
            <a:ext cx="5760119" cy="507831"/>
          </a:xfrm>
          <a:prstGeom prst="rect">
            <a:avLst/>
          </a:prstGeom>
          <a:noFill/>
        </p:spPr>
        <p:txBody>
          <a:bodyPr wrap="square" rtlCol="0">
            <a:spAutoFit/>
          </a:bodyPr>
          <a:lstStyle/>
          <a:p>
            <a:r>
              <a:rPr lang="ja-JP" altLang="en-US" sz="2700" dirty="0"/>
              <a:t>式の導出④</a:t>
            </a:r>
            <a:r>
              <a:rPr lang="en-US" altLang="ja-JP" sz="2700" dirty="0"/>
              <a:t>(</a:t>
            </a:r>
            <a:r>
              <a:rPr lang="ja-JP" altLang="en-US" sz="2700" dirty="0"/>
              <a:t>複素フーリエ級数）</a:t>
            </a:r>
            <a:endParaRPr lang="en-US" altLang="ja-JP" sz="2700" dirty="0"/>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1159703191"/>
              </p:ext>
            </p:extLst>
          </p:nvPr>
        </p:nvGraphicFramePr>
        <p:xfrm>
          <a:off x="160023" y="1029031"/>
          <a:ext cx="8610601" cy="1333500"/>
        </p:xfrm>
        <a:graphic>
          <a:graphicData uri="http://schemas.openxmlformats.org/presentationml/2006/ole">
            <mc:AlternateContent xmlns:mc="http://schemas.openxmlformats.org/markup-compatibility/2006">
              <mc:Choice xmlns:v="urn:schemas-microsoft-com:vml" Requires="v">
                <p:oleObj name="数式" r:id="rId2" imgW="5740200" imgH="888840" progId="Equation.3">
                  <p:embed/>
                </p:oleObj>
              </mc:Choice>
              <mc:Fallback>
                <p:oleObj name="数式" r:id="rId2" imgW="5740200" imgH="888840" progId="Equation.3">
                  <p:embed/>
                  <p:pic>
                    <p:nvPicPr>
                      <p:cNvPr id="4" name="オブジェクト 3"/>
                      <p:cNvPicPr/>
                      <p:nvPr/>
                    </p:nvPicPr>
                    <p:blipFill>
                      <a:blip r:embed="rId3"/>
                      <a:stretch>
                        <a:fillRect/>
                      </a:stretch>
                    </p:blipFill>
                    <p:spPr>
                      <a:xfrm>
                        <a:off x="160023" y="1029031"/>
                        <a:ext cx="8610601" cy="1333500"/>
                      </a:xfrm>
                      <a:prstGeom prst="rect">
                        <a:avLst/>
                      </a:prstGeom>
                    </p:spPr>
                  </p:pic>
                </p:oleObj>
              </mc:Fallback>
            </mc:AlternateContent>
          </a:graphicData>
        </a:graphic>
      </p:graphicFrame>
      <p:sp>
        <p:nvSpPr>
          <p:cNvPr id="6" name="テキスト ボックス 5"/>
          <p:cNvSpPr txBox="1"/>
          <p:nvPr/>
        </p:nvSpPr>
        <p:spPr>
          <a:xfrm>
            <a:off x="0" y="644381"/>
            <a:ext cx="8961123" cy="400110"/>
          </a:xfrm>
          <a:prstGeom prst="rect">
            <a:avLst/>
          </a:prstGeom>
          <a:noFill/>
        </p:spPr>
        <p:txBody>
          <a:bodyPr wrap="square" rtlCol="0">
            <a:spAutoFit/>
          </a:bodyPr>
          <a:lstStyle/>
          <a:p>
            <a:r>
              <a:rPr lang="en-US" altLang="ja-JP" sz="2000" dirty="0" err="1"/>
              <a:t>cos,sin</a:t>
            </a:r>
            <a:r>
              <a:rPr lang="ja-JP" altLang="en-US" sz="2000" dirty="0"/>
              <a:t>を置き換える</a:t>
            </a:r>
            <a:endParaRPr lang="en-US" altLang="ja-JP" sz="2000" dirty="0"/>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3403397568"/>
              </p:ext>
            </p:extLst>
          </p:nvPr>
        </p:nvGraphicFramePr>
        <p:xfrm>
          <a:off x="5235575" y="4740564"/>
          <a:ext cx="2879725" cy="1665287"/>
        </p:xfrm>
        <a:graphic>
          <a:graphicData uri="http://schemas.openxmlformats.org/presentationml/2006/ole">
            <mc:AlternateContent xmlns:mc="http://schemas.openxmlformats.org/markup-compatibility/2006">
              <mc:Choice xmlns:v="urn:schemas-microsoft-com:vml" Requires="v">
                <p:oleObj name="数式" r:id="rId4" imgW="1447560" imgH="838080" progId="Equation.3">
                  <p:embed/>
                </p:oleObj>
              </mc:Choice>
              <mc:Fallback>
                <p:oleObj name="数式" r:id="rId4" imgW="1447560" imgH="838080" progId="Equation.3">
                  <p:embed/>
                  <p:pic>
                    <p:nvPicPr>
                      <p:cNvPr id="9" name="オブジェクト 8"/>
                      <p:cNvPicPr/>
                      <p:nvPr/>
                    </p:nvPicPr>
                    <p:blipFill>
                      <a:blip r:embed="rId5"/>
                      <a:stretch>
                        <a:fillRect/>
                      </a:stretch>
                    </p:blipFill>
                    <p:spPr>
                      <a:xfrm>
                        <a:off x="5235575" y="4740564"/>
                        <a:ext cx="2879725" cy="1665287"/>
                      </a:xfrm>
                      <a:prstGeom prst="rect">
                        <a:avLst/>
                      </a:prstGeom>
                    </p:spPr>
                  </p:pic>
                </p:oleObj>
              </mc:Fallback>
            </mc:AlternateContent>
          </a:graphicData>
        </a:graphic>
      </p:graphicFrame>
      <p:sp>
        <p:nvSpPr>
          <p:cNvPr id="8" name="テキスト ボックス 7"/>
          <p:cNvSpPr txBox="1"/>
          <p:nvPr/>
        </p:nvSpPr>
        <p:spPr>
          <a:xfrm>
            <a:off x="-1" y="2396692"/>
            <a:ext cx="8961123" cy="400110"/>
          </a:xfrm>
          <a:prstGeom prst="rect">
            <a:avLst/>
          </a:prstGeom>
          <a:noFill/>
        </p:spPr>
        <p:txBody>
          <a:bodyPr wrap="square" rtlCol="0">
            <a:spAutoFit/>
          </a:bodyPr>
          <a:lstStyle/>
          <a:p>
            <a:r>
              <a:rPr lang="ja-JP" altLang="en-US" sz="2000" dirty="0"/>
              <a:t>ここで</a:t>
            </a:r>
            <a:endParaRPr lang="en-US" altLang="ja-JP" sz="2000" dirty="0"/>
          </a:p>
        </p:txBody>
      </p:sp>
      <p:graphicFrame>
        <p:nvGraphicFramePr>
          <p:cNvPr id="9" name="オブジェクト 8"/>
          <p:cNvGraphicFramePr>
            <a:graphicFrameLocks noChangeAspect="1"/>
          </p:cNvGraphicFramePr>
          <p:nvPr>
            <p:extLst>
              <p:ext uri="{D42A27DB-BD31-4B8C-83A1-F6EECF244321}">
                <p14:modId xmlns:p14="http://schemas.microsoft.com/office/powerpoint/2010/main" val="1182530655"/>
              </p:ext>
            </p:extLst>
          </p:nvPr>
        </p:nvGraphicFramePr>
        <p:xfrm>
          <a:off x="160023" y="2730125"/>
          <a:ext cx="5867400" cy="3733800"/>
        </p:xfrm>
        <a:graphic>
          <a:graphicData uri="http://schemas.openxmlformats.org/presentationml/2006/ole">
            <mc:AlternateContent xmlns:mc="http://schemas.openxmlformats.org/markup-compatibility/2006">
              <mc:Choice xmlns:v="urn:schemas-microsoft-com:vml" Requires="v">
                <p:oleObj name="数式" r:id="rId6" imgW="3911400" imgH="2489040" progId="Equation.3">
                  <p:embed/>
                </p:oleObj>
              </mc:Choice>
              <mc:Fallback>
                <p:oleObj name="数式" r:id="rId6" imgW="3911400" imgH="2489040" progId="Equation.3">
                  <p:embed/>
                  <p:pic>
                    <p:nvPicPr>
                      <p:cNvPr id="5" name="オブジェクト 4"/>
                      <p:cNvPicPr/>
                      <p:nvPr/>
                    </p:nvPicPr>
                    <p:blipFill>
                      <a:blip r:embed="rId7"/>
                      <a:stretch>
                        <a:fillRect/>
                      </a:stretch>
                    </p:blipFill>
                    <p:spPr>
                      <a:xfrm>
                        <a:off x="160023" y="2730125"/>
                        <a:ext cx="5867400" cy="3733800"/>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364462864"/>
              </p:ext>
            </p:extLst>
          </p:nvPr>
        </p:nvGraphicFramePr>
        <p:xfrm>
          <a:off x="6593728" y="378344"/>
          <a:ext cx="1394577" cy="894832"/>
        </p:xfrm>
        <a:graphic>
          <a:graphicData uri="http://schemas.openxmlformats.org/presentationml/2006/ole">
            <mc:AlternateContent xmlns:mc="http://schemas.openxmlformats.org/markup-compatibility/2006">
              <mc:Choice xmlns:v="urn:schemas-microsoft-com:vml" Requires="v">
                <p:oleObj name="数式" r:id="rId8" imgW="1346040" imgH="863280" progId="Equation.3">
                  <p:embed/>
                </p:oleObj>
              </mc:Choice>
              <mc:Fallback>
                <p:oleObj name="数式" r:id="rId8" imgW="1346040" imgH="863280" progId="Equation.3">
                  <p:embed/>
                  <p:pic>
                    <p:nvPicPr>
                      <p:cNvPr id="5" name="オブジェクト 4"/>
                      <p:cNvPicPr/>
                      <p:nvPr/>
                    </p:nvPicPr>
                    <p:blipFill>
                      <a:blip r:embed="rId9"/>
                      <a:stretch>
                        <a:fillRect/>
                      </a:stretch>
                    </p:blipFill>
                    <p:spPr>
                      <a:xfrm>
                        <a:off x="6593728" y="378344"/>
                        <a:ext cx="1394577" cy="894832"/>
                      </a:xfrm>
                      <a:prstGeom prst="rect">
                        <a:avLst/>
                      </a:prstGeom>
                    </p:spPr>
                  </p:pic>
                </p:oleObj>
              </mc:Fallback>
            </mc:AlternateContent>
          </a:graphicData>
        </a:graphic>
      </p:graphicFrame>
      <p:sp>
        <p:nvSpPr>
          <p:cNvPr id="11" name="テキスト ボックス 10"/>
          <p:cNvSpPr txBox="1"/>
          <p:nvPr/>
        </p:nvSpPr>
        <p:spPr>
          <a:xfrm>
            <a:off x="4943652" y="4396970"/>
            <a:ext cx="2655047" cy="400110"/>
          </a:xfrm>
          <a:prstGeom prst="rect">
            <a:avLst/>
          </a:prstGeom>
          <a:noFill/>
        </p:spPr>
        <p:txBody>
          <a:bodyPr wrap="square" rtlCol="0">
            <a:spAutoFit/>
          </a:bodyPr>
          <a:lstStyle/>
          <a:p>
            <a:r>
              <a:rPr lang="ja-JP" altLang="en-US" sz="2000" dirty="0"/>
              <a:t>複素フーリエ級数</a:t>
            </a:r>
            <a:endParaRPr lang="en-US" altLang="ja-JP" sz="2000" dirty="0"/>
          </a:p>
        </p:txBody>
      </p:sp>
      <p:sp>
        <p:nvSpPr>
          <p:cNvPr id="12" name="正方形/長方形 11"/>
          <p:cNvSpPr/>
          <p:nvPr/>
        </p:nvSpPr>
        <p:spPr>
          <a:xfrm>
            <a:off x="5235575" y="4740564"/>
            <a:ext cx="2879726" cy="176971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548442" y="355139"/>
            <a:ext cx="1566858" cy="10355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697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srcRect l="5208" t="27037" r="38542" b="17407"/>
          <a:stretch/>
        </p:blipFill>
        <p:spPr>
          <a:xfrm>
            <a:off x="5065392" y="2255609"/>
            <a:ext cx="2571750" cy="1428750"/>
          </a:xfrm>
          <a:prstGeom prst="rect">
            <a:avLst/>
          </a:prstGeom>
        </p:spPr>
      </p:pic>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8</a:t>
            </a:fld>
            <a:endParaRPr lang="ja-JP" altLang="en-US" dirty="0"/>
          </a:p>
        </p:txBody>
      </p:sp>
      <p:sp>
        <p:nvSpPr>
          <p:cNvPr id="3" name="スライド番号プレースホルダー 1"/>
          <p:cNvSpPr txBox="1">
            <a:spLocks/>
          </p:cNvSpPr>
          <p:nvPr/>
        </p:nvSpPr>
        <p:spPr>
          <a:xfrm>
            <a:off x="7086600" y="6492875"/>
            <a:ext cx="20574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3A1DB6C2-2DC4-4A01-AF44-C43BC26CCD43}" type="slidenum">
              <a:rPr lang="ja-JP" altLang="en-US" smtClean="0"/>
              <a:pPr/>
              <a:t>8</a:t>
            </a:fld>
            <a:endParaRPr lang="ja-JP" altLang="en-US" dirty="0"/>
          </a:p>
        </p:txBody>
      </p:sp>
      <p:sp>
        <p:nvSpPr>
          <p:cNvPr id="4" name="スライド番号プレースホルダー 1"/>
          <p:cNvSpPr txBox="1">
            <a:spLocks/>
          </p:cNvSpPr>
          <p:nvPr/>
        </p:nvSpPr>
        <p:spPr>
          <a:xfrm>
            <a:off x="7086600" y="6492875"/>
            <a:ext cx="20574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3A1DB6C2-2DC4-4A01-AF44-C43BC26CCD43}" type="slidenum">
              <a:rPr lang="ja-JP" altLang="en-US" smtClean="0"/>
              <a:pPr/>
              <a:t>8</a:t>
            </a:fld>
            <a:endParaRPr lang="ja-JP" altLang="en-US" dirty="0"/>
          </a:p>
        </p:txBody>
      </p:sp>
      <p:sp>
        <p:nvSpPr>
          <p:cNvPr id="5" name="テキスト ボックス 4"/>
          <p:cNvSpPr txBox="1"/>
          <p:nvPr/>
        </p:nvSpPr>
        <p:spPr>
          <a:xfrm>
            <a:off x="0" y="136550"/>
            <a:ext cx="7943850" cy="507831"/>
          </a:xfrm>
          <a:prstGeom prst="rect">
            <a:avLst/>
          </a:prstGeom>
          <a:noFill/>
        </p:spPr>
        <p:txBody>
          <a:bodyPr wrap="square" rtlCol="0">
            <a:spAutoFit/>
          </a:bodyPr>
          <a:lstStyle/>
          <a:p>
            <a:r>
              <a:rPr lang="ja-JP" altLang="en-US" sz="2700" dirty="0"/>
              <a:t>複素フーリエ級数からフーリエ積分を考える</a:t>
            </a:r>
            <a:endParaRPr lang="en-US" altLang="ja-JP" sz="2700"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304820509"/>
              </p:ext>
            </p:extLst>
          </p:nvPr>
        </p:nvGraphicFramePr>
        <p:xfrm>
          <a:off x="4752809" y="744802"/>
          <a:ext cx="1101426" cy="461408"/>
        </p:xfrm>
        <a:graphic>
          <a:graphicData uri="http://schemas.openxmlformats.org/presentationml/2006/ole">
            <mc:AlternateContent xmlns:mc="http://schemas.openxmlformats.org/markup-compatibility/2006">
              <mc:Choice xmlns:v="urn:schemas-microsoft-com:vml" Requires="v">
                <p:oleObj name="数式" r:id="rId3" imgW="939600" imgH="393480" progId="Equation.3">
                  <p:embed/>
                </p:oleObj>
              </mc:Choice>
              <mc:Fallback>
                <p:oleObj name="数式" r:id="rId3" imgW="939600" imgH="393480" progId="Equation.3">
                  <p:embed/>
                  <p:pic>
                    <p:nvPicPr>
                      <p:cNvPr id="5" name="オブジェクト 4"/>
                      <p:cNvPicPr/>
                      <p:nvPr/>
                    </p:nvPicPr>
                    <p:blipFill>
                      <a:blip r:embed="rId4"/>
                      <a:stretch>
                        <a:fillRect/>
                      </a:stretch>
                    </p:blipFill>
                    <p:spPr>
                      <a:xfrm>
                        <a:off x="4752809" y="744802"/>
                        <a:ext cx="1101426" cy="461408"/>
                      </a:xfrm>
                      <a:prstGeom prst="rect">
                        <a:avLst/>
                      </a:prstGeom>
                    </p:spPr>
                  </p:pic>
                </p:oleObj>
              </mc:Fallback>
            </mc:AlternateContent>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3872937523"/>
              </p:ext>
            </p:extLst>
          </p:nvPr>
        </p:nvGraphicFramePr>
        <p:xfrm>
          <a:off x="146686" y="604192"/>
          <a:ext cx="4305300" cy="647700"/>
        </p:xfrm>
        <a:graphic>
          <a:graphicData uri="http://schemas.openxmlformats.org/presentationml/2006/ole">
            <mc:AlternateContent xmlns:mc="http://schemas.openxmlformats.org/markup-compatibility/2006">
              <mc:Choice xmlns:v="urn:schemas-microsoft-com:vml" Requires="v">
                <p:oleObj name="数式" r:id="rId5" imgW="2869920" imgH="431640" progId="Equation.3">
                  <p:embed/>
                </p:oleObj>
              </mc:Choice>
              <mc:Fallback>
                <p:oleObj name="数式" r:id="rId5" imgW="2869920" imgH="431640" progId="Equation.3">
                  <p:embed/>
                  <p:pic>
                    <p:nvPicPr>
                      <p:cNvPr id="7" name="オブジェクト 6"/>
                      <p:cNvPicPr/>
                      <p:nvPr/>
                    </p:nvPicPr>
                    <p:blipFill>
                      <a:blip r:embed="rId6"/>
                      <a:stretch>
                        <a:fillRect/>
                      </a:stretch>
                    </p:blipFill>
                    <p:spPr>
                      <a:xfrm>
                        <a:off x="146686" y="604192"/>
                        <a:ext cx="4305300" cy="647700"/>
                      </a:xfrm>
                      <a:prstGeom prst="rect">
                        <a:avLst/>
                      </a:prstGeom>
                    </p:spPr>
                  </p:pic>
                </p:oleObj>
              </mc:Fallback>
            </mc:AlternateContent>
          </a:graphicData>
        </a:graphic>
      </p:graphicFrame>
      <p:sp>
        <p:nvSpPr>
          <p:cNvPr id="9" name="テキスト ボックス 8"/>
          <p:cNvSpPr txBox="1"/>
          <p:nvPr/>
        </p:nvSpPr>
        <p:spPr>
          <a:xfrm>
            <a:off x="0" y="1304342"/>
            <a:ext cx="8961123" cy="400110"/>
          </a:xfrm>
          <a:prstGeom prst="rect">
            <a:avLst/>
          </a:prstGeom>
          <a:noFill/>
        </p:spPr>
        <p:txBody>
          <a:bodyPr wrap="square" rtlCol="0">
            <a:spAutoFit/>
          </a:bodyPr>
          <a:lstStyle/>
          <a:p>
            <a:r>
              <a:rPr lang="en-US" altLang="ja-JP" sz="2000" dirty="0"/>
              <a:t>C</a:t>
            </a:r>
            <a:r>
              <a:rPr lang="en-US" altLang="ja-JP" sz="2000" baseline="-25000" dirty="0"/>
              <a:t>n </a:t>
            </a:r>
            <a:r>
              <a:rPr lang="ja-JP" altLang="en-US" sz="2000" dirty="0"/>
              <a:t>の</a:t>
            </a:r>
            <a:r>
              <a:rPr lang="ja-JP" altLang="en-US" sz="2000" dirty="0" err="1"/>
              <a:t>ｔ</a:t>
            </a:r>
            <a:r>
              <a:rPr lang="ja-JP" altLang="en-US" sz="2000" dirty="0"/>
              <a:t>を</a:t>
            </a:r>
            <a:r>
              <a:rPr lang="en-US" altLang="ja-JP" sz="2000" dirty="0"/>
              <a:t>τ</a:t>
            </a:r>
            <a:r>
              <a:rPr lang="ja-JP" altLang="en-US" sz="2000" dirty="0"/>
              <a:t>に置き換えて代入</a:t>
            </a:r>
            <a:endParaRPr lang="en-US" altLang="ja-JP" sz="2000" dirty="0"/>
          </a:p>
        </p:txBody>
      </p:sp>
      <p:graphicFrame>
        <p:nvGraphicFramePr>
          <p:cNvPr id="11" name="オブジェクト 10"/>
          <p:cNvGraphicFramePr>
            <a:graphicFrameLocks noChangeAspect="1"/>
          </p:cNvGraphicFramePr>
          <p:nvPr>
            <p:extLst>
              <p:ext uri="{D42A27DB-BD31-4B8C-83A1-F6EECF244321}">
                <p14:modId xmlns:p14="http://schemas.microsoft.com/office/powerpoint/2010/main" val="2084280929"/>
              </p:ext>
            </p:extLst>
          </p:nvPr>
        </p:nvGraphicFramePr>
        <p:xfrm>
          <a:off x="146686" y="1601913"/>
          <a:ext cx="3524250" cy="3162300"/>
        </p:xfrm>
        <a:graphic>
          <a:graphicData uri="http://schemas.openxmlformats.org/presentationml/2006/ole">
            <mc:AlternateContent xmlns:mc="http://schemas.openxmlformats.org/markup-compatibility/2006">
              <mc:Choice xmlns:v="urn:schemas-microsoft-com:vml" Requires="v">
                <p:oleObj name="数式" r:id="rId7" imgW="2349360" imgH="2108160" progId="Equation.3">
                  <p:embed/>
                </p:oleObj>
              </mc:Choice>
              <mc:Fallback>
                <p:oleObj name="数式" r:id="rId7" imgW="2349360" imgH="2108160" progId="Equation.3">
                  <p:embed/>
                  <p:pic>
                    <p:nvPicPr>
                      <p:cNvPr id="8" name="オブジェクト 7"/>
                      <p:cNvPicPr/>
                      <p:nvPr/>
                    </p:nvPicPr>
                    <p:blipFill>
                      <a:blip r:embed="rId8"/>
                      <a:stretch>
                        <a:fillRect/>
                      </a:stretch>
                    </p:blipFill>
                    <p:spPr>
                      <a:xfrm>
                        <a:off x="146686" y="1601913"/>
                        <a:ext cx="3524250" cy="3162300"/>
                      </a:xfrm>
                      <a:prstGeom prst="rect">
                        <a:avLst/>
                      </a:prstGeom>
                    </p:spPr>
                  </p:pic>
                </p:oleObj>
              </mc:Fallback>
            </mc:AlternateContent>
          </a:graphicData>
        </a:graphic>
      </p:graphicFrame>
      <p:sp>
        <p:nvSpPr>
          <p:cNvPr id="12" name="テキスト ボックス 11"/>
          <p:cNvSpPr txBox="1"/>
          <p:nvPr/>
        </p:nvSpPr>
        <p:spPr>
          <a:xfrm>
            <a:off x="4771391" y="1189352"/>
            <a:ext cx="2303142" cy="307777"/>
          </a:xfrm>
          <a:prstGeom prst="rect">
            <a:avLst/>
          </a:prstGeom>
          <a:noFill/>
        </p:spPr>
        <p:txBody>
          <a:bodyPr wrap="square" rtlCol="0">
            <a:spAutoFit/>
          </a:bodyPr>
          <a:lstStyle/>
          <a:p>
            <a:r>
              <a:rPr lang="en-US" altLang="ja-JP" sz="1400" dirty="0" err="1"/>
              <a:t>ω</a:t>
            </a:r>
            <a:r>
              <a:rPr lang="en-US" altLang="ja-JP" sz="1400" baseline="-25000" dirty="0" err="1"/>
              <a:t>e</a:t>
            </a:r>
            <a:r>
              <a:rPr lang="ja-JP" altLang="en-US" sz="1400" dirty="0"/>
              <a:t>は十分に小さい</a:t>
            </a:r>
            <a:r>
              <a:rPr lang="en-US" altLang="ja-JP" sz="1400" baseline="-25000" dirty="0"/>
              <a:t> </a:t>
            </a:r>
            <a:endParaRPr lang="en-US" altLang="ja-JP" sz="14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129866636"/>
              </p:ext>
            </p:extLst>
          </p:nvPr>
        </p:nvGraphicFramePr>
        <p:xfrm>
          <a:off x="146686" y="5029200"/>
          <a:ext cx="2990850" cy="1828800"/>
        </p:xfrm>
        <a:graphic>
          <a:graphicData uri="http://schemas.openxmlformats.org/presentationml/2006/ole">
            <mc:AlternateContent xmlns:mc="http://schemas.openxmlformats.org/markup-compatibility/2006">
              <mc:Choice xmlns:v="urn:schemas-microsoft-com:vml" Requires="v">
                <p:oleObj name="数式" r:id="rId9" imgW="1993680" imgH="1218960" progId="Equation.3">
                  <p:embed/>
                </p:oleObj>
              </mc:Choice>
              <mc:Fallback>
                <p:oleObj name="数式" r:id="rId9" imgW="1993680" imgH="1218960" progId="Equation.3">
                  <p:embed/>
                  <p:pic>
                    <p:nvPicPr>
                      <p:cNvPr id="11" name="オブジェクト 10"/>
                      <p:cNvPicPr/>
                      <p:nvPr/>
                    </p:nvPicPr>
                    <p:blipFill>
                      <a:blip r:embed="rId10"/>
                      <a:stretch>
                        <a:fillRect/>
                      </a:stretch>
                    </p:blipFill>
                    <p:spPr>
                      <a:xfrm>
                        <a:off x="146686" y="5029200"/>
                        <a:ext cx="2990850" cy="1828800"/>
                      </a:xfrm>
                      <a:prstGeom prst="rect">
                        <a:avLst/>
                      </a:prstGeom>
                    </p:spPr>
                  </p:pic>
                </p:oleObj>
              </mc:Fallback>
            </mc:AlternateContent>
          </a:graphicData>
        </a:graphic>
      </p:graphicFrame>
      <p:sp>
        <p:nvSpPr>
          <p:cNvPr id="14" name="テキスト ボックス 13"/>
          <p:cNvSpPr txBox="1"/>
          <p:nvPr/>
        </p:nvSpPr>
        <p:spPr>
          <a:xfrm>
            <a:off x="0" y="4764213"/>
            <a:ext cx="4752809" cy="400110"/>
          </a:xfrm>
          <a:prstGeom prst="rect">
            <a:avLst/>
          </a:prstGeom>
          <a:noFill/>
        </p:spPr>
        <p:txBody>
          <a:bodyPr wrap="square" rtlCol="0">
            <a:spAutoFit/>
          </a:bodyPr>
          <a:lstStyle/>
          <a:p>
            <a:r>
              <a:rPr lang="ja-JP" altLang="en-US" sz="2000" dirty="0"/>
              <a:t>ここで</a:t>
            </a:r>
            <a:r>
              <a:rPr lang="en-US" altLang="ja-JP" sz="2000" dirty="0"/>
              <a:t>T</a:t>
            </a:r>
            <a:r>
              <a:rPr lang="ja-JP" altLang="en-US" sz="2000" dirty="0"/>
              <a:t>→∞⇒</a:t>
            </a:r>
            <a:r>
              <a:rPr lang="en-US" altLang="ja-JP" sz="2000" dirty="0" err="1"/>
              <a:t>Δω</a:t>
            </a:r>
            <a:r>
              <a:rPr lang="ja-JP" altLang="en-US" sz="2000" dirty="0"/>
              <a:t>→</a:t>
            </a:r>
            <a:r>
              <a:rPr lang="en-US" altLang="ja-JP" sz="2000" dirty="0"/>
              <a:t>0</a:t>
            </a:r>
            <a:r>
              <a:rPr lang="ja-JP" altLang="en-US" sz="2000" dirty="0"/>
              <a:t>　</a:t>
            </a:r>
            <a:r>
              <a:rPr lang="ja-JP" altLang="en-US" sz="2000" dirty="0">
                <a:solidFill>
                  <a:srgbClr val="0070C0"/>
                </a:solidFill>
              </a:rPr>
              <a:t>非周期関数にする</a:t>
            </a:r>
            <a:r>
              <a:rPr lang="en-US" altLang="ja-JP" sz="2000" baseline="-25000" dirty="0">
                <a:solidFill>
                  <a:srgbClr val="0070C0"/>
                </a:solidFill>
              </a:rPr>
              <a:t> </a:t>
            </a:r>
            <a:endParaRPr lang="en-US" altLang="ja-JP" sz="2000" dirty="0">
              <a:solidFill>
                <a:srgbClr val="0070C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2113558816"/>
              </p:ext>
            </p:extLst>
          </p:nvPr>
        </p:nvGraphicFramePr>
        <p:xfrm>
          <a:off x="4012566" y="3709586"/>
          <a:ext cx="3061967" cy="681867"/>
        </p:xfrm>
        <a:graphic>
          <a:graphicData uri="http://schemas.openxmlformats.org/presentationml/2006/ole">
            <mc:AlternateContent xmlns:mc="http://schemas.openxmlformats.org/markup-compatibility/2006">
              <mc:Choice xmlns:v="urn:schemas-microsoft-com:vml" Requires="v">
                <p:oleObj name="数式" r:id="rId11" imgW="3022560" imgH="672840" progId="Equation.3">
                  <p:embed/>
                </p:oleObj>
              </mc:Choice>
              <mc:Fallback>
                <p:oleObj name="数式" r:id="rId11" imgW="3022560" imgH="672840" progId="Equation.3">
                  <p:embed/>
                  <p:pic>
                    <p:nvPicPr>
                      <p:cNvPr id="11" name="オブジェクト 10"/>
                      <p:cNvPicPr/>
                      <p:nvPr/>
                    </p:nvPicPr>
                    <p:blipFill>
                      <a:blip r:embed="rId12"/>
                      <a:stretch>
                        <a:fillRect/>
                      </a:stretch>
                    </p:blipFill>
                    <p:spPr>
                      <a:xfrm>
                        <a:off x="4012566" y="3709586"/>
                        <a:ext cx="3061967" cy="681867"/>
                      </a:xfrm>
                      <a:prstGeom prst="rect">
                        <a:avLst/>
                      </a:prstGeom>
                    </p:spPr>
                  </p:pic>
                </p:oleObj>
              </mc:Fallback>
            </mc:AlternateContent>
          </a:graphicData>
        </a:graphic>
      </p:graphicFrame>
      <p:sp>
        <p:nvSpPr>
          <p:cNvPr id="16" name="テキスト ボックス 15"/>
          <p:cNvSpPr txBox="1"/>
          <p:nvPr/>
        </p:nvSpPr>
        <p:spPr>
          <a:xfrm>
            <a:off x="3824608" y="3376582"/>
            <a:ext cx="4095750" cy="307777"/>
          </a:xfrm>
          <a:prstGeom prst="rect">
            <a:avLst/>
          </a:prstGeom>
          <a:noFill/>
        </p:spPr>
        <p:txBody>
          <a:bodyPr wrap="square" rtlCol="0">
            <a:spAutoFit/>
          </a:bodyPr>
          <a:lstStyle/>
          <a:p>
            <a:r>
              <a:rPr lang="ja-JP" altLang="en-US" sz="1400" dirty="0"/>
              <a:t>区分級数積分</a:t>
            </a:r>
            <a:r>
              <a:rPr lang="en-US" altLang="ja-JP" sz="1400" baseline="-25000" dirty="0"/>
              <a:t> </a:t>
            </a:r>
            <a:endParaRPr lang="en-US" altLang="ja-JP" sz="1400" dirty="0"/>
          </a:p>
        </p:txBody>
      </p:sp>
      <p:graphicFrame>
        <p:nvGraphicFramePr>
          <p:cNvPr id="17" name="オブジェクト 16"/>
          <p:cNvGraphicFramePr>
            <a:graphicFrameLocks noChangeAspect="1"/>
          </p:cNvGraphicFramePr>
          <p:nvPr>
            <p:extLst>
              <p:ext uri="{D42A27DB-BD31-4B8C-83A1-F6EECF244321}">
                <p14:modId xmlns:p14="http://schemas.microsoft.com/office/powerpoint/2010/main" val="2689478287"/>
              </p:ext>
            </p:extLst>
          </p:nvPr>
        </p:nvGraphicFramePr>
        <p:xfrm>
          <a:off x="5409564" y="5077827"/>
          <a:ext cx="3200400" cy="786960"/>
        </p:xfrm>
        <a:graphic>
          <a:graphicData uri="http://schemas.openxmlformats.org/presentationml/2006/ole">
            <mc:AlternateContent xmlns:mc="http://schemas.openxmlformats.org/markup-compatibility/2006">
              <mc:Choice xmlns:v="urn:schemas-microsoft-com:vml" Requires="v">
                <p:oleObj name="数式" r:id="rId13" imgW="1600200" imgH="393480" progId="Equation.3">
                  <p:embed/>
                </p:oleObj>
              </mc:Choice>
              <mc:Fallback>
                <p:oleObj name="数式" r:id="rId13" imgW="1600200" imgH="393480" progId="Equation.3">
                  <p:embed/>
                  <p:pic>
                    <p:nvPicPr>
                      <p:cNvPr id="13" name="オブジェクト 12"/>
                      <p:cNvPicPr/>
                      <p:nvPr/>
                    </p:nvPicPr>
                    <p:blipFill>
                      <a:blip r:embed="rId14"/>
                      <a:stretch>
                        <a:fillRect/>
                      </a:stretch>
                    </p:blipFill>
                    <p:spPr>
                      <a:xfrm>
                        <a:off x="5409564" y="5077827"/>
                        <a:ext cx="3200400" cy="786960"/>
                      </a:xfrm>
                      <a:prstGeom prst="rect">
                        <a:avLst/>
                      </a:prstGeom>
                    </p:spPr>
                  </p:pic>
                </p:oleObj>
              </mc:Fallback>
            </mc:AlternateContent>
          </a:graphicData>
        </a:graphic>
      </p:graphicFrame>
      <p:sp>
        <p:nvSpPr>
          <p:cNvPr id="18" name="テキスト ボックス 17"/>
          <p:cNvSpPr txBox="1"/>
          <p:nvPr/>
        </p:nvSpPr>
        <p:spPr>
          <a:xfrm>
            <a:off x="4899495" y="4764213"/>
            <a:ext cx="4095750" cy="400110"/>
          </a:xfrm>
          <a:prstGeom prst="rect">
            <a:avLst/>
          </a:prstGeom>
          <a:noFill/>
        </p:spPr>
        <p:txBody>
          <a:bodyPr wrap="square" rtlCol="0">
            <a:spAutoFit/>
          </a:bodyPr>
          <a:lstStyle/>
          <a:p>
            <a:r>
              <a:rPr lang="ja-JP" altLang="en-US" sz="2000" dirty="0"/>
              <a:t>フーリエ積分</a:t>
            </a:r>
            <a:r>
              <a:rPr lang="en-US" altLang="ja-JP" sz="2000" dirty="0"/>
              <a:t>(T</a:t>
            </a:r>
            <a:r>
              <a:rPr lang="ja-JP" altLang="en-US" sz="2000" dirty="0"/>
              <a:t>→∞の極限値</a:t>
            </a:r>
            <a:r>
              <a:rPr lang="en-US" altLang="ja-JP" sz="2000" dirty="0"/>
              <a:t>)</a:t>
            </a:r>
            <a:r>
              <a:rPr lang="ja-JP" altLang="en-US" sz="2000" dirty="0"/>
              <a:t> </a:t>
            </a:r>
          </a:p>
        </p:txBody>
      </p:sp>
      <p:cxnSp>
        <p:nvCxnSpPr>
          <p:cNvPr id="19" name="直線コネクタ 18"/>
          <p:cNvCxnSpPr/>
          <p:nvPr/>
        </p:nvCxnSpPr>
        <p:spPr>
          <a:xfrm flipV="1">
            <a:off x="1447800" y="3409950"/>
            <a:ext cx="1247775" cy="9525"/>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2517775" y="3419475"/>
            <a:ext cx="549275" cy="314325"/>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2847975" y="4031371"/>
            <a:ext cx="822961" cy="1"/>
          </a:xfrm>
          <a:prstGeom prst="line">
            <a:avLst/>
          </a:prstGeom>
          <a:ln w="1587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楕円 23"/>
          <p:cNvSpPr/>
          <p:nvPr/>
        </p:nvSpPr>
        <p:spPr>
          <a:xfrm>
            <a:off x="67311" y="3559389"/>
            <a:ext cx="2626992" cy="61381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143747" y="644381"/>
            <a:ext cx="4308239" cy="58477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5241920" y="5151500"/>
            <a:ext cx="3368044" cy="7132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オブジェクト 26"/>
          <p:cNvGraphicFramePr>
            <a:graphicFrameLocks noChangeAspect="1"/>
          </p:cNvGraphicFramePr>
          <p:nvPr>
            <p:extLst>
              <p:ext uri="{D42A27DB-BD31-4B8C-83A1-F6EECF244321}">
                <p14:modId xmlns:p14="http://schemas.microsoft.com/office/powerpoint/2010/main" val="1741918292"/>
              </p:ext>
            </p:extLst>
          </p:nvPr>
        </p:nvGraphicFramePr>
        <p:xfrm>
          <a:off x="5323844" y="5986977"/>
          <a:ext cx="2743200" cy="660400"/>
        </p:xfrm>
        <a:graphic>
          <a:graphicData uri="http://schemas.openxmlformats.org/presentationml/2006/ole">
            <mc:AlternateContent xmlns:mc="http://schemas.openxmlformats.org/markup-compatibility/2006">
              <mc:Choice xmlns:v="urn:schemas-microsoft-com:vml" Requires="v">
                <p:oleObj name="数式" r:id="rId15" imgW="1371600" imgH="330120" progId="Equation.3">
                  <p:embed/>
                </p:oleObj>
              </mc:Choice>
              <mc:Fallback>
                <p:oleObj name="数式" r:id="rId15" imgW="1371600" imgH="330120" progId="Equation.3">
                  <p:embed/>
                  <p:pic>
                    <p:nvPicPr>
                      <p:cNvPr id="17" name="オブジェクト 16"/>
                      <p:cNvPicPr/>
                      <p:nvPr/>
                    </p:nvPicPr>
                    <p:blipFill>
                      <a:blip r:embed="rId16"/>
                      <a:stretch>
                        <a:fillRect/>
                      </a:stretch>
                    </p:blipFill>
                    <p:spPr>
                      <a:xfrm>
                        <a:off x="5323844" y="5986977"/>
                        <a:ext cx="2743200" cy="660400"/>
                      </a:xfrm>
                      <a:prstGeom prst="rect">
                        <a:avLst/>
                      </a:prstGeom>
                    </p:spPr>
                  </p:pic>
                </p:oleObj>
              </mc:Fallback>
            </mc:AlternateContent>
          </a:graphicData>
        </a:graphic>
      </p:graphicFrame>
      <p:sp>
        <p:nvSpPr>
          <p:cNvPr id="28" name="正方形/長方形 27"/>
          <p:cNvSpPr/>
          <p:nvPr/>
        </p:nvSpPr>
        <p:spPr>
          <a:xfrm>
            <a:off x="5241920" y="5934090"/>
            <a:ext cx="3368044" cy="71328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385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オブジェクト 12"/>
          <p:cNvGraphicFramePr>
            <a:graphicFrameLocks noChangeAspect="1"/>
          </p:cNvGraphicFramePr>
          <p:nvPr>
            <p:extLst>
              <p:ext uri="{D42A27DB-BD31-4B8C-83A1-F6EECF244321}">
                <p14:modId xmlns:p14="http://schemas.microsoft.com/office/powerpoint/2010/main" val="2339161736"/>
              </p:ext>
            </p:extLst>
          </p:nvPr>
        </p:nvGraphicFramePr>
        <p:xfrm>
          <a:off x="173806" y="504851"/>
          <a:ext cx="6248401" cy="2960688"/>
        </p:xfrm>
        <a:graphic>
          <a:graphicData uri="http://schemas.openxmlformats.org/presentationml/2006/ole">
            <mc:AlternateContent xmlns:mc="http://schemas.openxmlformats.org/markup-compatibility/2006">
              <mc:Choice xmlns:v="urn:schemas-microsoft-com:vml" Requires="v">
                <p:oleObj name="数式" r:id="rId2" imgW="4165560" imgH="1981080" progId="Equation.3">
                  <p:embed/>
                </p:oleObj>
              </mc:Choice>
              <mc:Fallback>
                <p:oleObj name="数式" r:id="rId2" imgW="4165560" imgH="1981080" progId="Equation.3">
                  <p:embed/>
                  <p:pic>
                    <p:nvPicPr>
                      <p:cNvPr id="17" name="オブジェクト 16"/>
                      <p:cNvPicPr/>
                      <p:nvPr/>
                    </p:nvPicPr>
                    <p:blipFill>
                      <a:blip r:embed="rId3"/>
                      <a:stretch>
                        <a:fillRect/>
                      </a:stretch>
                    </p:blipFill>
                    <p:spPr>
                      <a:xfrm>
                        <a:off x="173806" y="504851"/>
                        <a:ext cx="6248401" cy="2960688"/>
                      </a:xfrm>
                      <a:prstGeom prst="rect">
                        <a:avLst/>
                      </a:prstGeom>
                    </p:spPr>
                  </p:pic>
                </p:oleObj>
              </mc:Fallback>
            </mc:AlternateContent>
          </a:graphicData>
        </a:graphic>
      </p:graphicFrame>
      <p:pic>
        <p:nvPicPr>
          <p:cNvPr id="7" name="図 6"/>
          <p:cNvPicPr>
            <a:picLocks noChangeAspect="1"/>
          </p:cNvPicPr>
          <p:nvPr/>
        </p:nvPicPr>
        <p:blipFill rotWithShape="1">
          <a:blip r:embed="rId4"/>
          <a:srcRect l="39584" t="29630" r="29375" b="25185"/>
          <a:stretch/>
        </p:blipFill>
        <p:spPr>
          <a:xfrm>
            <a:off x="7527818" y="1548382"/>
            <a:ext cx="965200" cy="790298"/>
          </a:xfrm>
          <a:prstGeom prst="rect">
            <a:avLst/>
          </a:prstGeom>
        </p:spPr>
      </p:pic>
      <p:pic>
        <p:nvPicPr>
          <p:cNvPr id="6" name="図 5"/>
          <p:cNvPicPr>
            <a:picLocks noChangeAspect="1"/>
          </p:cNvPicPr>
          <p:nvPr/>
        </p:nvPicPr>
        <p:blipFill rotWithShape="1">
          <a:blip r:embed="rId5"/>
          <a:srcRect l="23021" t="14815" r="26667" b="22593"/>
          <a:stretch/>
        </p:blipFill>
        <p:spPr>
          <a:xfrm>
            <a:off x="3173561" y="1217444"/>
            <a:ext cx="1954220" cy="1367549"/>
          </a:xfrm>
          <a:prstGeom prst="rect">
            <a:avLst/>
          </a:prstGeom>
        </p:spPr>
      </p:pic>
      <p:sp>
        <p:nvSpPr>
          <p:cNvPr id="2" name="スライド番号プレースホルダー 1"/>
          <p:cNvSpPr>
            <a:spLocks noGrp="1"/>
          </p:cNvSpPr>
          <p:nvPr>
            <p:ph type="sldNum" sz="quarter" idx="12"/>
          </p:nvPr>
        </p:nvSpPr>
        <p:spPr/>
        <p:txBody>
          <a:bodyPr/>
          <a:lstStyle/>
          <a:p>
            <a:fld id="{3A1DB6C2-2DC4-4A01-AF44-C43BC26CCD43}" type="slidenum">
              <a:rPr lang="ja-JP" altLang="en-US" smtClean="0"/>
              <a:pPr/>
              <a:t>9</a:t>
            </a:fld>
            <a:endParaRPr lang="ja-JP" altLang="en-US" dirty="0"/>
          </a:p>
        </p:txBody>
      </p:sp>
      <p:sp>
        <p:nvSpPr>
          <p:cNvPr id="3" name="テキスト ボックス 2"/>
          <p:cNvSpPr txBox="1"/>
          <p:nvPr/>
        </p:nvSpPr>
        <p:spPr>
          <a:xfrm>
            <a:off x="0" y="136550"/>
            <a:ext cx="7943850" cy="507831"/>
          </a:xfrm>
          <a:prstGeom prst="rect">
            <a:avLst/>
          </a:prstGeom>
          <a:noFill/>
        </p:spPr>
        <p:txBody>
          <a:bodyPr wrap="square" rtlCol="0">
            <a:spAutoFit/>
          </a:bodyPr>
          <a:lstStyle/>
          <a:p>
            <a:r>
              <a:rPr lang="ja-JP" altLang="en-US" sz="2700" dirty="0"/>
              <a:t>フーリエ積分からフーリエ級数を考える</a:t>
            </a:r>
            <a:endParaRPr lang="en-US" altLang="ja-JP" sz="2700"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597608062"/>
              </p:ext>
            </p:extLst>
          </p:nvPr>
        </p:nvGraphicFramePr>
        <p:xfrm>
          <a:off x="2811463" y="747544"/>
          <a:ext cx="552824" cy="469900"/>
        </p:xfrm>
        <a:graphic>
          <a:graphicData uri="http://schemas.openxmlformats.org/presentationml/2006/ole">
            <mc:AlternateContent xmlns:mc="http://schemas.openxmlformats.org/markup-compatibility/2006">
              <mc:Choice xmlns:v="urn:schemas-microsoft-com:vml" Requires="v">
                <p:oleObj name="数式" r:id="rId6" imgW="507960" imgH="431640" progId="Equation.3">
                  <p:embed/>
                </p:oleObj>
              </mc:Choice>
              <mc:Fallback>
                <p:oleObj name="数式" r:id="rId6" imgW="507960" imgH="431640" progId="Equation.3">
                  <p:embed/>
                  <p:pic>
                    <p:nvPicPr>
                      <p:cNvPr id="6" name="オブジェクト 5"/>
                      <p:cNvPicPr/>
                      <p:nvPr/>
                    </p:nvPicPr>
                    <p:blipFill>
                      <a:blip r:embed="rId7"/>
                      <a:stretch>
                        <a:fillRect/>
                      </a:stretch>
                    </p:blipFill>
                    <p:spPr>
                      <a:xfrm>
                        <a:off x="2811463" y="747544"/>
                        <a:ext cx="552824" cy="469900"/>
                      </a:xfrm>
                      <a:prstGeom prst="rect">
                        <a:avLst/>
                      </a:prstGeom>
                    </p:spPr>
                  </p:pic>
                </p:oleObj>
              </mc:Fallback>
            </mc:AlternateContent>
          </a:graphicData>
        </a:graphic>
      </p:graphicFrame>
      <p:graphicFrame>
        <p:nvGraphicFramePr>
          <p:cNvPr id="5" name="オブジェクト 4"/>
          <p:cNvGraphicFramePr>
            <a:graphicFrameLocks noChangeAspect="1"/>
          </p:cNvGraphicFramePr>
          <p:nvPr>
            <p:extLst>
              <p:ext uri="{D42A27DB-BD31-4B8C-83A1-F6EECF244321}">
                <p14:modId xmlns:p14="http://schemas.microsoft.com/office/powerpoint/2010/main" val="1262612019"/>
              </p:ext>
            </p:extLst>
          </p:nvPr>
        </p:nvGraphicFramePr>
        <p:xfrm>
          <a:off x="6735275" y="2767009"/>
          <a:ext cx="2236602" cy="884238"/>
        </p:xfrm>
        <a:graphic>
          <a:graphicData uri="http://schemas.openxmlformats.org/presentationml/2006/ole">
            <mc:AlternateContent xmlns:mc="http://schemas.openxmlformats.org/markup-compatibility/2006">
              <mc:Choice xmlns:v="urn:schemas-microsoft-com:vml" Requires="v">
                <p:oleObj name="数式" r:id="rId8" imgW="1091880" imgH="431640" progId="Equation.3">
                  <p:embed/>
                </p:oleObj>
              </mc:Choice>
              <mc:Fallback>
                <p:oleObj name="数式" r:id="rId8" imgW="1091880" imgH="431640" progId="Equation.3">
                  <p:embed/>
                  <p:pic>
                    <p:nvPicPr>
                      <p:cNvPr id="8" name="オブジェクト 7"/>
                      <p:cNvPicPr/>
                      <p:nvPr/>
                    </p:nvPicPr>
                    <p:blipFill>
                      <a:blip r:embed="rId9"/>
                      <a:stretch>
                        <a:fillRect/>
                      </a:stretch>
                    </p:blipFill>
                    <p:spPr>
                      <a:xfrm>
                        <a:off x="6735275" y="2767009"/>
                        <a:ext cx="2236602" cy="884238"/>
                      </a:xfrm>
                      <a:prstGeom prst="rect">
                        <a:avLst/>
                      </a:prstGeom>
                    </p:spPr>
                  </p:pic>
                </p:oleObj>
              </mc:Fallback>
            </mc:AlternateContent>
          </a:graphicData>
        </a:graphic>
      </p:graphicFrame>
      <p:graphicFrame>
        <p:nvGraphicFramePr>
          <p:cNvPr id="15" name="オブジェクト 14"/>
          <p:cNvGraphicFramePr>
            <a:graphicFrameLocks noChangeAspect="1"/>
          </p:cNvGraphicFramePr>
          <p:nvPr>
            <p:extLst>
              <p:ext uri="{D42A27DB-BD31-4B8C-83A1-F6EECF244321}">
                <p14:modId xmlns:p14="http://schemas.microsoft.com/office/powerpoint/2010/main" val="2371425927"/>
              </p:ext>
            </p:extLst>
          </p:nvPr>
        </p:nvGraphicFramePr>
        <p:xfrm>
          <a:off x="5368051" y="1534584"/>
          <a:ext cx="2324100" cy="495300"/>
        </p:xfrm>
        <a:graphic>
          <a:graphicData uri="http://schemas.openxmlformats.org/presentationml/2006/ole">
            <mc:AlternateContent xmlns:mc="http://schemas.openxmlformats.org/markup-compatibility/2006">
              <mc:Choice xmlns:v="urn:schemas-microsoft-com:vml" Requires="v">
                <p:oleObj name="数式" r:id="rId10" imgW="1549080" imgH="330120" progId="Equation.3">
                  <p:embed/>
                </p:oleObj>
              </mc:Choice>
              <mc:Fallback>
                <p:oleObj name="数式" r:id="rId10" imgW="1549080" imgH="330120" progId="Equation.3">
                  <p:embed/>
                  <p:pic>
                    <p:nvPicPr>
                      <p:cNvPr id="4" name="オブジェクト 3"/>
                      <p:cNvPicPr/>
                      <p:nvPr/>
                    </p:nvPicPr>
                    <p:blipFill>
                      <a:blip r:embed="rId11"/>
                      <a:stretch>
                        <a:fillRect/>
                      </a:stretch>
                    </p:blipFill>
                    <p:spPr>
                      <a:xfrm>
                        <a:off x="5368051" y="1534584"/>
                        <a:ext cx="2324100" cy="495300"/>
                      </a:xfrm>
                      <a:prstGeom prst="rect">
                        <a:avLst/>
                      </a:prstGeom>
                    </p:spPr>
                  </p:pic>
                </p:oleObj>
              </mc:Fallback>
            </mc:AlternateContent>
          </a:graphicData>
        </a:graphic>
      </p:graphicFrame>
      <p:sp>
        <p:nvSpPr>
          <p:cNvPr id="9" name="テキスト ボックス 8"/>
          <p:cNvSpPr txBox="1"/>
          <p:nvPr/>
        </p:nvSpPr>
        <p:spPr>
          <a:xfrm>
            <a:off x="5489879" y="686262"/>
            <a:ext cx="3129639" cy="707886"/>
          </a:xfrm>
          <a:prstGeom prst="rect">
            <a:avLst/>
          </a:prstGeom>
          <a:noFill/>
        </p:spPr>
        <p:txBody>
          <a:bodyPr wrap="square" rtlCol="0">
            <a:spAutoFit/>
          </a:bodyPr>
          <a:lstStyle/>
          <a:p>
            <a:r>
              <a:rPr lang="ja-JP" altLang="en-US" sz="2000" dirty="0">
                <a:solidFill>
                  <a:srgbClr val="0070C0"/>
                </a:solidFill>
              </a:rPr>
              <a:t>周波数領域で離散的だと</a:t>
            </a:r>
            <a:endParaRPr lang="en-US" altLang="ja-JP" sz="2000" dirty="0">
              <a:solidFill>
                <a:srgbClr val="0070C0"/>
              </a:solidFill>
            </a:endParaRPr>
          </a:p>
          <a:p>
            <a:r>
              <a:rPr lang="ja-JP" altLang="en-US" sz="2000" dirty="0">
                <a:solidFill>
                  <a:srgbClr val="0070C0"/>
                </a:solidFill>
              </a:rPr>
              <a:t>時間領域で周期的になる</a:t>
            </a:r>
            <a:endParaRPr lang="en-US" altLang="ja-JP" sz="2000" dirty="0">
              <a:solidFill>
                <a:srgbClr val="0070C0"/>
              </a:solidFill>
            </a:endParaRPr>
          </a:p>
        </p:txBody>
      </p:sp>
      <p:sp>
        <p:nvSpPr>
          <p:cNvPr id="10" name="下矢印 9"/>
          <p:cNvSpPr/>
          <p:nvPr/>
        </p:nvSpPr>
        <p:spPr>
          <a:xfrm>
            <a:off x="528024" y="1262309"/>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944737" y="1005180"/>
            <a:ext cx="3028950" cy="830997"/>
          </a:xfrm>
          <a:prstGeom prst="rect">
            <a:avLst/>
          </a:prstGeom>
          <a:noFill/>
        </p:spPr>
        <p:txBody>
          <a:bodyPr wrap="square" rtlCol="0">
            <a:spAutoFit/>
          </a:bodyPr>
          <a:lstStyle/>
          <a:p>
            <a:r>
              <a:rPr lang="ja-JP" altLang="en-US" sz="1200" dirty="0"/>
              <a:t>周波数領域で離散的だから</a:t>
            </a:r>
            <a:endParaRPr lang="en-US" altLang="ja-JP" sz="1200" dirty="0"/>
          </a:p>
          <a:p>
            <a:r>
              <a:rPr lang="ja-JP" altLang="en-US" sz="1200" dirty="0"/>
              <a:t>デルタ関数を</a:t>
            </a:r>
            <a:endParaRPr lang="en-US" altLang="ja-JP" sz="1200" dirty="0"/>
          </a:p>
          <a:p>
            <a:r>
              <a:rPr lang="ja-JP" altLang="en-US" sz="1200" dirty="0"/>
              <a:t>かけて足し合わせ</a:t>
            </a:r>
            <a:endParaRPr lang="en-US" altLang="ja-JP" sz="1200" dirty="0"/>
          </a:p>
          <a:p>
            <a:r>
              <a:rPr lang="ja-JP" altLang="en-US" sz="1200" dirty="0"/>
              <a:t>で表現できる</a:t>
            </a:r>
            <a:endParaRPr lang="en-US" altLang="ja-JP" sz="1200" dirty="0"/>
          </a:p>
        </p:txBody>
      </p:sp>
      <p:sp>
        <p:nvSpPr>
          <p:cNvPr id="12" name="下矢印 11"/>
          <p:cNvSpPr/>
          <p:nvPr/>
        </p:nvSpPr>
        <p:spPr>
          <a:xfrm>
            <a:off x="528024" y="2386009"/>
            <a:ext cx="251599" cy="381000"/>
          </a:xfrm>
          <a:prstGeom prst="downArrow">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730728" y="2007900"/>
            <a:ext cx="1713186" cy="280560"/>
          </a:xfrm>
          <a:prstGeom prst="rect">
            <a:avLst/>
          </a:prstGeom>
          <a:noFill/>
        </p:spPr>
        <p:txBody>
          <a:bodyPr wrap="square" rtlCol="0">
            <a:spAutoFit/>
          </a:bodyPr>
          <a:lstStyle/>
          <a:p>
            <a:r>
              <a:rPr lang="en-US" altLang="ja-JP" sz="1200" dirty="0"/>
              <a:t>t</a:t>
            </a:r>
            <a:r>
              <a:rPr lang="ja-JP" altLang="en-US" sz="1200" dirty="0"/>
              <a:t>＝</a:t>
            </a:r>
            <a:r>
              <a:rPr lang="en-US" altLang="ja-JP" sz="1200" dirty="0"/>
              <a:t>ξ</a:t>
            </a:r>
            <a:r>
              <a:rPr lang="ja-JP" altLang="en-US" sz="1200" dirty="0"/>
              <a:t>の時だけ値をとる</a:t>
            </a:r>
            <a:endParaRPr lang="en-US" altLang="ja-JP" sz="1200" dirty="0"/>
          </a:p>
        </p:txBody>
      </p:sp>
      <p:sp>
        <p:nvSpPr>
          <p:cNvPr id="16" name="テキスト ボックス 15"/>
          <p:cNvSpPr txBox="1"/>
          <p:nvPr/>
        </p:nvSpPr>
        <p:spPr>
          <a:xfrm>
            <a:off x="925725" y="2394810"/>
            <a:ext cx="1081652" cy="276999"/>
          </a:xfrm>
          <a:prstGeom prst="rect">
            <a:avLst/>
          </a:prstGeom>
          <a:noFill/>
        </p:spPr>
        <p:txBody>
          <a:bodyPr wrap="square" rtlCol="0">
            <a:spAutoFit/>
          </a:bodyPr>
          <a:lstStyle/>
          <a:p>
            <a:r>
              <a:rPr lang="en-US" altLang="ja-JP" sz="1200" dirty="0"/>
              <a:t>F</a:t>
            </a:r>
            <a:r>
              <a:rPr lang="ja-JP" altLang="en-US" sz="1200" dirty="0"/>
              <a:t>を代入</a:t>
            </a:r>
            <a:endParaRPr lang="en-US" altLang="ja-JP" sz="1200" dirty="0"/>
          </a:p>
        </p:txBody>
      </p:sp>
      <p:sp>
        <p:nvSpPr>
          <p:cNvPr id="17" name="テキスト ボックス 16"/>
          <p:cNvSpPr txBox="1"/>
          <p:nvPr/>
        </p:nvSpPr>
        <p:spPr>
          <a:xfrm>
            <a:off x="6266475" y="2338353"/>
            <a:ext cx="2474582" cy="400110"/>
          </a:xfrm>
          <a:prstGeom prst="rect">
            <a:avLst/>
          </a:prstGeom>
          <a:noFill/>
        </p:spPr>
        <p:txBody>
          <a:bodyPr wrap="square" rtlCol="0">
            <a:spAutoFit/>
          </a:bodyPr>
          <a:lstStyle/>
          <a:p>
            <a:r>
              <a:rPr lang="ja-JP" altLang="en-US" sz="2000" dirty="0"/>
              <a:t>フーリエ級数 </a:t>
            </a:r>
          </a:p>
        </p:txBody>
      </p:sp>
      <p:sp>
        <p:nvSpPr>
          <p:cNvPr id="18" name="正方形/長方形 17"/>
          <p:cNvSpPr/>
          <p:nvPr/>
        </p:nvSpPr>
        <p:spPr>
          <a:xfrm>
            <a:off x="6735275" y="2819180"/>
            <a:ext cx="2236602" cy="8320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173806" y="3773978"/>
            <a:ext cx="86036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0" y="3872541"/>
            <a:ext cx="7943850" cy="507831"/>
          </a:xfrm>
          <a:prstGeom prst="rect">
            <a:avLst/>
          </a:prstGeom>
          <a:noFill/>
        </p:spPr>
        <p:txBody>
          <a:bodyPr wrap="square" rtlCol="0">
            <a:spAutoFit/>
          </a:bodyPr>
          <a:lstStyle/>
          <a:p>
            <a:r>
              <a:rPr lang="ja-JP" altLang="en-US" sz="2700" dirty="0"/>
              <a:t>複素数表現からはじめる場合</a:t>
            </a:r>
            <a:endParaRPr lang="en-US" altLang="ja-JP" sz="2700" dirty="0"/>
          </a:p>
        </p:txBody>
      </p:sp>
      <p:graphicFrame>
        <p:nvGraphicFramePr>
          <p:cNvPr id="25" name="オブジェクト 24"/>
          <p:cNvGraphicFramePr>
            <a:graphicFrameLocks noChangeAspect="1"/>
          </p:cNvGraphicFramePr>
          <p:nvPr>
            <p:extLst>
              <p:ext uri="{D42A27DB-BD31-4B8C-83A1-F6EECF244321}">
                <p14:modId xmlns:p14="http://schemas.microsoft.com/office/powerpoint/2010/main" val="3795506502"/>
              </p:ext>
            </p:extLst>
          </p:nvPr>
        </p:nvGraphicFramePr>
        <p:xfrm>
          <a:off x="173806" y="4208239"/>
          <a:ext cx="2236602" cy="884238"/>
        </p:xfrm>
        <a:graphic>
          <a:graphicData uri="http://schemas.openxmlformats.org/presentationml/2006/ole">
            <mc:AlternateContent xmlns:mc="http://schemas.openxmlformats.org/markup-compatibility/2006">
              <mc:Choice xmlns:v="urn:schemas-microsoft-com:vml" Requires="v">
                <p:oleObj name="数式" r:id="rId8" imgW="1091880" imgH="431640" progId="Equation.3">
                  <p:embed/>
                </p:oleObj>
              </mc:Choice>
              <mc:Fallback>
                <p:oleObj name="数式" r:id="rId8" imgW="1091880" imgH="431640" progId="Equation.3">
                  <p:embed/>
                  <p:pic>
                    <p:nvPicPr>
                      <p:cNvPr id="5" name="オブジェクト 4"/>
                      <p:cNvPicPr/>
                      <p:nvPr/>
                    </p:nvPicPr>
                    <p:blipFill>
                      <a:blip r:embed="rId9"/>
                      <a:stretch>
                        <a:fillRect/>
                      </a:stretch>
                    </p:blipFill>
                    <p:spPr>
                      <a:xfrm>
                        <a:off x="173806" y="4208239"/>
                        <a:ext cx="2236602" cy="884238"/>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2136903560"/>
              </p:ext>
            </p:extLst>
          </p:nvPr>
        </p:nvGraphicFramePr>
        <p:xfrm>
          <a:off x="291281" y="5064337"/>
          <a:ext cx="3006725" cy="1614487"/>
        </p:xfrm>
        <a:graphic>
          <a:graphicData uri="http://schemas.openxmlformats.org/presentationml/2006/ole">
            <mc:AlternateContent xmlns:mc="http://schemas.openxmlformats.org/markup-compatibility/2006">
              <mc:Choice xmlns:v="urn:schemas-microsoft-com:vml" Requires="v">
                <p:oleObj name="数式" r:id="rId12" imgW="1511280" imgH="812520" progId="Equation.3">
                  <p:embed/>
                </p:oleObj>
              </mc:Choice>
              <mc:Fallback>
                <p:oleObj name="数式" r:id="rId12" imgW="1511280" imgH="812520" progId="Equation.3">
                  <p:embed/>
                  <p:pic>
                    <p:nvPicPr>
                      <p:cNvPr id="7" name="オブジェクト 6"/>
                      <p:cNvPicPr/>
                      <p:nvPr/>
                    </p:nvPicPr>
                    <p:blipFill>
                      <a:blip r:embed="rId13"/>
                      <a:stretch>
                        <a:fillRect/>
                      </a:stretch>
                    </p:blipFill>
                    <p:spPr>
                      <a:xfrm>
                        <a:off x="291281" y="5064337"/>
                        <a:ext cx="3006725" cy="1614487"/>
                      </a:xfrm>
                      <a:prstGeom prst="rect">
                        <a:avLst/>
                      </a:prstGeom>
                    </p:spPr>
                  </p:pic>
                </p:oleObj>
              </mc:Fallback>
            </mc:AlternateContent>
          </a:graphicData>
        </a:graphic>
      </p:graphicFrame>
    </p:spTree>
    <p:extLst>
      <p:ext uri="{BB962C8B-B14F-4D97-AF65-F5344CB8AC3E}">
        <p14:creationId xmlns:p14="http://schemas.microsoft.com/office/powerpoint/2010/main" val="43813290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1485</Words>
  <Application>Microsoft Office PowerPoint</Application>
  <PresentationFormat>画面に合わせる (4:3)</PresentationFormat>
  <Paragraphs>195</Paragraphs>
  <Slides>17</Slides>
  <Notes>5</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24" baseType="lpstr">
      <vt:lpstr>ＭＳ 明朝</vt:lpstr>
      <vt:lpstr>游ゴシック</vt:lpstr>
      <vt:lpstr>Arial</vt:lpstr>
      <vt:lpstr>Calibri</vt:lpstr>
      <vt:lpstr>Cambria Math</vt:lpstr>
      <vt:lpstr>Office テーマ</vt:lpstr>
      <vt:lpstr>数式</vt:lpstr>
      <vt:lpstr>フーリエ解析のすべて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フーリエ解析のすべて </dc:title>
  <cp:lastModifiedBy>杉山 充樹</cp:lastModifiedBy>
  <cp:revision>4</cp:revision>
  <dcterms:modified xsi:type="dcterms:W3CDTF">2021-07-29T14:43:49Z</dcterms:modified>
</cp:coreProperties>
</file>