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64" r:id="rId19"/>
    <p:sldId id="274" r:id="rId20"/>
  </p:sldIdLst>
  <p:sldSz cx="9144000" cy="5143500" type="screen16x9"/>
  <p:notesSz cx="6858000" cy="9144000"/>
  <p:embeddedFontLst>
    <p:embeddedFont>
      <p:font typeface="Inter" panose="020B0604020202020204" charset="0"/>
      <p:regular r:id="rId22"/>
      <p:bold r:id="rId23"/>
      <p:italic r:id="rId24"/>
      <p:boldItalic r:id="rId25"/>
    </p:embeddedFont>
    <p:embeddedFont>
      <p:font typeface="Bebas Neue" panose="020B0604020202020204" charset="0"/>
      <p:regular r:id="rId26"/>
    </p:embeddedFont>
    <p:embeddedFont>
      <p:font typeface="Mulish Medium" panose="020B0604020202020204" charset="-52"/>
      <p:regular r:id="rId27"/>
      <p:bold r:id="rId28"/>
      <p:italic r:id="rId29"/>
      <p:boldItalic r:id="rId30"/>
    </p:embeddedFont>
    <p:embeddedFont>
      <p:font typeface="Kanit" panose="020B0604020202020204" charset="-34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B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014F58-26F3-4081-8B7E-C1FE377015E4}">
  <a:tblStyle styleId="{EE014F58-26F3-4081-8B7E-C1FE377015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d1d5e8f9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d1d5e8f9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58f2d768a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58f2d768a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99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58f2d768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58f2d768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685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58f2d768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58f2d768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540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58f2d768a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58f2d768a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883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58f2d768a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58f2d768a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428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58f2d768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58f2d768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221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58f2d768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58f2d768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211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58f2d768a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58f2d768a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327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58f2d76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58f2d76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158f2d768a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158f2d768a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58f2d768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58f2d768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58f2d768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58f2d768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58f2d768a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58f2d768a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58f2d768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58f2d768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710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58f2d768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58f2d768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417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58f2d768a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58f2d768a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20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81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782250" y="1288914"/>
            <a:ext cx="4651500" cy="212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656075" y="3488887"/>
            <a:ext cx="37779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6"/>
          <p:cNvGrpSpPr/>
          <p:nvPr/>
        </p:nvGrpSpPr>
        <p:grpSpPr>
          <a:xfrm rot="10800000">
            <a:off x="-7275" y="-8125"/>
            <a:ext cx="9152244" cy="5143500"/>
            <a:chOff x="3254492" y="-8125"/>
            <a:chExt cx="9152244" cy="5143500"/>
          </a:xfrm>
        </p:grpSpPr>
        <p:pic>
          <p:nvPicPr>
            <p:cNvPr id="186" name="Google Shape;186;p26"/>
            <p:cNvPicPr preferRelativeResize="0"/>
            <p:nvPr/>
          </p:nvPicPr>
          <p:blipFill rotWithShape="1">
            <a:blip r:embed="rId2">
              <a:alphaModFix/>
            </a:blip>
            <a:srcRect l="42329"/>
            <a:stretch/>
          </p:blipFill>
          <p:spPr>
            <a:xfrm>
              <a:off x="3254492" y="-8125"/>
              <a:ext cx="527305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26"/>
            <p:cNvPicPr preferRelativeResize="0"/>
            <p:nvPr/>
          </p:nvPicPr>
          <p:blipFill rotWithShape="1">
            <a:blip r:embed="rId3">
              <a:alphaModFix/>
            </a:blip>
            <a:srcRect l="9327" r="38965"/>
            <a:stretch/>
          </p:blipFill>
          <p:spPr>
            <a:xfrm flipH="1">
              <a:off x="7678861" y="-8125"/>
              <a:ext cx="4727875" cy="5143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7"/>
          <p:cNvGrpSpPr/>
          <p:nvPr/>
        </p:nvGrpSpPr>
        <p:grpSpPr>
          <a:xfrm>
            <a:off x="0" y="-8125"/>
            <a:ext cx="9144000" cy="5143500"/>
            <a:chOff x="0" y="-8125"/>
            <a:chExt cx="9144000" cy="5143500"/>
          </a:xfrm>
        </p:grpSpPr>
        <p:pic>
          <p:nvPicPr>
            <p:cNvPr id="190" name="Google Shape;190;p27"/>
            <p:cNvPicPr preferRelativeResize="0"/>
            <p:nvPr/>
          </p:nvPicPr>
          <p:blipFill rotWithShape="1">
            <a:blip r:embed="rId2">
              <a:alphaModFix/>
            </a:blip>
            <a:srcRect l="15074"/>
            <a:stretch/>
          </p:blipFill>
          <p:spPr>
            <a:xfrm>
              <a:off x="0" y="-8125"/>
              <a:ext cx="776555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7"/>
            <p:cNvPicPr preferRelativeResize="0"/>
            <p:nvPr/>
          </p:nvPicPr>
          <p:blipFill rotWithShape="1">
            <a:blip r:embed="rId3">
              <a:alphaModFix/>
            </a:blip>
            <a:srcRect l="35831" r="48145"/>
            <a:stretch/>
          </p:blipFill>
          <p:spPr>
            <a:xfrm flipH="1">
              <a:off x="7678877" y="-8125"/>
              <a:ext cx="1465123" cy="5143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0" y="-8125"/>
            <a:ext cx="9144000" cy="5143500"/>
            <a:chOff x="0" y="-8125"/>
            <a:chExt cx="9144000" cy="5143500"/>
          </a:xfrm>
        </p:grpSpPr>
        <p:pic>
          <p:nvPicPr>
            <p:cNvPr id="14" name="Google Shape;14;p3"/>
            <p:cNvPicPr preferRelativeResize="0"/>
            <p:nvPr/>
          </p:nvPicPr>
          <p:blipFill rotWithShape="1">
            <a:blip r:embed="rId2">
              <a:alphaModFix/>
            </a:blip>
            <a:srcRect l="27572"/>
            <a:stretch/>
          </p:blipFill>
          <p:spPr>
            <a:xfrm>
              <a:off x="0" y="-8125"/>
              <a:ext cx="662255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3"/>
            <p:cNvPicPr preferRelativeResize="0"/>
            <p:nvPr/>
          </p:nvPicPr>
          <p:blipFill rotWithShape="1">
            <a:blip r:embed="rId3">
              <a:alphaModFix/>
            </a:blip>
            <a:srcRect l="20835"/>
            <a:stretch/>
          </p:blipFill>
          <p:spPr>
            <a:xfrm flipH="1">
              <a:off x="1905000" y="-8125"/>
              <a:ext cx="72390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896300" y="2802249"/>
            <a:ext cx="53514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114800" y="1583870"/>
            <a:ext cx="9144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897200" y="3533674"/>
            <a:ext cx="53496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l="15074"/>
          <a:stretch/>
        </p:blipFill>
        <p:spPr>
          <a:xfrm>
            <a:off x="0" y="-8125"/>
            <a:ext cx="7765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6900" y="1038475"/>
            <a:ext cx="7704000" cy="35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AutoNum type="arabicPeriod"/>
              <a:defRPr sz="11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l="35831" r="48145"/>
          <a:stretch/>
        </p:blipFill>
        <p:spPr>
          <a:xfrm flipH="1">
            <a:off x="7678877" y="-8125"/>
            <a:ext cx="14651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7"/>
          <p:cNvGrpSpPr/>
          <p:nvPr/>
        </p:nvGrpSpPr>
        <p:grpSpPr>
          <a:xfrm>
            <a:off x="1" y="-8125"/>
            <a:ext cx="9142106" cy="5143500"/>
            <a:chOff x="1204368" y="-8125"/>
            <a:chExt cx="9142106" cy="5143500"/>
          </a:xfrm>
        </p:grpSpPr>
        <p:pic>
          <p:nvPicPr>
            <p:cNvPr id="40" name="Google Shape;40;p7"/>
            <p:cNvPicPr preferRelativeResize="0"/>
            <p:nvPr/>
          </p:nvPicPr>
          <p:blipFill rotWithShape="1">
            <a:blip r:embed="rId2">
              <a:alphaModFix/>
            </a:blip>
            <a:srcRect l="28243"/>
            <a:stretch/>
          </p:blipFill>
          <p:spPr>
            <a:xfrm>
              <a:off x="1204368" y="-8125"/>
              <a:ext cx="656117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7"/>
            <p:cNvPicPr preferRelativeResize="0"/>
            <p:nvPr/>
          </p:nvPicPr>
          <p:blipFill rotWithShape="1">
            <a:blip r:embed="rId3">
              <a:alphaModFix/>
            </a:blip>
            <a:srcRect l="22679" r="48145"/>
            <a:stretch/>
          </p:blipFill>
          <p:spPr>
            <a:xfrm flipH="1">
              <a:off x="7678874" y="-8125"/>
              <a:ext cx="26676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724550" y="1748850"/>
            <a:ext cx="5694900" cy="16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8"/>
          <p:cNvGrpSpPr/>
          <p:nvPr/>
        </p:nvGrpSpPr>
        <p:grpSpPr>
          <a:xfrm>
            <a:off x="0" y="-8125"/>
            <a:ext cx="9143998" cy="5143500"/>
            <a:chOff x="2042566" y="-8125"/>
            <a:chExt cx="9143998" cy="5143500"/>
          </a:xfrm>
        </p:grpSpPr>
        <p:pic>
          <p:nvPicPr>
            <p:cNvPr id="46" name="Google Shape;46;p8"/>
            <p:cNvPicPr preferRelativeResize="0"/>
            <p:nvPr/>
          </p:nvPicPr>
          <p:blipFill rotWithShape="1">
            <a:blip r:embed="rId2">
              <a:alphaModFix/>
            </a:blip>
            <a:srcRect l="37410"/>
            <a:stretch/>
          </p:blipFill>
          <p:spPr>
            <a:xfrm>
              <a:off x="2042566" y="-8125"/>
              <a:ext cx="572297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8"/>
            <p:cNvPicPr preferRelativeResize="0"/>
            <p:nvPr/>
          </p:nvPicPr>
          <p:blipFill rotWithShape="1">
            <a:blip r:embed="rId3">
              <a:alphaModFix/>
            </a:blip>
            <a:srcRect l="13491" r="48147"/>
            <a:stretch/>
          </p:blipFill>
          <p:spPr>
            <a:xfrm flipH="1">
              <a:off x="7678864" y="-8125"/>
              <a:ext cx="350770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746850" y="1276500"/>
            <a:ext cx="6583500" cy="25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1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9"/>
          <p:cNvGrpSpPr/>
          <p:nvPr/>
        </p:nvGrpSpPr>
        <p:grpSpPr>
          <a:xfrm>
            <a:off x="1" y="-8125"/>
            <a:ext cx="9143999" cy="5143500"/>
            <a:chOff x="1" y="-8125"/>
            <a:chExt cx="9143999" cy="5143500"/>
          </a:xfrm>
        </p:grpSpPr>
        <p:pic>
          <p:nvPicPr>
            <p:cNvPr id="51" name="Google Shape;51;p9"/>
            <p:cNvPicPr preferRelativeResize="0"/>
            <p:nvPr/>
          </p:nvPicPr>
          <p:blipFill rotWithShape="1">
            <a:blip r:embed="rId2">
              <a:alphaModFix/>
            </a:blip>
            <a:srcRect l="26739"/>
            <a:stretch/>
          </p:blipFill>
          <p:spPr>
            <a:xfrm flipH="1">
              <a:off x="2445249" y="-8125"/>
              <a:ext cx="669875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9"/>
            <p:cNvPicPr preferRelativeResize="0"/>
            <p:nvPr/>
          </p:nvPicPr>
          <p:blipFill rotWithShape="1">
            <a:blip r:embed="rId3">
              <a:alphaModFix/>
            </a:blip>
            <a:srcRect l="24165" r="48144"/>
            <a:stretch/>
          </p:blipFill>
          <p:spPr>
            <a:xfrm>
              <a:off x="1" y="-8125"/>
              <a:ext cx="253192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2073600" y="1455151"/>
            <a:ext cx="6063600" cy="82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2073600" y="2355449"/>
            <a:ext cx="6063600" cy="13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3"/>
          <p:cNvPicPr preferRelativeResize="0"/>
          <p:nvPr/>
        </p:nvPicPr>
        <p:blipFill rotWithShape="1">
          <a:blip r:embed="rId2">
            <a:alphaModFix/>
          </a:blip>
          <a:srcRect r="12080"/>
          <a:stretch/>
        </p:blipFill>
        <p:spPr>
          <a:xfrm>
            <a:off x="1118625" y="9200"/>
            <a:ext cx="8025374" cy="51343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1526410" y="1471375"/>
            <a:ext cx="30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526410" y="1837514"/>
            <a:ext cx="306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/>
          </p:nvPr>
        </p:nvSpPr>
        <p:spPr>
          <a:xfrm flipH="1">
            <a:off x="5465624" y="1471375"/>
            <a:ext cx="3066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3"/>
          </p:nvPr>
        </p:nvSpPr>
        <p:spPr>
          <a:xfrm flipH="1">
            <a:off x="5465604" y="1837517"/>
            <a:ext cx="306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4" hasCustomPrompt="1"/>
          </p:nvPr>
        </p:nvSpPr>
        <p:spPr>
          <a:xfrm>
            <a:off x="682722" y="1728673"/>
            <a:ext cx="7347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4624075" y="1728581"/>
            <a:ext cx="7347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7"/>
          </p:nvPr>
        </p:nvSpPr>
        <p:spPr>
          <a:xfrm>
            <a:off x="1526410" y="3233698"/>
            <a:ext cx="30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8"/>
          </p:nvPr>
        </p:nvSpPr>
        <p:spPr>
          <a:xfrm>
            <a:off x="1526410" y="3601075"/>
            <a:ext cx="306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/>
          </p:nvPr>
        </p:nvSpPr>
        <p:spPr>
          <a:xfrm flipH="1">
            <a:off x="5465624" y="3233697"/>
            <a:ext cx="3066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3"/>
          </p:nvPr>
        </p:nvSpPr>
        <p:spPr>
          <a:xfrm flipH="1">
            <a:off x="5465604" y="3601075"/>
            <a:ext cx="306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4" hasCustomPrompt="1"/>
          </p:nvPr>
        </p:nvSpPr>
        <p:spPr>
          <a:xfrm>
            <a:off x="682722" y="3490950"/>
            <a:ext cx="7347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4624075" y="3490950"/>
            <a:ext cx="7347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pic>
        <p:nvPicPr>
          <p:cNvPr id="79" name="Google Shape;79;p13"/>
          <p:cNvPicPr preferRelativeResize="0"/>
          <p:nvPr/>
        </p:nvPicPr>
        <p:blipFill rotWithShape="1">
          <a:blip r:embed="rId3">
            <a:alphaModFix/>
          </a:blip>
          <a:srcRect l="39377" r="48144"/>
          <a:stretch/>
        </p:blipFill>
        <p:spPr>
          <a:xfrm>
            <a:off x="-1" y="0"/>
            <a:ext cx="11409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4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 rotWithShape="1">
          <a:blip r:embed="rId2">
            <a:alphaModFix/>
          </a:blip>
          <a:srcRect l="25069" r="48143"/>
          <a:stretch/>
        </p:blipFill>
        <p:spPr>
          <a:xfrm rot="10800000">
            <a:off x="6688272" y="-8125"/>
            <a:ext cx="24492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l="26659"/>
          <a:stretch/>
        </p:blipFill>
        <p:spPr>
          <a:xfrm rot="10800000" flipH="1">
            <a:off x="-7275" y="0"/>
            <a:ext cx="67060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1388100" y="1428971"/>
            <a:ext cx="6367800" cy="17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1388100" y="3257329"/>
            <a:ext cx="63678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Kanit"/>
              <a:buNone/>
              <a:defRPr sz="3500" b="1">
                <a:solidFill>
                  <a:schemeClr val="accen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72" r:id="rId10"/>
    <p:sldLayoutId id="214748367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3544957" y="1288914"/>
            <a:ext cx="4888793" cy="21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00" dirty="0"/>
              <a:t>S</a:t>
            </a:r>
            <a:r>
              <a:rPr lang="de" sz="8100" dirty="0" smtClean="0"/>
              <a:t>NH </a:t>
            </a:r>
            <a:r>
              <a:rPr lang="de" sz="3600" dirty="0">
                <a:solidFill>
                  <a:schemeClr val="lt1"/>
                </a:solidFill>
              </a:rPr>
              <a:t/>
            </a:r>
            <a:br>
              <a:rPr lang="de" sz="3600" dirty="0">
                <a:solidFill>
                  <a:schemeClr val="lt1"/>
                </a:solidFill>
              </a:rPr>
            </a:br>
            <a:r>
              <a:rPr lang="de" sz="3600" dirty="0" smtClean="0">
                <a:solidFill>
                  <a:schemeClr val="lt1"/>
                </a:solidFill>
              </a:rPr>
              <a:t>STEP AND HEART</a:t>
            </a:r>
            <a:endParaRPr sz="3600" dirty="0">
              <a:solidFill>
                <a:schemeClr val="lt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94" y="1663977"/>
            <a:ext cx="794301" cy="794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3;p35"/>
          <p:cNvSpPr txBox="1">
            <a:spLocks noGrp="1"/>
          </p:cNvSpPr>
          <p:nvPr>
            <p:ph type="title"/>
          </p:nvPr>
        </p:nvSpPr>
        <p:spPr>
          <a:xfrm>
            <a:off x="77421" y="103429"/>
            <a:ext cx="7898296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dirty="0" smtClean="0"/>
              <a:t>Меню добавления данных</a:t>
            </a:r>
            <a:endParaRPr lang="ru-RU" b="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15" y="975433"/>
            <a:ext cx="2572109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7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/>
          <p:nvPr/>
        </p:nvSpPr>
        <p:spPr>
          <a:xfrm>
            <a:off x="3325233" y="1264004"/>
            <a:ext cx="1367100" cy="13704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359049" y="2974148"/>
            <a:ext cx="6929648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dirty="0" smtClean="0"/>
              <a:t>Персонализация </a:t>
            </a:r>
            <a:r>
              <a:rPr lang="ru-RU" dirty="0"/>
              <a:t>настроек</a:t>
            </a:r>
            <a:endParaRPr lang="ru-RU" b="0" dirty="0"/>
          </a:p>
        </p:txBody>
      </p:sp>
      <p:sp>
        <p:nvSpPr>
          <p:cNvPr id="237" name="Google Shape;237;p34"/>
          <p:cNvSpPr txBox="1">
            <a:spLocks noGrp="1"/>
          </p:cNvSpPr>
          <p:nvPr>
            <p:ph type="title" idx="2"/>
          </p:nvPr>
        </p:nvSpPr>
        <p:spPr>
          <a:xfrm>
            <a:off x="3551583" y="1603748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190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title"/>
          </p:nvPr>
        </p:nvSpPr>
        <p:spPr>
          <a:xfrm>
            <a:off x="1245704" y="686525"/>
            <a:ext cx="7898296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dirty="0" smtClean="0"/>
              <a:t>Персонализация </a:t>
            </a:r>
            <a:r>
              <a:rPr lang="ru-RU" dirty="0"/>
              <a:t>настроек</a:t>
            </a:r>
            <a:endParaRPr lang="ru-RU" b="0" dirty="0"/>
          </a:p>
        </p:txBody>
      </p:sp>
      <p:sp>
        <p:nvSpPr>
          <p:cNvPr id="244" name="Google Shape;244;p35"/>
          <p:cNvSpPr txBox="1">
            <a:spLocks noGrp="1"/>
          </p:cNvSpPr>
          <p:nvPr>
            <p:ph type="subTitle" idx="1"/>
          </p:nvPr>
        </p:nvSpPr>
        <p:spPr>
          <a:xfrm>
            <a:off x="2033844" y="2169918"/>
            <a:ext cx="6063600" cy="13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/>
              <a:t>раздел "Настройки" позволяет указать рост, вес и аллергию, чтобы приложение адаптировалось под индивидуальные потребности. Дополнительно, визуальное представление изменяется в зависимости от параметров, что делает приложение более наглядным и интерактивным.</a:t>
            </a:r>
          </a:p>
        </p:txBody>
      </p:sp>
    </p:spTree>
    <p:extLst>
      <p:ext uri="{BB962C8B-B14F-4D97-AF65-F5344CB8AC3E}">
        <p14:creationId xmlns:p14="http://schemas.microsoft.com/office/powerpoint/2010/main" val="160394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7" y="657118"/>
            <a:ext cx="7099783" cy="4426747"/>
          </a:xfrm>
          <a:prstGeom prst="rect">
            <a:avLst/>
          </a:prstGeom>
        </p:spPr>
      </p:pic>
      <p:sp>
        <p:nvSpPr>
          <p:cNvPr id="6" name="Google Shape;243;p35"/>
          <p:cNvSpPr txBox="1">
            <a:spLocks noGrp="1"/>
          </p:cNvSpPr>
          <p:nvPr>
            <p:ph type="title"/>
          </p:nvPr>
        </p:nvSpPr>
        <p:spPr>
          <a:xfrm>
            <a:off x="63017" y="0"/>
            <a:ext cx="7898296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dirty="0" smtClean="0"/>
              <a:t>Главное меню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1477826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3;p35"/>
          <p:cNvSpPr txBox="1">
            <a:spLocks noGrp="1"/>
          </p:cNvSpPr>
          <p:nvPr>
            <p:ph type="title"/>
          </p:nvPr>
        </p:nvSpPr>
        <p:spPr>
          <a:xfrm>
            <a:off x="63017" y="0"/>
            <a:ext cx="7898296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dirty="0" smtClean="0"/>
              <a:t>Изменения</a:t>
            </a:r>
            <a:endParaRPr lang="ru-RU" b="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7" y="1649896"/>
            <a:ext cx="6313699" cy="338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/>
          <p:nvPr/>
        </p:nvSpPr>
        <p:spPr>
          <a:xfrm>
            <a:off x="3325233" y="1264004"/>
            <a:ext cx="1367100" cy="13704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359049" y="2974148"/>
            <a:ext cx="6929648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dirty="0" smtClean="0"/>
              <a:t>Интеграция </a:t>
            </a:r>
            <a:r>
              <a:rPr lang="ru-RU" dirty="0"/>
              <a:t>данных</a:t>
            </a:r>
            <a:endParaRPr lang="ru-RU" b="0" dirty="0"/>
          </a:p>
        </p:txBody>
      </p:sp>
      <p:sp>
        <p:nvSpPr>
          <p:cNvPr id="237" name="Google Shape;237;p34"/>
          <p:cNvSpPr txBox="1">
            <a:spLocks noGrp="1"/>
          </p:cNvSpPr>
          <p:nvPr>
            <p:ph type="title" idx="2"/>
          </p:nvPr>
        </p:nvSpPr>
        <p:spPr>
          <a:xfrm>
            <a:off x="3551583" y="1603748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8642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title"/>
          </p:nvPr>
        </p:nvSpPr>
        <p:spPr>
          <a:xfrm>
            <a:off x="1245704" y="686525"/>
            <a:ext cx="7898296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dirty="0" smtClean="0"/>
              <a:t>Интеграция </a:t>
            </a:r>
            <a:r>
              <a:rPr lang="ru-RU" dirty="0"/>
              <a:t>данных</a:t>
            </a:r>
            <a:endParaRPr lang="ru-RU" b="0" dirty="0"/>
          </a:p>
        </p:txBody>
      </p:sp>
      <p:sp>
        <p:nvSpPr>
          <p:cNvPr id="244" name="Google Shape;244;p35"/>
          <p:cNvSpPr txBox="1">
            <a:spLocks noGrp="1"/>
          </p:cNvSpPr>
          <p:nvPr>
            <p:ph type="subTitle" idx="1"/>
          </p:nvPr>
        </p:nvSpPr>
        <p:spPr>
          <a:xfrm>
            <a:off x="2033844" y="2169918"/>
            <a:ext cx="6063600" cy="13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/>
              <a:t>приложение обрабатывает информацию, предоставляя средние показатели пульса, давления и шагов за неделю, а также отображает их в удобном графическом формате на главной странице.</a:t>
            </a:r>
          </a:p>
        </p:txBody>
      </p:sp>
    </p:spTree>
    <p:extLst>
      <p:ext uri="{BB962C8B-B14F-4D97-AF65-F5344CB8AC3E}">
        <p14:creationId xmlns:p14="http://schemas.microsoft.com/office/powerpoint/2010/main" val="329380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3" y="748747"/>
            <a:ext cx="6955781" cy="433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58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АВТОРЫ РАБОТЫ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04" name="Google Shape;304;p39"/>
          <p:cNvSpPr txBox="1">
            <a:spLocks noGrp="1"/>
          </p:cNvSpPr>
          <p:nvPr>
            <p:ph type="body" idx="1"/>
          </p:nvPr>
        </p:nvSpPr>
        <p:spPr>
          <a:xfrm>
            <a:off x="1724550" y="1748850"/>
            <a:ext cx="5694900" cy="16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dirty="0" err="1" smtClean="0"/>
              <a:t>Речицкий</a:t>
            </a:r>
            <a:r>
              <a:rPr lang="ru-RU" dirty="0" smtClean="0"/>
              <a:t> Александр Валентинович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ru-RU" dirty="0" smtClean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dirty="0" err="1" smtClean="0"/>
              <a:t>Казнин</a:t>
            </a:r>
            <a:r>
              <a:rPr lang="ru-RU" dirty="0" smtClean="0"/>
              <a:t> Владислав Александрович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ru-RU" dirty="0" smtClean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dirty="0" smtClean="0"/>
              <a:t>Попов Никита Денисович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ru-RU" dirty="0" smtClean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dirty="0" smtClean="0"/>
              <a:t>Першин Илья Васильевич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9"/>
          <p:cNvSpPr txBox="1">
            <a:spLocks noGrp="1"/>
          </p:cNvSpPr>
          <p:nvPr>
            <p:ph type="title"/>
          </p:nvPr>
        </p:nvSpPr>
        <p:spPr>
          <a:xfrm>
            <a:off x="130623" y="693404"/>
            <a:ext cx="7098437" cy="25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200" dirty="0" smtClean="0"/>
              <a:t>СПАСИБО</a:t>
            </a:r>
            <a:r>
              <a:rPr lang="de" sz="9200" dirty="0" smtClean="0"/>
              <a:t> </a:t>
            </a:r>
            <a:r>
              <a:rPr lang="ru-RU" sz="9200" dirty="0" smtClean="0">
                <a:solidFill>
                  <a:schemeClr val="lt1"/>
                </a:solidFill>
              </a:rPr>
              <a:t>ЗА </a:t>
            </a:r>
            <a:r>
              <a:rPr lang="ru-RU" sz="9200" dirty="0" smtClean="0">
                <a:solidFill>
                  <a:schemeClr val="lt1"/>
                </a:solidFill>
              </a:rPr>
              <a:t>ВНИМАНИЕ</a:t>
            </a:r>
            <a:endParaRPr sz="92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ОПИСАНИЕ ПРОЕКТА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1"/>
          </p:nvPr>
        </p:nvSpPr>
        <p:spPr>
          <a:xfrm>
            <a:off x="617508" y="1331842"/>
            <a:ext cx="7704000" cy="12599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indent="0">
              <a:buNone/>
            </a:pPr>
            <a:r>
              <a:rPr lang="en-US" sz="1600" b="1" dirty="0" smtClean="0">
                <a:solidFill>
                  <a:srgbClr val="F58BA2"/>
                </a:solidFill>
              </a:rPr>
              <a:t>Step And Heart </a:t>
            </a:r>
            <a:r>
              <a:rPr lang="ru-RU" sz="1600" dirty="0" smtClean="0"/>
              <a:t>– </a:t>
            </a:r>
            <a:r>
              <a:rPr lang="ru-RU" sz="1600" dirty="0"/>
              <a:t>это удобное решение для пользователей, которые стремятся улучшить качество своей жизни, отслеживая основные показатели здоровья. Приложение объединяет функциональность нескольких инструментов в одном </a:t>
            </a:r>
            <a:r>
              <a:rPr lang="ru-RU" sz="1600" dirty="0" smtClean="0"/>
              <a:t>месте</a:t>
            </a:r>
            <a:r>
              <a:rPr lang="ru-RU" sz="1600" dirty="0"/>
              <a:t>.</a:t>
            </a:r>
            <a:endParaRPr lang="ru-RU" sz="1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>
            <a:off x="204216" y="3262050"/>
            <a:ext cx="793800" cy="793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3"/>
          <p:cNvSpPr/>
          <p:nvPr/>
        </p:nvSpPr>
        <p:spPr>
          <a:xfrm>
            <a:off x="4594525" y="3262050"/>
            <a:ext cx="793800" cy="793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3"/>
          <p:cNvSpPr/>
          <p:nvPr/>
        </p:nvSpPr>
        <p:spPr>
          <a:xfrm>
            <a:off x="4594525" y="1499725"/>
            <a:ext cx="793800" cy="793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204216" y="1499725"/>
            <a:ext cx="793800" cy="793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ФУНКЦИОНАЛ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968466" y="1714217"/>
            <a:ext cx="3439773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/>
              <a:t>Мониторинг шагов</a:t>
            </a:r>
            <a:endParaRPr lang="ru-RU" b="1"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 flipH="1">
            <a:off x="5388325" y="1782375"/>
            <a:ext cx="3678376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b="1" dirty="0" smtClean="0"/>
              <a:t>Контроль давления и пульса</a:t>
            </a:r>
            <a:endParaRPr lang="ru-RU" b="1" dirty="0"/>
          </a:p>
        </p:txBody>
      </p:sp>
      <p:sp>
        <p:nvSpPr>
          <p:cNvPr id="223" name="Google Shape;223;p33"/>
          <p:cNvSpPr txBox="1">
            <a:spLocks noGrp="1"/>
          </p:cNvSpPr>
          <p:nvPr>
            <p:ph type="title" idx="7"/>
          </p:nvPr>
        </p:nvSpPr>
        <p:spPr>
          <a:xfrm>
            <a:off x="998016" y="3484568"/>
            <a:ext cx="351921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b="1" dirty="0" smtClean="0"/>
              <a:t>Персонализация </a:t>
            </a:r>
            <a:r>
              <a:rPr lang="ru-RU" b="1" dirty="0"/>
              <a:t>настроек</a:t>
            </a:r>
            <a:endParaRPr b="1" dirty="0"/>
          </a:p>
        </p:txBody>
      </p:sp>
      <p:sp>
        <p:nvSpPr>
          <p:cNvPr id="225" name="Google Shape;225;p33"/>
          <p:cNvSpPr txBox="1">
            <a:spLocks noGrp="1"/>
          </p:cNvSpPr>
          <p:nvPr>
            <p:ph type="title" idx="9"/>
          </p:nvPr>
        </p:nvSpPr>
        <p:spPr>
          <a:xfrm flipH="1">
            <a:off x="5388325" y="3461250"/>
            <a:ext cx="3601077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b="1" dirty="0" smtClean="0"/>
              <a:t>Интеграция </a:t>
            </a:r>
            <a:r>
              <a:rPr lang="ru-RU" b="1" dirty="0"/>
              <a:t>данных</a:t>
            </a:r>
            <a:endParaRPr b="1" dirty="0"/>
          </a:p>
        </p:txBody>
      </p:sp>
      <p:sp>
        <p:nvSpPr>
          <p:cNvPr id="227" name="Google Shape;227;p33"/>
          <p:cNvSpPr txBox="1">
            <a:spLocks noGrp="1"/>
          </p:cNvSpPr>
          <p:nvPr>
            <p:ph type="title" idx="4"/>
          </p:nvPr>
        </p:nvSpPr>
        <p:spPr>
          <a:xfrm>
            <a:off x="233766" y="1727753"/>
            <a:ext cx="7347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1</a:t>
            </a:r>
            <a:endParaRPr dirty="0"/>
          </a:p>
        </p:txBody>
      </p:sp>
      <p:sp>
        <p:nvSpPr>
          <p:cNvPr id="228" name="Google Shape;228;p33"/>
          <p:cNvSpPr txBox="1">
            <a:spLocks noGrp="1"/>
          </p:cNvSpPr>
          <p:nvPr>
            <p:ph type="title" idx="14"/>
          </p:nvPr>
        </p:nvSpPr>
        <p:spPr>
          <a:xfrm>
            <a:off x="233766" y="3507475"/>
            <a:ext cx="7347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3</a:t>
            </a:r>
            <a:endParaRPr dirty="0"/>
          </a:p>
        </p:txBody>
      </p:sp>
      <p:sp>
        <p:nvSpPr>
          <p:cNvPr id="229" name="Google Shape;229;p33"/>
          <p:cNvSpPr txBox="1">
            <a:spLocks noGrp="1"/>
          </p:cNvSpPr>
          <p:nvPr>
            <p:ph type="title" idx="5"/>
          </p:nvPr>
        </p:nvSpPr>
        <p:spPr>
          <a:xfrm flipH="1">
            <a:off x="4624075" y="1728581"/>
            <a:ext cx="7347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</a:t>
            </a:r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title" idx="15"/>
          </p:nvPr>
        </p:nvSpPr>
        <p:spPr>
          <a:xfrm flipH="1">
            <a:off x="4624075" y="3490950"/>
            <a:ext cx="7347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/>
          <p:nvPr/>
        </p:nvSpPr>
        <p:spPr>
          <a:xfrm>
            <a:off x="3325233" y="1264004"/>
            <a:ext cx="1367100" cy="13704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365675" y="2722735"/>
            <a:ext cx="6929648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dirty="0"/>
              <a:t>Мониторинг шагов</a:t>
            </a:r>
            <a:endParaRPr lang="ru-RU" b="0" dirty="0"/>
          </a:p>
        </p:txBody>
      </p:sp>
      <p:sp>
        <p:nvSpPr>
          <p:cNvPr id="237" name="Google Shape;237;p34"/>
          <p:cNvSpPr txBox="1">
            <a:spLocks noGrp="1"/>
          </p:cNvSpPr>
          <p:nvPr>
            <p:ph type="title" idx="2"/>
          </p:nvPr>
        </p:nvSpPr>
        <p:spPr>
          <a:xfrm>
            <a:off x="3551583" y="1603748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title"/>
          </p:nvPr>
        </p:nvSpPr>
        <p:spPr>
          <a:xfrm>
            <a:off x="1245704" y="686525"/>
            <a:ext cx="7898296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dirty="0"/>
              <a:t>Мониторинг шагов</a:t>
            </a:r>
            <a:endParaRPr lang="ru-RU" b="0" dirty="0"/>
          </a:p>
        </p:txBody>
      </p:sp>
      <p:sp>
        <p:nvSpPr>
          <p:cNvPr id="244" name="Google Shape;244;p35"/>
          <p:cNvSpPr txBox="1">
            <a:spLocks noGrp="1"/>
          </p:cNvSpPr>
          <p:nvPr>
            <p:ph type="subTitle" idx="1"/>
          </p:nvPr>
        </p:nvSpPr>
        <p:spPr>
          <a:xfrm>
            <a:off x="2047096" y="1938005"/>
            <a:ext cx="6063600" cy="13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/>
              <a:t>подсчет шагов за день, неделю и месяц с помощью встроенного шагомера. Интерактивные графики позволяют анализировать динамику физической активности.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" y="711805"/>
            <a:ext cx="7010400" cy="43654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/>
          <p:nvPr/>
        </p:nvSpPr>
        <p:spPr>
          <a:xfrm>
            <a:off x="3325233" y="1264004"/>
            <a:ext cx="1367100" cy="13704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359049" y="2974148"/>
            <a:ext cx="6929648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dirty="0"/>
              <a:t>Контроль давления и пульса</a:t>
            </a:r>
            <a:endParaRPr lang="ru-RU" b="0" dirty="0"/>
          </a:p>
        </p:txBody>
      </p:sp>
      <p:sp>
        <p:nvSpPr>
          <p:cNvPr id="237" name="Google Shape;237;p34"/>
          <p:cNvSpPr txBox="1">
            <a:spLocks noGrp="1"/>
          </p:cNvSpPr>
          <p:nvPr>
            <p:ph type="title" idx="2"/>
          </p:nvPr>
        </p:nvSpPr>
        <p:spPr>
          <a:xfrm>
            <a:off x="3551583" y="1603748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079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title"/>
          </p:nvPr>
        </p:nvSpPr>
        <p:spPr>
          <a:xfrm>
            <a:off x="1245704" y="686525"/>
            <a:ext cx="7898296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dirty="0"/>
              <a:t>Контроль давления и пульса</a:t>
            </a:r>
            <a:endParaRPr lang="ru-RU" b="0" dirty="0"/>
          </a:p>
        </p:txBody>
      </p:sp>
      <p:sp>
        <p:nvSpPr>
          <p:cNvPr id="244" name="Google Shape;244;p35"/>
          <p:cNvSpPr txBox="1">
            <a:spLocks noGrp="1"/>
          </p:cNvSpPr>
          <p:nvPr>
            <p:ph type="subTitle" idx="1"/>
          </p:nvPr>
        </p:nvSpPr>
        <p:spPr>
          <a:xfrm>
            <a:off x="2047096" y="1938005"/>
            <a:ext cx="6063600" cy="13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/>
              <a:t>возможность вручную вводить данные и хранить их по датам. Это помогает пользователям отслеживать изменения и, при необходимости, делиться информацией с врачом.</a:t>
            </a:r>
          </a:p>
        </p:txBody>
      </p:sp>
    </p:spTree>
    <p:extLst>
      <p:ext uri="{BB962C8B-B14F-4D97-AF65-F5344CB8AC3E}">
        <p14:creationId xmlns:p14="http://schemas.microsoft.com/office/powerpoint/2010/main" val="205858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1" y="844203"/>
            <a:ext cx="6787205" cy="4233035"/>
          </a:xfrm>
          <a:prstGeom prst="rect">
            <a:avLst/>
          </a:prstGeom>
        </p:spPr>
      </p:pic>
      <p:sp>
        <p:nvSpPr>
          <p:cNvPr id="5" name="Google Shape;243;p35"/>
          <p:cNvSpPr txBox="1">
            <a:spLocks noGrp="1"/>
          </p:cNvSpPr>
          <p:nvPr>
            <p:ph type="title"/>
          </p:nvPr>
        </p:nvSpPr>
        <p:spPr>
          <a:xfrm>
            <a:off x="77421" y="103429"/>
            <a:ext cx="7898296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dirty="0" smtClean="0"/>
              <a:t>Главное меню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2358282441"/>
      </p:ext>
    </p:extLst>
  </p:cSld>
  <p:clrMapOvr>
    <a:masterClrMapping/>
  </p:clrMapOvr>
</p:sld>
</file>

<file path=ppt/theme/theme1.xml><?xml version="1.0" encoding="utf-8"?>
<a:theme xmlns:a="http://schemas.openxmlformats.org/drawingml/2006/main" name="DNA Nanotechnology Thesis by Slidesgo">
  <a:themeElements>
    <a:clrScheme name="Simple Light">
      <a:dk1>
        <a:srgbClr val="314C72"/>
      </a:dk1>
      <a:lt1>
        <a:srgbClr val="FFFFFF"/>
      </a:lt1>
      <a:dk2>
        <a:srgbClr val="142338"/>
      </a:dk2>
      <a:lt2>
        <a:srgbClr val="EC3C63"/>
      </a:lt2>
      <a:accent1>
        <a:srgbClr val="F58BA2"/>
      </a:accent1>
      <a:accent2>
        <a:srgbClr val="376FB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209</Words>
  <Application>Microsoft Office PowerPoint</Application>
  <PresentationFormat>Экран (16:9)</PresentationFormat>
  <Paragraphs>41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9" baseType="lpstr">
      <vt:lpstr>Inter</vt:lpstr>
      <vt:lpstr>Bebas Neue</vt:lpstr>
      <vt:lpstr>Roboto Condensed Light</vt:lpstr>
      <vt:lpstr>Inter SemiBold</vt:lpstr>
      <vt:lpstr>Mulish Medium</vt:lpstr>
      <vt:lpstr>Arial</vt:lpstr>
      <vt:lpstr>Nunito Light</vt:lpstr>
      <vt:lpstr>Loved by the King</vt:lpstr>
      <vt:lpstr>Kanit</vt:lpstr>
      <vt:lpstr>DNA Nanotechnology Thesis by Slidesgo</vt:lpstr>
      <vt:lpstr>SNH  STEP AND HEART</vt:lpstr>
      <vt:lpstr>ОПИСАНИЕ ПРОЕКТА</vt:lpstr>
      <vt:lpstr>ФУНКЦИОНАЛ</vt:lpstr>
      <vt:lpstr>Мониторинг шагов</vt:lpstr>
      <vt:lpstr>Мониторинг шагов</vt:lpstr>
      <vt:lpstr>Презентация PowerPoint</vt:lpstr>
      <vt:lpstr>Контроль давления и пульса</vt:lpstr>
      <vt:lpstr>Контроль давления и пульса</vt:lpstr>
      <vt:lpstr>Главное меню</vt:lpstr>
      <vt:lpstr>Меню добавления данных</vt:lpstr>
      <vt:lpstr>Персонализация настроек</vt:lpstr>
      <vt:lpstr>Персонализация настроек</vt:lpstr>
      <vt:lpstr>Главное меню</vt:lpstr>
      <vt:lpstr>Изменения</vt:lpstr>
      <vt:lpstr>Интеграция данных</vt:lpstr>
      <vt:lpstr>Интеграция данных</vt:lpstr>
      <vt:lpstr>Презентация PowerPoint</vt:lpstr>
      <vt:lpstr>АВТОРЫ РАБОТЫ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SNH  STEP AND HEART</dc:title>
  <dc:creator>Qwillll</dc:creator>
  <cp:lastModifiedBy>No Vlad</cp:lastModifiedBy>
  <cp:revision>7</cp:revision>
  <dcterms:modified xsi:type="dcterms:W3CDTF">2024-12-18T14:15:06Z</dcterms:modified>
</cp:coreProperties>
</file>