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59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TEMP.DESKTOP-8NTI00T.003\Downloads\employee_survey_data.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Sheet1!$A$1</c:f>
              <c:strCache>
                <c:ptCount val="1"/>
                <c:pt idx="0">
                  <c:v>EmployeeID</c:v>
                </c:pt>
              </c:strCache>
            </c:strRef>
          </c:tx>
          <c:invertIfNegative val="0"/>
          <c:val>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val>
          <c:extLst>
            <c:ext xmlns:c16="http://schemas.microsoft.com/office/drawing/2014/chart" uri="{C3380CC4-5D6E-409C-BE32-E72D297353CC}">
              <c16:uniqueId val="{00000000-5F3F-754C-8CB2-06C6D5B91A4D}"/>
            </c:ext>
          </c:extLst>
        </c:ser>
        <c:ser>
          <c:idx val="1"/>
          <c:order val="1"/>
          <c:tx>
            <c:strRef>
              <c:f>Sheet1!$B$1</c:f>
              <c:strCache>
                <c:ptCount val="1"/>
                <c:pt idx="0">
                  <c:v>EnvironmentSatisfaction</c:v>
                </c:pt>
              </c:strCache>
            </c:strRef>
          </c:tx>
          <c:invertIfNegative val="0"/>
          <c:val>
            <c:numRef>
              <c:f>Sheet1!$B$2:$B$11</c:f>
              <c:numCache>
                <c:formatCode>General</c:formatCode>
                <c:ptCount val="10"/>
                <c:pt idx="0">
                  <c:v>3</c:v>
                </c:pt>
                <c:pt idx="1">
                  <c:v>3</c:v>
                </c:pt>
                <c:pt idx="2">
                  <c:v>2</c:v>
                </c:pt>
                <c:pt idx="3">
                  <c:v>4</c:v>
                </c:pt>
                <c:pt idx="4">
                  <c:v>4</c:v>
                </c:pt>
                <c:pt idx="5">
                  <c:v>3</c:v>
                </c:pt>
                <c:pt idx="6">
                  <c:v>1</c:v>
                </c:pt>
                <c:pt idx="7">
                  <c:v>1</c:v>
                </c:pt>
                <c:pt idx="8">
                  <c:v>2</c:v>
                </c:pt>
                <c:pt idx="9">
                  <c:v>2</c:v>
                </c:pt>
              </c:numCache>
            </c:numRef>
          </c:val>
          <c:extLst>
            <c:ext xmlns:c16="http://schemas.microsoft.com/office/drawing/2014/chart" uri="{C3380CC4-5D6E-409C-BE32-E72D297353CC}">
              <c16:uniqueId val="{00000001-5F3F-754C-8CB2-06C6D5B91A4D}"/>
            </c:ext>
          </c:extLst>
        </c:ser>
        <c:ser>
          <c:idx val="2"/>
          <c:order val="2"/>
          <c:tx>
            <c:strRef>
              <c:f>Sheet1!$C$1</c:f>
              <c:strCache>
                <c:ptCount val="1"/>
                <c:pt idx="0">
                  <c:v>JobSatisfaction</c:v>
                </c:pt>
              </c:strCache>
            </c:strRef>
          </c:tx>
          <c:invertIfNegative val="0"/>
          <c:val>
            <c:numRef>
              <c:f>Sheet1!$C$2:$C$11</c:f>
              <c:numCache>
                <c:formatCode>General</c:formatCode>
                <c:ptCount val="10"/>
                <c:pt idx="0">
                  <c:v>4</c:v>
                </c:pt>
                <c:pt idx="1">
                  <c:v>2</c:v>
                </c:pt>
                <c:pt idx="2">
                  <c:v>2</c:v>
                </c:pt>
                <c:pt idx="3">
                  <c:v>4</c:v>
                </c:pt>
                <c:pt idx="4">
                  <c:v>1</c:v>
                </c:pt>
                <c:pt idx="5">
                  <c:v>2</c:v>
                </c:pt>
                <c:pt idx="6">
                  <c:v>3</c:v>
                </c:pt>
                <c:pt idx="7">
                  <c:v>2</c:v>
                </c:pt>
                <c:pt idx="8">
                  <c:v>4</c:v>
                </c:pt>
                <c:pt idx="9">
                  <c:v>1</c:v>
                </c:pt>
              </c:numCache>
            </c:numRef>
          </c:val>
          <c:extLst>
            <c:ext xmlns:c16="http://schemas.microsoft.com/office/drawing/2014/chart" uri="{C3380CC4-5D6E-409C-BE32-E72D297353CC}">
              <c16:uniqueId val="{00000002-5F3F-754C-8CB2-06C6D5B91A4D}"/>
            </c:ext>
          </c:extLst>
        </c:ser>
        <c:ser>
          <c:idx val="3"/>
          <c:order val="3"/>
          <c:tx>
            <c:strRef>
              <c:f>Sheet1!$D$1</c:f>
              <c:strCache>
                <c:ptCount val="1"/>
                <c:pt idx="0">
                  <c:v>WorkLifeBalance</c:v>
                </c:pt>
              </c:strCache>
            </c:strRef>
          </c:tx>
          <c:invertIfNegative val="0"/>
          <c:val>
            <c:numRef>
              <c:f>Sheet1!$D$2:$D$11</c:f>
              <c:numCache>
                <c:formatCode>General</c:formatCode>
                <c:ptCount val="10"/>
                <c:pt idx="0">
                  <c:v>2</c:v>
                </c:pt>
                <c:pt idx="1">
                  <c:v>4</c:v>
                </c:pt>
                <c:pt idx="2">
                  <c:v>1</c:v>
                </c:pt>
                <c:pt idx="3">
                  <c:v>3</c:v>
                </c:pt>
                <c:pt idx="4">
                  <c:v>3</c:v>
                </c:pt>
                <c:pt idx="5">
                  <c:v>2</c:v>
                </c:pt>
                <c:pt idx="6">
                  <c:v>1</c:v>
                </c:pt>
                <c:pt idx="7">
                  <c:v>3</c:v>
                </c:pt>
                <c:pt idx="8">
                  <c:v>3</c:v>
                </c:pt>
                <c:pt idx="9">
                  <c:v>3</c:v>
                </c:pt>
              </c:numCache>
            </c:numRef>
          </c:val>
          <c:extLst>
            <c:ext xmlns:c16="http://schemas.microsoft.com/office/drawing/2014/chart" uri="{C3380CC4-5D6E-409C-BE32-E72D297353CC}">
              <c16:uniqueId val="{00000003-5F3F-754C-8CB2-06C6D5B91A4D}"/>
            </c:ext>
          </c:extLst>
        </c:ser>
        <c:dLbls>
          <c:showLegendKey val="0"/>
          <c:showVal val="0"/>
          <c:showCatName val="0"/>
          <c:showSerName val="0"/>
          <c:showPercent val="0"/>
          <c:showBubbleSize val="0"/>
        </c:dLbls>
        <c:gapWidth val="150"/>
        <c:shape val="box"/>
        <c:axId val="109580672"/>
        <c:axId val="109582976"/>
        <c:axId val="103835840"/>
      </c:bar3DChart>
      <c:catAx>
        <c:axId val="109580672"/>
        <c:scaling>
          <c:orientation val="minMax"/>
        </c:scaling>
        <c:delete val="0"/>
        <c:axPos val="b"/>
        <c:majorTickMark val="out"/>
        <c:minorTickMark val="none"/>
        <c:tickLblPos val="nextTo"/>
        <c:crossAx val="109582976"/>
        <c:crosses val="autoZero"/>
        <c:auto val="1"/>
        <c:lblAlgn val="ctr"/>
        <c:lblOffset val="100"/>
        <c:noMultiLvlLbl val="0"/>
      </c:catAx>
      <c:valAx>
        <c:axId val="109582976"/>
        <c:scaling>
          <c:orientation val="minMax"/>
        </c:scaling>
        <c:delete val="0"/>
        <c:axPos val="l"/>
        <c:majorGridlines/>
        <c:numFmt formatCode="General" sourceLinked="1"/>
        <c:majorTickMark val="out"/>
        <c:minorTickMark val="none"/>
        <c:tickLblPos val="nextTo"/>
        <c:crossAx val="109580672"/>
        <c:crosses val="autoZero"/>
        <c:crossBetween val="between"/>
      </c:valAx>
      <c:serAx>
        <c:axId val="103835840"/>
        <c:scaling>
          <c:orientation val="minMax"/>
        </c:scaling>
        <c:delete val="0"/>
        <c:axPos val="b"/>
        <c:majorTickMark val="out"/>
        <c:minorTickMark val="none"/>
        <c:tickLblPos val="nextTo"/>
        <c:crossAx val="109582976"/>
        <c:crosses val="autoZero"/>
      </c:ser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GB" sz="2400" dirty="0"/>
              <a:t>: </a:t>
            </a:r>
            <a:r>
              <a:rPr lang="en-GB" sz="2400" dirty="0" err="1"/>
              <a:t>Sugumar.N</a:t>
            </a:r>
            <a:endParaRPr lang="en-US" sz="2400" dirty="0"/>
          </a:p>
          <a:p>
            <a:r>
              <a:rPr lang="en-US" sz="2400" dirty="0"/>
              <a:t>REGISTER NO:1225</a:t>
            </a:r>
            <a:r>
              <a:rPr lang="en-GB" sz="2400" dirty="0"/>
              <a:t>1</a:t>
            </a:r>
            <a:r>
              <a:rPr lang="en-US" sz="2400" dirty="0"/>
              <a:t> (</a:t>
            </a:r>
            <a:r>
              <a:rPr lang="en-GB" sz="2400" dirty="0"/>
              <a:t>asunm1323132200011)</a:t>
            </a:r>
            <a:endParaRPr lang="en-US" sz="2400" dirty="0"/>
          </a:p>
          <a:p>
            <a:r>
              <a:rPr lang="en-US" sz="2400" dirty="0"/>
              <a:t>DEPARTMENT:B.COM (cooperation)</a:t>
            </a:r>
          </a:p>
          <a:p>
            <a:r>
              <a:rPr lang="en-US" sz="2400" dirty="0"/>
              <a:t>COLLEGE: The </a:t>
            </a:r>
            <a:r>
              <a:rPr lang="en-US" sz="2400" dirty="0" err="1"/>
              <a:t>Quaide</a:t>
            </a:r>
            <a:r>
              <a:rPr lang="en-US" sz="2400" dirty="0"/>
              <a:t> </a:t>
            </a:r>
            <a:r>
              <a:rPr lang="en-US" sz="2400" dirty="0" err="1"/>
              <a:t>Milleth</a:t>
            </a:r>
            <a:r>
              <a:rPr lang="en-US" sz="2400" dirty="0"/>
              <a:t> College For 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8" name="Title 17"/>
          <p:cNvSpPr>
            <a:spLocks noGrp="1"/>
          </p:cNvSpPr>
          <p:nvPr>
            <p:ph type="title"/>
          </p:nvPr>
        </p:nvSpPr>
        <p:spPr>
          <a:xfrm>
            <a:off x="755332" y="385444"/>
            <a:ext cx="10681335" cy="1477328"/>
          </a:xfrm>
        </p:spPr>
        <p:txBody>
          <a:bodyPr/>
          <a:lstStyle/>
          <a:p>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br>
              <a:rPr lang="en-US" dirty="0"/>
            </a:br>
            <a:endParaRPr lang="en-US" dirty="0"/>
          </a:p>
        </p:txBody>
      </p:sp>
      <p:sp>
        <p:nvSpPr>
          <p:cNvPr id="19" name="Text Placeholder 18"/>
          <p:cNvSpPr>
            <a:spLocks noGrp="1"/>
          </p:cNvSpPr>
          <p:nvPr>
            <p:ph type="body" idx="1"/>
          </p:nvPr>
        </p:nvSpPr>
        <p:spPr>
          <a:xfrm>
            <a:off x="609600" y="1577340"/>
            <a:ext cx="10972800" cy="4062651"/>
          </a:xfrm>
        </p:spPr>
        <p:txBody>
          <a:bodyPr/>
          <a:lstStyle/>
          <a:p>
            <a:r>
              <a:rPr lang="en-US" sz="2400" dirty="0">
                <a:latin typeface="Cambria Math" pitchFamily="18" charset="0"/>
                <a:ea typeface="Cambria Math" pitchFamily="18" charset="0"/>
              </a:rPr>
              <a:t>1.Data collection :</a:t>
            </a:r>
          </a:p>
          <a:p>
            <a:pPr marL="342900" indent="-342900">
              <a:buFont typeface="Arial" pitchFamily="34" charset="0"/>
              <a:buChar char="•"/>
            </a:pPr>
            <a:r>
              <a:rPr lang="en-US" sz="2400" dirty="0">
                <a:latin typeface="Cambria Math" pitchFamily="18" charset="0"/>
                <a:ea typeface="Cambria Math" pitchFamily="18" charset="0"/>
              </a:rPr>
              <a:t>it is downloaded from </a:t>
            </a:r>
            <a:r>
              <a:rPr lang="en-US" sz="2400" dirty="0" err="1">
                <a:latin typeface="Cambria Math" pitchFamily="18" charset="0"/>
                <a:ea typeface="Cambria Math" pitchFamily="18" charset="0"/>
              </a:rPr>
              <a:t>kaggle</a:t>
            </a:r>
            <a:endParaRPr lang="en-US" sz="2400" dirty="0">
              <a:latin typeface="Cambria Math" pitchFamily="18" charset="0"/>
              <a:ea typeface="Cambria Math" pitchFamily="18" charset="0"/>
            </a:endParaRPr>
          </a:p>
          <a:p>
            <a:pPr marL="342900" indent="-342900">
              <a:buFont typeface="Arial" pitchFamily="34" charset="0"/>
              <a:buChar char="•"/>
            </a:pPr>
            <a:r>
              <a:rPr lang="en-US" sz="2400" dirty="0">
                <a:latin typeface="Cambria Math" pitchFamily="18" charset="0"/>
                <a:ea typeface="Cambria Math" pitchFamily="18" charset="0"/>
              </a:rPr>
              <a:t>it is also downloaded from </a:t>
            </a:r>
            <a:r>
              <a:rPr lang="en-US" sz="2400" dirty="0" err="1">
                <a:latin typeface="Cambria Math" pitchFamily="18" charset="0"/>
                <a:ea typeface="Cambria Math" pitchFamily="18" charset="0"/>
              </a:rPr>
              <a:t>edunet</a:t>
            </a:r>
            <a:r>
              <a:rPr lang="en-US" sz="2400" dirty="0">
                <a:latin typeface="Cambria Math" pitchFamily="18" charset="0"/>
                <a:ea typeface="Cambria Math" pitchFamily="18" charset="0"/>
              </a:rPr>
              <a:t> dashboard and compared with each other.</a:t>
            </a:r>
          </a:p>
          <a:p>
            <a:pPr marL="342900" indent="-342900">
              <a:buFont typeface="Arial" pitchFamily="34" charset="0"/>
              <a:buChar char="•"/>
            </a:pPr>
            <a:r>
              <a:rPr lang="en-US" sz="2400" dirty="0">
                <a:latin typeface="Cambria Math" pitchFamily="18" charset="0"/>
                <a:ea typeface="Cambria Math" pitchFamily="18" charset="0"/>
              </a:rPr>
              <a:t>After comparison the data sets from </a:t>
            </a:r>
            <a:r>
              <a:rPr lang="en-US" sz="2400" dirty="0" err="1">
                <a:latin typeface="Cambria Math" pitchFamily="18" charset="0"/>
                <a:ea typeface="Cambria Math" pitchFamily="18" charset="0"/>
              </a:rPr>
              <a:t>kaggle</a:t>
            </a:r>
            <a:r>
              <a:rPr lang="en-US" sz="2400" dirty="0">
                <a:latin typeface="Cambria Math" pitchFamily="18" charset="0"/>
                <a:ea typeface="Cambria Math" pitchFamily="18" charset="0"/>
              </a:rPr>
              <a:t> is used.</a:t>
            </a:r>
          </a:p>
          <a:p>
            <a:r>
              <a:rPr lang="en-US" sz="2400" dirty="0">
                <a:latin typeface="Cambria Math" pitchFamily="18" charset="0"/>
                <a:ea typeface="Cambria Math" pitchFamily="18" charset="0"/>
              </a:rPr>
              <a:t>2.Data cleaning :</a:t>
            </a:r>
          </a:p>
          <a:p>
            <a:pPr>
              <a:buFont typeface="Arial" pitchFamily="34" charset="0"/>
              <a:buChar char="•"/>
            </a:pPr>
            <a:r>
              <a:rPr lang="en-US" sz="2400" dirty="0">
                <a:latin typeface="Cambria Math" pitchFamily="18" charset="0"/>
                <a:ea typeface="Cambria Math" pitchFamily="18" charset="0"/>
              </a:rPr>
              <a:t>After downloading the data sets, the necessary data are filtered out. </a:t>
            </a:r>
          </a:p>
          <a:p>
            <a:r>
              <a:rPr lang="en-US" sz="2400" dirty="0">
                <a:latin typeface="Cambria Math" pitchFamily="18" charset="0"/>
                <a:ea typeface="Cambria Math" pitchFamily="18" charset="0"/>
              </a:rPr>
              <a:t>3.Summary :</a:t>
            </a:r>
          </a:p>
          <a:p>
            <a:pPr>
              <a:buFont typeface="Arial" pitchFamily="34" charset="0"/>
              <a:buChar char="•"/>
            </a:pPr>
            <a:r>
              <a:rPr lang="en-US" sz="2400" dirty="0">
                <a:latin typeface="Cambria Math" pitchFamily="18" charset="0"/>
                <a:ea typeface="Cambria Math" pitchFamily="18" charset="0"/>
              </a:rPr>
              <a:t>After filtering out the data the pivot table is used for the summarization of the analysis.</a:t>
            </a:r>
          </a:p>
          <a:p>
            <a:r>
              <a:rPr lang="en-US" sz="2400" dirty="0">
                <a:latin typeface="Cambria Math" pitchFamily="18" charset="0"/>
                <a:ea typeface="Cambria Math" pitchFamily="18" charset="0"/>
              </a:rPr>
              <a:t> 4.Visualization:</a:t>
            </a:r>
          </a:p>
          <a:p>
            <a:r>
              <a:rPr lang="en-US" sz="2400" dirty="0">
                <a:latin typeface="Cambria Math" pitchFamily="18" charset="0"/>
                <a:ea typeface="Cambria Math" pitchFamily="18" charset="0"/>
              </a:rPr>
              <a:t> After entering pivot table, graph is used for the Visualization of the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Text Placeholder 7"/>
          <p:cNvSpPr>
            <a:spLocks noGrp="1"/>
          </p:cNvSpPr>
          <p:nvPr>
            <p:ph type="body" idx="1"/>
          </p:nvPr>
        </p:nvSpPr>
        <p:spPr/>
        <p:txBody>
          <a:bodyPr/>
          <a:lstStyle/>
          <a:p>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6" name="Chart 15"/>
          <p:cNvGraphicFramePr/>
          <p:nvPr/>
        </p:nvGraphicFramePr>
        <p:xfrm>
          <a:off x="3124200" y="1752600"/>
          <a:ext cx="5486400" cy="3810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600200" y="1577340"/>
            <a:ext cx="7848600" cy="738664"/>
          </a:xfrm>
        </p:spPr>
        <p:txBody>
          <a:bodyPr/>
          <a:lstStyle/>
          <a:p>
            <a:r>
              <a:rPr lang="en-IN" sz="2400" dirty="0">
                <a:latin typeface="Cambria Math" pitchFamily="18" charset="0"/>
                <a:ea typeface="Cambria Math" pitchFamily="18" charset="0"/>
              </a:rPr>
              <a:t>The given data is the analysis of satisfaction level of the employee for better working and running of the company.</a:t>
            </a:r>
            <a:endParaRPr lang="en-US" sz="2400" dirty="0">
              <a:latin typeface="Cambria Math" pitchFamily="18" charset="0"/>
              <a:ea typeface="Cambria Math"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Satisfaction Analysis Using Excel Charts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914400"/>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762000" y="2057400"/>
            <a:ext cx="7620000" cy="1477328"/>
          </a:xfrm>
        </p:spPr>
        <p:txBody>
          <a:bodyPr/>
          <a:lstStyle/>
          <a:p>
            <a:pPr marL="457200" indent="-457200" algn="just">
              <a:buFont typeface="+mj-lt"/>
              <a:buAutoNum type="arabicPeriod"/>
            </a:pPr>
            <a:r>
              <a:rPr lang="en-IN" sz="2400" dirty="0">
                <a:latin typeface="Cambria Math" pitchFamily="18" charset="0"/>
                <a:ea typeface="Cambria Math" pitchFamily="18" charset="0"/>
              </a:rPr>
              <a:t>Improve employee satisfaction scores within the next .</a:t>
            </a:r>
          </a:p>
          <a:p>
            <a:pPr marL="457200" indent="-457200" algn="just">
              <a:buFont typeface="+mj-lt"/>
              <a:buAutoNum type="arabicPeriod"/>
            </a:pPr>
            <a:r>
              <a:rPr lang="en-IN" sz="2400" dirty="0">
                <a:latin typeface="Cambria Math" pitchFamily="18" charset="0"/>
                <a:ea typeface="Cambria Math" pitchFamily="18" charset="0"/>
              </a:rPr>
              <a:t>Increase employee engagement and productivity.</a:t>
            </a:r>
          </a:p>
          <a:p>
            <a:pPr marL="457200" indent="-457200" algn="just">
              <a:buFont typeface="+mj-lt"/>
              <a:buAutoNum type="arabicPeriod"/>
            </a:pPr>
            <a:r>
              <a:rPr lang="en-IN" sz="2400" dirty="0">
                <a:latin typeface="Cambria Math" pitchFamily="18" charset="0"/>
                <a:ea typeface="Cambria Math" pitchFamily="18" charset="0"/>
              </a:rPr>
              <a:t>Enhance our organization’s reputation as a great place to work.</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3" y="838200"/>
            <a:ext cx="8769668"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Text Placeholder 11"/>
          <p:cNvSpPr>
            <a:spLocks noGrp="1"/>
          </p:cNvSpPr>
          <p:nvPr>
            <p:ph type="body" idx="1"/>
          </p:nvPr>
        </p:nvSpPr>
        <p:spPr>
          <a:xfrm>
            <a:off x="838200" y="2133600"/>
            <a:ext cx="8382000" cy="1846659"/>
          </a:xfrm>
        </p:spPr>
        <p:txBody>
          <a:bodyPr/>
          <a:lstStyle/>
          <a:p>
            <a:pPr algn="just"/>
            <a:r>
              <a:rPr lang="en-IN" sz="2400" dirty="0">
                <a:latin typeface="Cambria Math" pitchFamily="18" charset="0"/>
                <a:ea typeface="Cambria Math" pitchFamily="18" charset="0"/>
              </a:rPr>
              <a:t>This project is about to find out about working satisfaction level of the employees for the better running of the company and also to find way to boost their morale if the face any dissatisfaction. This project is also conducted to check how to enhance the organization reputation as a great place to work. </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0" name="Text Placeholder 9"/>
          <p:cNvSpPr>
            <a:spLocks noGrp="1"/>
          </p:cNvSpPr>
          <p:nvPr>
            <p:ph type="body" idx="1"/>
          </p:nvPr>
        </p:nvSpPr>
        <p:spPr>
          <a:xfrm>
            <a:off x="609600" y="1577340"/>
            <a:ext cx="10972800" cy="1477328"/>
          </a:xfrm>
        </p:spPr>
        <p:txBody>
          <a:bodyPr/>
          <a:lstStyle/>
          <a:p>
            <a:pPr marL="342900" indent="-342900">
              <a:buFont typeface="+mj-lt"/>
              <a:buAutoNum type="arabicPeriod"/>
            </a:pPr>
            <a:r>
              <a:rPr lang="en-IN" sz="2400" dirty="0">
                <a:latin typeface="Cambria Math" pitchFamily="18" charset="0"/>
                <a:ea typeface="Cambria Math" pitchFamily="18" charset="0"/>
              </a:rPr>
              <a:t>Owner </a:t>
            </a:r>
          </a:p>
          <a:p>
            <a:pPr marL="342900" indent="-342900">
              <a:buFont typeface="+mj-lt"/>
              <a:buAutoNum type="arabicPeriod"/>
            </a:pPr>
            <a:r>
              <a:rPr lang="en-IN" sz="2400" dirty="0">
                <a:latin typeface="Cambria Math" pitchFamily="18" charset="0"/>
                <a:ea typeface="Cambria Math" pitchFamily="18" charset="0"/>
              </a:rPr>
              <a:t>Shareholders</a:t>
            </a:r>
          </a:p>
          <a:p>
            <a:pPr marL="342900" indent="-342900">
              <a:buFont typeface="+mj-lt"/>
              <a:buAutoNum type="arabicPeriod"/>
            </a:pPr>
            <a:r>
              <a:rPr lang="en-IN" sz="2400" dirty="0">
                <a:latin typeface="Cambria Math" pitchFamily="18" charset="0"/>
                <a:ea typeface="Cambria Math" pitchFamily="18" charset="0"/>
              </a:rPr>
              <a:t>Employees                                                </a:t>
            </a:r>
          </a:p>
          <a:p>
            <a:pPr marL="342900" indent="-342900">
              <a:buFont typeface="+mj-lt"/>
              <a:buAutoNum type="arabicPeriod"/>
            </a:pPr>
            <a:r>
              <a:rPr lang="en-IN" sz="2400" dirty="0">
                <a:latin typeface="Cambria Math" pitchFamily="18" charset="0"/>
                <a:ea typeface="Cambria Math" pitchFamily="18" charset="0"/>
              </a:rPr>
              <a:t>Customers </a:t>
            </a:r>
            <a:endParaRPr lang="en-US" sz="2400" dirty="0">
              <a:latin typeface="Cambria Math" pitchFamily="18" charset="0"/>
              <a:ea typeface="Cambria Math"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762000"/>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743200" y="2286000"/>
            <a:ext cx="6705600" cy="2215991"/>
          </a:xfrm>
        </p:spPr>
        <p:txBody>
          <a:bodyPr/>
          <a:lstStyle/>
          <a:p>
            <a:r>
              <a:rPr lang="en-US" sz="2400" dirty="0">
                <a:latin typeface="Cambria Math" pitchFamily="18" charset="0"/>
                <a:ea typeface="Cambria Math" pitchFamily="18" charset="0"/>
              </a:rPr>
              <a:t>Our solution: </a:t>
            </a:r>
          </a:p>
          <a:p>
            <a:pPr>
              <a:buFont typeface="Arial" pitchFamily="34" charset="0"/>
              <a:buChar char="•"/>
            </a:pPr>
            <a:r>
              <a:rPr lang="en-US" sz="2400" dirty="0">
                <a:latin typeface="Cambria Math" pitchFamily="18" charset="0"/>
                <a:ea typeface="Cambria Math" pitchFamily="18" charset="0"/>
              </a:rPr>
              <a:t>Filtering : filtering out the data which is needed.</a:t>
            </a:r>
          </a:p>
          <a:p>
            <a:pPr>
              <a:buFont typeface="Arial" pitchFamily="34" charset="0"/>
              <a:buChar char="•"/>
            </a:pPr>
            <a:r>
              <a:rPr lang="en-US" sz="2400" dirty="0">
                <a:latin typeface="Cambria Math" pitchFamily="18" charset="0"/>
                <a:ea typeface="Cambria Math" pitchFamily="18" charset="0"/>
              </a:rPr>
              <a:t>Pivot table : pivot table is used to understand the summary of the analysis.</a:t>
            </a:r>
          </a:p>
          <a:p>
            <a:pPr>
              <a:buFont typeface="Arial" pitchFamily="34" charset="0"/>
              <a:buChar char="•"/>
            </a:pPr>
            <a:r>
              <a:rPr lang="en-US" sz="2400" dirty="0">
                <a:latin typeface="Cambria Math" pitchFamily="18" charset="0"/>
                <a:ea typeface="Cambria Math" pitchFamily="18" charset="0"/>
              </a:rPr>
              <a:t> Graph : graph is used for the visualization of the analysis.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2585323"/>
          </a:xfrm>
        </p:spPr>
        <p:txBody>
          <a:bodyPr/>
          <a:lstStyle/>
          <a:p>
            <a:pPr>
              <a:buFont typeface="Wingdings" pitchFamily="2" charset="2"/>
              <a:buChar char="v"/>
            </a:pPr>
            <a:r>
              <a:rPr lang="en-US" sz="2400" dirty="0">
                <a:latin typeface="Cambria Math" pitchFamily="18" charset="0"/>
                <a:ea typeface="Cambria Math" pitchFamily="18" charset="0"/>
              </a:rPr>
              <a:t>Employees Dataset is downloaded from the </a:t>
            </a:r>
            <a:r>
              <a:rPr lang="en-US" sz="2400" dirty="0" err="1">
                <a:latin typeface="Cambria Math" pitchFamily="18" charset="0"/>
                <a:ea typeface="Cambria Math" pitchFamily="18" charset="0"/>
              </a:rPr>
              <a:t>kaggle</a:t>
            </a:r>
            <a:r>
              <a:rPr lang="en-US" sz="2400" dirty="0">
                <a:latin typeface="Cambria Math" pitchFamily="18" charset="0"/>
                <a:ea typeface="Cambria Math" pitchFamily="18" charset="0"/>
              </a:rPr>
              <a:t> website. </a:t>
            </a:r>
          </a:p>
          <a:p>
            <a:pPr>
              <a:buFont typeface="Wingdings" pitchFamily="2" charset="2"/>
              <a:buChar char="v"/>
            </a:pPr>
            <a:r>
              <a:rPr lang="en-US" sz="2400" dirty="0">
                <a:latin typeface="Cambria Math" pitchFamily="18" charset="0"/>
                <a:ea typeface="Cambria Math" pitchFamily="18" charset="0"/>
              </a:rPr>
              <a:t>There were 10 features.</a:t>
            </a:r>
          </a:p>
          <a:p>
            <a:pPr>
              <a:buFont typeface="Wingdings" pitchFamily="2" charset="2"/>
              <a:buChar char="v"/>
            </a:pPr>
            <a:r>
              <a:rPr lang="en-US" sz="2400" dirty="0">
                <a:latin typeface="Cambria Math" pitchFamily="18" charset="0"/>
                <a:ea typeface="Cambria Math" pitchFamily="18" charset="0"/>
              </a:rPr>
              <a:t> Only 4 features were taken for the analysis.</a:t>
            </a:r>
          </a:p>
          <a:p>
            <a:pPr>
              <a:buFont typeface="Wingdings" pitchFamily="2" charset="2"/>
              <a:buChar char="v"/>
            </a:pPr>
            <a:r>
              <a:rPr lang="en-US" sz="2400" dirty="0">
                <a:latin typeface="Cambria Math" pitchFamily="18" charset="0"/>
                <a:ea typeface="Cambria Math" pitchFamily="18" charset="0"/>
              </a:rPr>
              <a:t> Employee number in numerical order.</a:t>
            </a:r>
          </a:p>
          <a:p>
            <a:pPr>
              <a:buFont typeface="Wingdings" pitchFamily="2" charset="2"/>
              <a:buChar char="v"/>
            </a:pPr>
            <a:r>
              <a:rPr lang="en-US" sz="2400" dirty="0">
                <a:latin typeface="Cambria Math" pitchFamily="18" charset="0"/>
                <a:ea typeface="Cambria Math" pitchFamily="18" charset="0"/>
              </a:rPr>
              <a:t> Environment Satisfaction  level.</a:t>
            </a:r>
          </a:p>
          <a:p>
            <a:pPr>
              <a:buFont typeface="Wingdings" pitchFamily="2" charset="2"/>
              <a:buChar char="v"/>
            </a:pPr>
            <a:r>
              <a:rPr lang="en-US" sz="2400" dirty="0">
                <a:latin typeface="Cambria Math" pitchFamily="18" charset="0"/>
                <a:ea typeface="Cambria Math" pitchFamily="18" charset="0"/>
              </a:rPr>
              <a:t>Job Satisfaction level.</a:t>
            </a:r>
          </a:p>
          <a:p>
            <a:pPr>
              <a:buFont typeface="Wingdings" pitchFamily="2" charset="2"/>
              <a:buChar char="v"/>
            </a:pPr>
            <a:r>
              <a:rPr lang="en-US" sz="2400" dirty="0">
                <a:latin typeface="Cambria Math" pitchFamily="18" charset="0"/>
                <a:ea typeface="Cambria Math" pitchFamily="18" charset="0"/>
              </a:rPr>
              <a:t>Worker life Balance.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62000" y="685800"/>
            <a:ext cx="1068133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1295400" y="1524000"/>
            <a:ext cx="7848600" cy="1477328"/>
          </a:xfrm>
        </p:spPr>
        <p:txBody>
          <a:bodyPr/>
          <a:lstStyle/>
          <a:p>
            <a:pPr algn="just"/>
            <a:r>
              <a:rPr lang="en-IN" sz="2400" dirty="0">
                <a:latin typeface="Cambria Math" pitchFamily="18" charset="0"/>
                <a:ea typeface="Cambria Math" pitchFamily="18" charset="0"/>
              </a:rPr>
              <a:t>The wow is the analysis to show the satisfaction level of the employee and the results tell how to increase the employee satisfaction level and develop the profit level of the company.</a:t>
            </a:r>
            <a:endParaRPr lang="en-US" sz="2400" dirty="0">
              <a:latin typeface="Cambria Math" pitchFamily="18" charset="0"/>
              <a:ea typeface="Cambria Math"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308</TotalTime>
  <Words>392</Words>
  <Application>Microsoft Office PowerPoint</Application>
  <PresentationFormat>Widescreen</PresentationFormat>
  <Paragraphs>72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29</cp:revision>
  <dcterms:created xsi:type="dcterms:W3CDTF">2024-03-29T15:07:22Z</dcterms:created>
  <dcterms:modified xsi:type="dcterms:W3CDTF">2024-09-03T10:07:15Z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