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63" r:id="rId6"/>
    <p:sldId id="259" r:id="rId8"/>
    <p:sldId id="260" r:id="rId9"/>
    <p:sldId id="261" r:id="rId10"/>
    <p:sldId id="262" r:id="rId11"/>
  </p:sldIdLst>
  <p:sldSz cx="9144000" cy="5143500" type="screen16x9"/>
  <p:notesSz cx="9144000" cy="5143500"/>
  <p:embeddedFontLst>
    <p:embeddedFont>
      <p:font typeface="ILIIOR+EBGaramond-Bold" panose="02000500000000000000"/>
      <p:regular r:id="rId15"/>
    </p:embeddedFont>
    <p:embeddedFont>
      <p:font typeface="KQGMTU+Arial-BoldMT" panose="02000500000000000000"/>
      <p:regular r:id="rId16"/>
    </p:embeddedFont>
    <p:embeddedFont>
      <p:font typeface="PVLNNE+ArialMT" panose="02000500000000000000"/>
      <p:regular r:id="rId17"/>
    </p:embeddedFont>
    <p:embeddedFont>
      <p:font typeface="CFJCTS+PublicSans-Bold" panose="02000500000000000000"/>
      <p:regular r:id="rId18"/>
    </p:embeddedFont>
    <p:embeddedFont>
      <p:font typeface="RMKPBC+PublicSans-BoldItalic" panose="02000500000000000000"/>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820" y="5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AC76481-E3B0-4656-AB1D-D1047BF3D346}" type="datetimeFigureOut">
              <a:rPr lang="en-US" smtClean="0"/>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9A5D9DA-1187-4344-9D1F-EB7DE6BD450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251520" y="2427734"/>
            <a:ext cx="3456384" cy="1436291"/>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US" sz="2400" b="1" dirty="0">
                <a:solidFill>
                  <a:srgbClr val="223669"/>
                </a:solidFill>
                <a:latin typeface="Times New Roman" panose="02020603050405020304" pitchFamily="18" charset="0"/>
                <a:cs typeface="Times New Roman" panose="02020603050405020304" pitchFamily="18" charset="0"/>
              </a:rPr>
              <a:t>STOCK INVENTORY</a:t>
            </a:r>
            <a:endParaRPr lang="en-US" sz="2400" b="1" dirty="0">
              <a:solidFill>
                <a:srgbClr val="223669"/>
              </a:solidFill>
              <a:latin typeface="Times New Roman" panose="02020603050405020304" pitchFamily="18" charset="0"/>
              <a:cs typeface="Times New Roman" panose="02020603050405020304" pitchFamily="18" charset="0"/>
            </a:endParaRPr>
          </a:p>
          <a:p>
            <a:pPr marL="0" marR="0">
              <a:lnSpc>
                <a:spcPts val="2820"/>
              </a:lnSpc>
              <a:spcBef>
                <a:spcPts val="0"/>
              </a:spcBef>
              <a:spcAft>
                <a:spcPts val="0"/>
              </a:spcAft>
            </a:pPr>
            <a:r>
              <a:rPr lang="en-US" sz="2400" b="1" dirty="0">
                <a:solidFill>
                  <a:srgbClr val="223669"/>
                </a:solidFill>
                <a:latin typeface="Times New Roman" panose="02020603050405020304" pitchFamily="18" charset="0"/>
                <a:cs typeface="Times New Roman" panose="02020603050405020304" pitchFamily="18" charset="0"/>
              </a:rPr>
              <a:t>APPLICATION”</a:t>
            </a:r>
            <a:endParaRPr lang="en-US" sz="2400" b="1" dirty="0">
              <a:solidFill>
                <a:srgbClr val="223669"/>
              </a:solidFill>
              <a:latin typeface="Times New Roman" panose="02020603050405020304" pitchFamily="18" charset="0"/>
              <a:cs typeface="Times New Roman" panose="02020603050405020304" pitchFamily="18" charset="0"/>
            </a:endParaRPr>
          </a:p>
          <a:p>
            <a:pPr marL="0" marR="0">
              <a:lnSpc>
                <a:spcPts val="2820"/>
              </a:lnSpc>
              <a:spcBef>
                <a:spcPts val="0"/>
              </a:spcBef>
              <a:spcAft>
                <a:spcPts val="0"/>
              </a:spcAft>
            </a:pPr>
            <a:endParaRPr lang="en-US" sz="2400" b="1" dirty="0">
              <a:solidFill>
                <a:srgbClr val="223669"/>
              </a:solidFill>
              <a:latin typeface="Times New Roman" panose="02020603050405020304" pitchFamily="18" charset="0"/>
              <a:cs typeface="Times New Roman" panose="02020603050405020304" pitchFamily="18" charset="0"/>
            </a:endParaRPr>
          </a:p>
          <a:p>
            <a:pPr marL="0" marR="0">
              <a:lnSpc>
                <a:spcPts val="2820"/>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Task - 1</a:t>
            </a:r>
            <a:endParaRPr sz="2400" b="1" dirty="0">
              <a:solidFill>
                <a:srgbClr val="22366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538"/>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5"/>
              </a:lnSpc>
              <a:spcBef>
                <a:spcPts val="0"/>
              </a:spcBef>
              <a:spcAft>
                <a:spcPts val="0"/>
              </a:spcAft>
            </a:pPr>
            <a:r>
              <a:rPr lang="en-US" sz="1850" b="1" spc="-10" dirty="0">
                <a:solidFill>
                  <a:srgbClr val="C88C32"/>
                </a:solidFill>
                <a:cs typeface="ILIIOR+EBGaramond-Bold" panose="02000500000000000000"/>
              </a:rPr>
              <a:t>STOCK INVENTORY</a:t>
            </a:r>
            <a:endParaRPr sz="1850" b="1" spc="-10" dirty="0">
              <a:solidFill>
                <a:srgbClr val="C88C32"/>
              </a:solidFill>
              <a:cs typeface="ILIIOR+EBGaramond-Bold" panose="02000500000000000000"/>
            </a:endParaRPr>
          </a:p>
        </p:txBody>
      </p:sp>
      <p:sp>
        <p:nvSpPr>
          <p:cNvPr id="5" name="object 5"/>
          <p:cNvSpPr txBox="1"/>
          <p:nvPr/>
        </p:nvSpPr>
        <p:spPr>
          <a:xfrm>
            <a:off x="373050" y="1165894"/>
            <a:ext cx="4198950" cy="696601"/>
          </a:xfrm>
          <a:prstGeom prst="rect">
            <a:avLst/>
          </a:prstGeom>
        </p:spPr>
        <p:txBody>
          <a:bodyPr vert="horz" wrap="square" lIns="0" tIns="0" rIns="0" bIns="0" rtlCol="0">
            <a:spAutoFit/>
          </a:bodyPr>
          <a:lstStyle/>
          <a:p>
            <a:pPr marL="285750" marR="0" indent="-285750">
              <a:lnSpc>
                <a:spcPts val="1800"/>
              </a:lnSpc>
              <a:spcBef>
                <a:spcPts val="0"/>
              </a:spcBef>
              <a:spcAft>
                <a:spcPts val="0"/>
              </a:spcAft>
              <a:buFont typeface="Wingdings" panose="05000000000000000000" pitchFamily="2" charset="2"/>
              <a:buChar char="v"/>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sz="1400" dirty="0">
              <a:solidFill>
                <a:schemeClr val="bg1">
                  <a:lumMod val="95000"/>
                </a:schemeClr>
              </a:solidFill>
              <a:latin typeface="CFRUAJ+EBGaramond-Medium" panose="02000500000000000000"/>
              <a:cs typeface="CFRUAJ+EBGaramond-Medium"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endParaRPr sz="1400" b="1" dirty="0">
              <a:solidFill>
                <a:srgbClr val="C88C32"/>
              </a:solidFill>
              <a:latin typeface="KQGMTU+Arial-BoldMT" panose="02000500000000000000"/>
              <a:cs typeface="KQGMT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endParaRPr sz="1400" b="1" dirty="0">
              <a:solidFill>
                <a:srgbClr val="C88C32"/>
              </a:solidFill>
              <a:latin typeface="KQGMTU+Arial-BoldMT" panose="02000500000000000000"/>
              <a:cs typeface="KQGMT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endParaRPr sz="1400" b="1" dirty="0">
              <a:solidFill>
                <a:srgbClr val="C88C32"/>
              </a:solidFill>
              <a:latin typeface="KQGMTU+Arial-BoldMT" panose="02000500000000000000"/>
              <a:cs typeface="KQGMTU+Arial-BoldMT" panose="02000500000000000000"/>
            </a:endParaRPr>
          </a:p>
        </p:txBody>
      </p:sp>
      <p:graphicFrame>
        <p:nvGraphicFramePr>
          <p:cNvPr id="4" name="Table 8"/>
          <p:cNvGraphicFramePr>
            <a:graphicFrameLocks noGrp="1"/>
          </p:cNvGraphicFramePr>
          <p:nvPr/>
        </p:nvGraphicFramePr>
        <p:xfrm>
          <a:off x="179512" y="2751048"/>
          <a:ext cx="4237872" cy="1836928"/>
        </p:xfrm>
        <a:graphic>
          <a:graphicData uri="http://schemas.openxmlformats.org/drawingml/2006/table">
            <a:tbl>
              <a:tblPr firstRow="1" bandRow="1">
                <a:tableStyleId>{5C22544A-7EE6-4342-B048-85BDC9FD1C3A}</a:tableStyleId>
              </a:tblPr>
              <a:tblGrid>
                <a:gridCol w="1728192"/>
                <a:gridCol w="1728192"/>
                <a:gridCol w="781488"/>
              </a:tblGrid>
              <a:tr h="459232">
                <a:tc>
                  <a:txBody>
                    <a:bodyPr/>
                    <a:lstStyle/>
                    <a:p>
                      <a:endParaRPr lang="en-US"/>
                    </a:p>
                  </a:txBody>
                  <a:tcPr/>
                </a:tc>
                <a:tc>
                  <a:txBody>
                    <a:bodyPr/>
                    <a:lstStyle/>
                    <a:p>
                      <a:endParaRPr lang="en-US"/>
                    </a:p>
                  </a:txBody>
                  <a:tcPr/>
                </a:tc>
                <a:tc>
                  <a:txBody>
                    <a:bodyPr/>
                    <a:lstStyle/>
                    <a:p>
                      <a:endParaRPr lang="en-US"/>
                    </a:p>
                  </a:txBody>
                  <a:tcPr/>
                </a:tc>
              </a:tr>
              <a:tr h="459232">
                <a:tc>
                  <a:txBody>
                    <a:bodyPr/>
                    <a:lstStyle/>
                    <a:p>
                      <a:endParaRPr lang="en-US"/>
                    </a:p>
                  </a:txBody>
                  <a:tcPr/>
                </a:tc>
                <a:tc>
                  <a:txBody>
                    <a:bodyPr/>
                    <a:lstStyle/>
                    <a:p>
                      <a:endParaRPr lang="en-US" dirty="0"/>
                    </a:p>
                  </a:txBody>
                  <a:tcPr/>
                </a:tc>
                <a:tc>
                  <a:txBody>
                    <a:bodyPr/>
                    <a:lstStyle/>
                    <a:p>
                      <a:endParaRPr lang="en-US" dirty="0"/>
                    </a:p>
                  </a:txBody>
                  <a:tcPr/>
                </a:tc>
              </a:tr>
              <a:tr h="459232">
                <a:tc>
                  <a:txBody>
                    <a:bodyPr/>
                    <a:lstStyle/>
                    <a:p>
                      <a:endParaRPr lang="en-US"/>
                    </a:p>
                  </a:txBody>
                  <a:tcPr/>
                </a:tc>
                <a:tc>
                  <a:txBody>
                    <a:bodyPr/>
                    <a:lstStyle/>
                    <a:p>
                      <a:endParaRPr lang="en-US"/>
                    </a:p>
                  </a:txBody>
                  <a:tcPr/>
                </a:tc>
                <a:tc>
                  <a:txBody>
                    <a:bodyPr/>
                    <a:lstStyle/>
                    <a:p>
                      <a:endParaRPr lang="en-US"/>
                    </a:p>
                  </a:txBody>
                  <a:tcPr/>
                </a:tc>
              </a:tr>
              <a:tr h="459232">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6512"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920038"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a:t>
            </a:r>
            <a:r>
              <a:rPr lang="en-US"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1</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73299" y="634670"/>
            <a:ext cx="2411171"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Git</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6" name="object 6"/>
          <p:cNvSpPr txBox="1"/>
          <p:nvPr/>
        </p:nvSpPr>
        <p:spPr>
          <a:xfrm>
            <a:off x="1030499" y="900802"/>
            <a:ext cx="405866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Stock Inventory Application</a:t>
            </a:r>
            <a:r>
              <a:rPr sz="1400" dirty="0">
                <a:solidFill>
                  <a:srgbClr val="000000"/>
                </a:solidFill>
                <a:latin typeface="Times New Roman" panose="02020603050405020304" pitchFamily="18" charset="0"/>
                <a:cs typeface="Times New Roman" panose="02020603050405020304" pitchFamily="18" charset="0"/>
              </a:rPr>
              <a:t>”</a:t>
            </a:r>
            <a:endParaRPr sz="1400" dirty="0">
              <a:solidFill>
                <a:srgbClr val="000000"/>
              </a:solidFill>
              <a:latin typeface="Times New Roman" panose="02020603050405020304" pitchFamily="18" charset="0"/>
              <a:cs typeface="Times New Roman" panose="02020603050405020304" pitchFamily="18" charset="0"/>
            </a:endParaRP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endParaRPr sz="1400" dirty="0">
              <a:solidFill>
                <a:srgbClr val="000000"/>
              </a:solidFill>
              <a:latin typeface="Times New Roman" panose="02020603050405020304" pitchFamily="18" charset="0"/>
              <a:cs typeface="Times New Roman" panose="02020603050405020304" pitchFamily="18" charset="0"/>
            </a:endParaRP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panose="02000500000000000000"/>
                <a:cs typeface="ILIIOR+EBGaramond-Bold" panose="02000500000000000000"/>
              </a:rPr>
              <a:t>:</a:t>
            </a:r>
            <a:endParaRPr sz="1600" b="1" dirty="0">
              <a:solidFill>
                <a:srgbClr val="0B5394"/>
              </a:solidFill>
              <a:latin typeface="ILIIOR+EBGaramond-Bold" panose="02000500000000000000"/>
              <a:cs typeface="ILIIOR+EBGaramond-Bold" panose="02000500000000000000"/>
            </a:endParaRPr>
          </a:p>
        </p:txBody>
      </p:sp>
      <p:sp>
        <p:nvSpPr>
          <p:cNvPr id="8" name="object 8"/>
          <p:cNvSpPr txBox="1"/>
          <p:nvPr/>
        </p:nvSpPr>
        <p:spPr>
          <a:xfrm>
            <a:off x="720600" y="2143749"/>
            <a:ext cx="3020619"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endParaRPr sz="1400" b="1" dirty="0">
              <a:solidFill>
                <a:srgbClr val="C88C32"/>
              </a:solidFill>
              <a:latin typeface="CFJCTS+PublicSans-Bold" panose="02000500000000000000"/>
              <a:cs typeface="CFJCTS+PublicSans-Bold" panose="02000500000000000000"/>
            </a:endParaRP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11" name="object 11"/>
          <p:cNvSpPr txBox="1"/>
          <p:nvPr/>
        </p:nvSpPr>
        <p:spPr>
          <a:xfrm>
            <a:off x="1038075" y="3399556"/>
            <a:ext cx="3887089"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t</a:t>
            </a:r>
            <a:r>
              <a:rPr sz="1400" dirty="0">
                <a:solidFill>
                  <a:srgbClr val="000000"/>
                </a:solidFill>
                <a:latin typeface="Times New Roman" panose="02020603050405020304" pitchFamily="18" charset="0"/>
                <a:cs typeface="Times New Roman" panose="02020603050405020304" pitchFamily="18" charset="0"/>
              </a:rPr>
              <a: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endParaRPr sz="1400" dirty="0">
              <a:solidFill>
                <a:srgbClr val="000000"/>
              </a:solidFill>
              <a:latin typeface="Times New Roman" panose="02020603050405020304" pitchFamily="18" charset="0"/>
              <a:cs typeface="Times New Roman" panose="02020603050405020304" pitchFamily="18" charset="0"/>
            </a:endParaRP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endParaRPr sz="1400" dirty="0">
              <a:solidFill>
                <a:srgbClr val="000000"/>
              </a:solidFill>
              <a:latin typeface="Times New Roman" panose="02020603050405020304" pitchFamily="18" charset="0"/>
              <a:cs typeface="Times New Roman" panose="02020603050405020304" pitchFamily="18" charset="0"/>
            </a:endParaRP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650466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endParaRPr sz="1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1160189"/>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sz="1800"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874470"/>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504020204" pitchFamily="34" charset="0"/>
            </a:endParaRPr>
          </a:p>
          <a:p>
            <a:pPr marL="0" marR="0">
              <a:lnSpc>
                <a:spcPts val="2345"/>
              </a:lnSpc>
              <a:spcBef>
                <a:spcPts val="0"/>
              </a:spcBef>
              <a:spcAft>
                <a:spcPts val="0"/>
              </a:spcAft>
            </a:pPr>
            <a:endParaRPr sz="1800" b="1" dirty="0">
              <a:solidFill>
                <a:srgbClr val="C88C32"/>
              </a:solidFill>
              <a:latin typeface="ILIIOR+EBGaramond-Bold" panose="02000500000000000000"/>
              <a:cs typeface="ILIIOR+EBGaramond-Bold" panose="02000500000000000000"/>
            </a:endParaRPr>
          </a:p>
        </p:txBody>
      </p:sp>
      <p:sp>
        <p:nvSpPr>
          <p:cNvPr id="5" name="Rectangle 4"/>
          <p:cNvSpPr/>
          <p:nvPr/>
        </p:nvSpPr>
        <p:spPr>
          <a:xfrm>
            <a:off x="179512" y="195486"/>
            <a:ext cx="357692" cy="42484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9741" y="224616"/>
            <a:ext cx="6264696" cy="461665"/>
          </a:xfrm>
          <a:prstGeom prst="rect">
            <a:avLst/>
          </a:prstGeom>
          <a:noFill/>
        </p:spPr>
        <p:txBody>
          <a:bodyPr wrap="square" rtlCol="0">
            <a:spAutoFit/>
          </a:bodyPr>
          <a:lstStyle/>
          <a:p>
            <a:r>
              <a:rPr lang="en-US" sz="2400" dirty="0">
                <a:solidFill>
                  <a:schemeClr val="tx2">
                    <a:lumMod val="60000"/>
                    <a:lumOff val="40000"/>
                  </a:schemeClr>
                </a:solidFill>
              </a:rPr>
              <a:t>Introduction:</a:t>
            </a:r>
            <a:endParaRPr lang="en-US" sz="2400" dirty="0">
              <a:solidFill>
                <a:schemeClr val="tx2">
                  <a:lumMod val="60000"/>
                  <a:lumOff val="40000"/>
                </a:schemeClr>
              </a:solidFill>
            </a:endParaRPr>
          </a:p>
        </p:txBody>
      </p:sp>
      <p:sp>
        <p:nvSpPr>
          <p:cNvPr id="8" name="TextBox 7"/>
          <p:cNvSpPr txBox="1"/>
          <p:nvPr/>
        </p:nvSpPr>
        <p:spPr>
          <a:xfrm>
            <a:off x="467544" y="699542"/>
            <a:ext cx="7920880" cy="1200329"/>
          </a:xfrm>
          <a:prstGeom prst="rect">
            <a:avLst/>
          </a:prstGeom>
          <a:noFill/>
        </p:spPr>
        <p:txBody>
          <a:bodyPr wrap="square" rtlCol="0">
            <a:spAutoFit/>
          </a:bodyPr>
          <a:lstStyle/>
          <a:p>
            <a:r>
              <a:rPr lang="en-US" sz="1800" kern="100" dirty="0">
                <a:solidFill>
                  <a:srgbClr val="000000"/>
                </a:solidFill>
                <a:effectLst/>
                <a:latin typeface="Times New Roman" panose="02020603050405020304" pitchFamily="18" charset="0"/>
                <a:ea typeface="Times New Roman" panose="02020603050405020304" pitchFamily="18" charset="0"/>
              </a:rPr>
              <a:t>Our Stock Maintenance system provides online internet sales for direct/ indirect customers, agents, and trade partners. Stock maintenance system is used to records the products sales details very easy and effective.</a:t>
            </a:r>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9" name="TextBox 8"/>
          <p:cNvSpPr txBox="1"/>
          <p:nvPr/>
        </p:nvSpPr>
        <p:spPr>
          <a:xfrm>
            <a:off x="358358" y="1700112"/>
            <a:ext cx="5258932" cy="461665"/>
          </a:xfrm>
          <a:prstGeom prst="rect">
            <a:avLst/>
          </a:prstGeom>
          <a:noFill/>
        </p:spPr>
        <p:txBody>
          <a:bodyPr wrap="square" rtlCol="0">
            <a:spAutoFit/>
          </a:bodyPr>
          <a:lstStyle/>
          <a:p>
            <a:r>
              <a:rPr lang="en-US" sz="2400" dirty="0">
                <a:solidFill>
                  <a:schemeClr val="tx2">
                    <a:lumMod val="60000"/>
                    <a:lumOff val="40000"/>
                  </a:schemeClr>
                </a:solidFill>
              </a:rPr>
              <a:t>Scope</a:t>
            </a:r>
            <a:r>
              <a:rPr lang="en-US" dirty="0">
                <a:solidFill>
                  <a:schemeClr val="tx2">
                    <a:lumMod val="60000"/>
                    <a:lumOff val="40000"/>
                  </a:schemeClr>
                </a:solidFill>
              </a:rPr>
              <a:t>:</a:t>
            </a:r>
            <a:endParaRPr lang="en-US" dirty="0">
              <a:solidFill>
                <a:schemeClr val="tx2">
                  <a:lumMod val="60000"/>
                  <a:lumOff val="40000"/>
                </a:schemeClr>
              </a:solidFill>
            </a:endParaRPr>
          </a:p>
        </p:txBody>
      </p:sp>
      <p:sp>
        <p:nvSpPr>
          <p:cNvPr id="10" name="TextBox 9"/>
          <p:cNvSpPr txBox="1"/>
          <p:nvPr/>
        </p:nvSpPr>
        <p:spPr>
          <a:xfrm>
            <a:off x="537204" y="2319722"/>
            <a:ext cx="7968568" cy="2308324"/>
          </a:xfrm>
          <a:prstGeom prst="rect">
            <a:avLst/>
          </a:prstGeom>
          <a:noFill/>
        </p:spPr>
        <p:txBody>
          <a:bodyPr wrap="square" rtlCol="0">
            <a:spAutoFit/>
          </a:bodyPr>
          <a:lstStyle/>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The Stock Management System and Control (SMSC) is designed to maintain the stock details.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Effective handling in avoid shortage of stocks.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The data will be held in an Access database.</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rPr>
              <a:t>The Stock inventory System provides online real time information about the stock available in the inventory and the user information.</a:t>
            </a:r>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9672" y="0"/>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3224857"/>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endParaRPr lang="en-US" sz="1800" b="1" dirty="0">
              <a:solidFill>
                <a:srgbClr val="223669"/>
              </a:solidFill>
              <a:latin typeface="Times New Roman" panose="02020603050405020304" pitchFamily="18" charset="0"/>
              <a:cs typeface="Times New Roman" panose="02020603050405020304" pitchFamily="18" charset="0"/>
            </a:endParaRPr>
          </a:p>
          <a:p>
            <a:pPr marL="342900" marR="0" indent="-342900">
              <a:lnSpc>
                <a:spcPts val="2345"/>
              </a:lnSpc>
              <a:spcBef>
                <a:spcPts val="0"/>
              </a:spcBef>
              <a:spcAft>
                <a:spcPts val="0"/>
              </a:spcAft>
              <a:buAutoNum type="arabicPeriod"/>
            </a:pPr>
            <a:r>
              <a:rPr lang="en-US" b="1" dirty="0">
                <a:solidFill>
                  <a:schemeClr val="accent2">
                    <a:lumMod val="75000"/>
                  </a:schemeClr>
                </a:solidFill>
                <a:latin typeface="Times New Roman" panose="02020603050405020304" pitchFamily="18" charset="0"/>
                <a:cs typeface="Times New Roman" panose="02020603050405020304" pitchFamily="18" charset="0"/>
              </a:rPr>
              <a:t>Project Planning and Design:</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endParaRPr lang="en-US" dirty="0">
              <a:solidFill>
                <a:srgbClr val="000000"/>
              </a:solidFill>
              <a:effectLst/>
              <a:latin typeface="Times New Roman" panose="02020603050405020304" pitchFamily="18" charset="0"/>
              <a:ea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main purpose of this project is to reduce the manual work.</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Any update regarding the stocks from the inventory is to be recorded to the database and the data entered should be correct</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264418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a:solidFill>
                  <a:srgbClr val="C88C32"/>
                </a:solidFill>
                <a:latin typeface="Times New Roman" panose="02020603050405020304" pitchFamily="18" charset="0"/>
                <a:cs typeface="Times New Roman" panose="02020603050405020304" pitchFamily="18" charset="0"/>
              </a:rPr>
              <a:t>2.</a:t>
            </a: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r>
              <a:rPr lang="en-US" sz="1800" b="1" dirty="0">
                <a:solidFill>
                  <a:srgbClr val="C88C32"/>
                </a:solidFill>
                <a:latin typeface="Times New Roman" panose="02020603050405020304" pitchFamily="18" charset="0"/>
                <a:cs typeface="Times New Roman" panose="02020603050405020304" pitchFamily="18" charset="0"/>
              </a:rPr>
              <a:t>:</a:t>
            </a:r>
            <a:endParaRPr lang="en-US" sz="1800" b="1" dirty="0">
              <a:solidFill>
                <a:srgbClr val="C88C32"/>
              </a:solidFill>
              <a:latin typeface="Times New Roman" panose="02020603050405020304" pitchFamily="18" charset="0"/>
              <a:cs typeface="Times New Roman" panose="02020603050405020304" pitchFamily="18" charset="0"/>
            </a:endParaRPr>
          </a:p>
          <a:p>
            <a:pPr>
              <a:lnSpc>
                <a:spcPts val="2345"/>
              </a:lnSpc>
            </a:pPr>
            <a:r>
              <a:rPr lang="en-US" b="0" i="0" dirty="0">
                <a:solidFill>
                  <a:srgbClr val="101518"/>
                </a:solidFill>
                <a:effectLst/>
                <a:latin typeface="Times New Roman" panose="02020603050405020304" pitchFamily="18" charset="0"/>
                <a:cs typeface="Times New Roman" panose="02020603050405020304" pitchFamily="18" charset="0"/>
              </a:rPr>
              <a:t>Inventory management helps companies identify which and how much stock to order at what time. It tracks inventory from purchase to the sale of goods. The practice identifies and responds to trends to ensure there’s always enough stock to fulfill customer orders and proper warning of a shortage. Once sold, inventory becomes revenue.</a:t>
            </a:r>
            <a:endParaRPr lang="en-US" b="0" i="0" dirty="0">
              <a:solidFill>
                <a:srgbClr val="101518"/>
              </a:solidFill>
              <a:effectLst/>
              <a:latin typeface="Times New Roman" panose="02020603050405020304" pitchFamily="18" charset="0"/>
              <a:cs typeface="Times New Roman" panose="02020603050405020304" pitchFamily="18" charset="0"/>
            </a:endParaRPr>
          </a:p>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504020204" pitchFamily="34" charset="0"/>
            </a:endParaRPr>
          </a:p>
          <a:p>
            <a:pPr marL="0" marR="0">
              <a:lnSpc>
                <a:spcPts val="2345"/>
              </a:lnSpc>
              <a:spcBef>
                <a:spcPts val="0"/>
              </a:spcBef>
              <a:spcAft>
                <a:spcPts val="0"/>
              </a:spcAft>
            </a:pPr>
            <a:endParaRPr sz="1800" b="1" dirty="0">
              <a:solidFill>
                <a:srgbClr val="C88C32"/>
              </a:solidFill>
              <a:latin typeface="ILIIOR+EBGaramond-Bold" panose="02000500000000000000"/>
              <a:cs typeface="ILIIOR+EBGaramond-Bold"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84724" y="192514"/>
            <a:ext cx="3285168" cy="37029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endParaRPr sz="2400" b="1"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080022" y="961898"/>
            <a:ext cx="1539494"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101727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115882" y="2189404"/>
            <a:ext cx="1319530"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endParaRPr sz="1000" dirty="0">
              <a:solidFill>
                <a:srgbClr val="000000"/>
              </a:solidFill>
              <a:latin typeface="Times New Roman" panose="02020603050405020304" pitchFamily="18" charset="0"/>
              <a:cs typeface="Times New Roman" panose="02020603050405020304" pitchFamily="18" charset="0"/>
            </a:endParaRPr>
          </a:p>
          <a:p>
            <a:pPr marL="74295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653413"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endParaRPr sz="1800" b="1" dirty="0">
              <a:solidFill>
                <a:srgbClr val="223669"/>
              </a:solidFill>
              <a:latin typeface="ILIIOR+EBGaramond-Bold" panose="02000500000000000000"/>
              <a:cs typeface="ILIIOR+EBGaramond-Bold" panose="02000500000000000000"/>
            </a:endParaRPr>
          </a:p>
        </p:txBody>
      </p:sp>
      <p:sp>
        <p:nvSpPr>
          <p:cNvPr id="9" name="object 9"/>
          <p:cNvSpPr txBox="1"/>
          <p:nvPr/>
        </p:nvSpPr>
        <p:spPr>
          <a:xfrm>
            <a:off x="1316032" y="3449640"/>
            <a:ext cx="1286256"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365125"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3" y="3449640"/>
            <a:ext cx="1561338"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hub</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Related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a:t>
            </a:r>
            <a:r>
              <a:rPr lang="en-US" sz="1000" dirty="0">
                <a:solidFill>
                  <a:srgbClr val="000000"/>
                </a:solidFill>
                <a:latin typeface="Times New Roman" panose="02020603050405020304" pitchFamily="18" charset="0"/>
                <a:cs typeface="Times New Roman" panose="02020603050405020304" pitchFamily="18" charset="0"/>
              </a:rPr>
              <a:t>t </a:t>
            </a:r>
            <a:r>
              <a:rPr sz="1000" dirty="0">
                <a:solidFill>
                  <a:srgbClr val="000000"/>
                </a:solidFill>
                <a:latin typeface="Times New Roman" panose="02020603050405020304" pitchFamily="18" charset="0"/>
                <a:cs typeface="Times New Roman" panose="02020603050405020304" pitchFamily="18" charset="0"/>
              </a:rPr>
              <a: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endParaRPr sz="1800" b="1" dirty="0">
              <a:solidFill>
                <a:srgbClr val="FFFFFF"/>
              </a:solidFill>
              <a:latin typeface="RMKPBC+PublicSans-BoldItalic" panose="02000500000000000000"/>
              <a:cs typeface="RMKPBC+PublicSans-BoldItalic" panose="02000500000000000000"/>
            </a:endParaRPr>
          </a:p>
        </p:txBody>
      </p:sp>
      <p:sp>
        <p:nvSpPr>
          <p:cNvPr id="4" name="object 4"/>
          <p:cNvSpPr txBox="1"/>
          <p:nvPr/>
        </p:nvSpPr>
        <p:spPr>
          <a:xfrm>
            <a:off x="2411730" y="1563370"/>
            <a:ext cx="7898130" cy="379730"/>
          </a:xfrm>
          <a:prstGeom prst="rect">
            <a:avLst/>
          </a:prstGeom>
        </p:spPr>
        <p:txBody>
          <a:bodyPr vert="horz" wrap="square" lIns="0" tIns="0" rIns="0" bIns="0" rtlCol="0">
            <a:noAutofit/>
          </a:bodyPr>
          <a:lstStyle/>
          <a:p>
            <a:pPr marL="0" marR="0">
              <a:lnSpc>
                <a:spcPts val="1645"/>
              </a:lnSpc>
              <a:spcBef>
                <a:spcPts val="0"/>
              </a:spcBef>
              <a:spcAft>
                <a:spcPts val="0"/>
              </a:spcAft>
            </a:pPr>
            <a:r>
              <a:rPr lang="en-US" sz="1200" b="1" dirty="0">
                <a:solidFill>
                  <a:schemeClr val="accent1"/>
                </a:solidFill>
                <a:latin typeface="Times New Roman" panose="02020603050405020304" pitchFamily="18" charset="0"/>
                <a:cs typeface="Times New Roman" panose="02020603050405020304" pitchFamily="18" charset="0"/>
              </a:rPr>
              <a:t>https://github.com/SugumarSaravanan/NM-APEC-IT-GROUP-03</a:t>
            </a:r>
            <a:endParaRPr lang="en-US" sz="12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WPS Presentation</Application>
  <PresentationFormat>On-screen Show (16:9)</PresentationFormat>
  <Paragraphs>111</Paragraphs>
  <Slides>8</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Times New Roman</vt:lpstr>
      <vt:lpstr>ILIIOR+EBGaramond-Bold</vt:lpstr>
      <vt:lpstr>CFRUAJ+EBGaramond-Medium</vt:lpstr>
      <vt:lpstr>KQGMTU+Arial-BoldMT</vt:lpstr>
      <vt:lpstr>PVLNNE+ArialMT</vt:lpstr>
      <vt:lpstr>Times New Roman</vt:lpstr>
      <vt:lpstr>CFJCTS+PublicSans-Bold</vt:lpstr>
      <vt:lpstr>Noto Sans</vt:lpstr>
      <vt:lpstr>RMKPBC+PublicSans-BoldItalic</vt:lpstr>
      <vt:lpstr>Calibri</vt:lpstr>
      <vt:lpstr>Microsoft YaHei</vt:lpstr>
      <vt:lpstr>Arial Unicode MS</vt:lpstr>
      <vt:lpstr>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SAKTHI</dc:creator>
  <cp:lastModifiedBy>sriha</cp:lastModifiedBy>
  <cp:revision>9</cp:revision>
  <dcterms:created xsi:type="dcterms:W3CDTF">2023-09-20T04:43:45Z</dcterms:created>
  <dcterms:modified xsi:type="dcterms:W3CDTF">2023-09-20T05:06:18Z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69868473A2A84695853C36AF0B6588AD_13</vt:lpwstr>
  </property>
  <property fmtid="{D5CDD505-2E9C-101B-9397-08002B2CF9AE}" pid="3" name="KSOProductBuildVer">
    <vt:lpwstr>1033-12.2.0.13215</vt:lpwstr>
  </property>
</Properties>
</file>