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71" r:id="rId4"/>
    <p:sldId id="272" r:id="rId5"/>
    <p:sldId id="259" r:id="rId6"/>
    <p:sldId id="262" r:id="rId7"/>
    <p:sldId id="263" r:id="rId8"/>
    <p:sldId id="265" r:id="rId9"/>
    <p:sldId id="266" r:id="rId10"/>
    <p:sldId id="267" r:id="rId11"/>
    <p:sldId id="269" r:id="rId12"/>
    <p:sldId id="268" r:id="rId13"/>
    <p:sldId id="270" r:id="rId14"/>
    <p:sldId id="277" r:id="rId15"/>
    <p:sldId id="261" r:id="rId16"/>
    <p:sldId id="256" r:id="rId17"/>
    <p:sldId id="257" r:id="rId18"/>
    <p:sldId id="274" r:id="rId19"/>
    <p:sldId id="273" r:id="rId20"/>
    <p:sldId id="275" r:id="rId21"/>
    <p:sldId id="276"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2A9D-1CB0-6AA9-3D6D-C771D4186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2AAD3-D097-9F57-3AEB-1126B3E28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668F0D-8C4D-2657-B00D-067D954222D1}"/>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DCC9B644-172C-6FD3-CD2A-58CEE4766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C8872-CE76-2050-24AA-44853F5AB189}"/>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134290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40A2-8182-B8BF-A37E-759BA361DF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1A21C-8A9C-18CE-E6AA-D852F5111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2BB26-5FF8-1D41-00BD-F9B6518F959B}"/>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AA1070FA-34CF-0F99-C7DA-CB1C6B9D5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35C3-AED6-0D85-D780-58DA043C1DE3}"/>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9120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B5EE4-687A-74CB-5AC0-7C656FA0C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E1F380-09F8-0F5F-DB2B-FC5496E57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F0805-9AA5-B829-FD29-C6596D4D14E7}"/>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A95C708E-5AA6-0957-57A1-1258C37A1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07D23-509A-33BC-857D-6F716F2DD57F}"/>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259535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B40E-B491-EF4A-2597-5824A14B1C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85F052-79D1-957F-1345-7A7985D52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13BE9-F1CF-FB01-980A-26F884EEFF76}"/>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69AA2C34-722D-0DF2-701E-5587B9C6D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3E240-C8A8-B2E0-0DCC-FCA270B55489}"/>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403852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5E7D-EB9F-3B95-5874-1B1461404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2AF79-0AC8-6149-9063-892127F9A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7935A3-B87A-66B0-1D58-7F78E02B0879}"/>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EE0F5560-C0E3-B71F-BAD2-EE95B222A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EE3A7-F0D2-EEC0-3BD5-EC587D076DC0}"/>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21522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35B0-2F1F-1BB1-0964-45396361F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21ED5-C6BC-F7E1-2FC2-77F4B1DEE7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4F7DE-B4FC-F003-DC7D-22EDA9FCA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2AD466-19FF-37E3-7A40-4044DA29C80E}"/>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6" name="Footer Placeholder 5">
            <a:extLst>
              <a:ext uri="{FF2B5EF4-FFF2-40B4-BE49-F238E27FC236}">
                <a16:creationId xmlns:a16="http://schemas.microsoft.com/office/drawing/2014/main" id="{B6A25D2A-2745-1AF7-AEF5-440CB2690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524D9-5E0E-A466-CCA9-9BC32DDD497D}"/>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347764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4C0F-6B23-8D77-3F0F-817215E9A3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A18A5-5C07-D241-49FE-65B7986E6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AD7AE-C4A9-0E30-86D4-8F85049FE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9EA68-7C97-B12A-5200-8A30F3968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6A466-F8DB-F1A0-B73D-8EE3CB85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012C9C-E58A-E250-98F6-F0F396BF5877}"/>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8" name="Footer Placeholder 7">
            <a:extLst>
              <a:ext uri="{FF2B5EF4-FFF2-40B4-BE49-F238E27FC236}">
                <a16:creationId xmlns:a16="http://schemas.microsoft.com/office/drawing/2014/main" id="{6070462D-C701-F9C5-8DB0-6FFE5011B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F8F6F-8D30-8FB4-0510-97750D753D7E}"/>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122650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6E99-2CD9-0F88-EE82-0CCC45A950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A9F43E-063E-CDFB-4BDA-ED1F279B822C}"/>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4" name="Footer Placeholder 3">
            <a:extLst>
              <a:ext uri="{FF2B5EF4-FFF2-40B4-BE49-F238E27FC236}">
                <a16:creationId xmlns:a16="http://schemas.microsoft.com/office/drawing/2014/main" id="{A12BBB32-FF40-B0F4-B166-C146DD76E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AD3459-82C5-AD76-0096-ADE318C162DF}"/>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401194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6898B-C7B4-40A4-A39D-5F10072D98D6}"/>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3" name="Footer Placeholder 2">
            <a:extLst>
              <a:ext uri="{FF2B5EF4-FFF2-40B4-BE49-F238E27FC236}">
                <a16:creationId xmlns:a16="http://schemas.microsoft.com/office/drawing/2014/main" id="{9891C417-EF8A-E44B-7567-88E7E5DC2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43545-4B76-8044-B421-63F9A95F5B8E}"/>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418884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D00D-82AF-D107-4047-1B5305EEE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EE0D2-4F1D-87C1-4C62-7A11BC11B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B1597-E318-4415-8F51-1B20C06EA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1353B-17C2-82EE-AC40-FBC7EB2AF86C}"/>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6" name="Footer Placeholder 5">
            <a:extLst>
              <a:ext uri="{FF2B5EF4-FFF2-40B4-BE49-F238E27FC236}">
                <a16:creationId xmlns:a16="http://schemas.microsoft.com/office/drawing/2014/main" id="{F071F605-E5A1-4E73-ADCB-E0AA73F23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816C5-C768-54A2-37B0-D93F35390057}"/>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279726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13B1-82EC-3825-5545-E6BFDE249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65468-A5EE-F8AA-59F3-B93F5A072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5F6B48-2CCE-B472-9BA0-8408B234B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46516-0F4D-4D15-2547-4C439A629CD4}"/>
              </a:ext>
            </a:extLst>
          </p:cNvPr>
          <p:cNvSpPr>
            <a:spLocks noGrp="1"/>
          </p:cNvSpPr>
          <p:nvPr>
            <p:ph type="dt" sz="half" idx="10"/>
          </p:nvPr>
        </p:nvSpPr>
        <p:spPr/>
        <p:txBody>
          <a:bodyPr/>
          <a:lstStyle/>
          <a:p>
            <a:fld id="{2F62AB51-47F2-4A6B-B8DA-8C92C8A215B6}" type="datetimeFigureOut">
              <a:rPr lang="en-US" smtClean="0"/>
              <a:t>9/21/2023</a:t>
            </a:fld>
            <a:endParaRPr lang="en-US"/>
          </a:p>
        </p:txBody>
      </p:sp>
      <p:sp>
        <p:nvSpPr>
          <p:cNvPr id="6" name="Footer Placeholder 5">
            <a:extLst>
              <a:ext uri="{FF2B5EF4-FFF2-40B4-BE49-F238E27FC236}">
                <a16:creationId xmlns:a16="http://schemas.microsoft.com/office/drawing/2014/main" id="{1AC1C8F8-5843-69B3-6B7B-4F84B5863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25281-C413-51A2-B3EB-2AFD61A68ABF}"/>
              </a:ext>
            </a:extLst>
          </p:cNvPr>
          <p:cNvSpPr>
            <a:spLocks noGrp="1"/>
          </p:cNvSpPr>
          <p:nvPr>
            <p:ph type="sldNum" sz="quarter" idx="12"/>
          </p:nvPr>
        </p:nvSpPr>
        <p:spPr/>
        <p:txBody>
          <a:bodyPr/>
          <a:lstStyle/>
          <a:p>
            <a:fld id="{DCF22C3F-BFB5-4250-8B93-AC74A6A84C46}" type="slidenum">
              <a:rPr lang="en-US" smtClean="0"/>
              <a:t>‹#›</a:t>
            </a:fld>
            <a:endParaRPr lang="en-US"/>
          </a:p>
        </p:txBody>
      </p:sp>
    </p:spTree>
    <p:extLst>
      <p:ext uri="{BB962C8B-B14F-4D97-AF65-F5344CB8AC3E}">
        <p14:creationId xmlns:p14="http://schemas.microsoft.com/office/powerpoint/2010/main" val="151960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497BE2C-6DA7-3591-85FF-854122D9726A}"/>
              </a:ext>
            </a:extLst>
          </p:cNvPr>
          <p:cNvGraphicFramePr>
            <a:graphicFrameLocks noChangeAspect="1"/>
          </p:cNvGraphicFramePr>
          <p:nvPr userDrawn="1">
            <p:custDataLst>
              <p:tags r:id="rId13"/>
            </p:custDataLst>
            <p:extLst>
              <p:ext uri="{D42A27DB-BD31-4B8C-83A1-F6EECF244321}">
                <p14:modId xmlns:p14="http://schemas.microsoft.com/office/powerpoint/2010/main" val="3237024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0797A30-0F1C-CF39-33D4-A36A6FFFD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3AD053-CE08-ADA2-3C59-372632AE2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E6B9C-ECBB-03CD-019D-0E1D7028B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2AB51-47F2-4A6B-B8DA-8C92C8A215B6}" type="datetimeFigureOut">
              <a:rPr lang="en-US" smtClean="0"/>
              <a:t>9/21/2023</a:t>
            </a:fld>
            <a:endParaRPr lang="en-US"/>
          </a:p>
        </p:txBody>
      </p:sp>
      <p:sp>
        <p:nvSpPr>
          <p:cNvPr id="5" name="Footer Placeholder 4">
            <a:extLst>
              <a:ext uri="{FF2B5EF4-FFF2-40B4-BE49-F238E27FC236}">
                <a16:creationId xmlns:a16="http://schemas.microsoft.com/office/drawing/2014/main" id="{80F7F2F9-288E-A594-95AA-8AF4CAA9B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1FF60B-C478-71ED-5679-F8CF2B7FF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22C3F-BFB5-4250-8B93-AC74A6A84C46}" type="slidenum">
              <a:rPr lang="en-US" smtClean="0"/>
              <a:t>‹#›</a:t>
            </a:fld>
            <a:endParaRPr lang="en-US"/>
          </a:p>
        </p:txBody>
      </p:sp>
    </p:spTree>
    <p:extLst>
      <p:ext uri="{BB962C8B-B14F-4D97-AF65-F5344CB8AC3E}">
        <p14:creationId xmlns:p14="http://schemas.microsoft.com/office/powerpoint/2010/main" val="375023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4.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94BB4F4-1AB1-1187-A5C4-0DF40802F200}"/>
              </a:ext>
            </a:extLst>
          </p:cNvPr>
          <p:cNvGraphicFramePr>
            <a:graphicFrameLocks noChangeAspect="1"/>
          </p:cNvGraphicFramePr>
          <p:nvPr>
            <p:custDataLst>
              <p:tags r:id="rId1"/>
            </p:custDataLst>
            <p:extLst>
              <p:ext uri="{D42A27DB-BD31-4B8C-83A1-F6EECF244321}">
                <p14:modId xmlns:p14="http://schemas.microsoft.com/office/powerpoint/2010/main" val="260685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54B011D4-29F4-EC11-6CDC-18667CE9670C}"/>
              </a:ext>
            </a:extLst>
          </p:cNvPr>
          <p:cNvPicPr>
            <a:picLocks noChangeAspect="1"/>
          </p:cNvPicPr>
          <p:nvPr/>
        </p:nvPicPr>
        <p:blipFill>
          <a:blip r:embed="rId5">
            <a:alphaModFix amt="88000"/>
            <a:extLst>
              <a:ext uri="{28A0092B-C50C-407E-A947-70E740481C1C}">
                <a14:useLocalDpi xmlns:a14="http://schemas.microsoft.com/office/drawing/2010/main" val="0"/>
              </a:ext>
            </a:extLst>
          </a:blip>
          <a:stretch>
            <a:fillRect/>
          </a:stretch>
        </p:blipFill>
        <p:spPr>
          <a:xfrm>
            <a:off x="0" y="0"/>
            <a:ext cx="12192000" cy="6960524"/>
          </a:xfrm>
          <a:prstGeom prst="rect">
            <a:avLst/>
          </a:prstGeom>
        </p:spPr>
      </p:pic>
      <p:sp>
        <p:nvSpPr>
          <p:cNvPr id="8" name="Title 7">
            <a:extLst>
              <a:ext uri="{FF2B5EF4-FFF2-40B4-BE49-F238E27FC236}">
                <a16:creationId xmlns:a16="http://schemas.microsoft.com/office/drawing/2014/main" id="{A53F0144-D9D2-7BF4-7885-70730806CDD3}"/>
              </a:ext>
            </a:extLst>
          </p:cNvPr>
          <p:cNvSpPr>
            <a:spLocks noGrp="1"/>
          </p:cNvSpPr>
          <p:nvPr>
            <p:ph type="ctrTitle"/>
          </p:nvPr>
        </p:nvSpPr>
        <p:spPr>
          <a:xfrm>
            <a:off x="1366683" y="315347"/>
            <a:ext cx="9458633" cy="2583426"/>
          </a:xfrm>
          <a:noFill/>
          <a:effectLst>
            <a:glow>
              <a:schemeClr val="accent1"/>
            </a:glow>
            <a:outerShdw blurRad="165100" dist="38100" dir="18900000" sx="107000" sy="107000" algn="bl" rotWithShape="0">
              <a:schemeClr val="tx1"/>
            </a:outerShdw>
            <a:reflection endPos="0" dist="50800" dir="5400000" sy="-100000" algn="bl" rotWithShape="0"/>
          </a:effectLst>
        </p:spPr>
        <p:txBody>
          <a:bodyPr vert="horz">
            <a:noAutofit/>
          </a:bodyPr>
          <a:lstStyle/>
          <a:p>
            <a:r>
              <a:rPr lang="en-IN" sz="3600" b="1" dirty="0">
                <a:solidFill>
                  <a:schemeClr val="bg1"/>
                </a:solidFill>
                <a:effectLst/>
                <a:highlight>
                  <a:srgbClr val="000000"/>
                </a:highlight>
                <a:latin typeface="Times New Roman" panose="02020603050405020304" pitchFamily="18" charset="0"/>
                <a:ea typeface="Calibri" panose="020F0502020204030204" pitchFamily="34" charset="0"/>
                <a:cs typeface="Gautami" panose="020B0502040204020203" pitchFamily="34" charset="0"/>
              </a:rPr>
              <a:t>Predicting a 10-year risk of future coronary heart disease (CHD)</a:t>
            </a:r>
            <a:br>
              <a:rPr lang="en-IN" sz="3200" b="1" dirty="0">
                <a:solidFill>
                  <a:schemeClr val="bg1"/>
                </a:solidFill>
                <a:effectLst/>
                <a:highlight>
                  <a:srgbClr val="000000"/>
                </a:highlight>
                <a:latin typeface="Calibri" panose="020F0502020204030204" pitchFamily="34" charset="0"/>
                <a:ea typeface="Calibri" panose="020F0502020204030204" pitchFamily="34" charset="0"/>
                <a:cs typeface="Gautami" panose="020B0502040204020203" pitchFamily="34" charset="0"/>
              </a:rPr>
            </a:br>
            <a:endParaRPr lang="en-IN" sz="8000" b="1" dirty="0">
              <a:solidFill>
                <a:schemeClr val="bg1"/>
              </a:solidFill>
              <a:highlight>
                <a:srgbClr val="000000"/>
              </a:highlight>
            </a:endParaRPr>
          </a:p>
        </p:txBody>
      </p:sp>
      <p:sp>
        <p:nvSpPr>
          <p:cNvPr id="9" name="Subtitle 8">
            <a:extLst>
              <a:ext uri="{FF2B5EF4-FFF2-40B4-BE49-F238E27FC236}">
                <a16:creationId xmlns:a16="http://schemas.microsoft.com/office/drawing/2014/main" id="{6AE01F12-EFA0-4409-BB87-B2FA5DAAFD60}"/>
              </a:ext>
            </a:extLst>
          </p:cNvPr>
          <p:cNvSpPr>
            <a:spLocks noGrp="1"/>
          </p:cNvSpPr>
          <p:nvPr>
            <p:ph type="subTitle" idx="1"/>
          </p:nvPr>
        </p:nvSpPr>
        <p:spPr>
          <a:xfrm>
            <a:off x="875071" y="3429000"/>
            <a:ext cx="9792929" cy="3001297"/>
          </a:xfrm>
        </p:spPr>
        <p:txBody>
          <a:bodyPr>
            <a:normAutofit/>
          </a:bodyPr>
          <a:lstStyle/>
          <a:p>
            <a:pPr rtl="0">
              <a:spcBef>
                <a:spcPts val="0"/>
              </a:spcBef>
              <a:spcAft>
                <a:spcPts val="0"/>
              </a:spcAft>
            </a:pPr>
            <a:br>
              <a:rPr lang="en-US" sz="2600" b="1" i="0" u="none" strike="noStrike" dirty="0">
                <a:solidFill>
                  <a:schemeClr val="bg1"/>
                </a:solidFill>
                <a:effectLst/>
                <a:highlight>
                  <a:srgbClr val="FFFF00"/>
                </a:highlight>
                <a:latin typeface="Calibri" panose="020F0502020204030204" pitchFamily="34" charset="0"/>
              </a:rPr>
            </a:br>
            <a:r>
              <a:rPr lang="en-US" sz="2600" b="1" i="0" u="none" strike="noStrike" dirty="0">
                <a:solidFill>
                  <a:schemeClr val="bg1"/>
                </a:solidFill>
                <a:effectLst/>
                <a:highlight>
                  <a:srgbClr val="000000"/>
                </a:highlight>
                <a:latin typeface="Calibri" panose="020F0502020204030204" pitchFamily="34" charset="0"/>
              </a:rPr>
              <a:t>Business Analytics with R</a:t>
            </a:r>
            <a:br>
              <a:rPr lang="en-US" sz="2600" b="1" i="0" u="none" strike="noStrike" dirty="0">
                <a:solidFill>
                  <a:schemeClr val="bg1"/>
                </a:solidFill>
                <a:effectLst/>
                <a:highlight>
                  <a:srgbClr val="000000"/>
                </a:highlight>
                <a:latin typeface="Calibri" panose="020F0502020204030204" pitchFamily="34" charset="0"/>
              </a:rPr>
            </a:br>
            <a:r>
              <a:rPr lang="en-US" sz="2600" b="1" i="0" u="none" strike="noStrike" dirty="0">
                <a:solidFill>
                  <a:schemeClr val="bg1"/>
                </a:solidFill>
                <a:effectLst/>
                <a:highlight>
                  <a:srgbClr val="000000"/>
                </a:highlight>
                <a:latin typeface="Calibri" panose="020F0502020204030204" pitchFamily="34" charset="0"/>
              </a:rPr>
              <a:t>(MIS 6356.004)</a:t>
            </a:r>
          </a:p>
          <a:p>
            <a:pPr rtl="0">
              <a:spcBef>
                <a:spcPts val="0"/>
              </a:spcBef>
              <a:spcAft>
                <a:spcPts val="0"/>
              </a:spcAft>
            </a:pPr>
            <a:endParaRPr lang="en-US" b="0" dirty="0">
              <a:solidFill>
                <a:schemeClr val="bg1"/>
              </a:solidFill>
              <a:effectLst/>
              <a:highlight>
                <a:srgbClr val="000000"/>
              </a:highlight>
            </a:endParaRPr>
          </a:p>
          <a:p>
            <a:br>
              <a:rPr lang="en-US" dirty="0">
                <a:solidFill>
                  <a:schemeClr val="bg1"/>
                </a:solidFill>
                <a:highlight>
                  <a:srgbClr val="000000"/>
                </a:highlight>
              </a:rPr>
            </a:br>
            <a:r>
              <a:rPr lang="en-US" dirty="0">
                <a:solidFill>
                  <a:schemeClr val="bg1"/>
                </a:solidFill>
                <a:highlight>
                  <a:srgbClr val="000000"/>
                </a:highlight>
                <a:latin typeface="Times New Roman" panose="02020603050405020304" pitchFamily="18" charset="0"/>
                <a:cs typeface="Times New Roman" panose="02020603050405020304" pitchFamily="18" charset="0"/>
              </a:rPr>
              <a:t>Ravipalli Sai Sugun(RXS220117)</a:t>
            </a:r>
          </a:p>
          <a:p>
            <a:endParaRPr lang="en-US" dirty="0">
              <a:highlight>
                <a:srgbClr val="000000"/>
              </a:highlight>
            </a:endParaRPr>
          </a:p>
          <a:p>
            <a:endParaRPr lang="en-IN" dirty="0"/>
          </a:p>
        </p:txBody>
      </p:sp>
    </p:spTree>
    <p:extLst>
      <p:ext uri="{BB962C8B-B14F-4D97-AF65-F5344CB8AC3E}">
        <p14:creationId xmlns:p14="http://schemas.microsoft.com/office/powerpoint/2010/main" val="3610601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704891" y="279675"/>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SVM without PCA or balancing techniques</a:t>
            </a:r>
          </a:p>
        </p:txBody>
      </p:sp>
      <p:pic>
        <p:nvPicPr>
          <p:cNvPr id="6146" name="Picture 2" descr="image">
            <a:extLst>
              <a:ext uri="{FF2B5EF4-FFF2-40B4-BE49-F238E27FC236}">
                <a16:creationId xmlns:a16="http://schemas.microsoft.com/office/drawing/2014/main" id="{2F90A97E-8194-38C4-F891-250337D09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928" y="1337187"/>
            <a:ext cx="7159989" cy="491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0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B6A2FF4-10BF-5E32-F447-BFE541363761}"/>
              </a:ext>
            </a:extLst>
          </p:cNvPr>
          <p:cNvGraphicFramePr>
            <a:graphicFrameLocks noChangeAspect="1"/>
          </p:cNvGraphicFramePr>
          <p:nvPr>
            <p:custDataLst>
              <p:tags r:id="rId1"/>
            </p:custDataLst>
            <p:extLst>
              <p:ext uri="{D42A27DB-BD31-4B8C-83A1-F6EECF244321}">
                <p14:modId xmlns:p14="http://schemas.microsoft.com/office/powerpoint/2010/main" val="3699553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1716F84E-74E2-CD7B-D5A9-43C79150C106}"/>
              </a:ext>
            </a:extLst>
          </p:cNvPr>
          <p:cNvSpPr txBox="1"/>
          <p:nvPr/>
        </p:nvSpPr>
        <p:spPr>
          <a:xfrm>
            <a:off x="704891" y="279675"/>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Involving Balancing techniques</a:t>
            </a:r>
          </a:p>
        </p:txBody>
      </p:sp>
      <p:sp>
        <p:nvSpPr>
          <p:cNvPr id="4" name="Content Placeholder 3">
            <a:extLst>
              <a:ext uri="{FF2B5EF4-FFF2-40B4-BE49-F238E27FC236}">
                <a16:creationId xmlns:a16="http://schemas.microsoft.com/office/drawing/2014/main" id="{7F616483-0EF0-3380-4B78-FCAF8D9A3ABB}"/>
              </a:ext>
            </a:extLst>
          </p:cNvPr>
          <p:cNvSpPr>
            <a:spLocks noGrp="1"/>
          </p:cNvSpPr>
          <p:nvPr>
            <p:ph sz="half"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Oversampling: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data is imbalanced, i.e., one class has significantly fewer samples than the other, it can lead to biased models. Oversampling can help to balance the data.</a:t>
            </a:r>
          </a:p>
          <a:p>
            <a:r>
              <a:rPr lang="en-US" dirty="0">
                <a:latin typeface="Times New Roman" panose="02020603050405020304" pitchFamily="18" charset="0"/>
                <a:cs typeface="Times New Roman" panose="02020603050405020304" pitchFamily="18" charset="0"/>
              </a:rPr>
              <a:t>Oversampling involves adding more samples of the underrepresented class to the dataset to balance the class distribution.</a:t>
            </a:r>
          </a:p>
          <a:p>
            <a:r>
              <a:rPr lang="en-US" dirty="0">
                <a:latin typeface="Times New Roman" panose="02020603050405020304" pitchFamily="18" charset="0"/>
                <a:cs typeface="Times New Roman" panose="02020603050405020304" pitchFamily="18" charset="0"/>
              </a:rPr>
              <a:t>One way to oversample is to use the Synthetic Minority Oversampling Technique (SMOTE), which creates synthetic samples by interpolating between the feature vectors of existing samples.</a:t>
            </a:r>
          </a:p>
          <a:p>
            <a:r>
              <a:rPr lang="en-US" dirty="0">
                <a:latin typeface="Times New Roman" panose="02020603050405020304" pitchFamily="18" charset="0"/>
                <a:cs typeface="Times New Roman" panose="02020603050405020304" pitchFamily="18" charset="0"/>
              </a:rPr>
              <a:t>Oversampling can be useful when there are few samples of the minority class, but it can also lead to overfitting and decreased performance on the validation set.</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1B09F6-B526-4A0A-AF1A-40CE7A2B5A29}"/>
              </a:ext>
            </a:extLst>
          </p:cNvPr>
          <p:cNvSpPr>
            <a:spLocks noGrp="1"/>
          </p:cNvSpPr>
          <p:nvPr>
            <p:ph sz="half" idx="2"/>
          </p:nvPr>
        </p:nvSpPr>
        <p:spPr/>
        <p:txBody>
          <a:bodyPr>
            <a:normAutofit fontScale="62500" lnSpcReduction="20000"/>
          </a:bodyPr>
          <a:lstStyle/>
          <a:p>
            <a:pPr marL="0" indent="0">
              <a:buNone/>
            </a:pP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some cases, it may not be feasible to add more samples to the underrepresented class, so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be used to balance the data.</a:t>
            </a:r>
          </a:p>
          <a:p>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involves removing samples from the majority class to balance the class distribution.</a:t>
            </a:r>
          </a:p>
          <a:p>
            <a:r>
              <a:rPr lang="en-US" dirty="0">
                <a:latin typeface="Times New Roman" panose="02020603050405020304" pitchFamily="18" charset="0"/>
                <a:cs typeface="Times New Roman" panose="02020603050405020304" pitchFamily="18" charset="0"/>
              </a:rPr>
              <a:t>A common method for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is random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which randomly selects a subset of the majority class samples.</a:t>
            </a:r>
          </a:p>
          <a:p>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be useful when the dataset is too large to oversample or when oversampling leads to overfitting, but it can also lead to loss of information from the removed samples.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32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655730" y="199843"/>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with PCA balancing techniques</a:t>
            </a:r>
          </a:p>
        </p:txBody>
      </p:sp>
      <p:pic>
        <p:nvPicPr>
          <p:cNvPr id="7174" name="Picture 6">
            <a:extLst>
              <a:ext uri="{FF2B5EF4-FFF2-40B4-BE49-F238E27FC236}">
                <a16:creationId xmlns:a16="http://schemas.microsoft.com/office/drawing/2014/main" id="{F3FA08B4-F1F8-EC63-D554-BA327F12F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24" y="875670"/>
            <a:ext cx="9268788" cy="52051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71D712-DFE7-56C7-F908-BABA7C4BBAAB}"/>
              </a:ext>
            </a:extLst>
          </p:cNvPr>
          <p:cNvPicPr>
            <a:picLocks noChangeAspect="1"/>
          </p:cNvPicPr>
          <p:nvPr/>
        </p:nvPicPr>
        <p:blipFill>
          <a:blip r:embed="rId3"/>
          <a:stretch>
            <a:fillRect/>
          </a:stretch>
        </p:blipFill>
        <p:spPr>
          <a:xfrm>
            <a:off x="7015704" y="1278348"/>
            <a:ext cx="4016088" cy="4930567"/>
          </a:xfrm>
          <a:prstGeom prst="rect">
            <a:avLst/>
          </a:prstGeom>
        </p:spPr>
      </p:pic>
      <p:sp>
        <p:nvSpPr>
          <p:cNvPr id="5" name="TextBox 4">
            <a:extLst>
              <a:ext uri="{FF2B5EF4-FFF2-40B4-BE49-F238E27FC236}">
                <a16:creationId xmlns:a16="http://schemas.microsoft.com/office/drawing/2014/main" id="{50E81E0D-EB7A-8A96-6EEB-7A3109EFA07C}"/>
              </a:ext>
            </a:extLst>
          </p:cNvPr>
          <p:cNvSpPr txBox="1"/>
          <p:nvPr/>
        </p:nvSpPr>
        <p:spPr>
          <a:xfrm>
            <a:off x="10004321" y="1674401"/>
            <a:ext cx="1248697" cy="707886"/>
          </a:xfrm>
          <a:prstGeom prst="rect">
            <a:avLst/>
          </a:prstGeom>
          <a:noFill/>
        </p:spPr>
        <p:txBody>
          <a:bodyPr wrap="square" rtlCol="0">
            <a:spAutoFit/>
          </a:bodyPr>
          <a:lstStyle/>
          <a:p>
            <a:pPr algn="ctr"/>
            <a:r>
              <a:rPr lang="en-IN" sz="2000" b="1" dirty="0">
                <a:solidFill>
                  <a:srgbClr val="FF0000"/>
                </a:solidFill>
              </a:rPr>
              <a:t>Over sampling</a:t>
            </a:r>
          </a:p>
        </p:txBody>
      </p:sp>
      <p:sp>
        <p:nvSpPr>
          <p:cNvPr id="6" name="TextBox 5">
            <a:extLst>
              <a:ext uri="{FF2B5EF4-FFF2-40B4-BE49-F238E27FC236}">
                <a16:creationId xmlns:a16="http://schemas.microsoft.com/office/drawing/2014/main" id="{CBB62860-F804-38FC-2411-1729D1E866A9}"/>
              </a:ext>
            </a:extLst>
          </p:cNvPr>
          <p:cNvSpPr txBox="1"/>
          <p:nvPr/>
        </p:nvSpPr>
        <p:spPr>
          <a:xfrm>
            <a:off x="4192701" y="1674401"/>
            <a:ext cx="1248697" cy="707886"/>
          </a:xfrm>
          <a:prstGeom prst="rect">
            <a:avLst/>
          </a:prstGeom>
          <a:noFill/>
        </p:spPr>
        <p:txBody>
          <a:bodyPr wrap="square" rtlCol="0">
            <a:spAutoFit/>
          </a:bodyPr>
          <a:lstStyle/>
          <a:p>
            <a:pPr algn="ctr"/>
            <a:r>
              <a:rPr lang="en-IN" sz="2000" b="1" dirty="0">
                <a:solidFill>
                  <a:srgbClr val="00B050"/>
                </a:solidFill>
              </a:rPr>
              <a:t>Under sampling</a:t>
            </a:r>
          </a:p>
        </p:txBody>
      </p:sp>
    </p:spTree>
    <p:extLst>
      <p:ext uri="{BB962C8B-B14F-4D97-AF65-F5344CB8AC3E}">
        <p14:creationId xmlns:p14="http://schemas.microsoft.com/office/powerpoint/2010/main" val="292419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704892" y="445649"/>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Decision Tree with PCA or balancing techniques</a:t>
            </a:r>
          </a:p>
        </p:txBody>
      </p:sp>
      <p:pic>
        <p:nvPicPr>
          <p:cNvPr id="8194" name="Picture 2" descr="image">
            <a:extLst>
              <a:ext uri="{FF2B5EF4-FFF2-40B4-BE49-F238E27FC236}">
                <a16:creationId xmlns:a16="http://schemas.microsoft.com/office/drawing/2014/main" id="{68978A6B-FAF2-9AF0-4248-3793B4A5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198" y="1267497"/>
            <a:ext cx="8660199" cy="514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6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AC82D-DACC-0A38-86DA-92593C050AB9}"/>
              </a:ext>
            </a:extLst>
          </p:cNvPr>
          <p:cNvSpPr txBox="1"/>
          <p:nvPr/>
        </p:nvSpPr>
        <p:spPr>
          <a:xfrm flipH="1">
            <a:off x="910742" y="1564815"/>
            <a:ext cx="10740484" cy="3785652"/>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Coronary heart disease is a serious health concern that affects a significant portion of the population, but recent research has identified patterns and risk factors that can help to predict future risk.</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Through the use of machine learning algorithms and techniques such as dimensional reduction and under sampling, this study was able to identify key health factors strongly associated with CHD and develop an accurate classification model to predict 10-year risk.</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results showed that the random forest algorithm outperformed other classification models in terms of sensitivity, recall, and precision, suggesting that this model could be a valuable tool for identifying patients at risk for CHD.</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providing early intervention or prevention methods, this model has the potential to help improve patient outcomes and reduce the burden of CHD on the healthcare system.</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Above all the Models used random forest has given us better results in terms of sensitivity , recall and precision.</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16F84E-74E2-CD7B-D5A9-43C79150C106}"/>
              </a:ext>
            </a:extLst>
          </p:cNvPr>
          <p:cNvSpPr txBox="1"/>
          <p:nvPr/>
        </p:nvSpPr>
        <p:spPr>
          <a:xfrm>
            <a:off x="2707644" y="701288"/>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9318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AC82D-DACC-0A38-86DA-92593C050AB9}"/>
              </a:ext>
            </a:extLst>
          </p:cNvPr>
          <p:cNvSpPr txBox="1"/>
          <p:nvPr/>
        </p:nvSpPr>
        <p:spPr>
          <a:xfrm flipH="1">
            <a:off x="1237264" y="1830286"/>
            <a:ext cx="956930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predictive model that detects heart disease offers valuable business solutions. Early detection and intervention of heart disease improves outcomes and reduces costs by up to 75%. The US spends $219 billion per year on heart disease.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models help assess risk and identify new treatments. Personalized treatment plans reduce hospital readmissions by 20%. Educating patients about risk factors and promoting healthy lifestyles can reduce the risk of heart disease by up to 80%. Invest in health for future dividends.</a:t>
            </a:r>
          </a:p>
        </p:txBody>
      </p:sp>
      <p:sp>
        <p:nvSpPr>
          <p:cNvPr id="3" name="TextBox 2">
            <a:extLst>
              <a:ext uri="{FF2B5EF4-FFF2-40B4-BE49-F238E27FC236}">
                <a16:creationId xmlns:a16="http://schemas.microsoft.com/office/drawing/2014/main" id="{1716F84E-74E2-CD7B-D5A9-43C79150C106}"/>
              </a:ext>
            </a:extLst>
          </p:cNvPr>
          <p:cNvSpPr txBox="1"/>
          <p:nvPr/>
        </p:nvSpPr>
        <p:spPr>
          <a:xfrm>
            <a:off x="2707644" y="701288"/>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Business Solutions</a:t>
            </a:r>
          </a:p>
        </p:txBody>
      </p:sp>
    </p:spTree>
    <p:extLst>
      <p:ext uri="{BB962C8B-B14F-4D97-AF65-F5344CB8AC3E}">
        <p14:creationId xmlns:p14="http://schemas.microsoft.com/office/powerpoint/2010/main" val="250944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BD0CBCD-5BB4-B559-8837-A0E946A8907C}"/>
              </a:ext>
            </a:extLst>
          </p:cNvPr>
          <p:cNvGraphicFramePr>
            <a:graphicFrameLocks noChangeAspect="1"/>
          </p:cNvGraphicFramePr>
          <p:nvPr>
            <p:custDataLst>
              <p:tags r:id="rId1"/>
            </p:custDataLst>
            <p:extLst>
              <p:ext uri="{D42A27DB-BD31-4B8C-83A1-F6EECF244321}">
                <p14:modId xmlns:p14="http://schemas.microsoft.com/office/powerpoint/2010/main" val="1279622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0861523-760E-7901-3B68-CFB58AE39998}"/>
              </a:ext>
            </a:extLst>
          </p:cNvPr>
          <p:cNvSpPr>
            <a:spLocks noGrp="1"/>
          </p:cNvSpPr>
          <p:nvPr>
            <p:ph type="ctrTitle"/>
          </p:nvPr>
        </p:nvSpPr>
        <p:spPr>
          <a:xfrm>
            <a:off x="1337187" y="119473"/>
            <a:ext cx="9144000" cy="999045"/>
          </a:xfrm>
        </p:spPr>
        <p:txBody>
          <a:bodyPr vert="horz">
            <a:normAutofit/>
          </a:bodyPr>
          <a:lstStyle/>
          <a:p>
            <a:r>
              <a:rPr lang="en-US" sz="4800" b="0" i="0" u="none" strike="noStrike" dirty="0">
                <a:solidFill>
                  <a:srgbClr val="000000"/>
                </a:solidFill>
                <a:effectLst/>
                <a:latin typeface="Times New Roman" panose="02020603050405020304" pitchFamily="18" charset="0"/>
                <a:cs typeface="Times New Roman" panose="02020603050405020304" pitchFamily="18" charset="0"/>
              </a:rPr>
              <a:t>Challenges Faced</a:t>
            </a:r>
            <a:endParaRPr lang="en-US"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CC1970-6FDC-CC3B-8BD6-7437DC2EBEEF}"/>
              </a:ext>
            </a:extLst>
          </p:cNvPr>
          <p:cNvSpPr txBox="1"/>
          <p:nvPr/>
        </p:nvSpPr>
        <p:spPr>
          <a:xfrm>
            <a:off x="806049" y="1613277"/>
            <a:ext cx="9518904" cy="3836948"/>
          </a:xfrm>
          <a:prstGeom prst="rect">
            <a:avLst/>
          </a:prstGeom>
          <a:noFill/>
        </p:spPr>
        <p:txBody>
          <a:bodyPr wrap="square" rtlCol="0">
            <a:spAutoFit/>
          </a:bodyPr>
          <a:lstStyle/>
          <a:p>
            <a:pPr rtl="0" fontAlgn="base">
              <a:spcBef>
                <a:spcPts val="1600"/>
              </a:spcBef>
              <a:spcAft>
                <a:spcPts val="400"/>
              </a:spcAft>
            </a:pPr>
            <a:r>
              <a:rPr lang="en-US" sz="2000" b="1" i="0" u="none" strike="noStrike" dirty="0">
                <a:solidFill>
                  <a:srgbClr val="434343"/>
                </a:solidFill>
                <a:effectLst/>
                <a:latin typeface="Times New Roman" panose="02020603050405020304" pitchFamily="18" charset="0"/>
                <a:cs typeface="Times New Roman" panose="02020603050405020304" pitchFamily="18" charset="0"/>
              </a:rPr>
              <a:t>Unbalanced Data:</a:t>
            </a: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Our analysis aims to predict the risk of coronary heart disease using a dataset that presents a significant challenge. </a:t>
            </a: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dataset is imbalanced, with only 15% of individuals having a risk of coronary heart disease, while the remaining 85% have no such risk. This poses a challenge because standard machine learning models may be biased towards the majority class, leading to lower predictive performance for the minority class.</a:t>
            </a: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Addressing this issue will require employing techniques such as data resampling or ensemble learning to improve the accuracy and robustness of our predictions.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93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823266E-50F7-191E-F968-11193E9D1561}"/>
              </a:ext>
            </a:extLst>
          </p:cNvPr>
          <p:cNvGraphicFramePr>
            <a:graphicFrameLocks noChangeAspect="1"/>
          </p:cNvGraphicFramePr>
          <p:nvPr>
            <p:custDataLst>
              <p:tags r:id="rId1"/>
            </p:custDataLst>
            <p:extLst>
              <p:ext uri="{D42A27DB-BD31-4B8C-83A1-F6EECF244321}">
                <p14:modId xmlns:p14="http://schemas.microsoft.com/office/powerpoint/2010/main" val="1092824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E0EA26D-BE8C-734F-423B-2DF495E7EC1D}"/>
              </a:ext>
            </a:extLst>
          </p:cNvPr>
          <p:cNvSpPr txBox="1"/>
          <p:nvPr/>
        </p:nvSpPr>
        <p:spPr>
          <a:xfrm>
            <a:off x="1033272" y="704088"/>
            <a:ext cx="9756648" cy="2554545"/>
          </a:xfrm>
          <a:prstGeom prst="rect">
            <a:avLst/>
          </a:prstGeom>
          <a:noFill/>
        </p:spPr>
        <p:txBody>
          <a:bodyPr wrap="square" rtlCol="0">
            <a:spAutoFit/>
          </a:bodyPr>
          <a:lstStyle/>
          <a:p>
            <a:pPr rtl="0">
              <a:spcBef>
                <a:spcPts val="0"/>
              </a:spcBef>
              <a:spcAft>
                <a:spcPts val="0"/>
              </a:spcAft>
            </a:pPr>
            <a:endParaRPr lang="en-US" sz="2000" dirty="0">
              <a:solidFill>
                <a:srgbClr val="000000"/>
              </a:solidFill>
              <a:latin typeface="Arial" panose="020B0604020202020204" pitchFamily="34" charset="0"/>
            </a:endParaRPr>
          </a:p>
          <a:p>
            <a:pPr rtl="0">
              <a:spcBef>
                <a:spcPts val="0"/>
              </a:spcBef>
              <a:spcAft>
                <a:spcPts val="0"/>
              </a:spcAft>
            </a:pPr>
            <a:endParaRPr lang="en-US" sz="2000" dirty="0">
              <a:solidFill>
                <a:srgbClr val="000000"/>
              </a:solidFill>
              <a:latin typeface="Arial" panose="020B0604020202020204" pitchFamily="34" charset="0"/>
            </a:endParaRPr>
          </a:p>
          <a:p>
            <a:br>
              <a:rPr lang="en-US" sz="2000" dirty="0"/>
            </a:br>
            <a:endParaRPr lang="en-US" sz="2000" b="0" dirty="0">
              <a:effectLst/>
            </a:endParaRPr>
          </a:p>
          <a:p>
            <a:br>
              <a:rPr lang="en-US" sz="2000" dirty="0"/>
            </a:br>
            <a:endParaRPr lang="en-US" sz="2000" b="0" dirty="0">
              <a:effectLst/>
            </a:endParaRPr>
          </a:p>
          <a:p>
            <a:br>
              <a:rPr lang="en-US" sz="2000" dirty="0"/>
            </a:br>
            <a:endParaRPr lang="en-US" sz="2000" dirty="0"/>
          </a:p>
        </p:txBody>
      </p:sp>
      <p:sp>
        <p:nvSpPr>
          <p:cNvPr id="3" name="Title 2">
            <a:extLst>
              <a:ext uri="{FF2B5EF4-FFF2-40B4-BE49-F238E27FC236}">
                <a16:creationId xmlns:a16="http://schemas.microsoft.com/office/drawing/2014/main" id="{3C525927-AF4A-8C9F-0043-2A03E171FF16}"/>
              </a:ext>
            </a:extLst>
          </p:cNvPr>
          <p:cNvSpPr>
            <a:spLocks noGrp="1"/>
          </p:cNvSpPr>
          <p:nvPr>
            <p:ph type="title"/>
          </p:nvPr>
        </p:nvSpPr>
        <p:spPr>
          <a:xfrm>
            <a:off x="838200" y="365126"/>
            <a:ext cx="10515600" cy="726256"/>
          </a:xfrm>
        </p:spPr>
        <p:txBody>
          <a:bodyPr vert="horz"/>
          <a:lstStyle/>
          <a:p>
            <a:r>
              <a:rPr lang="en-IN" b="1" dirty="0">
                <a:latin typeface="Times New Roman" panose="02020603050405020304" pitchFamily="18" charset="0"/>
                <a:cs typeface="Times New Roman" panose="02020603050405020304" pitchFamily="18" charset="0"/>
              </a:rPr>
              <a:t>Recommendations</a:t>
            </a:r>
          </a:p>
        </p:txBody>
      </p:sp>
      <p:sp>
        <p:nvSpPr>
          <p:cNvPr id="4" name="Content Placeholder 3">
            <a:extLst>
              <a:ext uri="{FF2B5EF4-FFF2-40B4-BE49-F238E27FC236}">
                <a16:creationId xmlns:a16="http://schemas.microsoft.com/office/drawing/2014/main" id="{0DB62D37-B4ED-EC7D-CC6B-ED0534EB827D}"/>
              </a:ext>
            </a:extLst>
          </p:cNvPr>
          <p:cNvSpPr>
            <a:spLocks noGrp="1"/>
          </p:cNvSpPr>
          <p:nvPr>
            <p:ph idx="1"/>
          </p:nvPr>
        </p:nvSpPr>
        <p:spPr>
          <a:xfrm>
            <a:off x="838200" y="1366684"/>
            <a:ext cx="10515600" cy="4810279"/>
          </a:xfrm>
        </p:spPr>
        <p:txBody>
          <a:bodyPr>
            <a:normAutofit fontScale="62500" lnSpcReduction="20000"/>
          </a:bodyPr>
          <a:lstStyle/>
          <a:p>
            <a:pPr marL="0" indent="0">
              <a:buNone/>
            </a:pPr>
            <a:r>
              <a:rPr lang="en-IN" sz="4500" b="1" dirty="0">
                <a:latin typeface="Times New Roman" panose="02020603050405020304" pitchFamily="18" charset="0"/>
                <a:cs typeface="Times New Roman" panose="02020603050405020304" pitchFamily="18" charset="0"/>
              </a:rPr>
              <a:t>Good food habits:</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Fatty fish: Salmon, tuna, sardines, and mackerel are rich in omega-3 fatty acids, which can reduce inflammation and lower the risk of heart disease.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Berries: Blueberries, strawberries, and raspberries are high in antioxidants, which can help to reduce inflammation and lower the risk of heart disease.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Nuts: Almonds, walnuts, and cashews are high in unsaturated fats, fiber, and plant sterols, which can help to lower LDL (bad) cholesterol and reduce the risk of heart disease.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Whole grains: Oats, quinoa, brown rice, and whole wheat are high in fiber and can help to lower LDL cholesterol and reduce the risk of heart disease.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Vegetables: Leafy greens, broccoli, carrots, and sweet potatoes are rich in vitamins, minerals, and antioxidants that can help to reduce inflammation and lower the risk of heart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14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823266E-50F7-191E-F968-11193E9D156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5" name="Object 4" hidden="1">
                        <a:extLst>
                          <a:ext uri="{FF2B5EF4-FFF2-40B4-BE49-F238E27FC236}">
                            <a16:creationId xmlns:a16="http://schemas.microsoft.com/office/drawing/2014/main" id="{8823266E-50F7-191E-F968-11193E9D156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E0EA26D-BE8C-734F-423B-2DF495E7EC1D}"/>
              </a:ext>
            </a:extLst>
          </p:cNvPr>
          <p:cNvSpPr txBox="1"/>
          <p:nvPr/>
        </p:nvSpPr>
        <p:spPr>
          <a:xfrm>
            <a:off x="1033272" y="704088"/>
            <a:ext cx="9756648" cy="2554545"/>
          </a:xfrm>
          <a:prstGeom prst="rect">
            <a:avLst/>
          </a:prstGeom>
          <a:noFill/>
        </p:spPr>
        <p:txBody>
          <a:bodyPr wrap="square" rtlCol="0">
            <a:spAutoFit/>
          </a:bodyPr>
          <a:lstStyle/>
          <a:p>
            <a:pPr rtl="0">
              <a:spcBef>
                <a:spcPts val="0"/>
              </a:spcBef>
              <a:spcAft>
                <a:spcPts val="0"/>
              </a:spcAft>
            </a:pPr>
            <a:endParaRPr lang="en-US" sz="2000" dirty="0">
              <a:solidFill>
                <a:srgbClr val="000000"/>
              </a:solidFill>
              <a:latin typeface="Arial" panose="020B0604020202020204" pitchFamily="34" charset="0"/>
            </a:endParaRPr>
          </a:p>
          <a:p>
            <a:pPr rtl="0">
              <a:spcBef>
                <a:spcPts val="0"/>
              </a:spcBef>
              <a:spcAft>
                <a:spcPts val="0"/>
              </a:spcAft>
            </a:pPr>
            <a:endParaRPr lang="en-US" sz="2000" dirty="0">
              <a:solidFill>
                <a:srgbClr val="000000"/>
              </a:solidFill>
              <a:latin typeface="Arial" panose="020B0604020202020204" pitchFamily="34" charset="0"/>
            </a:endParaRPr>
          </a:p>
          <a:p>
            <a:br>
              <a:rPr lang="en-US" sz="2000" dirty="0"/>
            </a:br>
            <a:endParaRPr lang="en-US" sz="2000" b="0" dirty="0">
              <a:effectLst/>
            </a:endParaRPr>
          </a:p>
          <a:p>
            <a:br>
              <a:rPr lang="en-US" sz="2000" dirty="0"/>
            </a:br>
            <a:endParaRPr lang="en-US" sz="2000" b="0" dirty="0">
              <a:effectLst/>
            </a:endParaRPr>
          </a:p>
          <a:p>
            <a:br>
              <a:rPr lang="en-US" sz="2000" dirty="0"/>
            </a:br>
            <a:endParaRPr lang="en-US" sz="2000" dirty="0"/>
          </a:p>
        </p:txBody>
      </p:sp>
      <p:sp>
        <p:nvSpPr>
          <p:cNvPr id="3" name="Title 2">
            <a:extLst>
              <a:ext uri="{FF2B5EF4-FFF2-40B4-BE49-F238E27FC236}">
                <a16:creationId xmlns:a16="http://schemas.microsoft.com/office/drawing/2014/main" id="{3C525927-AF4A-8C9F-0043-2A03E171FF16}"/>
              </a:ext>
            </a:extLst>
          </p:cNvPr>
          <p:cNvSpPr>
            <a:spLocks noGrp="1"/>
          </p:cNvSpPr>
          <p:nvPr>
            <p:ph type="title"/>
          </p:nvPr>
        </p:nvSpPr>
        <p:spPr>
          <a:xfrm>
            <a:off x="838200" y="365126"/>
            <a:ext cx="10515600" cy="726256"/>
          </a:xfrm>
        </p:spPr>
        <p:txBody>
          <a:bodyPr vert="horz"/>
          <a:lstStyle/>
          <a:p>
            <a:r>
              <a:rPr lang="en-IN" b="1" dirty="0">
                <a:latin typeface="Times New Roman" panose="02020603050405020304" pitchFamily="18" charset="0"/>
                <a:cs typeface="Times New Roman" panose="02020603050405020304" pitchFamily="18" charset="0"/>
              </a:rPr>
              <a:t>Recommendations</a:t>
            </a:r>
          </a:p>
        </p:txBody>
      </p:sp>
      <p:sp>
        <p:nvSpPr>
          <p:cNvPr id="4" name="Content Placeholder 3">
            <a:extLst>
              <a:ext uri="{FF2B5EF4-FFF2-40B4-BE49-F238E27FC236}">
                <a16:creationId xmlns:a16="http://schemas.microsoft.com/office/drawing/2014/main" id="{0DB62D37-B4ED-EC7D-CC6B-ED0534EB827D}"/>
              </a:ext>
            </a:extLst>
          </p:cNvPr>
          <p:cNvSpPr>
            <a:spLocks noGrp="1"/>
          </p:cNvSpPr>
          <p:nvPr>
            <p:ph idx="1"/>
          </p:nvPr>
        </p:nvSpPr>
        <p:spPr>
          <a:xfrm>
            <a:off x="838200" y="1366684"/>
            <a:ext cx="10515600" cy="4876800"/>
          </a:xfrm>
        </p:spPr>
        <p:txBody>
          <a:bodyPr>
            <a:normAutofit fontScale="62500" lnSpcReduction="20000"/>
          </a:bodyPr>
          <a:lstStyle/>
          <a:p>
            <a:pPr marL="0" indent="0">
              <a:buNone/>
            </a:pPr>
            <a:r>
              <a:rPr lang="en-IN" sz="4500" b="1" dirty="0">
                <a:latin typeface="Times New Roman" panose="02020603050405020304" pitchFamily="18" charset="0"/>
                <a:cs typeface="Times New Roman" panose="02020603050405020304" pitchFamily="18" charset="0"/>
              </a:rPr>
              <a:t>Lifestyle habits:</a:t>
            </a: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Regular physical activity: Engage in at least 150 minutes of moderate-intensity exercise or 75 minutes of vigorous exercise per week to maintain a healthy weight, lower blood pressure, and improve heart health.</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Healthy diet: Follow a diet rich in fruits, vegetables, whole grains, lean proteins, and healthy fats to maintain a healthy weight and reduce the risk of heart disease.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Avoid smoking: Smoking can increase the risk of heart disease, so it's important to avoid smoking and exposure to secondhand smoke.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Manage stress: Chronic stress can increase the risk of heart disease, so it's important to find ways to manage stress, such as meditation, yoga, or deep breathing exercises.</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Regular health checkups: Regular checkups with a healthcare provider can help to detect and manage risk factors for heart disease, such as high blood pressure, high cholesterol, and diabetes.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23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462B0BF-E653-9F9E-66B2-770AE5606699}"/>
              </a:ext>
            </a:extLst>
          </p:cNvPr>
          <p:cNvGraphicFramePr>
            <a:graphicFrameLocks noChangeAspect="1"/>
          </p:cNvGraphicFramePr>
          <p:nvPr>
            <p:custDataLst>
              <p:tags r:id="rId1"/>
            </p:custDataLst>
            <p:extLst>
              <p:ext uri="{D42A27DB-BD31-4B8C-83A1-F6EECF244321}">
                <p14:modId xmlns:p14="http://schemas.microsoft.com/office/powerpoint/2010/main" val="3458698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E168B59-A72E-0EB1-0202-8C640CC9B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a:extLst>
              <a:ext uri="{FF2B5EF4-FFF2-40B4-BE49-F238E27FC236}">
                <a16:creationId xmlns:a16="http://schemas.microsoft.com/office/drawing/2014/main" id="{761F6256-F326-B527-C54D-48A93726D86B}"/>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526890" y="335629"/>
            <a:ext cx="6381136" cy="6381136"/>
          </a:xfrm>
        </p:spPr>
      </p:pic>
    </p:spTree>
    <p:extLst>
      <p:ext uri="{BB962C8B-B14F-4D97-AF65-F5344CB8AC3E}">
        <p14:creationId xmlns:p14="http://schemas.microsoft.com/office/powerpoint/2010/main" val="8282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81067-A451-87E6-BCFD-6532A21CB066}"/>
              </a:ext>
            </a:extLst>
          </p:cNvPr>
          <p:cNvGraphicFramePr>
            <a:graphicFrameLocks noChangeAspect="1"/>
          </p:cNvGraphicFramePr>
          <p:nvPr>
            <p:custDataLst>
              <p:tags r:id="rId1"/>
            </p:custDataLst>
            <p:extLst>
              <p:ext uri="{D42A27DB-BD31-4B8C-83A1-F6EECF244321}">
                <p14:modId xmlns:p14="http://schemas.microsoft.com/office/powerpoint/2010/main" val="3326622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F381D69E-D0E3-275A-6779-5ED489CA9D7B}"/>
              </a:ext>
            </a:extLst>
          </p:cNvPr>
          <p:cNvPicPr>
            <a:picLocks noChangeAspect="1"/>
          </p:cNvPicPr>
          <p:nvPr/>
        </p:nvPicPr>
        <p:blipFill>
          <a:blip r:embed="rId5">
            <a:alphaModFix/>
            <a:extLst>
              <a:ext uri="{BEBA8EAE-BF5A-486C-A8C5-ECC9F3942E4B}">
                <a14:imgProps xmlns:a14="http://schemas.microsoft.com/office/drawing/2010/main">
                  <a14:imgLayer r:embed="rId6">
                    <a14:imgEffect>
                      <a14:brightnessContrast bright="-57000" contrast="-6000"/>
                    </a14:imgEffect>
                  </a14:imgLayer>
                </a14:imgProps>
              </a:ext>
              <a:ext uri="{28A0092B-C50C-407E-A947-70E740481C1C}">
                <a14:useLocalDpi xmlns:a14="http://schemas.microsoft.com/office/drawing/2010/main" val="0"/>
              </a:ext>
            </a:extLst>
          </a:blip>
          <a:stretch>
            <a:fillRect/>
          </a:stretch>
        </p:blipFill>
        <p:spPr>
          <a:xfrm>
            <a:off x="-231706" y="-170436"/>
            <a:ext cx="13640151" cy="7672585"/>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D6A792F9-2AFB-44C0-B448-275D91E80BA6}"/>
              </a:ext>
            </a:extLst>
          </p:cNvPr>
          <p:cNvSpPr txBox="1"/>
          <p:nvPr/>
        </p:nvSpPr>
        <p:spPr>
          <a:xfrm>
            <a:off x="3796284" y="465925"/>
            <a:ext cx="4599432" cy="830997"/>
          </a:xfrm>
          <a:prstGeom prst="rect">
            <a:avLst/>
          </a:prstGeom>
          <a:noFill/>
        </p:spPr>
        <p:txBody>
          <a:bodyPr wrap="square" rtlCol="0">
            <a:spAutoFit/>
          </a:bodyPr>
          <a:lstStyle/>
          <a:p>
            <a:pPr algn="ctr"/>
            <a:r>
              <a:rPr lang="en-US" sz="4800" dirty="0">
                <a:solidFill>
                  <a:schemeClr val="bg1"/>
                </a:solidFill>
                <a:latin typeface="Times New Roman" panose="02020603050405020304" pitchFamily="18" charset="0"/>
                <a:cs typeface="Times New Roman" panose="02020603050405020304" pitchFamily="18" charset="0"/>
              </a:rPr>
              <a:t>STATISTICS</a:t>
            </a:r>
          </a:p>
        </p:txBody>
      </p:sp>
      <p:sp>
        <p:nvSpPr>
          <p:cNvPr id="3" name="TextBox 2">
            <a:extLst>
              <a:ext uri="{FF2B5EF4-FFF2-40B4-BE49-F238E27FC236}">
                <a16:creationId xmlns:a16="http://schemas.microsoft.com/office/drawing/2014/main" id="{428D38AF-D248-6FB3-F0B0-02E08B580BA4}"/>
              </a:ext>
            </a:extLst>
          </p:cNvPr>
          <p:cNvSpPr txBox="1"/>
          <p:nvPr/>
        </p:nvSpPr>
        <p:spPr>
          <a:xfrm>
            <a:off x="943898" y="2182761"/>
            <a:ext cx="10320304" cy="2554545"/>
          </a:xfrm>
          <a:prstGeom prst="rect">
            <a:avLst/>
          </a:prstGeom>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a:t>
            </a:r>
            <a:r>
              <a:rPr lang="en-US" sz="2000" b="0" i="0" u="none" strike="noStrike" dirty="0">
                <a:solidFill>
                  <a:schemeClr val="bg1"/>
                </a:solidFill>
                <a:effectLst/>
                <a:latin typeface="Times New Roman" panose="02020603050405020304" pitchFamily="18" charset="0"/>
                <a:cs typeface="Times New Roman" panose="02020603050405020304" pitchFamily="18" charset="0"/>
              </a:rPr>
              <a:t>oronary heart disease (CHD) </a:t>
            </a:r>
            <a:r>
              <a:rPr lang="en-US" sz="2000" dirty="0">
                <a:solidFill>
                  <a:schemeClr val="bg1"/>
                </a:solidFill>
                <a:latin typeface="Times New Roman" panose="02020603050405020304" pitchFamily="18" charset="0"/>
                <a:cs typeface="Times New Roman" panose="02020603050405020304" pitchFamily="18" charset="0"/>
              </a:rPr>
              <a:t>remains the top cause of mortality worldwide, accounting for a staggering </a:t>
            </a:r>
            <a:r>
              <a:rPr lang="en-US" sz="2000" dirty="0">
                <a:solidFill>
                  <a:srgbClr val="FF0000"/>
                </a:solidFill>
                <a:latin typeface="Times New Roman" panose="02020603050405020304" pitchFamily="18" charset="0"/>
                <a:cs typeface="Times New Roman" panose="02020603050405020304" pitchFamily="18" charset="0"/>
              </a:rPr>
              <a:t>31% of all global deaths</a:t>
            </a:r>
            <a:r>
              <a:rPr lang="en-US" sz="2000" dirty="0">
                <a:solidFill>
                  <a:schemeClr val="bg1"/>
                </a:solidFill>
                <a:latin typeface="Times New Roman" panose="02020603050405020304" pitchFamily="18" charset="0"/>
                <a:cs typeface="Times New Roman" panose="02020603050405020304" pitchFamily="18" charset="0"/>
              </a:rPr>
              <a:t>, according to the World Health Organization. </a:t>
            </a:r>
          </a:p>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Besides the human toll, heart disease carries a significant economic burden, with an estimated annual cost of </a:t>
            </a:r>
            <a:r>
              <a:rPr lang="en-US" sz="2000" dirty="0">
                <a:solidFill>
                  <a:srgbClr val="FF0000"/>
                </a:solidFill>
                <a:latin typeface="Times New Roman" panose="02020603050405020304" pitchFamily="18" charset="0"/>
                <a:cs typeface="Times New Roman" panose="02020603050405020304" pitchFamily="18" charset="0"/>
              </a:rPr>
              <a:t>$351 billion </a:t>
            </a:r>
            <a:r>
              <a:rPr lang="en-US" sz="2000" dirty="0">
                <a:solidFill>
                  <a:schemeClr val="bg1"/>
                </a:solidFill>
                <a:latin typeface="Times New Roman" panose="02020603050405020304" pitchFamily="18" charset="0"/>
                <a:cs typeface="Times New Roman" panose="02020603050405020304" pitchFamily="18" charset="0"/>
              </a:rPr>
              <a:t>in the US, encompassing healthcare expenses and lost productivity.</a:t>
            </a:r>
          </a:p>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According to the American Heart Association, around </a:t>
            </a:r>
            <a:r>
              <a:rPr lang="en-US" sz="2000" dirty="0">
                <a:solidFill>
                  <a:srgbClr val="FF0000"/>
                </a:solidFill>
                <a:latin typeface="Times New Roman" panose="02020603050405020304" pitchFamily="18" charset="0"/>
                <a:cs typeface="Times New Roman" panose="02020603050405020304" pitchFamily="18" charset="0"/>
              </a:rPr>
              <a:t>80% of heart disease</a:t>
            </a:r>
            <a:r>
              <a:rPr lang="en-US" sz="2000" dirty="0">
                <a:solidFill>
                  <a:schemeClr val="bg1"/>
                </a:solidFill>
                <a:latin typeface="Times New Roman" panose="02020603050405020304" pitchFamily="18" charset="0"/>
                <a:cs typeface="Times New Roman" panose="02020603050405020304" pitchFamily="18" charset="0"/>
              </a:rPr>
              <a:t> cases can be prevented with lifestyle changes and managing risk factors.</a:t>
            </a:r>
          </a:p>
        </p:txBody>
      </p:sp>
    </p:spTree>
    <p:extLst>
      <p:ext uri="{BB962C8B-B14F-4D97-AF65-F5344CB8AC3E}">
        <p14:creationId xmlns:p14="http://schemas.microsoft.com/office/powerpoint/2010/main" val="16148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705E03-91F2-CCE4-32FC-B6A1404CECF9}"/>
              </a:ext>
            </a:extLst>
          </p:cNvPr>
          <p:cNvGraphicFramePr>
            <a:graphicFrameLocks noChangeAspect="1"/>
          </p:cNvGraphicFramePr>
          <p:nvPr>
            <p:custDataLst>
              <p:tags r:id="rId1"/>
            </p:custDataLst>
            <p:extLst>
              <p:ext uri="{D42A27DB-BD31-4B8C-83A1-F6EECF244321}">
                <p14:modId xmlns:p14="http://schemas.microsoft.com/office/powerpoint/2010/main" val="2324742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2F3C20C-46E6-F13F-2736-E0ECE64B17DD}"/>
              </a:ext>
            </a:extLst>
          </p:cNvPr>
          <p:cNvSpPr>
            <a:spLocks noGrp="1"/>
          </p:cNvSpPr>
          <p:nvPr>
            <p:ph type="title"/>
          </p:nvPr>
        </p:nvSpPr>
        <p:spPr>
          <a:xfrm>
            <a:off x="1268360" y="365126"/>
            <a:ext cx="10085439" cy="726256"/>
          </a:xfrm>
        </p:spPr>
        <p:txBody>
          <a:bodyPr vert="horz"/>
          <a:lstStyle/>
          <a:p>
            <a:pPr algn="ctr"/>
            <a:r>
              <a:rPr lang="en-IN" dirty="0">
                <a:latin typeface="Times New Roman" panose="02020603050405020304" pitchFamily="18" charset="0"/>
                <a:cs typeface="Times New Roman" panose="02020603050405020304" pitchFamily="18" charset="0"/>
              </a:rPr>
              <a:t>UREC Activity Center Programs</a:t>
            </a:r>
          </a:p>
        </p:txBody>
      </p:sp>
      <p:pic>
        <p:nvPicPr>
          <p:cNvPr id="15" name="Content Placeholder 14">
            <a:extLst>
              <a:ext uri="{FF2B5EF4-FFF2-40B4-BE49-F238E27FC236}">
                <a16:creationId xmlns:a16="http://schemas.microsoft.com/office/drawing/2014/main" id="{C27209A3-3FB2-4673-D61F-5DE684B57820}"/>
              </a:ext>
            </a:extLst>
          </p:cNvPr>
          <p:cNvPicPr>
            <a:picLocks noGrp="1" noChangeAspect="1"/>
          </p:cNvPicPr>
          <p:nvPr>
            <p:ph idx="1"/>
          </p:nvPr>
        </p:nvPicPr>
        <p:blipFill>
          <a:blip r:embed="rId5"/>
          <a:stretch>
            <a:fillRect/>
          </a:stretch>
        </p:blipFill>
        <p:spPr>
          <a:xfrm>
            <a:off x="2293375" y="1091382"/>
            <a:ext cx="7369179" cy="3680779"/>
          </a:xfrm>
        </p:spPr>
      </p:pic>
      <p:pic>
        <p:nvPicPr>
          <p:cNvPr id="17" name="Picture 16">
            <a:extLst>
              <a:ext uri="{FF2B5EF4-FFF2-40B4-BE49-F238E27FC236}">
                <a16:creationId xmlns:a16="http://schemas.microsoft.com/office/drawing/2014/main" id="{6C02352D-F3BD-D966-F990-E9B0FE670AEE}"/>
              </a:ext>
            </a:extLst>
          </p:cNvPr>
          <p:cNvPicPr>
            <a:picLocks noChangeAspect="1"/>
          </p:cNvPicPr>
          <p:nvPr/>
        </p:nvPicPr>
        <p:blipFill>
          <a:blip r:embed="rId6"/>
          <a:stretch>
            <a:fillRect/>
          </a:stretch>
        </p:blipFill>
        <p:spPr>
          <a:xfrm>
            <a:off x="2293375" y="4603431"/>
            <a:ext cx="6729043" cy="2027096"/>
          </a:xfrm>
          <a:prstGeom prst="rect">
            <a:avLst/>
          </a:prstGeom>
        </p:spPr>
      </p:pic>
    </p:spTree>
    <p:extLst>
      <p:ext uri="{BB962C8B-B14F-4D97-AF65-F5344CB8AC3E}">
        <p14:creationId xmlns:p14="http://schemas.microsoft.com/office/powerpoint/2010/main" val="407596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7347DAB-6B94-1F48-8F29-15D7442F16F7}"/>
              </a:ext>
            </a:extLst>
          </p:cNvPr>
          <p:cNvGraphicFramePr>
            <a:graphicFrameLocks noChangeAspect="1"/>
          </p:cNvGraphicFramePr>
          <p:nvPr>
            <p:custDataLst>
              <p:tags r:id="rId1"/>
            </p:custDataLst>
            <p:extLst>
              <p:ext uri="{D42A27DB-BD31-4B8C-83A1-F6EECF244321}">
                <p14:modId xmlns:p14="http://schemas.microsoft.com/office/powerpoint/2010/main" val="2976053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D0FE0E61-E216-F0DD-2F2C-F858D2D9CF8C}"/>
              </a:ext>
            </a:extLst>
          </p:cNvPr>
          <p:cNvSpPr>
            <a:spLocks noGrp="1"/>
          </p:cNvSpPr>
          <p:nvPr>
            <p:ph idx="1"/>
          </p:nvPr>
        </p:nvSpPr>
        <p:spPr>
          <a:xfrm>
            <a:off x="730045" y="2074605"/>
            <a:ext cx="10515600" cy="3650073"/>
          </a:xfrm>
        </p:spPr>
        <p:txBody>
          <a:bodyPr>
            <a:normAutofit/>
          </a:bodyPr>
          <a:lstStyle/>
          <a:p>
            <a:pPr marL="0" indent="0" algn="ctr">
              <a:buNone/>
            </a:pPr>
            <a:r>
              <a:rPr lang="en-IN" sz="5400" dirty="0">
                <a:latin typeface="Times New Roman" panose="02020603050405020304" pitchFamily="18" charset="0"/>
                <a:cs typeface="Times New Roman" panose="02020603050405020304" pitchFamily="18" charset="0"/>
              </a:rPr>
              <a:t>Thank You</a:t>
            </a:r>
          </a:p>
          <a:p>
            <a:pPr marL="0" indent="0" algn="ctr">
              <a:buNone/>
            </a:pPr>
            <a:endParaRPr lang="en-IN" sz="5400" dirty="0">
              <a:latin typeface="Times New Roman" panose="02020603050405020304" pitchFamily="18" charset="0"/>
              <a:cs typeface="Times New Roman" panose="02020603050405020304" pitchFamily="18" charset="0"/>
            </a:endParaRPr>
          </a:p>
          <a:p>
            <a:pPr marL="0" indent="0" algn="ctr">
              <a:buNone/>
            </a:pPr>
            <a:r>
              <a:rPr lang="en-US" sz="2000" b="1" dirty="0">
                <a:solidFill>
                  <a:srgbClr val="00B050"/>
                </a:solidFill>
                <a:latin typeface="Times New Roman" panose="02020603050405020304" pitchFamily="18" charset="0"/>
                <a:cs typeface="Times New Roman" panose="02020603050405020304" pitchFamily="18" charset="0"/>
              </a:rPr>
              <a:t>"Investing in your health today will pay dividends tomorrow - because when it comes to wealth, nothing is more valuable than good health."</a:t>
            </a:r>
            <a:endParaRPr lang="en-IN" sz="20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15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BBC9E52-7156-0AB2-9B6C-0A2D8F4BCD78}"/>
              </a:ext>
            </a:extLst>
          </p:cNvPr>
          <p:cNvGraphicFramePr>
            <a:graphicFrameLocks noChangeAspect="1"/>
          </p:cNvGraphicFramePr>
          <p:nvPr>
            <p:custDataLst>
              <p:tags r:id="rId1"/>
            </p:custDataLst>
            <p:extLst>
              <p:ext uri="{D42A27DB-BD31-4B8C-83A1-F6EECF244321}">
                <p14:modId xmlns:p14="http://schemas.microsoft.com/office/powerpoint/2010/main" val="4180604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220" name="Picture 4">
            <a:extLst>
              <a:ext uri="{FF2B5EF4-FFF2-40B4-BE49-F238E27FC236}">
                <a16:creationId xmlns:a16="http://schemas.microsoft.com/office/drawing/2014/main" id="{F73A204C-9F78-4556-8F03-57C953535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178" y="683342"/>
            <a:ext cx="5614616" cy="549131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D193174-BE45-8876-DD25-777F5CE57722}"/>
              </a:ext>
            </a:extLst>
          </p:cNvPr>
          <p:cNvSpPr>
            <a:spLocks noGrp="1"/>
          </p:cNvSpPr>
          <p:nvPr>
            <p:ph type="title"/>
          </p:nvPr>
        </p:nvSpPr>
        <p:spPr>
          <a:xfrm>
            <a:off x="1111044" y="365126"/>
            <a:ext cx="10242755" cy="1188372"/>
          </a:xfrm>
        </p:spPr>
        <p:txBody>
          <a:bodyPr vert="horz"/>
          <a:lstStyle/>
          <a:p>
            <a:r>
              <a:rPr lang="en-IN" b="1" dirty="0">
                <a:latin typeface="Times New Roman" panose="02020603050405020304" pitchFamily="18" charset="0"/>
                <a:cs typeface="Times New Roman" panose="02020603050405020304" pitchFamily="18" charset="0"/>
              </a:rPr>
              <a:t>Dataset</a:t>
            </a:r>
          </a:p>
        </p:txBody>
      </p:sp>
      <p:sp>
        <p:nvSpPr>
          <p:cNvPr id="4" name="Content Placeholder 3">
            <a:extLst>
              <a:ext uri="{FF2B5EF4-FFF2-40B4-BE49-F238E27FC236}">
                <a16:creationId xmlns:a16="http://schemas.microsoft.com/office/drawing/2014/main" id="{B083AB17-EB16-4308-36D1-5485C6903AED}"/>
              </a:ext>
            </a:extLst>
          </p:cNvPr>
          <p:cNvSpPr>
            <a:spLocks noGrp="1"/>
          </p:cNvSpPr>
          <p:nvPr>
            <p:ph sz="half" idx="1"/>
          </p:nvPr>
        </p:nvSpPr>
        <p:spPr>
          <a:xfrm>
            <a:off x="297426" y="1825625"/>
            <a:ext cx="5181600" cy="4351338"/>
          </a:xfrm>
        </p:spPr>
        <p:txBody>
          <a:bodyPr>
            <a:normAutofit/>
          </a:bodyPr>
          <a:lstStyle/>
          <a:p>
            <a:r>
              <a:rPr lang="en-IN" sz="2000" b="0" i="0" u="none" strike="noStrike" dirty="0">
                <a:solidFill>
                  <a:srgbClr val="000000"/>
                </a:solidFill>
                <a:effectLst/>
                <a:latin typeface="Times New Roman" panose="02020603050405020304" pitchFamily="18" charset="0"/>
                <a:cs typeface="Times New Roman" panose="02020603050405020304" pitchFamily="18" charset="0"/>
              </a:rPr>
              <a:t>Response Variable –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TenYearCHD</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Numerical Predictors - Age, Cigs Per Day,  Tot Chol, Sys BP ,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Dia</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BP, BMI, Heart Rate, Glucose.</a:t>
            </a:r>
          </a:p>
          <a:p>
            <a:pPr fontAlgn="base">
              <a:spcBef>
                <a:spcPts val="0"/>
              </a:spcBef>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Binary Predictors -  Sex, Current Smoker, BP Meds,  Prevalent Stroke,  Prevalent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Hyp</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Diabetes.</a:t>
            </a:r>
          </a:p>
          <a:p>
            <a:pPr fontAlgn="base">
              <a:spcBef>
                <a:spcPts val="0"/>
              </a:spcBef>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Categorical Predictors - Education</a:t>
            </a:r>
          </a:p>
          <a:p>
            <a:pPr marL="0" indent="0" fontAlgn="base">
              <a:spcBef>
                <a:spcPts val="0"/>
              </a:spcBef>
              <a:buNone/>
            </a:pPr>
            <a:br>
              <a:rPr lang="en-IN" sz="2000" b="0" dirty="0">
                <a:effectLst/>
                <a:latin typeface="Times New Roman" panose="02020603050405020304" pitchFamily="18" charset="0"/>
                <a:cs typeface="Times New Roman" panose="02020603050405020304" pitchFamily="18" charset="0"/>
              </a:rPr>
            </a:b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06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AFD40C-6684-7909-8F87-87453E433C00}"/>
              </a:ext>
            </a:extLst>
          </p:cNvPr>
          <p:cNvGraphicFramePr>
            <a:graphicFrameLocks noChangeAspect="1"/>
          </p:cNvGraphicFramePr>
          <p:nvPr>
            <p:custDataLst>
              <p:tags r:id="rId1"/>
            </p:custDataLst>
            <p:extLst>
              <p:ext uri="{D42A27DB-BD31-4B8C-83A1-F6EECF244321}">
                <p14:modId xmlns:p14="http://schemas.microsoft.com/office/powerpoint/2010/main" val="249307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5A88A4-1080-995E-73DB-459CD740488E}"/>
              </a:ext>
            </a:extLst>
          </p:cNvPr>
          <p:cNvSpPr>
            <a:spLocks noGrp="1"/>
          </p:cNvSpPr>
          <p:nvPr>
            <p:ph type="title"/>
          </p:nvPr>
        </p:nvSpPr>
        <p:spPr/>
        <p:txBody>
          <a:bodyPr vert="horz"/>
          <a:lstStyle/>
          <a:p>
            <a:r>
              <a:rPr lang="en-IN"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id="{26CB8CBA-71DF-5759-CEF2-5F43D5286C16}"/>
              </a:ext>
            </a:extLst>
          </p:cNvPr>
          <p:cNvSpPr>
            <a:spLocks noGrp="1"/>
          </p:cNvSpPr>
          <p:nvPr>
            <p:ph sz="half" idx="1"/>
          </p:nvPr>
        </p:nvSpPr>
        <p:spPr>
          <a:xfrm>
            <a:off x="732501" y="1440204"/>
            <a:ext cx="5181600" cy="2715871"/>
          </a:xfrm>
        </p:spPr>
        <p:txBody>
          <a:bodyPr>
            <a:normAutofit/>
          </a:bodyPr>
          <a:lstStyle/>
          <a:p>
            <a:r>
              <a:rPr lang="en-IN" sz="1800" dirty="0">
                <a:latin typeface="Times New Roman" panose="02020603050405020304" pitchFamily="18" charset="0"/>
                <a:cs typeface="Times New Roman" panose="02020603050405020304" pitchFamily="18" charset="0"/>
              </a:rPr>
              <a:t>Since the dataset is highly unbalanced and predictor variables having low correlation with Target variable. I used non-linear models like Decision Tree Random forest and Support Vector Machines along with Logistic Regression.</a:t>
            </a:r>
          </a:p>
          <a:p>
            <a:r>
              <a:rPr lang="en-IN" sz="1800" dirty="0">
                <a:latin typeface="Times New Roman" panose="02020603050405020304" pitchFamily="18" charset="0"/>
                <a:cs typeface="Times New Roman" panose="02020603050405020304" pitchFamily="18" charset="0"/>
              </a:rPr>
              <a:t>I used dimensional reduction for better performance changing the categorical variable to numerical class using one-hot encoding</a:t>
            </a:r>
          </a:p>
        </p:txBody>
      </p:sp>
      <p:pic>
        <p:nvPicPr>
          <p:cNvPr id="10242" name="Picture 2">
            <a:extLst>
              <a:ext uri="{FF2B5EF4-FFF2-40B4-BE49-F238E27FC236}">
                <a16:creationId xmlns:a16="http://schemas.microsoft.com/office/drawing/2014/main" id="{F9A964F4-40D4-F4CA-DF5D-C73443BC78CC}"/>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397316" y="4902678"/>
            <a:ext cx="10956484" cy="12742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2A3C41A-5ECC-EFF6-DDA2-3D3B2D0D3CB5}"/>
              </a:ext>
            </a:extLst>
          </p:cNvPr>
          <p:cNvSpPr txBox="1">
            <a:spLocks/>
          </p:cNvSpPr>
          <p:nvPr/>
        </p:nvSpPr>
        <p:spPr>
          <a:xfrm>
            <a:off x="484234" y="4431600"/>
            <a:ext cx="2839067" cy="9421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Times New Roman" panose="02020603050405020304" pitchFamily="18" charset="0"/>
                <a:cs typeface="Times New Roman" panose="02020603050405020304" pitchFamily="18" charset="0"/>
              </a:rPr>
              <a:t>Correlation:</a:t>
            </a:r>
          </a:p>
        </p:txBody>
      </p:sp>
      <p:sp>
        <p:nvSpPr>
          <p:cNvPr id="7" name="AutoShape 4">
            <a:extLst>
              <a:ext uri="{FF2B5EF4-FFF2-40B4-BE49-F238E27FC236}">
                <a16:creationId xmlns:a16="http://schemas.microsoft.com/office/drawing/2014/main" id="{D4BD7F4E-ED7D-36FC-12CF-DC3925BCE64E}"/>
              </a:ext>
            </a:extLst>
          </p:cNvPr>
          <p:cNvSpPr>
            <a:spLocks noChangeAspect="1" noChangeArrowheads="1"/>
          </p:cNvSpPr>
          <p:nvPr/>
        </p:nvSpPr>
        <p:spPr bwMode="auto">
          <a:xfrm>
            <a:off x="5943599" y="3276599"/>
            <a:ext cx="2492477" cy="24924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5D4E5E92-2AC5-781B-DEE7-3677ABEE1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61A73950-3608-4B1E-9A5D-C57A47C1B743}"/>
              </a:ext>
            </a:extLst>
          </p:cNvPr>
          <p:cNvPicPr>
            <a:picLocks noChangeAspect="1"/>
          </p:cNvPicPr>
          <p:nvPr/>
        </p:nvPicPr>
        <p:blipFill>
          <a:blip r:embed="rId6"/>
          <a:stretch>
            <a:fillRect/>
          </a:stretch>
        </p:blipFill>
        <p:spPr>
          <a:xfrm>
            <a:off x="6354099" y="778916"/>
            <a:ext cx="4870245" cy="3652684"/>
          </a:xfrm>
          <a:prstGeom prst="rect">
            <a:avLst/>
          </a:prstGeom>
        </p:spPr>
      </p:pic>
    </p:spTree>
    <p:extLst>
      <p:ext uri="{BB962C8B-B14F-4D97-AF65-F5344CB8AC3E}">
        <p14:creationId xmlns:p14="http://schemas.microsoft.com/office/powerpoint/2010/main" val="101076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4DB614A-30D6-6849-1E5D-49646B774783}"/>
              </a:ext>
            </a:extLst>
          </p:cNvPr>
          <p:cNvGraphicFramePr>
            <a:graphicFrameLocks noChangeAspect="1"/>
          </p:cNvGraphicFramePr>
          <p:nvPr>
            <p:custDataLst>
              <p:tags r:id="rId1"/>
            </p:custDataLst>
            <p:extLst>
              <p:ext uri="{D42A27DB-BD31-4B8C-83A1-F6EECF244321}">
                <p14:modId xmlns:p14="http://schemas.microsoft.com/office/powerpoint/2010/main" val="485640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1716F84E-74E2-CD7B-D5A9-43C79150C106}"/>
              </a:ext>
            </a:extLst>
          </p:cNvPr>
          <p:cNvSpPr txBox="1"/>
          <p:nvPr/>
        </p:nvSpPr>
        <p:spPr>
          <a:xfrm>
            <a:off x="2275025" y="239171"/>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Dimensional Reduction</a:t>
            </a:r>
          </a:p>
        </p:txBody>
      </p:sp>
      <p:pic>
        <p:nvPicPr>
          <p:cNvPr id="1026" name="Picture 2" descr="image">
            <a:extLst>
              <a:ext uri="{FF2B5EF4-FFF2-40B4-BE49-F238E27FC236}">
                <a16:creationId xmlns:a16="http://schemas.microsoft.com/office/drawing/2014/main" id="{A2CEFDA6-F9BE-17D9-B7F1-B2B0C3E1B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689" y="1040822"/>
            <a:ext cx="4219353" cy="27910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39520A-D056-8367-07CE-9ABECB32E8F5}"/>
              </a:ext>
            </a:extLst>
          </p:cNvPr>
          <p:cNvPicPr>
            <a:picLocks noChangeAspect="1"/>
          </p:cNvPicPr>
          <p:nvPr/>
        </p:nvPicPr>
        <p:blipFill>
          <a:blip r:embed="rId6"/>
          <a:stretch>
            <a:fillRect/>
          </a:stretch>
        </p:blipFill>
        <p:spPr>
          <a:xfrm>
            <a:off x="1283846" y="3864095"/>
            <a:ext cx="8542760" cy="2644369"/>
          </a:xfrm>
          <a:prstGeom prst="rect">
            <a:avLst/>
          </a:prstGeom>
        </p:spPr>
      </p:pic>
      <p:sp>
        <p:nvSpPr>
          <p:cNvPr id="6" name="Title 5">
            <a:extLst>
              <a:ext uri="{FF2B5EF4-FFF2-40B4-BE49-F238E27FC236}">
                <a16:creationId xmlns:a16="http://schemas.microsoft.com/office/drawing/2014/main" id="{2200DB5A-EA9C-F319-602F-6AE14F030D6C}"/>
              </a:ext>
            </a:extLst>
          </p:cNvPr>
          <p:cNvSpPr>
            <a:spLocks noGrp="1"/>
          </p:cNvSpPr>
          <p:nvPr>
            <p:ph type="title"/>
          </p:nvPr>
        </p:nvSpPr>
        <p:spPr>
          <a:xfrm>
            <a:off x="541274" y="1314489"/>
            <a:ext cx="6646050" cy="2243728"/>
          </a:xfrm>
        </p:spPr>
        <p:txBody>
          <a:bodyPr vert="horz">
            <a:no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utilized Dimensional reduction to check the best variables which captures the majority of data variance.</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Feature selection will be done based on the scree plot and cumulative percentage.</a:t>
            </a:r>
            <a:br>
              <a:rPr lang="en-IN" sz="24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0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2874792" y="209675"/>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Dimensional Reduction</a:t>
            </a:r>
          </a:p>
        </p:txBody>
      </p:sp>
      <p:pic>
        <p:nvPicPr>
          <p:cNvPr id="1028" name="Picture 4" descr="image">
            <a:extLst>
              <a:ext uri="{FF2B5EF4-FFF2-40B4-BE49-F238E27FC236}">
                <a16:creationId xmlns:a16="http://schemas.microsoft.com/office/drawing/2014/main" id="{E3A55194-142A-CE46-22AC-60E4FEBFB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655" y="1500228"/>
            <a:ext cx="5565268" cy="36813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63B57908-0967-57F2-7715-1CAC6CEF9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22" y="1411737"/>
            <a:ext cx="5565268" cy="368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9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E97F33-8CE2-B9F8-EDCC-83CDD8D7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22" y="1681725"/>
            <a:ext cx="5011652" cy="4802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90E9AC7-1BF7-C31F-7843-64A0AC2EF45E}"/>
              </a:ext>
            </a:extLst>
          </p:cNvPr>
          <p:cNvPicPr>
            <a:picLocks noChangeAspect="1"/>
          </p:cNvPicPr>
          <p:nvPr/>
        </p:nvPicPr>
        <p:blipFill>
          <a:blip r:embed="rId3"/>
          <a:stretch>
            <a:fillRect/>
          </a:stretch>
        </p:blipFill>
        <p:spPr>
          <a:xfrm>
            <a:off x="6182493" y="2130020"/>
            <a:ext cx="4251159" cy="4269443"/>
          </a:xfrm>
          <a:prstGeom prst="rect">
            <a:avLst/>
          </a:prstGeom>
        </p:spPr>
      </p:pic>
      <p:sp>
        <p:nvSpPr>
          <p:cNvPr id="5" name="TextBox 4">
            <a:extLst>
              <a:ext uri="{FF2B5EF4-FFF2-40B4-BE49-F238E27FC236}">
                <a16:creationId xmlns:a16="http://schemas.microsoft.com/office/drawing/2014/main" id="{F981E714-43D4-E5D1-FD0D-2FACD6D2577B}"/>
              </a:ext>
            </a:extLst>
          </p:cNvPr>
          <p:cNvSpPr txBox="1"/>
          <p:nvPr/>
        </p:nvSpPr>
        <p:spPr>
          <a:xfrm>
            <a:off x="1776357" y="483606"/>
            <a:ext cx="863928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Non Linear Models before Dimensional Reduction</a:t>
            </a:r>
          </a:p>
        </p:txBody>
      </p:sp>
      <p:sp>
        <p:nvSpPr>
          <p:cNvPr id="6" name="TextBox 5">
            <a:extLst>
              <a:ext uri="{FF2B5EF4-FFF2-40B4-BE49-F238E27FC236}">
                <a16:creationId xmlns:a16="http://schemas.microsoft.com/office/drawing/2014/main" id="{31A75A36-F492-8C94-E78E-FC97602C7B36}"/>
              </a:ext>
            </a:extLst>
          </p:cNvPr>
          <p:cNvSpPr txBox="1"/>
          <p:nvPr/>
        </p:nvSpPr>
        <p:spPr>
          <a:xfrm>
            <a:off x="710722" y="1144220"/>
            <a:ext cx="86392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val="104471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943896" y="475146"/>
            <a:ext cx="10041765"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Logistic Regression results visualization</a:t>
            </a:r>
          </a:p>
        </p:txBody>
      </p:sp>
      <p:pic>
        <p:nvPicPr>
          <p:cNvPr id="4098" name="Picture 2" descr="image">
            <a:extLst>
              <a:ext uri="{FF2B5EF4-FFF2-40B4-BE49-F238E27FC236}">
                <a16:creationId xmlns:a16="http://schemas.microsoft.com/office/drawing/2014/main" id="{DA177EDC-025F-3422-BE77-63767C82A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55" y="1676399"/>
            <a:ext cx="5565268" cy="36813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5B21B8F-2753-B5BD-F3A4-45CAD924B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6652"/>
            <a:ext cx="5800417" cy="383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9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84E-74E2-CD7B-D5A9-43C79150C106}"/>
              </a:ext>
            </a:extLst>
          </p:cNvPr>
          <p:cNvSpPr txBox="1"/>
          <p:nvPr/>
        </p:nvSpPr>
        <p:spPr>
          <a:xfrm>
            <a:off x="704892" y="445649"/>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without PCA or balancing techniques</a:t>
            </a:r>
          </a:p>
        </p:txBody>
      </p:sp>
      <p:pic>
        <p:nvPicPr>
          <p:cNvPr id="5122" name="Picture 2" descr="image">
            <a:extLst>
              <a:ext uri="{FF2B5EF4-FFF2-40B4-BE49-F238E27FC236}">
                <a16:creationId xmlns:a16="http://schemas.microsoft.com/office/drawing/2014/main" id="{EF6C914A-79A1-184C-CE03-83B60AF86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65" y="1403623"/>
            <a:ext cx="7642273" cy="456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694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1259</Words>
  <Application>Microsoft Office PowerPoint</Application>
  <PresentationFormat>Widescreen</PresentationFormat>
  <Paragraphs>107</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Office Theme</vt:lpstr>
      <vt:lpstr>think-cell Slide</vt:lpstr>
      <vt:lpstr>Predicting a 10-year risk of future coronary heart disease (CHD) </vt:lpstr>
      <vt:lpstr>PowerPoint Presentation</vt:lpstr>
      <vt:lpstr>Dataset</vt:lpstr>
      <vt:lpstr>Procedure</vt:lpstr>
      <vt:lpstr>I utilized Dimensional reduction to check the best variables which captures the majority of data variance.   - Feature selection will be done based on the scree plot and cumulative percentage.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Recommendations</vt:lpstr>
      <vt:lpstr>Recommendations</vt:lpstr>
      <vt:lpstr>PowerPoint Presentation</vt:lpstr>
      <vt:lpstr>UREC Activity Center Programs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 reddy</dc:creator>
  <cp:lastModifiedBy>Sai Sugun, Ravipalli</cp:lastModifiedBy>
  <cp:revision>8</cp:revision>
  <dcterms:created xsi:type="dcterms:W3CDTF">2023-04-26T00:37:35Z</dcterms:created>
  <dcterms:modified xsi:type="dcterms:W3CDTF">2023-09-21T18:25:51Z</dcterms:modified>
</cp:coreProperties>
</file>