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6" r:id="rId5"/>
    <p:sldId id="257" r:id="rId6"/>
    <p:sldId id="258" r:id="rId7"/>
    <p:sldId id="259" r:id="rId8"/>
    <p:sldId id="261" r:id="rId9"/>
    <p:sldId id="270" r:id="rId10"/>
    <p:sldId id="271" r:id="rId11"/>
    <p:sldId id="272" r:id="rId12"/>
    <p:sldId id="273" r:id="rId13"/>
    <p:sldId id="275" r:id="rId14"/>
    <p:sldId id="274" r:id="rId15"/>
    <p:sldId id="276" r:id="rId16"/>
    <p:sldId id="277" r:id="rId17"/>
    <p:sldId id="278" r:id="rId18"/>
    <p:sldId id="266"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autoAdjust="0"/>
  </p:normalViewPr>
  <p:slideViewPr>
    <p:cSldViewPr snapToGrid="0">
      <p:cViewPr>
        <p:scale>
          <a:sx n="75" d="100"/>
          <a:sy n="75" d="100"/>
        </p:scale>
        <p:origin x="-974" y="-235"/>
      </p:cViewPr>
      <p:guideLst>
        <p:guide orient="horz" pos="2160"/>
        <p:guide pos="3840"/>
      </p:guideLst>
    </p:cSldViewPr>
  </p:slideViewPr>
  <p:outlineViewPr>
    <p:cViewPr>
      <p:scale>
        <a:sx n="33" d="100"/>
        <a:sy n="33" d="100"/>
      </p:scale>
      <p:origin x="0" y="-14"/>
    </p:cViewPr>
  </p:outlineViewPr>
  <p:notesTextViewPr>
    <p:cViewPr>
      <p:scale>
        <a:sx n="1" d="1"/>
        <a:sy n="1" d="1"/>
      </p:scale>
      <p:origin x="0" y="0"/>
    </p:cViewPr>
  </p:notesTextViewPr>
  <p:sorterViewPr>
    <p:cViewPr>
      <p:scale>
        <a:sx n="100" d="100"/>
        <a:sy n="100" d="100"/>
      </p:scale>
      <p:origin x="0" y="-365"/>
    </p:cViewPr>
  </p:sorterViewPr>
  <p:notesViewPr>
    <p:cSldViewPr snapToGrid="0">
      <p:cViewPr varScale="1">
        <p:scale>
          <a:sx n="67" d="100"/>
          <a:sy n="67" d="100"/>
        </p:scale>
        <p:origin x="312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hyperlink" Target="https://seaborn.pydata.org/introduction.html" TargetMode="External"/><Relationship Id="rId2" Type="http://schemas.openxmlformats.org/officeDocument/2006/relationships/hyperlink" Target="https://towardsdatascience.com/exploratory-data-analysis-8fc1cb20fd15" TargetMode="External"/><Relationship Id="rId1" Type="http://schemas.openxmlformats.org/officeDocument/2006/relationships/hyperlink" Target="https://towardsdatascience.com/heatmap-basics-with-pythons-seaborn-fb92ea280a6c" TargetMode="External"/><Relationship Id="rId4" Type="http://schemas.openxmlformats.org/officeDocument/2006/relationships/hyperlink" Target="https://machinelearningmastery.com/time-series-data-visualization-with-python/"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seaborn.pydata.org/introduction.html" TargetMode="External"/><Relationship Id="rId2" Type="http://schemas.openxmlformats.org/officeDocument/2006/relationships/hyperlink" Target="https://towardsdatascience.com/exploratory-data-analysis-8fc1cb20fd15" TargetMode="External"/><Relationship Id="rId1" Type="http://schemas.openxmlformats.org/officeDocument/2006/relationships/hyperlink" Target="https://towardsdatascience.com/heatmap-basics-with-pythons-seaborn-fb92ea280a6c" TargetMode="External"/><Relationship Id="rId4" Type="http://schemas.openxmlformats.org/officeDocument/2006/relationships/hyperlink" Target="https://machinelearningmastery.com/time-series-data-visualization-with-python/"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43058F9C-48CD-40E3-B95F-352B6773BD35}">
      <dgm:prSet custT="1"/>
      <dgm:spPr/>
      <dgm:t>
        <a:bodyPr/>
        <a:lstStyle/>
        <a:p>
          <a:r>
            <a:rPr lang="en-US" sz="2800" dirty="0" smtClean="0">
              <a:hlinkClick xmlns:r="http://schemas.openxmlformats.org/officeDocument/2006/relationships" r:id="rId1"/>
            </a:rPr>
            <a:t>https://towardsdatascience.com/heatmap-basics-with-pythons-seaborn-fb92ea280a6c</a:t>
          </a:r>
          <a:r>
            <a:rPr lang="en-US" sz="2800" dirty="0" smtClean="0">
              <a:latin typeface="+mn-lt"/>
              <a:cs typeface="Times New Roman" panose="02020603050405020304" pitchFamily="18" charset="0"/>
            </a:rPr>
            <a:t>.</a:t>
          </a:r>
          <a:endParaRPr lang="en-US" sz="2800" dirty="0">
            <a:latin typeface="+mn-lt"/>
            <a:cs typeface="Times New Roman" panose="02020603050405020304" pitchFamily="18" charset="0"/>
          </a:endParaRPr>
        </a:p>
      </dgm:t>
    </dgm:pt>
    <dgm:pt modelId="{E5188561-322B-4AB1-B189-72C77A17446D}" type="parTrans" cxnId="{B4107746-741F-43EB-8C31-BCEA66A45AF5}">
      <dgm:prSet/>
      <dgm:spPr/>
      <dgm:t>
        <a:bodyPr/>
        <a:lstStyle/>
        <a:p>
          <a:endParaRPr lang="en-US">
            <a:latin typeface="+mn-lt"/>
          </a:endParaRPr>
        </a:p>
      </dgm:t>
    </dgm:pt>
    <dgm:pt modelId="{8E0D3600-94EF-4C3D-8C42-D1B002253A50}" type="sibTrans" cxnId="{B4107746-741F-43EB-8C31-BCEA66A45AF5}">
      <dgm:prSet/>
      <dgm:spPr/>
      <dgm:t>
        <a:bodyPr/>
        <a:lstStyle/>
        <a:p>
          <a:endParaRPr lang="en-US">
            <a:latin typeface="+mn-lt"/>
          </a:endParaRPr>
        </a:p>
      </dgm:t>
    </dgm:pt>
    <dgm:pt modelId="{C29E6F42-CA0A-41D9-9945-781B42C686C5}">
      <dgm:prSet custT="1"/>
      <dgm:spPr/>
      <dgm:t>
        <a:bodyPr/>
        <a:lstStyle/>
        <a:p>
          <a:r>
            <a:rPr lang="en-IN" sz="2800" dirty="0" smtClean="0">
              <a:hlinkClick xmlns:r="http://schemas.openxmlformats.org/officeDocument/2006/relationships" r:id="rId2"/>
            </a:rPr>
            <a:t>https://towardsdatascience.com/exploratory-data-analysis-8fc1cb20fd15</a:t>
          </a:r>
          <a:endParaRPr lang="en-US" sz="3900" dirty="0">
            <a:latin typeface="+mn-lt"/>
          </a:endParaRPr>
        </a:p>
      </dgm:t>
    </dgm:pt>
    <dgm:pt modelId="{4A678872-A1F4-4A38-A86F-80B19808E526}" type="parTrans" cxnId="{79F4DE20-64E3-4577-A737-747B2AD5F18F}">
      <dgm:prSet/>
      <dgm:spPr/>
      <dgm:t>
        <a:bodyPr/>
        <a:lstStyle/>
        <a:p>
          <a:endParaRPr lang="en-US">
            <a:latin typeface="+mn-lt"/>
          </a:endParaRPr>
        </a:p>
      </dgm:t>
    </dgm:pt>
    <dgm:pt modelId="{5574754F-C965-498B-ACDC-AF230EEFECD9}" type="sibTrans" cxnId="{79F4DE20-64E3-4577-A737-747B2AD5F18F}">
      <dgm:prSet/>
      <dgm:spPr/>
      <dgm:t>
        <a:bodyPr/>
        <a:lstStyle/>
        <a:p>
          <a:endParaRPr lang="en-US">
            <a:latin typeface="+mn-lt"/>
          </a:endParaRPr>
        </a:p>
      </dgm:t>
    </dgm:pt>
    <dgm:pt modelId="{28EDD664-B14B-4F29-B5B5-D9C67297BE75}">
      <dgm:prSet custT="1"/>
      <dgm:spPr/>
      <dgm:t>
        <a:bodyPr/>
        <a:lstStyle/>
        <a:p>
          <a:r>
            <a:rPr lang="en-IN" sz="2800" dirty="0" smtClean="0">
              <a:hlinkClick xmlns:r="http://schemas.openxmlformats.org/officeDocument/2006/relationships" r:id="rId3"/>
            </a:rPr>
            <a:t>https://seaborn.pydata.org/introduction.html</a:t>
          </a:r>
          <a:endParaRPr lang="en-US" sz="3900" dirty="0">
            <a:latin typeface="+mn-lt"/>
          </a:endParaRPr>
        </a:p>
      </dgm:t>
    </dgm:pt>
    <dgm:pt modelId="{5AC8A25C-AE07-4BB4-B838-D3A1E408D68D}" type="parTrans" cxnId="{2D06EFC4-D82C-4394-8FE4-0249B977DF5B}">
      <dgm:prSet/>
      <dgm:spPr/>
      <dgm:t>
        <a:bodyPr/>
        <a:lstStyle/>
        <a:p>
          <a:endParaRPr lang="en-US">
            <a:latin typeface="+mn-lt"/>
          </a:endParaRPr>
        </a:p>
      </dgm:t>
    </dgm:pt>
    <dgm:pt modelId="{F1ACA61B-EB7E-4EE9-ADBC-F095378886DF}" type="sibTrans" cxnId="{2D06EFC4-D82C-4394-8FE4-0249B977DF5B}">
      <dgm:prSet/>
      <dgm:spPr/>
      <dgm:t>
        <a:bodyPr/>
        <a:lstStyle/>
        <a:p>
          <a:endParaRPr lang="en-US">
            <a:latin typeface="+mn-lt"/>
          </a:endParaRPr>
        </a:p>
      </dgm:t>
    </dgm:pt>
    <dgm:pt modelId="{DDFA6AAC-FFAE-4739-877D-FECE63D307DE}">
      <dgm:prSet custT="1"/>
      <dgm:spPr/>
      <dgm:t>
        <a:bodyPr/>
        <a:lstStyle/>
        <a:p>
          <a:r>
            <a:rPr lang="en-IN" sz="2800" dirty="0" smtClean="0">
              <a:hlinkClick xmlns:r="http://schemas.openxmlformats.org/officeDocument/2006/relationships" r:id="rId4"/>
            </a:rPr>
            <a:t>https://machinelearningmastery.com/time-series-data-visualization-with-python/</a:t>
          </a:r>
          <a:endParaRPr lang="en-US" sz="2800" i="0" dirty="0">
            <a:latin typeface="+mn-lt"/>
            <a:cs typeface="Times New Roman" panose="02020603050405020304" pitchFamily="18" charset="0"/>
          </a:endParaRPr>
        </a:p>
      </dgm:t>
    </dgm:pt>
    <dgm:pt modelId="{61482532-1D1B-4DC0-81F2-0057DD5D6DC5}" type="parTrans" cxnId="{2BF8184D-8C76-4DEC-8964-234660AD0DEB}">
      <dgm:prSet/>
      <dgm:spPr/>
      <dgm:t>
        <a:bodyPr/>
        <a:lstStyle/>
        <a:p>
          <a:endParaRPr lang="en-US">
            <a:latin typeface="+mn-lt"/>
          </a:endParaRPr>
        </a:p>
      </dgm:t>
    </dgm:pt>
    <dgm:pt modelId="{91299E8C-69E3-4614-BCC1-75B8BCBF10D0}" type="sibTrans" cxnId="{2BF8184D-8C76-4DEC-8964-234660AD0DEB}">
      <dgm:prSet/>
      <dgm:spPr/>
      <dgm:t>
        <a:bodyPr/>
        <a:lstStyle/>
        <a:p>
          <a:endParaRPr lang="en-US">
            <a:latin typeface="+mn-lt"/>
          </a:endParaRPr>
        </a:p>
      </dgm:t>
    </dgm:pt>
    <dgm:pt modelId="{C1AB8669-8516-4753-A935-BF3A9FF96E3A}" type="pres">
      <dgm:prSet presAssocID="{1978E08E-BB78-466C-AF7A-8BF239B0068A}" presName="vert0" presStyleCnt="0">
        <dgm:presLayoutVars>
          <dgm:dir/>
          <dgm:animOne val="branch"/>
          <dgm:animLvl val="lvl"/>
        </dgm:presLayoutVars>
      </dgm:prSet>
      <dgm:spPr/>
      <dgm:t>
        <a:bodyPr/>
        <a:lstStyle/>
        <a:p>
          <a:endParaRPr lang="en-US"/>
        </a:p>
      </dgm:t>
    </dgm:pt>
    <dgm:pt modelId="{142F86C5-9B46-4692-8B44-3B9CC53BB24B}" type="pres">
      <dgm:prSet presAssocID="{43058F9C-48CD-40E3-B95F-352B6773BD35}" presName="thickLine" presStyleLbl="alignNode1" presStyleIdx="0" presStyleCnt="4"/>
      <dgm:spPr/>
    </dgm:pt>
    <dgm:pt modelId="{B1F6A09A-764D-4A19-9509-BE4EA2F63C35}" type="pres">
      <dgm:prSet presAssocID="{43058F9C-48CD-40E3-B95F-352B6773BD35}" presName="horz1" presStyleCnt="0"/>
      <dgm:spPr/>
    </dgm:pt>
    <dgm:pt modelId="{7EDA14DD-764C-499A-A701-DAC7707564E2}" type="pres">
      <dgm:prSet presAssocID="{43058F9C-48CD-40E3-B95F-352B6773BD35}" presName="tx1" presStyleLbl="revTx" presStyleIdx="0" presStyleCnt="4"/>
      <dgm:spPr/>
      <dgm:t>
        <a:bodyPr/>
        <a:lstStyle/>
        <a:p>
          <a:endParaRPr lang="en-US"/>
        </a:p>
      </dgm:t>
    </dgm:pt>
    <dgm:pt modelId="{10AC1366-4D08-4EE8-A1C3-279F5569A9F3}" type="pres">
      <dgm:prSet presAssocID="{43058F9C-48CD-40E3-B95F-352B6773BD35}" presName="vert1" presStyleCnt="0"/>
      <dgm:spPr/>
    </dgm:pt>
    <dgm:pt modelId="{935FD149-B1C9-4E21-807F-C93C1E00496C}" type="pres">
      <dgm:prSet presAssocID="{C29E6F42-CA0A-41D9-9945-781B42C686C5}" presName="thickLine" presStyleLbl="alignNode1" presStyleIdx="1" presStyleCnt="4"/>
      <dgm:spPr/>
    </dgm:pt>
    <dgm:pt modelId="{7DC07DBD-E0BE-4C5F-95D4-671C514937D3}" type="pres">
      <dgm:prSet presAssocID="{C29E6F42-CA0A-41D9-9945-781B42C686C5}" presName="horz1" presStyleCnt="0"/>
      <dgm:spPr/>
    </dgm:pt>
    <dgm:pt modelId="{D6D7E9C1-D0A8-4907-ACCA-34D935A87915}" type="pres">
      <dgm:prSet presAssocID="{C29E6F42-CA0A-41D9-9945-781B42C686C5}" presName="tx1" presStyleLbl="revTx" presStyleIdx="1" presStyleCnt="4"/>
      <dgm:spPr/>
      <dgm:t>
        <a:bodyPr/>
        <a:lstStyle/>
        <a:p>
          <a:endParaRPr lang="en-US"/>
        </a:p>
      </dgm:t>
    </dgm:pt>
    <dgm:pt modelId="{47A9F934-AABF-4583-9C92-CBF361FF6D15}" type="pres">
      <dgm:prSet presAssocID="{C29E6F42-CA0A-41D9-9945-781B42C686C5}" presName="vert1" presStyleCnt="0"/>
      <dgm:spPr/>
    </dgm:pt>
    <dgm:pt modelId="{9CF4904F-4C1C-4CEC-BD57-C1B128354024}" type="pres">
      <dgm:prSet presAssocID="{28EDD664-B14B-4F29-B5B5-D9C67297BE75}" presName="thickLine" presStyleLbl="alignNode1" presStyleIdx="2" presStyleCnt="4"/>
      <dgm:spPr/>
    </dgm:pt>
    <dgm:pt modelId="{9B99C45E-DA66-415C-ADC5-6097DB742AE6}" type="pres">
      <dgm:prSet presAssocID="{28EDD664-B14B-4F29-B5B5-D9C67297BE75}" presName="horz1" presStyleCnt="0"/>
      <dgm:spPr/>
    </dgm:pt>
    <dgm:pt modelId="{2058854D-E923-4FD7-A2C8-52F420B16C87}" type="pres">
      <dgm:prSet presAssocID="{28EDD664-B14B-4F29-B5B5-D9C67297BE75}" presName="tx1" presStyleLbl="revTx" presStyleIdx="2" presStyleCnt="4"/>
      <dgm:spPr/>
      <dgm:t>
        <a:bodyPr/>
        <a:lstStyle/>
        <a:p>
          <a:endParaRPr lang="en-US"/>
        </a:p>
      </dgm:t>
    </dgm:pt>
    <dgm:pt modelId="{C7150D15-F8A3-415D-B1CF-C6C7C999A127}" type="pres">
      <dgm:prSet presAssocID="{28EDD664-B14B-4F29-B5B5-D9C67297BE75}" presName="vert1" presStyleCnt="0"/>
      <dgm:spPr/>
    </dgm:pt>
    <dgm:pt modelId="{CE767940-22CC-447D-B51C-300D8AAAC660}" type="pres">
      <dgm:prSet presAssocID="{DDFA6AAC-FFAE-4739-877D-FECE63D307DE}" presName="thickLine" presStyleLbl="alignNode1" presStyleIdx="3" presStyleCnt="4"/>
      <dgm:spPr/>
    </dgm:pt>
    <dgm:pt modelId="{07CB740E-9095-468C-8242-4958788C0A12}" type="pres">
      <dgm:prSet presAssocID="{DDFA6AAC-FFAE-4739-877D-FECE63D307DE}" presName="horz1" presStyleCnt="0"/>
      <dgm:spPr/>
    </dgm:pt>
    <dgm:pt modelId="{5B1B3606-9656-439D-B2E0-392E65EB970C}" type="pres">
      <dgm:prSet presAssocID="{DDFA6AAC-FFAE-4739-877D-FECE63D307DE}" presName="tx1" presStyleLbl="revTx" presStyleIdx="3" presStyleCnt="4"/>
      <dgm:spPr/>
      <dgm:t>
        <a:bodyPr/>
        <a:lstStyle/>
        <a:p>
          <a:endParaRPr lang="en-US"/>
        </a:p>
      </dgm:t>
    </dgm:pt>
    <dgm:pt modelId="{36A64940-D5F9-498F-90D4-A06E329A798F}" type="pres">
      <dgm:prSet presAssocID="{DDFA6AAC-FFAE-4739-877D-FECE63D307DE}" presName="vert1" presStyleCnt="0"/>
      <dgm:spPr/>
    </dgm:pt>
  </dgm:ptLst>
  <dgm:cxnLst>
    <dgm:cxn modelId="{B4107746-741F-43EB-8C31-BCEA66A45AF5}" srcId="{1978E08E-BB78-466C-AF7A-8BF239B0068A}" destId="{43058F9C-48CD-40E3-B95F-352B6773BD35}" srcOrd="0" destOrd="0" parTransId="{E5188561-322B-4AB1-B189-72C77A17446D}" sibTransId="{8E0D3600-94EF-4C3D-8C42-D1B002253A50}"/>
    <dgm:cxn modelId="{F7D9F637-6CBF-4109-9AB4-24F9ABB65755}" type="presOf" srcId="{C29E6F42-CA0A-41D9-9945-781B42C686C5}" destId="{D6D7E9C1-D0A8-4907-ACCA-34D935A87915}" srcOrd="0" destOrd="0" presId="urn:microsoft.com/office/officeart/2008/layout/LinedList"/>
    <dgm:cxn modelId="{B44160F1-C1F6-4D06-AFFE-63B763505C21}" type="presOf" srcId="{43058F9C-48CD-40E3-B95F-352B6773BD35}" destId="{7EDA14DD-764C-499A-A701-DAC7707564E2}" srcOrd="0" destOrd="0" presId="urn:microsoft.com/office/officeart/2008/layout/LinedList"/>
    <dgm:cxn modelId="{79F4DE20-64E3-4577-A737-747B2AD5F18F}" srcId="{1978E08E-BB78-466C-AF7A-8BF239B0068A}" destId="{C29E6F42-CA0A-41D9-9945-781B42C686C5}" srcOrd="1" destOrd="0" parTransId="{4A678872-A1F4-4A38-A86F-80B19808E526}" sibTransId="{5574754F-C965-498B-ACDC-AF230EEFECD9}"/>
    <dgm:cxn modelId="{2D06EFC4-D82C-4394-8FE4-0249B977DF5B}" srcId="{1978E08E-BB78-466C-AF7A-8BF239B0068A}" destId="{28EDD664-B14B-4F29-B5B5-D9C67297BE75}" srcOrd="2" destOrd="0" parTransId="{5AC8A25C-AE07-4BB4-B838-D3A1E408D68D}" sibTransId="{F1ACA61B-EB7E-4EE9-ADBC-F095378886DF}"/>
    <dgm:cxn modelId="{2BF8184D-8C76-4DEC-8964-234660AD0DEB}" srcId="{1978E08E-BB78-466C-AF7A-8BF239B0068A}" destId="{DDFA6AAC-FFAE-4739-877D-FECE63D307DE}" srcOrd="3" destOrd="0" parTransId="{61482532-1D1B-4DC0-81F2-0057DD5D6DC5}" sibTransId="{91299E8C-69E3-4614-BCC1-75B8BCBF10D0}"/>
    <dgm:cxn modelId="{B60654D8-D922-40F5-8C18-859C474D5893}" type="presOf" srcId="{DDFA6AAC-FFAE-4739-877D-FECE63D307DE}" destId="{5B1B3606-9656-439D-B2E0-392E65EB970C}" srcOrd="0" destOrd="0" presId="urn:microsoft.com/office/officeart/2008/layout/LinedList"/>
    <dgm:cxn modelId="{304F778C-3A49-4BDF-8E76-A3F04542D4DD}" type="presOf" srcId="{28EDD664-B14B-4F29-B5B5-D9C67297BE75}" destId="{2058854D-E923-4FD7-A2C8-52F420B16C87}" srcOrd="0" destOrd="0" presId="urn:microsoft.com/office/officeart/2008/layout/LinedList"/>
    <dgm:cxn modelId="{440A6A56-C62A-413C-886C-0A4A3F967F1B}" type="presOf" srcId="{1978E08E-BB78-466C-AF7A-8BF239B0068A}" destId="{C1AB8669-8516-4753-A935-BF3A9FF96E3A}" srcOrd="0" destOrd="0" presId="urn:microsoft.com/office/officeart/2008/layout/LinedList"/>
    <dgm:cxn modelId="{1EB42C4B-11CE-43F8-B007-F9089A244574}" type="presParOf" srcId="{C1AB8669-8516-4753-A935-BF3A9FF96E3A}" destId="{142F86C5-9B46-4692-8B44-3B9CC53BB24B}" srcOrd="0" destOrd="0" presId="urn:microsoft.com/office/officeart/2008/layout/LinedList"/>
    <dgm:cxn modelId="{42C5F204-AF56-4C8E-961A-82B7084F716B}" type="presParOf" srcId="{C1AB8669-8516-4753-A935-BF3A9FF96E3A}" destId="{B1F6A09A-764D-4A19-9509-BE4EA2F63C35}" srcOrd="1" destOrd="0" presId="urn:microsoft.com/office/officeart/2008/layout/LinedList"/>
    <dgm:cxn modelId="{073816AE-47CA-4AD8-8022-3F51782F66C2}" type="presParOf" srcId="{B1F6A09A-764D-4A19-9509-BE4EA2F63C35}" destId="{7EDA14DD-764C-499A-A701-DAC7707564E2}" srcOrd="0" destOrd="0" presId="urn:microsoft.com/office/officeart/2008/layout/LinedList"/>
    <dgm:cxn modelId="{ADD16BA8-F2A3-4C7C-802E-FB849BBB7326}" type="presParOf" srcId="{B1F6A09A-764D-4A19-9509-BE4EA2F63C35}" destId="{10AC1366-4D08-4EE8-A1C3-279F5569A9F3}" srcOrd="1" destOrd="0" presId="urn:microsoft.com/office/officeart/2008/layout/LinedList"/>
    <dgm:cxn modelId="{426E3A87-8D16-4071-88FF-8512F6A1F27A}" type="presParOf" srcId="{C1AB8669-8516-4753-A935-BF3A9FF96E3A}" destId="{935FD149-B1C9-4E21-807F-C93C1E00496C}" srcOrd="2" destOrd="0" presId="urn:microsoft.com/office/officeart/2008/layout/LinedList"/>
    <dgm:cxn modelId="{5C6651E1-0CBD-43A2-95BE-5FB8951E24B8}" type="presParOf" srcId="{C1AB8669-8516-4753-A935-BF3A9FF96E3A}" destId="{7DC07DBD-E0BE-4C5F-95D4-671C514937D3}" srcOrd="3" destOrd="0" presId="urn:microsoft.com/office/officeart/2008/layout/LinedList"/>
    <dgm:cxn modelId="{E09224DD-A6A4-4DDA-86A5-72FECA896A34}" type="presParOf" srcId="{7DC07DBD-E0BE-4C5F-95D4-671C514937D3}" destId="{D6D7E9C1-D0A8-4907-ACCA-34D935A87915}" srcOrd="0" destOrd="0" presId="urn:microsoft.com/office/officeart/2008/layout/LinedList"/>
    <dgm:cxn modelId="{3513D750-DCEB-43EE-8A6D-495CD82A082B}" type="presParOf" srcId="{7DC07DBD-E0BE-4C5F-95D4-671C514937D3}" destId="{47A9F934-AABF-4583-9C92-CBF361FF6D15}" srcOrd="1" destOrd="0" presId="urn:microsoft.com/office/officeart/2008/layout/LinedList"/>
    <dgm:cxn modelId="{64E75B68-DF4D-4CEE-9EF6-E6CAAACB68BA}" type="presParOf" srcId="{C1AB8669-8516-4753-A935-BF3A9FF96E3A}" destId="{9CF4904F-4C1C-4CEC-BD57-C1B128354024}" srcOrd="4" destOrd="0" presId="urn:microsoft.com/office/officeart/2008/layout/LinedList"/>
    <dgm:cxn modelId="{CA08BAFF-7781-433E-AF44-5346109C155B}" type="presParOf" srcId="{C1AB8669-8516-4753-A935-BF3A9FF96E3A}" destId="{9B99C45E-DA66-415C-ADC5-6097DB742AE6}" srcOrd="5" destOrd="0" presId="urn:microsoft.com/office/officeart/2008/layout/LinedList"/>
    <dgm:cxn modelId="{8B7E9FD6-468D-40A0-B81F-AD4FA7EB55F5}" type="presParOf" srcId="{9B99C45E-DA66-415C-ADC5-6097DB742AE6}" destId="{2058854D-E923-4FD7-A2C8-52F420B16C87}" srcOrd="0" destOrd="0" presId="urn:microsoft.com/office/officeart/2008/layout/LinedList"/>
    <dgm:cxn modelId="{C5925652-B7A4-4F5D-8633-5261F9FFD926}" type="presParOf" srcId="{9B99C45E-DA66-415C-ADC5-6097DB742AE6}" destId="{C7150D15-F8A3-415D-B1CF-C6C7C999A127}" srcOrd="1" destOrd="0" presId="urn:microsoft.com/office/officeart/2008/layout/LinedList"/>
    <dgm:cxn modelId="{C4C8038F-5A99-41E1-82B3-35AE0ECC2909}" type="presParOf" srcId="{C1AB8669-8516-4753-A935-BF3A9FF96E3A}" destId="{CE767940-22CC-447D-B51C-300D8AAAC660}" srcOrd="6" destOrd="0" presId="urn:microsoft.com/office/officeart/2008/layout/LinedList"/>
    <dgm:cxn modelId="{A27022F6-809E-41EC-833A-34A89B654824}" type="presParOf" srcId="{C1AB8669-8516-4753-A935-BF3A9FF96E3A}" destId="{07CB740E-9095-468C-8242-4958788C0A12}" srcOrd="7" destOrd="0" presId="urn:microsoft.com/office/officeart/2008/layout/LinedList"/>
    <dgm:cxn modelId="{A3AF5D92-F680-4759-8302-2BFA2C6F064E}" type="presParOf" srcId="{07CB740E-9095-468C-8242-4958788C0A12}" destId="{5B1B3606-9656-439D-B2E0-392E65EB970C}" srcOrd="0" destOrd="0" presId="urn:microsoft.com/office/officeart/2008/layout/LinedList"/>
    <dgm:cxn modelId="{6DB46071-37DB-4022-87E5-00D43EBD1363}" type="presParOf" srcId="{07CB740E-9095-468C-8242-4958788C0A12}" destId="{36A64940-D5F9-498F-90D4-A06E329A798F}"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2F86C5-9B46-4692-8B44-3B9CC53BB24B}">
      <dsp:nvSpPr>
        <dsp:cNvPr id="0" name=""/>
        <dsp:cNvSpPr/>
      </dsp:nvSpPr>
      <dsp:spPr>
        <a:xfrm>
          <a:off x="0" y="0"/>
          <a:ext cx="5986462"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A14DD-764C-499A-A701-DAC7707564E2}">
      <dsp:nvSpPr>
        <dsp:cNvPr id="0" name=""/>
        <dsp:cNvSpPr/>
      </dsp:nvSpPr>
      <dsp:spPr>
        <a:xfrm>
          <a:off x="0" y="0"/>
          <a:ext cx="5986462" cy="1346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hlinkClick xmlns:r="http://schemas.openxmlformats.org/officeDocument/2006/relationships" r:id="rId1"/>
            </a:rPr>
            <a:t>https://towardsdatascience.com/heatmap-basics-with-pythons-seaborn-fb92ea280a6c</a:t>
          </a:r>
          <a:r>
            <a:rPr lang="en-US" sz="2800" kern="1200" dirty="0" smtClean="0">
              <a:latin typeface="+mn-lt"/>
              <a:cs typeface="Times New Roman" panose="02020603050405020304" pitchFamily="18" charset="0"/>
            </a:rPr>
            <a:t>.</a:t>
          </a:r>
          <a:endParaRPr lang="en-US" sz="2800" kern="1200" dirty="0">
            <a:latin typeface="+mn-lt"/>
            <a:cs typeface="Times New Roman" panose="02020603050405020304" pitchFamily="18" charset="0"/>
          </a:endParaRPr>
        </a:p>
      </dsp:txBody>
      <dsp:txXfrm>
        <a:off x="0" y="0"/>
        <a:ext cx="5986462" cy="1346993"/>
      </dsp:txXfrm>
    </dsp:sp>
    <dsp:sp modelId="{935FD149-B1C9-4E21-807F-C93C1E00496C}">
      <dsp:nvSpPr>
        <dsp:cNvPr id="0" name=""/>
        <dsp:cNvSpPr/>
      </dsp:nvSpPr>
      <dsp:spPr>
        <a:xfrm>
          <a:off x="0" y="1346993"/>
          <a:ext cx="5986462"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D7E9C1-D0A8-4907-ACCA-34D935A87915}">
      <dsp:nvSpPr>
        <dsp:cNvPr id="0" name=""/>
        <dsp:cNvSpPr/>
      </dsp:nvSpPr>
      <dsp:spPr>
        <a:xfrm>
          <a:off x="0" y="1346993"/>
          <a:ext cx="5986462" cy="1346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IN" sz="2800" kern="1200" dirty="0" smtClean="0">
              <a:hlinkClick xmlns:r="http://schemas.openxmlformats.org/officeDocument/2006/relationships" r:id="rId2"/>
            </a:rPr>
            <a:t>https://towardsdatascience.com/exploratory-data-analysis-8fc1cb20fd15</a:t>
          </a:r>
          <a:endParaRPr lang="en-US" sz="3900" kern="1200" dirty="0">
            <a:latin typeface="+mn-lt"/>
          </a:endParaRPr>
        </a:p>
      </dsp:txBody>
      <dsp:txXfrm>
        <a:off x="0" y="1346993"/>
        <a:ext cx="5986462" cy="1346993"/>
      </dsp:txXfrm>
    </dsp:sp>
    <dsp:sp modelId="{9CF4904F-4C1C-4CEC-BD57-C1B128354024}">
      <dsp:nvSpPr>
        <dsp:cNvPr id="0" name=""/>
        <dsp:cNvSpPr/>
      </dsp:nvSpPr>
      <dsp:spPr>
        <a:xfrm>
          <a:off x="0" y="2693987"/>
          <a:ext cx="5986462"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8854D-E923-4FD7-A2C8-52F420B16C87}">
      <dsp:nvSpPr>
        <dsp:cNvPr id="0" name=""/>
        <dsp:cNvSpPr/>
      </dsp:nvSpPr>
      <dsp:spPr>
        <a:xfrm>
          <a:off x="0" y="2693987"/>
          <a:ext cx="5986462" cy="1346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IN" sz="2800" kern="1200" dirty="0" smtClean="0">
              <a:hlinkClick xmlns:r="http://schemas.openxmlformats.org/officeDocument/2006/relationships" r:id="rId3"/>
            </a:rPr>
            <a:t>https://seaborn.pydata.org/introduction.html</a:t>
          </a:r>
          <a:endParaRPr lang="en-US" sz="3900" kern="1200" dirty="0">
            <a:latin typeface="+mn-lt"/>
          </a:endParaRPr>
        </a:p>
      </dsp:txBody>
      <dsp:txXfrm>
        <a:off x="0" y="2693987"/>
        <a:ext cx="5986462" cy="1346993"/>
      </dsp:txXfrm>
    </dsp:sp>
    <dsp:sp modelId="{CE767940-22CC-447D-B51C-300D8AAAC660}">
      <dsp:nvSpPr>
        <dsp:cNvPr id="0" name=""/>
        <dsp:cNvSpPr/>
      </dsp:nvSpPr>
      <dsp:spPr>
        <a:xfrm>
          <a:off x="0" y="4040981"/>
          <a:ext cx="5986462"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1B3606-9656-439D-B2E0-392E65EB970C}">
      <dsp:nvSpPr>
        <dsp:cNvPr id="0" name=""/>
        <dsp:cNvSpPr/>
      </dsp:nvSpPr>
      <dsp:spPr>
        <a:xfrm>
          <a:off x="0" y="4040981"/>
          <a:ext cx="5986462" cy="1346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IN" sz="2800" kern="1200" dirty="0" smtClean="0">
              <a:hlinkClick xmlns:r="http://schemas.openxmlformats.org/officeDocument/2006/relationships" r:id="rId4"/>
            </a:rPr>
            <a:t>https://machinelearningmastery.com/time-series-data-visualization-with-python/</a:t>
          </a:r>
          <a:endParaRPr lang="en-US" sz="2800" i="0" kern="1200" dirty="0">
            <a:latin typeface="+mn-lt"/>
            <a:cs typeface="Times New Roman" panose="02020603050405020304" pitchFamily="18" charset="0"/>
          </a:endParaRPr>
        </a:p>
      </dsp:txBody>
      <dsp:txXfrm>
        <a:off x="0" y="4040981"/>
        <a:ext cx="5986462" cy="13469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pPr/>
              <a:t>4/15/2024</a:t>
            </a:fld>
            <a:endParaRPr lang="en-US" dirty="0"/>
          </a:p>
        </p:txBody>
      </p:sp>
      <p:sp>
        <p:nvSpPr>
          <p:cNvPr id="4" name="Footer Placeholder 3">
            <a:extLst>
              <a:ext uri="{FF2B5EF4-FFF2-40B4-BE49-F238E27FC236}">
                <a16:creationId xmlns:a16="http://schemas.microsoft.com/office/drawing/2014/main" xmlns=""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pPr/>
              <a:t>‹#›</a:t>
            </a:fld>
            <a:endParaRPr lang="en-US" dirty="0"/>
          </a:p>
        </p:txBody>
      </p:sp>
    </p:spTree>
    <p:extLst>
      <p:ext uri="{BB962C8B-B14F-4D97-AF65-F5344CB8AC3E}">
        <p14:creationId xmlns:p14="http://schemas.microsoft.com/office/powerpoint/2010/main" xmlns=""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pPr/>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pPr/>
              <a:t>‹#›</a:t>
            </a:fld>
            <a:endParaRPr lang="en-US" dirty="0"/>
          </a:p>
        </p:txBody>
      </p:sp>
    </p:spTree>
    <p:extLst>
      <p:ext uri="{BB962C8B-B14F-4D97-AF65-F5344CB8AC3E}">
        <p14:creationId xmlns:p14="http://schemas.microsoft.com/office/powerpoint/2010/main" xmlns=""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C672F-171E-46DC-915C-C7BCF99F5C42}" type="slidenum">
              <a:rPr lang="en-US" smtClean="0"/>
              <a:pPr/>
              <a:t>1</a:t>
            </a:fld>
            <a:endParaRPr lang="en-US" dirty="0"/>
          </a:p>
        </p:txBody>
      </p:sp>
    </p:spTree>
    <p:extLst>
      <p:ext uri="{BB962C8B-B14F-4D97-AF65-F5344CB8AC3E}">
        <p14:creationId xmlns:p14="http://schemas.microsoft.com/office/powerpoint/2010/main" xmlns="" val="3575856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10</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11</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12</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13</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14</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15</a:t>
            </a:fld>
            <a:endParaRPr lang="en-US" dirty="0"/>
          </a:p>
        </p:txBody>
      </p:sp>
    </p:spTree>
    <p:extLst>
      <p:ext uri="{BB962C8B-B14F-4D97-AF65-F5344CB8AC3E}">
        <p14:creationId xmlns:p14="http://schemas.microsoft.com/office/powerpoint/2010/main" xmlns="" val="3522663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16</a:t>
            </a:fld>
            <a:endParaRPr lang="en-US" dirty="0"/>
          </a:p>
        </p:txBody>
      </p:sp>
    </p:spTree>
    <p:extLst>
      <p:ext uri="{BB962C8B-B14F-4D97-AF65-F5344CB8AC3E}">
        <p14:creationId xmlns:p14="http://schemas.microsoft.com/office/powerpoint/2010/main" xmlns="" val="315656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2</a:t>
            </a:fld>
            <a:endParaRPr lang="en-US" dirty="0"/>
          </a:p>
        </p:txBody>
      </p:sp>
    </p:spTree>
    <p:extLst>
      <p:ext uri="{BB962C8B-B14F-4D97-AF65-F5344CB8AC3E}">
        <p14:creationId xmlns:p14="http://schemas.microsoft.com/office/powerpoint/2010/main" xmlns="" val="150245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3</a:t>
            </a:fld>
            <a:endParaRPr lang="en-US" dirty="0"/>
          </a:p>
        </p:txBody>
      </p:sp>
    </p:spTree>
    <p:extLst>
      <p:ext uri="{BB962C8B-B14F-4D97-AF65-F5344CB8AC3E}">
        <p14:creationId xmlns:p14="http://schemas.microsoft.com/office/powerpoint/2010/main" xmlns="" val="397329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C672F-171E-46DC-915C-C7BCF99F5C42}" type="slidenum">
              <a:rPr lang="en-US" smtClean="0"/>
              <a:pPr/>
              <a:t>4</a:t>
            </a:fld>
            <a:endParaRPr lang="en-US" dirty="0"/>
          </a:p>
        </p:txBody>
      </p:sp>
    </p:spTree>
    <p:extLst>
      <p:ext uri="{BB962C8B-B14F-4D97-AF65-F5344CB8AC3E}">
        <p14:creationId xmlns:p14="http://schemas.microsoft.com/office/powerpoint/2010/main" xmlns="" val="342000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5</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6</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7</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8</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pPr/>
              <a:t>9</a:t>
            </a:fld>
            <a:endParaRPr lang="en-US" dirty="0"/>
          </a:p>
        </p:txBody>
      </p:sp>
    </p:spTree>
    <p:extLst>
      <p:ext uri="{BB962C8B-B14F-4D97-AF65-F5344CB8AC3E}">
        <p14:creationId xmlns:p14="http://schemas.microsoft.com/office/powerpoint/2010/main" xmlns="" val="350296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a:extLst>
              <a:ext uri="{C183D7F6-B498-43B3-948B-1728B52AA6E4}">
                <adec:decorative xmlns:adec="http://schemas.microsoft.com/office/drawing/2017/decorative" xmlns="" val="1"/>
              </a:ext>
            </a:extLst>
          </p:cNvPr>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hasCustomPrompt="1"/>
          </p:nvPr>
        </p:nvSpPr>
        <p:spPr>
          <a:xfrm>
            <a:off x="1078523" y="1098388"/>
            <a:ext cx="10318418" cy="4394988"/>
          </a:xfrm>
        </p:spPr>
        <p:txBody>
          <a:bodyPr anchor="ctr">
            <a:noAutofit/>
          </a:bodyPr>
          <a:lstStyle>
            <a:lvl1pPr algn="ctr">
              <a:defRPr sz="10000" spc="800" baseline="0"/>
            </a:lvl1pPr>
          </a:lstStyle>
          <a:p>
            <a:r>
              <a:rPr lang="en-US" dirty="0"/>
              <a:t>Click to add title</a:t>
            </a:r>
          </a:p>
        </p:txBody>
      </p:sp>
      <p:sp>
        <p:nvSpPr>
          <p:cNvPr id="3" name="Subtitle 2"/>
          <p:cNvSpPr>
            <a:spLocks noGrp="1"/>
          </p:cNvSpPr>
          <p:nvPr>
            <p:ph type="subTitle" idx="1" hasCustomPrompt="1"/>
          </p:nvPr>
        </p:nvSpPr>
        <p:spPr>
          <a:xfrm>
            <a:off x="1078523" y="5953318"/>
            <a:ext cx="10318418" cy="742279"/>
          </a:xfrm>
        </p:spPr>
        <p:txBody>
          <a:bodyPr anchor="ctr">
            <a:normAutofit/>
          </a:bodyPr>
          <a:lstStyle>
            <a:lvl1pPr marL="0" indent="0" algn="ctr">
              <a:lnSpc>
                <a:spcPct val="100000"/>
              </a:lnSpc>
              <a:buNone/>
              <a:defRPr sz="2800" b="0" i="0" cap="all"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Rectangle 12">
            <a:extLst>
              <a:ext uri="{C183D7F6-B498-43B3-948B-1728B52AA6E4}">
                <adec:decorative xmlns:adec="http://schemas.microsoft.com/office/drawing/2017/decorative" xmlns="" val="1"/>
              </a:ext>
            </a:extLst>
          </p:cNvP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xmlns="" id="{A22F609B-DD4D-16EA-060F-7BFB50BA5B6D}"/>
              </a:ext>
              <a:ext uri="{C183D7F6-B498-43B3-948B-1728B52AA6E4}">
                <adec:decorative xmlns:adec="http://schemas.microsoft.com/office/drawing/2017/decorative" xmlns=""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 name="Rectangle 6">
            <a:extLst>
              <a:ext uri="{FF2B5EF4-FFF2-40B4-BE49-F238E27FC236}">
                <a16:creationId xmlns:a16="http://schemas.microsoft.com/office/drawing/2014/main" xmlns="" id="{096CFE02-2621-4755-7C89-6564B8F2F1B4}"/>
              </a:ext>
              <a:ext uri="{C183D7F6-B498-43B3-948B-1728B52AA6E4}">
                <adec:decorative xmlns:adec="http://schemas.microsoft.com/office/drawing/2017/decorative" xmlns=""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p:txBody>
          <a:bodyPr/>
          <a:lstStyle/>
          <a:p>
            <a:r>
              <a:rPr lang="en-US" dirty="0"/>
              <a:t>Click to add title</a:t>
            </a:r>
          </a:p>
        </p:txBody>
      </p:sp>
      <p:sp>
        <p:nvSpPr>
          <p:cNvPr id="3" name="Date Placeholder 2"/>
          <p:cNvSpPr>
            <a:spLocks noGrp="1"/>
          </p:cNvSpPr>
          <p:nvPr>
            <p:ph type="dt" sz="half" idx="10"/>
          </p:nvPr>
        </p:nvSpPr>
        <p:spPr/>
        <p:txBody>
          <a:bodyPr/>
          <a:lstStyle/>
          <a:p>
            <a:fld id="{EF63B152-7103-4FFE-90AC-D94EB7F44A7E}" type="datetimeFigureOut">
              <a:rPr lang="en-US" smtClean="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284993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6">
            <a:extLst>
              <a:ext uri="{FF2B5EF4-FFF2-40B4-BE49-F238E27FC236}">
                <a16:creationId xmlns:a16="http://schemas.microsoft.com/office/drawing/2014/main" xmlns="" id="{60DE4597-DCD7-DBB0-3265-E7EB70B26E45}"/>
              </a:ext>
              <a:ext uri="{C183D7F6-B498-43B3-948B-1728B52AA6E4}">
                <adec:decorative xmlns:adec="http://schemas.microsoft.com/office/drawing/2017/decorative" xmlns=""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 name="Rectangle 5">
            <a:extLst>
              <a:ext uri="{FF2B5EF4-FFF2-40B4-BE49-F238E27FC236}">
                <a16:creationId xmlns:a16="http://schemas.microsoft.com/office/drawing/2014/main" xmlns="" id="{14EB0330-0047-93B1-0E5A-30782D06503B}"/>
              </a:ext>
              <a:ext uri="{C183D7F6-B498-43B3-948B-1728B52AA6E4}">
                <adec:decorative xmlns:adec="http://schemas.microsoft.com/office/drawing/2017/decorative" xmlns=""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63B152-7103-4FFE-90AC-D94EB7F44A7E}" type="datetimeFigureOut">
              <a:rPr lang="en-US" smtClean="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61635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xmlns="" id="{379454E9-64A4-5BCD-DBB2-0A8C474610FE}"/>
              </a:ext>
              <a:ext uri="{C183D7F6-B498-43B3-948B-1728B52AA6E4}">
                <adec:decorative xmlns:adec="http://schemas.microsoft.com/office/drawing/2017/decorative" xmlns=""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8" name="Rectangle 7">
            <a:extLst>
              <a:ext uri="{FF2B5EF4-FFF2-40B4-BE49-F238E27FC236}">
                <a16:creationId xmlns:a16="http://schemas.microsoft.com/office/drawing/2014/main" xmlns="" id="{6077EF47-0E28-324A-BFDB-6DA237E7E060}"/>
              </a:ext>
              <a:ext uri="{C183D7F6-B498-43B3-948B-1728B52AA6E4}">
                <adec:decorative xmlns:adec="http://schemas.microsoft.com/office/drawing/2017/decorative" xmlns=""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1677" y="382385"/>
            <a:ext cx="10523379" cy="1800098"/>
          </a:xfrm>
        </p:spPr>
        <p:txBody>
          <a:bodyPr>
            <a:normAutofit/>
          </a:bodyPr>
          <a:lstStyle>
            <a:lvl1pPr>
              <a:defRPr sz="4000"/>
            </a:lvl1pPr>
          </a:lstStyle>
          <a:p>
            <a:r>
              <a:rPr lang="en-US" dirty="0"/>
              <a:t>Click to add title</a:t>
            </a:r>
          </a:p>
        </p:txBody>
      </p:sp>
      <p:sp>
        <p:nvSpPr>
          <p:cNvPr id="3" name="Content Placeholder 2"/>
          <p:cNvSpPr>
            <a:spLocks noGrp="1"/>
          </p:cNvSpPr>
          <p:nvPr>
            <p:ph idx="1" hasCustomPrompt="1"/>
          </p:nvPr>
        </p:nvSpPr>
        <p:spPr>
          <a:xfrm>
            <a:off x="1251677" y="2286001"/>
            <a:ext cx="10523379" cy="3593591"/>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86875113-6CF9-DCB5-3194-7B5DC7DB758A}"/>
              </a:ext>
              <a:ext uri="{C183D7F6-B498-43B3-948B-1728B52AA6E4}">
                <adec:decorative xmlns:adec="http://schemas.microsoft.com/office/drawing/2017/decorative" xmlns=""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 name="Rectangle 8">
            <a:extLst>
              <a:ext uri="{FF2B5EF4-FFF2-40B4-BE49-F238E27FC236}">
                <a16:creationId xmlns:a16="http://schemas.microsoft.com/office/drawing/2014/main" xmlns="" id="{A97A9FEF-52A0-808F-183C-E69D0BD7DEB7}"/>
              </a:ext>
              <a:ext uri="{C183D7F6-B498-43B3-948B-1728B52AA6E4}">
                <adec:decorative xmlns:adec="http://schemas.microsoft.com/office/drawing/2017/decorative" xmlns=""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1678" y="655604"/>
            <a:ext cx="4028348" cy="5387886"/>
          </a:xfrm>
        </p:spPr>
        <p:txBody>
          <a:bodyPr anchor="ctr">
            <a:normAutofit/>
          </a:bodyPr>
          <a:lstStyle>
            <a:lvl1pPr algn="l">
              <a:defRPr sz="4000"/>
            </a:lvl1pPr>
          </a:lstStyle>
          <a:p>
            <a:r>
              <a:rPr lang="en-US" dirty="0"/>
              <a:t>Click to add title</a:t>
            </a:r>
          </a:p>
        </p:txBody>
      </p:sp>
      <p:sp>
        <p:nvSpPr>
          <p:cNvPr id="3" name="Content Placeholder 2"/>
          <p:cNvSpPr>
            <a:spLocks noGrp="1"/>
          </p:cNvSpPr>
          <p:nvPr>
            <p:ph idx="1" hasCustomPrompt="1"/>
          </p:nvPr>
        </p:nvSpPr>
        <p:spPr>
          <a:xfrm>
            <a:off x="5280026" y="655604"/>
            <a:ext cx="5986078" cy="5387886"/>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420811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682629D6-C81C-6C07-314D-B2D901A71DD9}"/>
              </a:ext>
              <a:ext uri="{C183D7F6-B498-43B3-948B-1728B52AA6E4}">
                <adec:decorative xmlns:adec="http://schemas.microsoft.com/office/drawing/2017/decorative" xmlns="" val="1"/>
              </a:ext>
            </a:extLst>
          </p:cNvPr>
          <p:cNvGrpSpPr/>
          <p:nvPr userDrawn="1"/>
        </p:nvGrpSpPr>
        <p:grpSpPr>
          <a:xfrm>
            <a:off x="0" y="0"/>
            <a:ext cx="12192000" cy="6858000"/>
            <a:chOff x="0" y="0"/>
            <a:chExt cx="12192000" cy="6858000"/>
          </a:xfrm>
        </p:grpSpPr>
        <p:sp>
          <p:nvSpPr>
            <p:cNvPr id="14" name="Rectangle 13">
              <a:extLst>
                <a:ext uri="{FF2B5EF4-FFF2-40B4-BE49-F238E27FC236}">
                  <a16:creationId xmlns:a16="http://schemas.microsoft.com/office/drawing/2014/main" xmlns="" id="{C7006ED6-1912-6865-5D19-6FCA22094F1E}"/>
                </a:ext>
              </a:extLst>
            </p:cNvPr>
            <p:cNvSpPr/>
            <p:nvPr userDrawn="1"/>
          </p:nvSpPr>
          <p:spPr>
            <a:xfrm>
              <a:off x="5530964" y="0"/>
              <a:ext cx="6661036"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CD54FFD-5890-0058-F8A8-53847637E554}"/>
                </a:ext>
              </a:extLst>
            </p:cNvPr>
            <p:cNvGrpSpPr/>
            <p:nvPr userDrawn="1"/>
          </p:nvGrpSpPr>
          <p:grpSpPr>
            <a:xfrm>
              <a:off x="196964" y="0"/>
              <a:ext cx="7377024" cy="6858000"/>
              <a:chOff x="196964" y="0"/>
              <a:chExt cx="7377024" cy="6858000"/>
            </a:xfrm>
          </p:grpSpPr>
          <p:sp>
            <p:nvSpPr>
              <p:cNvPr id="10" name="Freeform 6">
                <a:extLst>
                  <a:ext uri="{FF2B5EF4-FFF2-40B4-BE49-F238E27FC236}">
                    <a16:creationId xmlns:a16="http://schemas.microsoft.com/office/drawing/2014/main" xmlns="" id="{79990210-1F9B-2CE1-E438-60E6728E96E4}"/>
                  </a:ext>
                </a:extLst>
              </p:cNvPr>
              <p:cNvSpPr/>
              <p:nvPr userDrawn="1"/>
            </p:nvSpPr>
            <p:spPr bwMode="auto">
              <a:xfrm>
                <a:off x="6688163"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lumMod val="90000"/>
                </a:schemeClr>
              </a:solidFill>
              <a:ln w="0">
                <a:noFill/>
                <a:prstDash val="solid"/>
                <a:round/>
                <a:headEnd/>
                <a:tailEnd/>
              </a:ln>
            </p:spPr>
          </p:sp>
          <p:sp>
            <p:nvSpPr>
              <p:cNvPr id="11" name="Rectangle 10">
                <a:extLst>
                  <a:ext uri="{FF2B5EF4-FFF2-40B4-BE49-F238E27FC236}">
                    <a16:creationId xmlns:a16="http://schemas.microsoft.com/office/drawing/2014/main" xmlns="" id="{114EED43-19C6-3D75-5205-DBAE6551B347}"/>
                  </a:ext>
                </a:extLst>
              </p:cNvPr>
              <p:cNvSpPr/>
              <p:nvPr userDrawn="1"/>
            </p:nvSpPr>
            <p:spPr>
              <a:xfrm>
                <a:off x="196964" y="0"/>
                <a:ext cx="6661036"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xmlns="" id="{774323D2-93FE-5FD5-676F-452C98106A6E}"/>
                </a:ext>
              </a:extLst>
            </p:cNvPr>
            <p:cNvSpPr/>
            <p:nvPr userDrawn="1"/>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hasCustomPrompt="1"/>
          </p:nvPr>
        </p:nvSpPr>
        <p:spPr>
          <a:xfrm>
            <a:off x="8039820" y="382385"/>
            <a:ext cx="3709358" cy="5742370"/>
          </a:xfrm>
        </p:spPr>
        <p:txBody>
          <a:bodyPr anchor="ctr">
            <a:normAutofit/>
          </a:bodyPr>
          <a:lstStyle>
            <a:lvl1pPr>
              <a:defRPr sz="4000"/>
            </a:lvl1pPr>
          </a:lstStyle>
          <a:p>
            <a:r>
              <a:rPr lang="en-US" dirty="0"/>
              <a:t>Click to add title</a:t>
            </a:r>
          </a:p>
        </p:txBody>
      </p:sp>
      <p:sp>
        <p:nvSpPr>
          <p:cNvPr id="3" name="Content Placeholder 2"/>
          <p:cNvSpPr>
            <a:spLocks noGrp="1"/>
          </p:cNvSpPr>
          <p:nvPr>
            <p:ph idx="1" hasCustomPrompt="1"/>
          </p:nvPr>
        </p:nvSpPr>
        <p:spPr>
          <a:xfrm>
            <a:off x="776376" y="508959"/>
            <a:ext cx="6305911" cy="5615796"/>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316330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6D9CA508-3C86-3580-504F-B66601B72530}"/>
              </a:ext>
              <a:ext uri="{C183D7F6-B498-43B3-948B-1728B52AA6E4}">
                <adec:decorative xmlns:adec="http://schemas.microsoft.com/office/drawing/2017/decorative" xmlns="" val="1"/>
              </a:ext>
            </a:extLst>
          </p:cNvPr>
          <p:cNvGrpSpPr/>
          <p:nvPr userDrawn="1"/>
        </p:nvGrpSpPr>
        <p:grpSpPr>
          <a:xfrm>
            <a:off x="0" y="0"/>
            <a:ext cx="12198688" cy="6858000"/>
            <a:chOff x="0" y="0"/>
            <a:chExt cx="12198688" cy="6858000"/>
          </a:xfrm>
        </p:grpSpPr>
        <p:sp>
          <p:nvSpPr>
            <p:cNvPr id="14" name="Rectangle 13">
              <a:extLst>
                <a:ext uri="{FF2B5EF4-FFF2-40B4-BE49-F238E27FC236}">
                  <a16:creationId xmlns:a16="http://schemas.microsoft.com/office/drawing/2014/main" xmlns="" id="{C7006ED6-1912-6865-5D19-6FCA22094F1E}"/>
                </a:ext>
              </a:extLst>
            </p:cNvPr>
            <p:cNvSpPr/>
            <p:nvPr userDrawn="1"/>
          </p:nvSpPr>
          <p:spPr>
            <a:xfrm>
              <a:off x="5727928" y="0"/>
              <a:ext cx="647076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79990210-1F9B-2CE1-E438-60E6728E96E4}"/>
                </a:ext>
              </a:extLst>
            </p:cNvPr>
            <p:cNvSpPr/>
            <p:nvPr userDrawn="1"/>
          </p:nvSpPr>
          <p:spPr bwMode="auto">
            <a:xfrm>
              <a:off x="539986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1" name="Rectangle 10">
              <a:extLst>
                <a:ext uri="{FF2B5EF4-FFF2-40B4-BE49-F238E27FC236}">
                  <a16:creationId xmlns:a16="http://schemas.microsoft.com/office/drawing/2014/main" xmlns="" id="{114EED43-19C6-3D75-5205-DBAE6551B347}"/>
                </a:ext>
              </a:extLst>
            </p:cNvPr>
            <p:cNvSpPr/>
            <p:nvPr userDrawn="1"/>
          </p:nvSpPr>
          <p:spPr>
            <a:xfrm>
              <a:off x="196964" y="0"/>
              <a:ext cx="5334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774323D2-93FE-5FD5-676F-452C98106A6E}"/>
                </a:ext>
              </a:extLst>
            </p:cNvPr>
            <p:cNvSpPr/>
            <p:nvPr userDrawn="1"/>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userDrawn="1">
            <p:ph type="title" hasCustomPrompt="1"/>
          </p:nvPr>
        </p:nvSpPr>
        <p:spPr>
          <a:xfrm>
            <a:off x="934958" y="526210"/>
            <a:ext cx="4464908" cy="5817106"/>
          </a:xfrm>
        </p:spPr>
        <p:txBody>
          <a:bodyPr anchor="ctr">
            <a:normAutofit/>
          </a:bodyPr>
          <a:lstStyle>
            <a:lvl1pPr>
              <a:defRPr sz="4000"/>
            </a:lvl1pPr>
          </a:lstStyle>
          <a:p>
            <a:r>
              <a:rPr lang="en-US" dirty="0"/>
              <a:t>Click to add title</a:t>
            </a:r>
          </a:p>
        </p:txBody>
      </p:sp>
      <p:sp>
        <p:nvSpPr>
          <p:cNvPr id="3" name="Content Placeholder 2"/>
          <p:cNvSpPr>
            <a:spLocks noGrp="1"/>
          </p:cNvSpPr>
          <p:nvPr userDrawn="1">
            <p:ph idx="1" hasCustomPrompt="1"/>
          </p:nvPr>
        </p:nvSpPr>
        <p:spPr>
          <a:xfrm>
            <a:off x="6719977" y="526210"/>
            <a:ext cx="4921464" cy="5817106"/>
          </a:xfrm>
        </p:spPr>
        <p:txBody>
          <a:bodyPr anchor="ct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5403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xmlns="" id="{97CCFE93-3875-D188-55BA-86E16415CFD4}"/>
              </a:ext>
              <a:ext uri="{C183D7F6-B498-43B3-948B-1728B52AA6E4}">
                <adec:decorative xmlns:adec="http://schemas.microsoft.com/office/drawing/2017/decorative" xmlns=""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xmlns="" id="{B471D729-2B26-A81B-0CB0-4E0A1AEA19BD}"/>
              </a:ext>
              <a:ext uri="{C183D7F6-B498-43B3-948B-1728B52AA6E4}">
                <adec:decorative xmlns:adec="http://schemas.microsoft.com/office/drawing/2017/decorative" xmlns=""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5080477" y="1061049"/>
            <a:ext cx="6358152" cy="3666225"/>
          </a:xfrm>
        </p:spPr>
        <p:txBody>
          <a:bodyPr anchor="ctr">
            <a:normAutofit/>
          </a:bodyPr>
          <a:lstStyle>
            <a:lvl1pPr algn="ctr">
              <a:defRPr sz="4000" spc="800" baseline="0"/>
            </a:lvl1pPr>
          </a:lstStyle>
          <a:p>
            <a:r>
              <a:rPr lang="en-US" dirty="0"/>
              <a:t>Click to add title</a:t>
            </a:r>
          </a:p>
        </p:txBody>
      </p:sp>
      <p:sp>
        <p:nvSpPr>
          <p:cNvPr id="12" name="Picture Placeholder 11">
            <a:extLst>
              <a:ext uri="{FF2B5EF4-FFF2-40B4-BE49-F238E27FC236}">
                <a16:creationId xmlns:a16="http://schemas.microsoft.com/office/drawing/2014/main" xmlns="" id="{1ACE9BDE-37AB-2DA6-B4F2-3E7F0F66AB62}"/>
              </a:ext>
            </a:extLst>
          </p:cNvPr>
          <p:cNvSpPr>
            <a:spLocks noGrp="1"/>
          </p:cNvSpPr>
          <p:nvPr>
            <p:ph type="pic" sz="quarter" idx="11"/>
          </p:nvPr>
        </p:nvSpPr>
        <p:spPr>
          <a:xfrm>
            <a:off x="1258945" y="1690688"/>
            <a:ext cx="3401568" cy="3401568"/>
          </a:xfrm>
        </p:spPr>
        <p:txBody>
          <a:bodyPr>
            <a:normAutofit/>
          </a:bodyPr>
          <a:lstStyle>
            <a:lvl1pPr marL="0" indent="0" algn="ctr">
              <a:buNone/>
              <a:defRPr sz="1800"/>
            </a:lvl1pPr>
          </a:lstStyle>
          <a:p>
            <a:r>
              <a:rPr lang="en-US" dirty="0"/>
              <a:t>Click icon to add picture</a:t>
            </a:r>
          </a:p>
        </p:txBody>
      </p:sp>
      <p:sp>
        <p:nvSpPr>
          <p:cNvPr id="10" name="Text Placeholder 9">
            <a:extLst>
              <a:ext uri="{FF2B5EF4-FFF2-40B4-BE49-F238E27FC236}">
                <a16:creationId xmlns:a16="http://schemas.microsoft.com/office/drawing/2014/main" xmlns="" id="{FC2DFA44-C5AA-7A71-CCFD-2B79F5B2F951}"/>
              </a:ext>
            </a:extLst>
          </p:cNvPr>
          <p:cNvSpPr>
            <a:spLocks noGrp="1"/>
          </p:cNvSpPr>
          <p:nvPr>
            <p:ph type="body" sz="quarter" idx="10" hasCustomPrompt="1"/>
          </p:nvPr>
        </p:nvSpPr>
        <p:spPr>
          <a:xfrm>
            <a:off x="5080477" y="4856009"/>
            <a:ext cx="6358153" cy="1778000"/>
          </a:xfrm>
        </p:spPr>
        <p:txBody>
          <a:bodyPr>
            <a:normAutofit/>
          </a:bodyPr>
          <a:lstStyle>
            <a:lvl1pPr marL="0" indent="0" algn="ctr">
              <a:buNone/>
              <a:defRPr sz="2800" b="1" cap="all" spc="400" baseline="0">
                <a:solidFill>
                  <a:schemeClr val="tx2"/>
                </a:solidFill>
                <a:latin typeface="+mn-lt"/>
              </a:defRPr>
            </a:lvl1pPr>
            <a:lvl2pPr marL="457200" indent="0">
              <a:buNone/>
              <a:defRPr cap="all" baseline="0">
                <a:solidFill>
                  <a:schemeClr val="tx2">
                    <a:lumMod val="90000"/>
                    <a:lumOff val="10000"/>
                  </a:schemeClr>
                </a:solidFill>
                <a:latin typeface="+mj-lt"/>
              </a:defRPr>
            </a:lvl2pPr>
            <a:lvl3pPr marL="914400" indent="0">
              <a:buNone/>
              <a:defRPr cap="all" baseline="0">
                <a:solidFill>
                  <a:schemeClr val="tx2">
                    <a:lumMod val="90000"/>
                    <a:lumOff val="10000"/>
                  </a:schemeClr>
                </a:solidFill>
                <a:latin typeface="+mj-lt"/>
              </a:defRPr>
            </a:lvl3pPr>
            <a:lvl4pPr marL="1371600" indent="0">
              <a:buNone/>
              <a:defRPr cap="all" baseline="0">
                <a:solidFill>
                  <a:schemeClr val="tx2">
                    <a:lumMod val="90000"/>
                    <a:lumOff val="10000"/>
                  </a:schemeClr>
                </a:solidFill>
                <a:latin typeface="+mj-lt"/>
              </a:defRPr>
            </a:lvl4pPr>
            <a:lvl5pPr marL="1828800" indent="0">
              <a:buNone/>
              <a:defRPr cap="all" baseline="0">
                <a:solidFill>
                  <a:schemeClr val="tx2">
                    <a:lumMod val="90000"/>
                    <a:lumOff val="10000"/>
                  </a:schemeClr>
                </a:solidFill>
                <a:latin typeface="+mj-lt"/>
              </a:defRPr>
            </a:lvl5pPr>
          </a:lstStyle>
          <a:p>
            <a:r>
              <a:rPr lang="en-US" dirty="0"/>
              <a:t>Click to add text</a:t>
            </a:r>
          </a:p>
        </p:txBody>
      </p:sp>
    </p:spTree>
    <p:extLst>
      <p:ext uri="{BB962C8B-B14F-4D97-AF65-F5344CB8AC3E}">
        <p14:creationId xmlns:p14="http://schemas.microsoft.com/office/powerpoint/2010/main" xmlns="" val="327730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9768" y="416664"/>
            <a:ext cx="7788938" cy="3221482"/>
          </a:xfrm>
        </p:spPr>
        <p:txBody>
          <a:bodyPr anchor="b">
            <a:noAutofit/>
          </a:bodyPr>
          <a:lstStyle>
            <a:lvl1pPr>
              <a:defRPr sz="4000" b="0" cap="none" spc="0" baseline="0">
                <a:solidFill>
                  <a:schemeClr val="tx2"/>
                </a:solidFill>
              </a:defRPr>
            </a:lvl1pPr>
          </a:lstStyle>
          <a:p>
            <a:r>
              <a:rPr lang="en-US" dirty="0"/>
              <a:t>Click to add title</a:t>
            </a:r>
          </a:p>
        </p:txBody>
      </p:sp>
      <p:sp>
        <p:nvSpPr>
          <p:cNvPr id="3" name="Text Placeholder 2"/>
          <p:cNvSpPr>
            <a:spLocks noGrp="1"/>
          </p:cNvSpPr>
          <p:nvPr>
            <p:ph type="body" idx="1" hasCustomPrompt="1"/>
          </p:nvPr>
        </p:nvSpPr>
        <p:spPr>
          <a:xfrm>
            <a:off x="3489768" y="4197347"/>
            <a:ext cx="7788938" cy="951135"/>
          </a:xfrm>
        </p:spPr>
        <p:txBody>
          <a:bodyPr>
            <a:normAutofit/>
          </a:bodyPr>
          <a:lstStyle>
            <a:lvl1pPr marL="0" indent="0">
              <a:lnSpc>
                <a:spcPct val="100000"/>
              </a:lnSpc>
              <a:buNone/>
              <a:defRPr sz="4000" b="0" i="0" cap="none" spc="0" baseline="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grpSp>
        <p:nvGrpSpPr>
          <p:cNvPr id="7" name="Group 6">
            <a:extLst>
              <a:ext uri="{C183D7F6-B498-43B3-948B-1728B52AA6E4}">
                <adec:decorative xmlns:adec="http://schemas.microsoft.com/office/drawing/2017/decorative" xmlns="" val="1"/>
              </a:ext>
            </a:extLst>
          </p:cNvPr>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xmlns="" val="51319442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9D4F4AB8-D880-91F9-0D11-F20D0050D75D}"/>
              </a:ext>
              <a:ext uri="{C183D7F6-B498-43B3-948B-1728B52AA6E4}">
                <adec:decorative xmlns:adec="http://schemas.microsoft.com/office/drawing/2017/decorative" xmlns=""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 name="Rectangle 8">
            <a:extLst>
              <a:ext uri="{FF2B5EF4-FFF2-40B4-BE49-F238E27FC236}">
                <a16:creationId xmlns:a16="http://schemas.microsoft.com/office/drawing/2014/main" xmlns="" id="{074DB69F-EBF7-DEBE-7DFD-A9D36DCEDC8F}"/>
              </a:ext>
              <a:ext uri="{C183D7F6-B498-43B3-948B-1728B52AA6E4}">
                <adec:decorative xmlns:adec="http://schemas.microsoft.com/office/drawing/2017/decorative" xmlns=""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p:txBody>
          <a:bodyPr/>
          <a:lstStyle/>
          <a:p>
            <a:r>
              <a:rPr lang="en-US" dirty="0"/>
              <a:t>Click to add title</a:t>
            </a:r>
          </a:p>
        </p:txBody>
      </p:sp>
      <p:sp>
        <p:nvSpPr>
          <p:cNvPr id="3" name="Content Placeholder 2"/>
          <p:cNvSpPr>
            <a:spLocks noGrp="1"/>
          </p:cNvSpPr>
          <p:nvPr>
            <p:ph sz="half" idx="1" hasCustomPrompt="1"/>
          </p:nvPr>
        </p:nvSpPr>
        <p:spPr>
          <a:xfrm>
            <a:off x="1257300" y="2286000"/>
            <a:ext cx="4800600" cy="36195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647796" y="2286000"/>
            <a:ext cx="4800600" cy="361950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63B152-7103-4FFE-90AC-D94EB7F44A7E}" type="datetimeFigureOut">
              <a:rPr lang="en-US" smtClean="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2700274406"/>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63A6D7BE-752B-EB58-A926-E58EBEF600F1}"/>
              </a:ext>
              <a:ext uri="{C183D7F6-B498-43B3-948B-1728B52AA6E4}">
                <adec:decorative xmlns:adec="http://schemas.microsoft.com/office/drawing/2017/decorative" xmlns=""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0">
            <a:extLst>
              <a:ext uri="{FF2B5EF4-FFF2-40B4-BE49-F238E27FC236}">
                <a16:creationId xmlns:a16="http://schemas.microsoft.com/office/drawing/2014/main" xmlns="" id="{1D0428EF-AEF1-9AF0-0271-91E838A4177B}"/>
              </a:ext>
              <a:ext uri="{C183D7F6-B498-43B3-948B-1728B52AA6E4}">
                <adec:decorative xmlns:adec="http://schemas.microsoft.com/office/drawing/2017/decorative" xmlns=""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2728" y="381000"/>
            <a:ext cx="10172700" cy="1493517"/>
          </a:xfrm>
        </p:spPr>
        <p:txBody>
          <a:bodyPr/>
          <a:lstStyle/>
          <a:p>
            <a:r>
              <a:rPr lang="en-US" dirty="0"/>
              <a:t>Click to add title</a:t>
            </a:r>
          </a:p>
        </p:txBody>
      </p:sp>
      <p:sp>
        <p:nvSpPr>
          <p:cNvPr id="3" name="Text Placeholder 2"/>
          <p:cNvSpPr>
            <a:spLocks noGrp="1"/>
          </p:cNvSpPr>
          <p:nvPr>
            <p:ph type="body" idx="1" hasCustomPrompt="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add text</a:t>
            </a:r>
          </a:p>
        </p:txBody>
      </p:sp>
      <p:sp>
        <p:nvSpPr>
          <p:cNvPr id="4" name="Content Placeholder 3"/>
          <p:cNvSpPr>
            <a:spLocks noGrp="1"/>
          </p:cNvSpPr>
          <p:nvPr>
            <p:ph sz="half" idx="2" hasCustomPrompt="1"/>
          </p:nvPr>
        </p:nvSpPr>
        <p:spPr>
          <a:xfrm>
            <a:off x="1257300" y="2909102"/>
            <a:ext cx="4800600" cy="299639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add text</a:t>
            </a:r>
          </a:p>
        </p:txBody>
      </p:sp>
      <p:sp>
        <p:nvSpPr>
          <p:cNvPr id="6" name="Content Placeholder 5"/>
          <p:cNvSpPr>
            <a:spLocks noGrp="1"/>
          </p:cNvSpPr>
          <p:nvPr>
            <p:ph sz="quarter" idx="4" hasCustomPrompt="1"/>
          </p:nvPr>
        </p:nvSpPr>
        <p:spPr>
          <a:xfrm>
            <a:off x="6633864" y="2909102"/>
            <a:ext cx="4800600" cy="299639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F63B152-7103-4FFE-90AC-D94EB7F44A7E}" type="datetimeFigureOut">
              <a:rPr lang="en-US" smtClean="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558323575"/>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pPr/>
              <a:t>4/15/2024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file:///C:\Users\sugun\Videos\Captures\Untitled1.ipynb%20-%20Colab%20-%20Google%20Chrome%202024-04-15%2020-47-37.mp4"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xmlns="" id="{5C630DD8-ABA8-DB4D-E842-0B6A9C4C3FF7}"/>
              </a:ext>
            </a:extLst>
          </p:cNvPr>
          <p:cNvSpPr>
            <a:spLocks noGrp="1"/>
          </p:cNvSpPr>
          <p:nvPr>
            <p:ph type="subTitle" idx="1"/>
          </p:nvPr>
        </p:nvSpPr>
        <p:spPr>
          <a:xfrm>
            <a:off x="1078522" y="5100320"/>
            <a:ext cx="11113477" cy="1635760"/>
          </a:xfrm>
        </p:spPr>
        <p:txBody>
          <a:bodyPr>
            <a:normAutofit/>
          </a:bodyPr>
          <a:lstStyle/>
          <a:p>
            <a:pPr algn="l"/>
            <a:r>
              <a:rPr lang="en-IN" sz="2000" b="1" dirty="0" smtClean="0"/>
              <a:t>STUDENT DETAILS:</a:t>
            </a:r>
          </a:p>
          <a:p>
            <a:pPr algn="l"/>
            <a:r>
              <a:rPr lang="en-IN" sz="2000" b="1" dirty="0" smtClean="0"/>
              <a:t>NAME</a:t>
            </a:r>
            <a:r>
              <a:rPr lang="en-IN" sz="2000" b="1" dirty="0" smtClean="0"/>
              <a:t>: </a:t>
            </a:r>
            <a:r>
              <a:rPr lang="en-IN" sz="2000" dirty="0" smtClean="0"/>
              <a:t>Suguna  K m</a:t>
            </a:r>
            <a:endParaRPr lang="en-IN" sz="2000" dirty="0" smtClean="0"/>
          </a:p>
          <a:p>
            <a:pPr algn="l"/>
            <a:r>
              <a:rPr lang="en-IN" sz="2000" b="1" dirty="0" smtClean="0"/>
              <a:t>NM ID</a:t>
            </a:r>
            <a:r>
              <a:rPr lang="en-IN" sz="2000" b="1" dirty="0" smtClean="0"/>
              <a:t>: </a:t>
            </a:r>
            <a:r>
              <a:rPr lang="en-IN" sz="2000" dirty="0" smtClean="0"/>
              <a:t>au2021109040</a:t>
            </a:r>
            <a:endParaRPr lang="en-IN" sz="2000" dirty="0" smtClean="0"/>
          </a:p>
          <a:p>
            <a:pPr algn="l"/>
            <a:r>
              <a:rPr lang="en-IN" sz="2000" b="1" dirty="0" smtClean="0"/>
              <a:t>COLLEGE NAME</a:t>
            </a:r>
            <a:r>
              <a:rPr lang="en-IN" sz="2000" dirty="0" smtClean="0"/>
              <a:t>: COLLEGE OF ENGINEERING GUINDY, ANNA UNIVERSITY</a:t>
            </a:r>
            <a:endParaRPr lang="en-IN" sz="2000" dirty="0"/>
          </a:p>
        </p:txBody>
      </p:sp>
      <p:grpSp>
        <p:nvGrpSpPr>
          <p:cNvPr id="4" name="Google Shape;62;p13">
            <a:extLst>
              <a:ext uri="{FF2B5EF4-FFF2-40B4-BE49-F238E27FC236}">
                <a16:creationId xmlns:a16="http://schemas.microsoft.com/office/drawing/2014/main" xmlns="" id="{525356B6-8349-6C96-969E-31DD874F1094}"/>
              </a:ext>
            </a:extLst>
          </p:cNvPr>
          <p:cNvGrpSpPr/>
          <p:nvPr/>
        </p:nvGrpSpPr>
        <p:grpSpPr>
          <a:xfrm>
            <a:off x="1558451" y="544531"/>
            <a:ext cx="9119709" cy="996593"/>
            <a:chOff x="1567263" y="1495382"/>
            <a:chExt cx="6047412" cy="601034"/>
          </a:xfrm>
        </p:grpSpPr>
        <p:pic>
          <p:nvPicPr>
            <p:cNvPr id="5" name="Google Shape;63;p13" descr="A close up of a sign&#10;&#10;Description automatically generated">
              <a:extLst>
                <a:ext uri="{FF2B5EF4-FFF2-40B4-BE49-F238E27FC236}">
                  <a16:creationId xmlns:a16="http://schemas.microsoft.com/office/drawing/2014/main" xmlns="" id="{0710898F-4297-04F2-CE06-F277457ABFC2}"/>
                </a:ext>
              </a:extLst>
            </p:cNvPr>
            <p:cNvPicPr preferRelativeResize="0"/>
            <p:nvPr/>
          </p:nvPicPr>
          <p:blipFill rotWithShape="1">
            <a:blip r:embed="rId3" cstate="print">
              <a:alphaModFix/>
            </a:blip>
            <a:srcRect/>
            <a:stretch/>
          </p:blipFill>
          <p:spPr>
            <a:xfrm>
              <a:off x="4755974" y="1620847"/>
              <a:ext cx="1163978" cy="389110"/>
            </a:xfrm>
            <a:prstGeom prst="rect">
              <a:avLst/>
            </a:prstGeom>
            <a:noFill/>
            <a:ln>
              <a:noFill/>
            </a:ln>
          </p:spPr>
        </p:pic>
        <p:pic>
          <p:nvPicPr>
            <p:cNvPr id="6" name="Google Shape;64;p13">
              <a:extLst>
                <a:ext uri="{FF2B5EF4-FFF2-40B4-BE49-F238E27FC236}">
                  <a16:creationId xmlns:a16="http://schemas.microsoft.com/office/drawing/2014/main" xmlns="" id="{8781AEB3-0C6A-DA72-532B-EDB3F69EC63A}"/>
                </a:ext>
              </a:extLst>
            </p:cNvPr>
            <p:cNvPicPr preferRelativeResize="0"/>
            <p:nvPr/>
          </p:nvPicPr>
          <p:blipFill rotWithShape="1">
            <a:blip r:embed="rId4" cstate="print">
              <a:alphaModFix/>
            </a:blip>
            <a:srcRect t="20551"/>
            <a:stretch/>
          </p:blipFill>
          <p:spPr>
            <a:xfrm>
              <a:off x="3675859" y="1608154"/>
              <a:ext cx="787775" cy="414497"/>
            </a:xfrm>
            <a:prstGeom prst="rect">
              <a:avLst/>
            </a:prstGeom>
            <a:noFill/>
            <a:ln>
              <a:noFill/>
            </a:ln>
          </p:spPr>
        </p:pic>
        <p:cxnSp>
          <p:nvCxnSpPr>
            <p:cNvPr id="7" name="Google Shape;65;p13">
              <a:extLst>
                <a:ext uri="{FF2B5EF4-FFF2-40B4-BE49-F238E27FC236}">
                  <a16:creationId xmlns:a16="http://schemas.microsoft.com/office/drawing/2014/main" xmlns="" id="{A8EEA2F3-80EA-9FF1-52FA-B888E5AA2560}"/>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8" name="Google Shape;66;p13">
              <a:extLst>
                <a:ext uri="{FF2B5EF4-FFF2-40B4-BE49-F238E27FC236}">
                  <a16:creationId xmlns:a16="http://schemas.microsoft.com/office/drawing/2014/main" xmlns="" id="{71F23E3E-82FE-1441-D16A-F1F6C639002F}"/>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9" name="Google Shape;67;p13">
              <a:extLst>
                <a:ext uri="{FF2B5EF4-FFF2-40B4-BE49-F238E27FC236}">
                  <a16:creationId xmlns:a16="http://schemas.microsoft.com/office/drawing/2014/main" xmlns="" id="{FC370A54-42EA-B1EC-5312-61F1DBB11602}"/>
                </a:ext>
              </a:extLst>
            </p:cNvPr>
            <p:cNvPicPr preferRelativeResize="0"/>
            <p:nvPr/>
          </p:nvPicPr>
          <p:blipFill rotWithShape="1">
            <a:blip r:embed="rId5" cstate="print">
              <a:alphaModFix/>
            </a:blip>
            <a:srcRect/>
            <a:stretch/>
          </p:blipFill>
          <p:spPr>
            <a:xfrm>
              <a:off x="6212294" y="1633695"/>
              <a:ext cx="1402381" cy="363414"/>
            </a:xfrm>
            <a:prstGeom prst="rect">
              <a:avLst/>
            </a:prstGeom>
            <a:noFill/>
            <a:ln>
              <a:noFill/>
            </a:ln>
          </p:spPr>
        </p:pic>
        <p:cxnSp>
          <p:nvCxnSpPr>
            <p:cNvPr id="10" name="Google Shape;68;p13">
              <a:extLst>
                <a:ext uri="{FF2B5EF4-FFF2-40B4-BE49-F238E27FC236}">
                  <a16:creationId xmlns:a16="http://schemas.microsoft.com/office/drawing/2014/main" xmlns="" id="{FF9477A8-C8A3-C0D3-9561-20CE4ECDA67E}"/>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2" name="Google Shape;69;p13" descr="A blue and black text&#10;&#10;Description automatically generated">
              <a:extLst>
                <a:ext uri="{FF2B5EF4-FFF2-40B4-BE49-F238E27FC236}">
                  <a16:creationId xmlns:a16="http://schemas.microsoft.com/office/drawing/2014/main" xmlns="" id="{8D8257B0-F21C-FCF6-B7BD-5F01B6595896}"/>
                </a:ext>
              </a:extLst>
            </p:cNvPr>
            <p:cNvPicPr preferRelativeResize="0"/>
            <p:nvPr/>
          </p:nvPicPr>
          <p:blipFill rotWithShape="1">
            <a:blip r:embed="rId6" cstate="print">
              <a:alphaModFix/>
            </a:blip>
            <a:srcRect/>
            <a:stretch/>
          </p:blipFill>
          <p:spPr>
            <a:xfrm>
              <a:off x="1567263" y="1495382"/>
              <a:ext cx="1816256" cy="454064"/>
            </a:xfrm>
            <a:prstGeom prst="rect">
              <a:avLst/>
            </a:prstGeom>
            <a:noFill/>
            <a:ln>
              <a:noFill/>
            </a:ln>
          </p:spPr>
        </p:pic>
      </p:grpSp>
      <p:pic>
        <p:nvPicPr>
          <p:cNvPr id="13" name="Picture 12">
            <a:extLst>
              <a:ext uri="{FF2B5EF4-FFF2-40B4-BE49-F238E27FC236}">
                <a16:creationId xmlns:a16="http://schemas.microsoft.com/office/drawing/2014/main" xmlns="" id="{FD947135-89A2-F783-6E44-E7413C84A6E4}"/>
              </a:ext>
            </a:extLst>
          </p:cNvPr>
          <p:cNvPicPr>
            <a:picLocks noChangeAspect="1"/>
          </p:cNvPicPr>
          <p:nvPr/>
        </p:nvPicPr>
        <p:blipFill>
          <a:blip r:embed="rId7" cstate="print"/>
          <a:stretch>
            <a:fillRect/>
          </a:stretch>
        </p:blipFill>
        <p:spPr>
          <a:xfrm>
            <a:off x="4949144" y="2106202"/>
            <a:ext cx="2374810" cy="1736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Subtitle 2">
            <a:extLst>
              <a:ext uri="{FF2B5EF4-FFF2-40B4-BE49-F238E27FC236}">
                <a16:creationId xmlns:a16="http://schemas.microsoft.com/office/drawing/2014/main" xmlns="" id="{426C4564-5CE1-EA08-5AD2-575A4D4B9AA0}"/>
              </a:ext>
            </a:extLst>
          </p:cNvPr>
          <p:cNvSpPr txBox="1">
            <a:spLocks/>
          </p:cNvSpPr>
          <p:nvPr/>
        </p:nvSpPr>
        <p:spPr>
          <a:xfrm>
            <a:off x="833120" y="3337503"/>
            <a:ext cx="10474960" cy="186441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700"/>
              </a:spcBef>
              <a:spcAft>
                <a:spcPts val="0"/>
              </a:spcAft>
              <a:buClr>
                <a:schemeClr val="tx2"/>
              </a:buClr>
              <a:buSzTx/>
              <a:buFont typeface="Arial" panose="020B0604020202020204" pitchFamily="34" charset="0"/>
              <a:buNone/>
              <a:tabLst/>
              <a:defRPr/>
            </a:pPr>
            <a:r>
              <a:rPr kumimoji="0" lang="en-IN" sz="3600" b="0" i="0" u="none" strike="noStrike" kern="1200" cap="all" spc="0" normalizeH="0" baseline="0" noProof="0" dirty="0" smtClean="0">
                <a:ln>
                  <a:noFill/>
                </a:ln>
                <a:effectLst/>
                <a:uLnTx/>
                <a:uFillTx/>
                <a:latin typeface="+mn-lt"/>
                <a:ea typeface="+mn-ea"/>
                <a:cs typeface="+mn-cs"/>
              </a:rPr>
              <a:t>AGRICULTURAL RAW MATERIAL ANALYSIS</a:t>
            </a:r>
            <a:endParaRPr kumimoji="0" lang="en-IN" sz="3600" b="0" i="0" u="none" strike="noStrike" kern="1200" cap="all"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xmlns=""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977357" y="270625"/>
            <a:ext cx="11214643" cy="1050175"/>
          </a:xfrm>
        </p:spPr>
        <p:txBody>
          <a:bodyPr>
            <a:normAutofit/>
          </a:bodyPr>
          <a:lstStyle/>
          <a:p>
            <a:r>
              <a:rPr lang="en-US" dirty="0" smtClean="0">
                <a:solidFill>
                  <a:schemeClr val="tx1"/>
                </a:solidFill>
              </a:rPr>
              <a:t>Future </a:t>
            </a:r>
            <a:r>
              <a:rPr lang="en-US" dirty="0" smtClean="0">
                <a:solidFill>
                  <a:schemeClr val="tx1"/>
                </a:solidFill>
              </a:rPr>
              <a:t>scope:</a:t>
            </a:r>
            <a:endParaRPr lang="en-US" dirty="0"/>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219201" y="1239520"/>
            <a:ext cx="10373359" cy="5029199"/>
          </a:xfrm>
        </p:spPr>
        <p:txBody>
          <a:bodyPr>
            <a:normAutofit/>
          </a:bodyPr>
          <a:lstStyle/>
          <a:p>
            <a:pPr marL="0" indent="0" algn="just">
              <a:lnSpc>
                <a:spcPct val="100000"/>
              </a:lnSpc>
              <a:buFont typeface="Wingdings" pitchFamily="2" charset="2"/>
              <a:buChar char="v"/>
            </a:pPr>
            <a:r>
              <a:rPr lang="en-GB" b="1" dirty="0" smtClean="0"/>
              <a:t>Time Series Analysis</a:t>
            </a:r>
            <a:r>
              <a:rPr lang="en-GB" dirty="0" smtClean="0"/>
              <a:t>: Explore advanced time series analysis techniques to uncover deeper insights into the patterns and trends of agricultural raw material prices over time. This could involve using methods like ARIMA (</a:t>
            </a:r>
            <a:r>
              <a:rPr lang="en-GB" dirty="0" err="1" smtClean="0"/>
              <a:t>AutoRegressive</a:t>
            </a:r>
            <a:r>
              <a:rPr lang="en-GB" dirty="0" smtClean="0"/>
              <a:t> Integrated Moving Average) </a:t>
            </a:r>
            <a:r>
              <a:rPr lang="en-GB" dirty="0" err="1" smtClean="0"/>
              <a:t>modeling</a:t>
            </a:r>
            <a:r>
              <a:rPr lang="en-GB" dirty="0" smtClean="0"/>
              <a:t>, seasonal decomposition, or Fourier analysis to understand seasonal variations and long-term trends.</a:t>
            </a:r>
            <a:r>
              <a:rPr lang="en-US" dirty="0" smtClean="0">
                <a:solidFill>
                  <a:schemeClr val="tx1"/>
                </a:solidFill>
              </a:rPr>
              <a:t>.</a:t>
            </a:r>
          </a:p>
          <a:p>
            <a:pPr marL="0" indent="0" algn="just">
              <a:lnSpc>
                <a:spcPct val="100000"/>
              </a:lnSpc>
              <a:buFont typeface="Wingdings" pitchFamily="2" charset="2"/>
              <a:buChar char="v"/>
            </a:pPr>
            <a:r>
              <a:rPr lang="en-GB" b="1" dirty="0" smtClean="0"/>
              <a:t>Machine Learning Models</a:t>
            </a:r>
            <a:r>
              <a:rPr lang="en-GB" dirty="0" smtClean="0"/>
              <a:t>: Implement machine learning models to predict future price movements of agricultural raw materials based on historical data. Techniques such as regression, random forests, or gradient boosting could be utilized to build predictive models that account for various factors influencing price fluctuations.</a:t>
            </a:r>
            <a:endParaRPr lang="en-US" dirty="0">
              <a:solidFill>
                <a:schemeClr val="tx1"/>
              </a:solidFill>
            </a:endParaRPr>
          </a:p>
        </p:txBody>
      </p:sp>
    </p:spTree>
    <p:extLst>
      <p:ext uri="{BB962C8B-B14F-4D97-AF65-F5344CB8AC3E}">
        <p14:creationId xmlns:p14="http://schemas.microsoft.com/office/powerpoint/2010/main" xmlns="" val="107108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88721" y="254000"/>
            <a:ext cx="10576560" cy="6197600"/>
          </a:xfrm>
        </p:spPr>
        <p:txBody>
          <a:bodyPr>
            <a:normAutofit lnSpcReduction="10000"/>
          </a:bodyPr>
          <a:lstStyle/>
          <a:p>
            <a:pPr marL="0" indent="0">
              <a:lnSpc>
                <a:spcPct val="100000"/>
              </a:lnSpc>
              <a:buFont typeface="Wingdings" pitchFamily="2" charset="2"/>
              <a:buChar char="v"/>
            </a:pPr>
            <a:r>
              <a:rPr lang="en-GB" b="1" dirty="0" smtClean="0"/>
              <a:t>Feature Engineering</a:t>
            </a:r>
            <a:r>
              <a:rPr lang="en-GB" dirty="0" smtClean="0"/>
              <a:t>: Enhance the dataset with additional features </a:t>
            </a:r>
            <a:r>
              <a:rPr lang="en-GB" dirty="0" smtClean="0"/>
              <a:t>     that may </a:t>
            </a:r>
            <a:r>
              <a:rPr lang="en-GB" dirty="0" smtClean="0"/>
              <a:t>impact raw material prices, such as weather conditions, geopolitical events, economic indicators, or crop yield data. By incorporating these variables, the analysis can provide a more comprehensive understanding of the drivers behind price changes</a:t>
            </a:r>
            <a:r>
              <a:rPr lang="en-GB" dirty="0" smtClean="0"/>
              <a:t>.</a:t>
            </a:r>
          </a:p>
          <a:p>
            <a:pPr>
              <a:buFont typeface="Wingdings" pitchFamily="2" charset="2"/>
              <a:buChar char="v"/>
            </a:pPr>
            <a:r>
              <a:rPr lang="en-GB" b="1" dirty="0" smtClean="0"/>
              <a:t>Spatial Analysis</a:t>
            </a:r>
            <a:r>
              <a:rPr lang="en-GB" dirty="0" smtClean="0"/>
              <a:t>: Incorporate spatial analysis techniques to examine </a:t>
            </a:r>
            <a:r>
              <a:rPr lang="en-GB" dirty="0" smtClean="0"/>
              <a:t>how geographic </a:t>
            </a:r>
            <a:r>
              <a:rPr lang="en-GB" dirty="0" smtClean="0"/>
              <a:t>factors influence agricultural raw material prices. This could involve analyzing regional differences in pricing trends, transportation costs, or supply chain logistics.</a:t>
            </a:r>
          </a:p>
          <a:p>
            <a:pPr>
              <a:buFont typeface="Wingdings" pitchFamily="2" charset="2"/>
              <a:buChar char="v"/>
            </a:pPr>
            <a:r>
              <a:rPr lang="en-GB" b="1" dirty="0" smtClean="0"/>
              <a:t>Sentiment Analysis</a:t>
            </a:r>
            <a:r>
              <a:rPr lang="en-GB" dirty="0" smtClean="0"/>
              <a:t>: Integrate sentiment analysis of news articles, social media, or market reports to gauge market sentiment and its impact on raw material prices. Natural language processing (NLP) techniques can be used to extract sentiment from textual data and incorporate it into the analysis.</a:t>
            </a:r>
          </a:p>
          <a:p>
            <a:pPr marL="0" indent="0" algn="just">
              <a:lnSpc>
                <a:spcPct val="100000"/>
              </a:lnSpc>
              <a:buFont typeface="Wingdings" pitchFamily="2" charset="2"/>
              <a:buChar char="v"/>
            </a:pPr>
            <a:endParaRPr lang="en-US" dirty="0">
              <a:solidFill>
                <a:schemeClr val="tx1"/>
              </a:solidFill>
            </a:endParaRPr>
          </a:p>
        </p:txBody>
      </p:sp>
    </p:spTree>
    <p:extLst>
      <p:ext uri="{BB962C8B-B14F-4D97-AF65-F5344CB8AC3E}">
        <p14:creationId xmlns:p14="http://schemas.microsoft.com/office/powerpoint/2010/main" xmlns="" val="1071080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7440" y="558801"/>
            <a:ext cx="10484736" cy="5523992"/>
          </a:xfrm>
        </p:spPr>
        <p:txBody>
          <a:bodyPr>
            <a:normAutofit fontScale="92500" lnSpcReduction="20000"/>
          </a:bodyPr>
          <a:lstStyle/>
          <a:p>
            <a:pPr>
              <a:buFont typeface="Wingdings" pitchFamily="2" charset="2"/>
              <a:buChar char="v"/>
            </a:pPr>
            <a:r>
              <a:rPr lang="en-GB" b="1" dirty="0" smtClean="0"/>
              <a:t>Interactive Visualizations</a:t>
            </a:r>
            <a:r>
              <a:rPr lang="en-GB" dirty="0" smtClean="0"/>
              <a:t>: Develop interactive dashboards or visualizations using tools like </a:t>
            </a:r>
            <a:r>
              <a:rPr lang="en-GB" dirty="0" err="1" smtClean="0"/>
              <a:t>Plotly</a:t>
            </a:r>
            <a:r>
              <a:rPr lang="en-GB" dirty="0" smtClean="0"/>
              <a:t> or Tableau to enable stakeholders to explore the data dynamically. Interactive visualizations can facilitate deeper exploration and understanding of the relationships between different variables.</a:t>
            </a:r>
          </a:p>
          <a:p>
            <a:pPr>
              <a:buFont typeface="Wingdings" pitchFamily="2" charset="2"/>
              <a:buChar char="v"/>
            </a:pPr>
            <a:r>
              <a:rPr lang="en-GB" b="1" dirty="0" smtClean="0"/>
              <a:t>Risk Management Strategies</a:t>
            </a:r>
            <a:r>
              <a:rPr lang="en-GB" dirty="0" smtClean="0"/>
              <a:t>: Apply risk management techniques to assess the volatility and uncertainty associated with agricultural raw material prices. This could involve implementing hedging strategies, diversification, or scenario analysis to mitigate risks and optimize decision-making.</a:t>
            </a:r>
          </a:p>
          <a:p>
            <a:pPr>
              <a:buFont typeface="Wingdings" pitchFamily="2" charset="2"/>
              <a:buChar char="v"/>
            </a:pPr>
            <a:r>
              <a:rPr lang="en-GB" b="1" dirty="0" smtClean="0"/>
              <a:t>Collaborative Research</a:t>
            </a:r>
            <a:r>
              <a:rPr lang="en-GB" dirty="0" smtClean="0"/>
              <a:t>: Foster collaboration with domain experts, economists, and industry stakeholders to gain insights into the broader context of agricultural markets and identify relevant research questions or areas for further investigation.</a:t>
            </a:r>
            <a:endParaRPr lang="en-GB" dirty="0"/>
          </a:p>
        </p:txBody>
      </p:sp>
    </p:spTree>
    <p:extLst>
      <p:ext uri="{BB962C8B-B14F-4D97-AF65-F5344CB8AC3E}">
        <p14:creationId xmlns:p14="http://schemas.microsoft.com/office/powerpoint/2010/main" xmlns="" val="107108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7" y="382385"/>
            <a:ext cx="10523379" cy="1800098"/>
          </a:xfrm>
        </p:spPr>
        <p:txBody>
          <a:bodyPr>
            <a:normAutofit/>
          </a:bodyPr>
          <a:lstStyle/>
          <a:p>
            <a:r>
              <a:rPr lang="en-US" dirty="0" smtClean="0"/>
              <a:t>VIDEO OF THE </a:t>
            </a:r>
            <a:r>
              <a:rPr lang="en-US" dirty="0" smtClean="0"/>
              <a:t>PROJECT:</a:t>
            </a:r>
            <a:endParaRPr lang="en-US" dirty="0"/>
          </a:p>
        </p:txBody>
      </p:sp>
      <p:pic>
        <p:nvPicPr>
          <p:cNvPr id="4" name="Untitled1.ipynb - Colab - Google Chrome 2024-04-15 20-47-37.mp4">
            <a:hlinkClick r:id="" action="ppaction://media"/>
          </p:cNvPr>
          <p:cNvPicPr>
            <a:picLocks noRot="1" noChangeAspect="1"/>
          </p:cNvPicPr>
          <p:nvPr>
            <a:videoFile r:link="rId1"/>
          </p:nvPr>
        </p:nvPicPr>
        <p:blipFill>
          <a:blip r:embed="rId4" cstate="print"/>
          <a:stretch>
            <a:fillRect/>
          </a:stretch>
        </p:blipFill>
        <p:spPr>
          <a:xfrm>
            <a:off x="2956560" y="1074420"/>
            <a:ext cx="7162800" cy="5372100"/>
          </a:xfrm>
          <a:prstGeom prst="rect">
            <a:avLst/>
          </a:prstGeom>
        </p:spPr>
      </p:pic>
    </p:spTree>
    <p:extLst>
      <p:ext uri="{BB962C8B-B14F-4D97-AF65-F5344CB8AC3E}">
        <p14:creationId xmlns:p14="http://schemas.microsoft.com/office/powerpoint/2010/main" xmlns="" val="10710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7" y="382385"/>
            <a:ext cx="10523379" cy="1800098"/>
          </a:xfrm>
        </p:spPr>
        <p:txBody>
          <a:bodyPr>
            <a:normAutofit/>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219201" y="1320801"/>
            <a:ext cx="10555856" cy="4558792"/>
          </a:xfrm>
        </p:spPr>
        <p:txBody>
          <a:bodyPr>
            <a:normAutofit fontScale="92500" lnSpcReduction="10000"/>
          </a:bodyPr>
          <a:lstStyle/>
          <a:p>
            <a:r>
              <a:rPr lang="en-GB" dirty="0" smtClean="0"/>
              <a:t>The exploratory data analysis (EDA) of agricultural raw material prices provides crucial insights into market dynamics. It identifies high and low-range materials, highlights those with significant percentage changes over time, and assesses price fluctuations across years. By visualizing correlations through </a:t>
            </a:r>
            <a:r>
              <a:rPr lang="en-GB" dirty="0" err="1" smtClean="0"/>
              <a:t>heatmap</a:t>
            </a:r>
            <a:r>
              <a:rPr lang="en-GB" dirty="0" smtClean="0"/>
              <a:t> analysis, it uncovers interdependencies among raw materials. These findings empower stakeholders with actionable insights for decision-making and strategic planning, facilitating better anticipation of market shifts and risk mitigation. Opportunities for future exploration include advanced analytics and integration of additional variables. In summary, EDA lays the groundwork for enhancing transparency, efficiency, and resilience in the agricultural sector</a:t>
            </a:r>
            <a:r>
              <a:rPr lang="en-GB" dirty="0" smtClean="0"/>
              <a:t>.</a:t>
            </a:r>
            <a:endParaRPr lang="en-GB" dirty="0" smtClean="0"/>
          </a:p>
        </p:txBody>
      </p:sp>
    </p:spTree>
    <p:extLst>
      <p:ext uri="{BB962C8B-B14F-4D97-AF65-F5344CB8AC3E}">
        <p14:creationId xmlns:p14="http://schemas.microsoft.com/office/powerpoint/2010/main" xmlns="" val="1071080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C261E-D96E-11D4-62C7-2F1A904DB5F7}"/>
              </a:ext>
            </a:extLst>
          </p:cNvPr>
          <p:cNvSpPr>
            <a:spLocks noGrp="1"/>
          </p:cNvSpPr>
          <p:nvPr>
            <p:ph type="title"/>
          </p:nvPr>
        </p:nvSpPr>
        <p:spPr>
          <a:xfrm>
            <a:off x="1251678" y="655604"/>
            <a:ext cx="4028348" cy="5387886"/>
          </a:xfrm>
        </p:spPr>
        <p:txBody>
          <a:bodyPr/>
          <a:lstStyle/>
          <a:p>
            <a:r>
              <a:rPr lang="en-US" dirty="0" smtClean="0">
                <a:solidFill>
                  <a:schemeClr val="tx1"/>
                </a:solidFill>
              </a:rPr>
              <a:t>REFERENCES</a:t>
            </a:r>
            <a:endParaRPr lang="en-US" dirty="0"/>
          </a:p>
        </p:txBody>
      </p:sp>
      <p:graphicFrame>
        <p:nvGraphicFramePr>
          <p:cNvPr id="4" name="Content Placeholder 2">
            <a:extLst>
              <a:ext uri="{FF2B5EF4-FFF2-40B4-BE49-F238E27FC236}">
                <a16:creationId xmlns:a16="http://schemas.microsoft.com/office/drawing/2014/main" xmlns="" id="{AA1CA910-E891-9370-BDD2-A9BBE1D7B04B}"/>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xmlns="" val="3336007445"/>
              </p:ext>
            </p:extLst>
          </p:nvPr>
        </p:nvGraphicFramePr>
        <p:xfrm>
          <a:off x="5280025" y="655638"/>
          <a:ext cx="5986463" cy="5387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910096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8A3E57F-DE9A-45F6-BEF3-EF8EEA07E065}"/>
              </a:ext>
            </a:extLst>
          </p:cNvPr>
          <p:cNvSpPr>
            <a:spLocks noGrp="1"/>
          </p:cNvSpPr>
          <p:nvPr>
            <p:ph type="title"/>
          </p:nvPr>
        </p:nvSpPr>
        <p:spPr>
          <a:xfrm>
            <a:off x="3489768" y="416664"/>
            <a:ext cx="7788938" cy="3221482"/>
          </a:xfrm>
        </p:spPr>
        <p:txBody>
          <a:bodyPr>
            <a:normAutofit/>
          </a:bodyPr>
          <a:lstStyle/>
          <a:p>
            <a:r>
              <a:rPr lang="en-GB" dirty="0" smtClean="0"/>
              <a:t>THANK YOU</a:t>
            </a:r>
            <a:endParaRPr lang="en-US" dirty="0"/>
          </a:p>
        </p:txBody>
      </p:sp>
    </p:spTree>
    <p:extLst>
      <p:ext uri="{BB962C8B-B14F-4D97-AF65-F5344CB8AC3E}">
        <p14:creationId xmlns:p14="http://schemas.microsoft.com/office/powerpoint/2010/main" xmlns="" val="10593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AE078-3CB3-4D1F-8E4E-75C6D5DA8D1A}"/>
              </a:ext>
            </a:extLst>
          </p:cNvPr>
          <p:cNvSpPr>
            <a:spLocks noGrp="1"/>
          </p:cNvSpPr>
          <p:nvPr>
            <p:ph type="title"/>
          </p:nvPr>
        </p:nvSpPr>
        <p:spPr>
          <a:xfrm>
            <a:off x="1251677" y="382385"/>
            <a:ext cx="10523379" cy="1800098"/>
          </a:xfrm>
        </p:spPr>
        <p:txBody>
          <a:bodyPr>
            <a:normAutofit/>
          </a:bodyPr>
          <a:lstStyle/>
          <a:p>
            <a:r>
              <a:rPr lang="en-IN" dirty="0" err="1" smtClean="0">
                <a:solidFill>
                  <a:schemeClr val="tx1"/>
                </a:solidFill>
              </a:rPr>
              <a:t>CONTent</a:t>
            </a:r>
            <a:r>
              <a:rPr lang="en-IN" dirty="0" smtClean="0">
                <a:solidFill>
                  <a:schemeClr val="tx1"/>
                </a:solidFill>
              </a:rPr>
              <a:t>:</a:t>
            </a:r>
            <a:endParaRPr lang="en-US" dirty="0"/>
          </a:p>
        </p:txBody>
      </p:sp>
      <p:sp>
        <p:nvSpPr>
          <p:cNvPr id="3" name="Content Placeholder 2">
            <a:extLst>
              <a:ext uri="{FF2B5EF4-FFF2-40B4-BE49-F238E27FC236}">
                <a16:creationId xmlns:a16="http://schemas.microsoft.com/office/drawing/2014/main" xmlns="" id="{6797BDE5-A8BD-4286-8221-21664A41BD79}"/>
              </a:ext>
            </a:extLst>
          </p:cNvPr>
          <p:cNvSpPr>
            <a:spLocks noGrp="1"/>
          </p:cNvSpPr>
          <p:nvPr>
            <p:ph idx="1"/>
          </p:nvPr>
        </p:nvSpPr>
        <p:spPr>
          <a:xfrm>
            <a:off x="1251677" y="2286001"/>
            <a:ext cx="10523379" cy="3593591"/>
          </a:xfrm>
        </p:spPr>
        <p:txBody>
          <a:bodyPr>
            <a:normAutofit fontScale="85000" lnSpcReduction="20000"/>
          </a:bodyPr>
          <a:lstStyle/>
          <a:p>
            <a:pPr>
              <a:lnSpc>
                <a:spcPct val="100000"/>
              </a:lnSpc>
              <a:buClrTx/>
              <a:buFont typeface="Wingdings" pitchFamily="2" charset="2"/>
              <a:buChar char="v"/>
            </a:pPr>
            <a:r>
              <a:rPr lang="en-IN" dirty="0" smtClean="0">
                <a:solidFill>
                  <a:schemeClr val="tx1"/>
                </a:solidFill>
              </a:rPr>
              <a:t>Abstract</a:t>
            </a:r>
          </a:p>
          <a:p>
            <a:pPr>
              <a:lnSpc>
                <a:spcPct val="100000"/>
              </a:lnSpc>
              <a:buClrTx/>
              <a:buFont typeface="Wingdings" pitchFamily="2" charset="2"/>
              <a:buChar char="v"/>
            </a:pPr>
            <a:r>
              <a:rPr lang="en-IN" dirty="0" smtClean="0">
                <a:solidFill>
                  <a:schemeClr val="tx1"/>
                </a:solidFill>
              </a:rPr>
              <a:t>Problem statement</a:t>
            </a:r>
          </a:p>
          <a:p>
            <a:pPr>
              <a:lnSpc>
                <a:spcPct val="100000"/>
              </a:lnSpc>
              <a:buClrTx/>
              <a:buFont typeface="Wingdings" pitchFamily="2" charset="2"/>
              <a:buChar char="v"/>
            </a:pPr>
            <a:r>
              <a:rPr lang="en-IN" dirty="0" smtClean="0">
                <a:solidFill>
                  <a:schemeClr val="tx1"/>
                </a:solidFill>
              </a:rPr>
              <a:t>Aims and objectives </a:t>
            </a:r>
          </a:p>
          <a:p>
            <a:pPr>
              <a:lnSpc>
                <a:spcPct val="100000"/>
              </a:lnSpc>
              <a:buClrTx/>
              <a:buFont typeface="Wingdings" pitchFamily="2" charset="2"/>
              <a:buChar char="v"/>
            </a:pPr>
            <a:r>
              <a:rPr lang="en-IN" dirty="0" smtClean="0">
                <a:solidFill>
                  <a:schemeClr val="tx1"/>
                </a:solidFill>
              </a:rPr>
              <a:t>System deployment approach</a:t>
            </a:r>
          </a:p>
          <a:p>
            <a:pPr>
              <a:lnSpc>
                <a:spcPct val="100000"/>
              </a:lnSpc>
              <a:buClrTx/>
              <a:buFont typeface="Wingdings" pitchFamily="2" charset="2"/>
              <a:buChar char="v"/>
            </a:pPr>
            <a:r>
              <a:rPr lang="en-IN" dirty="0" smtClean="0">
                <a:solidFill>
                  <a:schemeClr val="tx1"/>
                </a:solidFill>
              </a:rPr>
              <a:t>Model development and algorithm</a:t>
            </a:r>
          </a:p>
          <a:p>
            <a:pPr>
              <a:lnSpc>
                <a:spcPct val="100000"/>
              </a:lnSpc>
              <a:buClrTx/>
              <a:buFont typeface="Wingdings" pitchFamily="2" charset="2"/>
              <a:buChar char="v"/>
            </a:pPr>
            <a:r>
              <a:rPr lang="en-IN" dirty="0" smtClean="0">
                <a:solidFill>
                  <a:schemeClr val="tx1"/>
                </a:solidFill>
              </a:rPr>
              <a:t>Future scope</a:t>
            </a:r>
          </a:p>
          <a:p>
            <a:pPr>
              <a:lnSpc>
                <a:spcPct val="100000"/>
              </a:lnSpc>
              <a:buClrTx/>
              <a:buFont typeface="Wingdings" pitchFamily="2" charset="2"/>
              <a:buChar char="v"/>
            </a:pPr>
            <a:r>
              <a:rPr lang="en-IN" dirty="0" smtClean="0">
                <a:solidFill>
                  <a:schemeClr val="tx1"/>
                </a:solidFill>
              </a:rPr>
              <a:t>Video of the project</a:t>
            </a:r>
          </a:p>
          <a:p>
            <a:pPr>
              <a:lnSpc>
                <a:spcPct val="100000"/>
              </a:lnSpc>
              <a:buClrTx/>
              <a:buFont typeface="Wingdings" pitchFamily="2" charset="2"/>
              <a:buChar char="v"/>
            </a:pPr>
            <a:r>
              <a:rPr lang="en-IN" dirty="0" smtClean="0">
                <a:solidFill>
                  <a:schemeClr val="tx1"/>
                </a:solidFill>
              </a:rPr>
              <a:t>Conclusion </a:t>
            </a:r>
          </a:p>
          <a:p>
            <a:pPr>
              <a:lnSpc>
                <a:spcPct val="100000"/>
              </a:lnSpc>
              <a:buClrTx/>
              <a:buFont typeface="Wingdings" pitchFamily="2" charset="2"/>
              <a:buChar char="v"/>
            </a:pPr>
            <a:r>
              <a:rPr lang="en-IN" dirty="0" smtClean="0">
                <a:solidFill>
                  <a:schemeClr val="tx1"/>
                </a:solidFill>
              </a:rPr>
              <a:t>Reference</a:t>
            </a:r>
          </a:p>
          <a:p>
            <a:endParaRPr lang="en-US" dirty="0"/>
          </a:p>
        </p:txBody>
      </p:sp>
    </p:spTree>
    <p:extLst>
      <p:ext uri="{BB962C8B-B14F-4D97-AF65-F5344CB8AC3E}">
        <p14:creationId xmlns:p14="http://schemas.microsoft.com/office/powerpoint/2010/main" xmlns="" val="104040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8657A-8B7E-4B6C-A10E-806AE7B7F95B}"/>
              </a:ext>
            </a:extLst>
          </p:cNvPr>
          <p:cNvSpPr>
            <a:spLocks noGrp="1"/>
          </p:cNvSpPr>
          <p:nvPr>
            <p:ph type="title"/>
          </p:nvPr>
        </p:nvSpPr>
        <p:spPr>
          <a:xfrm>
            <a:off x="1251677" y="382385"/>
            <a:ext cx="10523379" cy="1800098"/>
          </a:xfrm>
        </p:spPr>
        <p:txBody>
          <a:bodyPr>
            <a:normAutofit/>
          </a:bodyPr>
          <a:lstStyle/>
          <a:p>
            <a:r>
              <a:rPr lang="en-US" dirty="0" smtClean="0"/>
              <a:t>ABSTRACT</a:t>
            </a:r>
            <a:endParaRPr lang="en-US" dirty="0"/>
          </a:p>
        </p:txBody>
      </p:sp>
      <p:sp>
        <p:nvSpPr>
          <p:cNvPr id="3"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1249680" y="1087120"/>
            <a:ext cx="10525759" cy="5476239"/>
          </a:xfrm>
        </p:spPr>
        <p:txBody>
          <a:bodyPr>
            <a:normAutofit fontScale="92500" lnSpcReduction="20000"/>
          </a:bodyPr>
          <a:lstStyle/>
          <a:p>
            <a:r>
              <a:rPr lang="en-GB" dirty="0" smtClean="0"/>
              <a:t>This research delves into the pricing trends of agricultural raw materials spanning multiple years, employing exploratory data analysis (EDA) methodologies. </a:t>
            </a:r>
            <a:endParaRPr lang="en-GB" dirty="0" smtClean="0"/>
          </a:p>
          <a:p>
            <a:r>
              <a:rPr lang="en-GB" dirty="0" smtClean="0"/>
              <a:t>Its </a:t>
            </a:r>
            <a:r>
              <a:rPr lang="en-GB" dirty="0" smtClean="0"/>
              <a:t>primary objectives include discerning raw materials exhibiting both elevated and diminished price points, pinpointing those with the most significant percentage fluctuations, and evaluating the spectrum of price volatility over time. </a:t>
            </a:r>
            <a:endParaRPr lang="en-GB" dirty="0" smtClean="0"/>
          </a:p>
          <a:p>
            <a:r>
              <a:rPr lang="en-GB" dirty="0" smtClean="0"/>
              <a:t>Moreover</a:t>
            </a:r>
            <a:r>
              <a:rPr lang="en-GB" dirty="0" smtClean="0"/>
              <a:t>, the study seeks to render the correlation between different raw materials visually through a </a:t>
            </a:r>
            <a:r>
              <a:rPr lang="en-GB" dirty="0" err="1" smtClean="0"/>
              <a:t>heatmap</a:t>
            </a:r>
            <a:r>
              <a:rPr lang="en-GB" dirty="0" smtClean="0"/>
              <a:t>, thereby shedding light on the interrelationships within the agricultural market. </a:t>
            </a:r>
            <a:endParaRPr lang="en-GB" dirty="0" smtClean="0"/>
          </a:p>
          <a:p>
            <a:r>
              <a:rPr lang="en-GB" dirty="0" smtClean="0"/>
              <a:t>By </a:t>
            </a:r>
            <a:r>
              <a:rPr lang="en-GB" dirty="0" smtClean="0"/>
              <a:t>conducting a thorough data examination, this investigation contributes valuable insights into the dynamics and patterns of agricultural raw material pricing, offering indispensable knowledge for industry stakeholders.</a:t>
            </a:r>
            <a:endParaRPr lang="en-US" dirty="0"/>
          </a:p>
        </p:txBody>
      </p:sp>
    </p:spTree>
    <p:extLst>
      <p:ext uri="{BB962C8B-B14F-4D97-AF65-F5344CB8AC3E}">
        <p14:creationId xmlns:p14="http://schemas.microsoft.com/office/powerpoint/2010/main" xmlns="" val="46369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DC4A3-530D-433A-956F-BDFFF54367FD}"/>
              </a:ext>
            </a:extLst>
          </p:cNvPr>
          <p:cNvSpPr>
            <a:spLocks noGrp="1"/>
          </p:cNvSpPr>
          <p:nvPr>
            <p:ph type="title"/>
          </p:nvPr>
        </p:nvSpPr>
        <p:spPr>
          <a:xfrm>
            <a:off x="1251677" y="382385"/>
            <a:ext cx="10523379" cy="1800098"/>
          </a:xfrm>
        </p:spPr>
        <p:txBody>
          <a:bodyPr>
            <a:normAutofit/>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xmlns="" id="{01E6A7A6-EB46-4CA0-B991-935C9B9C6F26}"/>
              </a:ext>
            </a:extLst>
          </p:cNvPr>
          <p:cNvSpPr>
            <a:spLocks noGrp="1"/>
          </p:cNvSpPr>
          <p:nvPr>
            <p:ph idx="1"/>
          </p:nvPr>
        </p:nvSpPr>
        <p:spPr>
          <a:xfrm>
            <a:off x="1280160" y="1940561"/>
            <a:ext cx="10494896" cy="3939032"/>
          </a:xfrm>
        </p:spPr>
        <p:txBody>
          <a:bodyPr>
            <a:normAutofit fontScale="92500"/>
          </a:bodyPr>
          <a:lstStyle/>
          <a:p>
            <a:r>
              <a:rPr lang="en-GB" dirty="0" smtClean="0"/>
              <a:t>This study uses exploratory data analysis (EDA) to investigate agricultural raw material prices over time. </a:t>
            </a:r>
            <a:endParaRPr lang="en-GB" dirty="0" smtClean="0"/>
          </a:p>
          <a:p>
            <a:r>
              <a:rPr lang="en-GB" dirty="0" smtClean="0"/>
              <a:t>It </a:t>
            </a:r>
            <a:r>
              <a:rPr lang="en-GB" dirty="0" smtClean="0"/>
              <a:t>aims to identify high and low-range raw materials, determine significant percentage changes, assess price variations over different years, and illustrate correlations among raw materials via </a:t>
            </a:r>
            <a:r>
              <a:rPr lang="en-GB" dirty="0" err="1" smtClean="0"/>
              <a:t>heatmap</a:t>
            </a:r>
            <a:r>
              <a:rPr lang="en-GB" dirty="0" smtClean="0"/>
              <a:t> visualization. </a:t>
            </a:r>
            <a:endParaRPr lang="en-GB" dirty="0" smtClean="0"/>
          </a:p>
          <a:p>
            <a:r>
              <a:rPr lang="en-GB" dirty="0" smtClean="0"/>
              <a:t>The </a:t>
            </a:r>
            <a:r>
              <a:rPr lang="en-GB" dirty="0" smtClean="0"/>
              <a:t>research aims to offer valuable insights to improve decision-making processes and strategic planning within the agricultural sector</a:t>
            </a:r>
            <a:r>
              <a:rPr lang="en-GB" dirty="0" smtClean="0"/>
              <a:t>.</a:t>
            </a:r>
            <a:r>
              <a:rPr lang="en-GB" dirty="0" smtClean="0"/>
              <a:t/>
            </a:r>
            <a:br>
              <a:rPr lang="en-GB" dirty="0" smtClean="0"/>
            </a:br>
            <a:endParaRPr lang="en-US" dirty="0"/>
          </a:p>
        </p:txBody>
      </p:sp>
    </p:spTree>
    <p:extLst>
      <p:ext uri="{BB962C8B-B14F-4D97-AF65-F5344CB8AC3E}">
        <p14:creationId xmlns:p14="http://schemas.microsoft.com/office/powerpoint/2010/main" xmlns="" val="243062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7" y="382385"/>
            <a:ext cx="10523379" cy="1800098"/>
          </a:xfrm>
        </p:spPr>
        <p:txBody>
          <a:bodyPr>
            <a:normAutofit/>
          </a:bodyPr>
          <a:lstStyle/>
          <a:p>
            <a:r>
              <a:rPr lang="en-US" dirty="0" smtClean="0"/>
              <a:t>AIM:</a:t>
            </a:r>
            <a:endParaRPr lang="en-US" dirty="0"/>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251677" y="2286001"/>
            <a:ext cx="10523379" cy="3593591"/>
          </a:xfrm>
        </p:spPr>
        <p:txBody>
          <a:bodyPr>
            <a:normAutofit/>
          </a:bodyPr>
          <a:lstStyle/>
          <a:p>
            <a:r>
              <a:rPr lang="en-US" dirty="0" smtClean="0">
                <a:solidFill>
                  <a:schemeClr val="tx1"/>
                </a:solidFill>
              </a:rPr>
              <a:t>The aim of this study is to conduct an exploratory data analysis (EDA) of agricultural raw material prices over several years to gain insights into trends, variations, and correlations within the dataset</a:t>
            </a:r>
            <a:endParaRPr lang="en-US" dirty="0"/>
          </a:p>
        </p:txBody>
      </p:sp>
    </p:spTree>
    <p:extLst>
      <p:ext uri="{BB962C8B-B14F-4D97-AF65-F5344CB8AC3E}">
        <p14:creationId xmlns:p14="http://schemas.microsoft.com/office/powerpoint/2010/main" xmlns="" val="107108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7" y="382385"/>
            <a:ext cx="10523379" cy="1800098"/>
          </a:xfrm>
        </p:spPr>
        <p:txBody>
          <a:bodyPr>
            <a:normAutofit/>
          </a:bodyPr>
          <a:lstStyle/>
          <a:p>
            <a:r>
              <a:rPr lang="en-US" dirty="0" smtClean="0"/>
              <a:t>OBJECTIVE:</a:t>
            </a:r>
            <a:endParaRPr lang="en-US" dirty="0"/>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249681" y="1584961"/>
            <a:ext cx="10525376" cy="4294632"/>
          </a:xfrm>
        </p:spPr>
        <p:txBody>
          <a:bodyPr>
            <a:normAutofit fontScale="85000" lnSpcReduction="20000"/>
          </a:bodyPr>
          <a:lstStyle/>
          <a:p>
            <a:pPr marL="514350" indent="-514350">
              <a:buFont typeface="+mj-lt"/>
              <a:buAutoNum type="arabicPeriod"/>
            </a:pPr>
            <a:r>
              <a:rPr lang="en-GB" dirty="0" smtClean="0"/>
              <a:t>Identify agricultural raw materials with high and low prices.</a:t>
            </a:r>
          </a:p>
          <a:p>
            <a:pPr marL="514350" indent="-514350">
              <a:buFont typeface="+mj-lt"/>
              <a:buAutoNum type="arabicPeriod"/>
            </a:pPr>
            <a:r>
              <a:rPr lang="en-GB" dirty="0" smtClean="0"/>
              <a:t>Determine which raw materials have experienced the highest and lowest percentage changes in price over time.</a:t>
            </a:r>
          </a:p>
          <a:p>
            <a:pPr marL="514350" indent="-514350">
              <a:buFont typeface="+mj-lt"/>
              <a:buAutoNum type="arabicPeriod"/>
            </a:pPr>
            <a:r>
              <a:rPr lang="en-GB" dirty="0" smtClean="0"/>
              <a:t>Analyze the range of price fluctuations for agricultural raw materials across different years.</a:t>
            </a:r>
          </a:p>
          <a:p>
            <a:pPr marL="514350" indent="-514350">
              <a:buFont typeface="+mj-lt"/>
              <a:buAutoNum type="arabicPeriod"/>
            </a:pPr>
            <a:r>
              <a:rPr lang="en-GB" dirty="0" smtClean="0"/>
              <a:t>Utilize </a:t>
            </a:r>
            <a:r>
              <a:rPr lang="en-GB" dirty="0" err="1" smtClean="0"/>
              <a:t>heatmap</a:t>
            </a:r>
            <a:r>
              <a:rPr lang="en-GB" dirty="0" smtClean="0"/>
              <a:t> visualization to illustrate the correlation between various agricultural raw materials, revealing potential relationships and dependencies.</a:t>
            </a:r>
          </a:p>
          <a:p>
            <a:pPr marL="514350" indent="-514350">
              <a:buFont typeface="+mj-lt"/>
              <a:buAutoNum type="arabicPeriod"/>
            </a:pPr>
            <a:r>
              <a:rPr lang="en-GB" dirty="0" smtClean="0"/>
              <a:t>Offer actionable insights and recommendations to stakeholders in the agricultural industry based on the findings, facilitating informed decision-making and strategic planning</a:t>
            </a:r>
            <a:r>
              <a:rPr lang="en-GB" dirty="0" smtClean="0"/>
              <a:t>.</a:t>
            </a:r>
            <a:r>
              <a:rPr lang="en-GB" dirty="0" smtClean="0"/>
              <a:t/>
            </a:r>
            <a:br>
              <a:rPr lang="en-GB" dirty="0" smtClean="0"/>
            </a:br>
            <a:endParaRPr lang="en-US" dirty="0"/>
          </a:p>
        </p:txBody>
      </p:sp>
    </p:spTree>
    <p:extLst>
      <p:ext uri="{BB962C8B-B14F-4D97-AF65-F5344CB8AC3E}">
        <p14:creationId xmlns:p14="http://schemas.microsoft.com/office/powerpoint/2010/main" xmlns="" val="107108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7" y="382385"/>
            <a:ext cx="10523379" cy="1800098"/>
          </a:xfrm>
        </p:spPr>
        <p:txBody>
          <a:bodyPr>
            <a:normAutofit/>
          </a:bodyPr>
          <a:lstStyle/>
          <a:p>
            <a:r>
              <a:rPr lang="en-US" dirty="0" smtClean="0">
                <a:solidFill>
                  <a:schemeClr val="tx1"/>
                </a:solidFill>
              </a:rPr>
              <a:t>System deployment approach</a:t>
            </a:r>
            <a:endParaRPr lang="en-US" dirty="0"/>
          </a:p>
        </p:txBody>
      </p:sp>
      <p:sp>
        <p:nvSpPr>
          <p:cNvPr id="4" name="Rectangle: Rounded Corners 3">
            <a:extLst>
              <a:ext uri="{FF2B5EF4-FFF2-40B4-BE49-F238E27FC236}">
                <a16:creationId xmlns:a16="http://schemas.microsoft.com/office/drawing/2014/main" xmlns="" id="{25598BDD-892B-08E2-C872-0F981ACB553B}"/>
              </a:ext>
            </a:extLst>
          </p:cNvPr>
          <p:cNvSpPr/>
          <p:nvPr/>
        </p:nvSpPr>
        <p:spPr>
          <a:xfrm>
            <a:off x="858459" y="2430922"/>
            <a:ext cx="2034620" cy="7847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Data collection</a:t>
            </a:r>
            <a:endParaRPr lang="en-IN" sz="2000"/>
          </a:p>
        </p:txBody>
      </p:sp>
      <p:sp>
        <p:nvSpPr>
          <p:cNvPr id="5" name="Rectangle: Rounded Corners 4">
            <a:extLst>
              <a:ext uri="{FF2B5EF4-FFF2-40B4-BE49-F238E27FC236}">
                <a16:creationId xmlns:a16="http://schemas.microsoft.com/office/drawing/2014/main" xmlns="" id="{4727D772-B04A-94ED-CCFD-2DA1C203271F}"/>
              </a:ext>
            </a:extLst>
          </p:cNvPr>
          <p:cNvSpPr/>
          <p:nvPr/>
        </p:nvSpPr>
        <p:spPr>
          <a:xfrm>
            <a:off x="3829405" y="2418079"/>
            <a:ext cx="2034619" cy="7847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Data preprocessing</a:t>
            </a:r>
            <a:endParaRPr lang="en-IN" sz="2000"/>
          </a:p>
        </p:txBody>
      </p:sp>
      <p:sp>
        <p:nvSpPr>
          <p:cNvPr id="6" name="Rectangle: Rounded Corners 5">
            <a:extLst>
              <a:ext uri="{FF2B5EF4-FFF2-40B4-BE49-F238E27FC236}">
                <a16:creationId xmlns:a16="http://schemas.microsoft.com/office/drawing/2014/main" xmlns="" id="{BF042197-AC87-D12E-2B9F-847E8B0BA3B5}"/>
              </a:ext>
            </a:extLst>
          </p:cNvPr>
          <p:cNvSpPr/>
          <p:nvPr/>
        </p:nvSpPr>
        <p:spPr>
          <a:xfrm>
            <a:off x="6800353" y="2418079"/>
            <a:ext cx="2034620" cy="7847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Exploratory data analysis</a:t>
            </a:r>
            <a:endParaRPr lang="en-IN" sz="2000"/>
          </a:p>
        </p:txBody>
      </p:sp>
      <p:sp>
        <p:nvSpPr>
          <p:cNvPr id="7" name="Rectangle: Rounded Corners 6">
            <a:extLst>
              <a:ext uri="{FF2B5EF4-FFF2-40B4-BE49-F238E27FC236}">
                <a16:creationId xmlns:a16="http://schemas.microsoft.com/office/drawing/2014/main" xmlns="" id="{6DA4EF03-F428-0DA4-B662-CE0E4CC16741}"/>
              </a:ext>
            </a:extLst>
          </p:cNvPr>
          <p:cNvSpPr/>
          <p:nvPr/>
        </p:nvSpPr>
        <p:spPr>
          <a:xfrm>
            <a:off x="9771301" y="2418079"/>
            <a:ext cx="2034620" cy="7847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Heatmap generation</a:t>
            </a:r>
            <a:endParaRPr lang="en-IN" sz="2000"/>
          </a:p>
        </p:txBody>
      </p:sp>
      <p:sp>
        <p:nvSpPr>
          <p:cNvPr id="8" name="Rectangle: Rounded Corners 7">
            <a:extLst>
              <a:ext uri="{FF2B5EF4-FFF2-40B4-BE49-F238E27FC236}">
                <a16:creationId xmlns:a16="http://schemas.microsoft.com/office/drawing/2014/main" xmlns="" id="{397CA6D6-678B-B28F-DFA8-761FDA93BA31}"/>
              </a:ext>
            </a:extLst>
          </p:cNvPr>
          <p:cNvSpPr/>
          <p:nvPr/>
        </p:nvSpPr>
        <p:spPr>
          <a:xfrm>
            <a:off x="9771301" y="4393286"/>
            <a:ext cx="2034620" cy="7847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Interpretation and insights</a:t>
            </a:r>
            <a:endParaRPr lang="en-IN" sz="2000"/>
          </a:p>
        </p:txBody>
      </p:sp>
      <p:sp>
        <p:nvSpPr>
          <p:cNvPr id="9" name="Rectangle: Rounded Corners 8">
            <a:extLst>
              <a:ext uri="{FF2B5EF4-FFF2-40B4-BE49-F238E27FC236}">
                <a16:creationId xmlns:a16="http://schemas.microsoft.com/office/drawing/2014/main" xmlns="" id="{188BA025-AF56-97ED-5F0E-3BF27E3AEE41}"/>
              </a:ext>
            </a:extLst>
          </p:cNvPr>
          <p:cNvSpPr/>
          <p:nvPr/>
        </p:nvSpPr>
        <p:spPr>
          <a:xfrm>
            <a:off x="6800353" y="4393288"/>
            <a:ext cx="2034620" cy="7847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Reporting and presentation</a:t>
            </a:r>
            <a:endParaRPr lang="en-IN" sz="2000"/>
          </a:p>
        </p:txBody>
      </p:sp>
      <p:sp>
        <p:nvSpPr>
          <p:cNvPr id="10" name="Rectangle: Rounded Corners 9">
            <a:extLst>
              <a:ext uri="{FF2B5EF4-FFF2-40B4-BE49-F238E27FC236}">
                <a16:creationId xmlns:a16="http://schemas.microsoft.com/office/drawing/2014/main" xmlns="" id="{F53D3771-768E-5ED8-972C-761C26867EAA}"/>
              </a:ext>
            </a:extLst>
          </p:cNvPr>
          <p:cNvSpPr/>
          <p:nvPr/>
        </p:nvSpPr>
        <p:spPr>
          <a:xfrm>
            <a:off x="3829407" y="4393286"/>
            <a:ext cx="2034618" cy="7847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Feedback and iteration</a:t>
            </a:r>
            <a:endParaRPr lang="en-IN" sz="2000"/>
          </a:p>
        </p:txBody>
      </p:sp>
      <p:sp>
        <p:nvSpPr>
          <p:cNvPr id="11" name="Rectangle: Rounded Corners 10">
            <a:extLst>
              <a:ext uri="{FF2B5EF4-FFF2-40B4-BE49-F238E27FC236}">
                <a16:creationId xmlns:a16="http://schemas.microsoft.com/office/drawing/2014/main" xmlns="" id="{00F5E583-55BC-C25F-DD6A-FAA62AA82404}"/>
              </a:ext>
            </a:extLst>
          </p:cNvPr>
          <p:cNvSpPr/>
          <p:nvPr/>
        </p:nvSpPr>
        <p:spPr>
          <a:xfrm>
            <a:off x="962909" y="4393286"/>
            <a:ext cx="1941863" cy="7847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Deployment</a:t>
            </a:r>
            <a:r>
              <a:rPr lang="en-US"/>
              <a:t> </a:t>
            </a:r>
            <a:endParaRPr lang="en-IN"/>
          </a:p>
        </p:txBody>
      </p:sp>
      <p:cxnSp>
        <p:nvCxnSpPr>
          <p:cNvPr id="12" name="Straight Arrow Connector 11">
            <a:extLst>
              <a:ext uri="{FF2B5EF4-FFF2-40B4-BE49-F238E27FC236}">
                <a16:creationId xmlns:a16="http://schemas.microsoft.com/office/drawing/2014/main" xmlns="" id="{2B5077DD-5B57-8496-6A7C-6289B30CD194}"/>
              </a:ext>
            </a:extLst>
          </p:cNvPr>
          <p:cNvCxnSpPr>
            <a:stCxn id="4" idx="3"/>
            <a:endCxn id="5" idx="1"/>
          </p:cNvCxnSpPr>
          <p:nvPr/>
        </p:nvCxnSpPr>
        <p:spPr>
          <a:xfrm flipV="1">
            <a:off x="2893079" y="2810438"/>
            <a:ext cx="936326" cy="12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5F87ABD8-510F-66E4-8B0A-60CA5A60F3DD}"/>
              </a:ext>
            </a:extLst>
          </p:cNvPr>
          <p:cNvCxnSpPr>
            <a:stCxn id="5" idx="3"/>
            <a:endCxn id="6" idx="1"/>
          </p:cNvCxnSpPr>
          <p:nvPr/>
        </p:nvCxnSpPr>
        <p:spPr>
          <a:xfrm>
            <a:off x="5864024" y="2810438"/>
            <a:ext cx="9363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397CE981-C0F1-401A-9506-34D4DFFC0D9D}"/>
              </a:ext>
            </a:extLst>
          </p:cNvPr>
          <p:cNvCxnSpPr>
            <a:stCxn id="6" idx="3"/>
            <a:endCxn id="7" idx="1"/>
          </p:cNvCxnSpPr>
          <p:nvPr/>
        </p:nvCxnSpPr>
        <p:spPr>
          <a:xfrm>
            <a:off x="8834973" y="2810438"/>
            <a:ext cx="936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29E32761-CE62-899F-E6E6-F59D1B4BEC12}"/>
              </a:ext>
            </a:extLst>
          </p:cNvPr>
          <p:cNvCxnSpPr>
            <a:stCxn id="7" idx="2"/>
            <a:endCxn id="8" idx="0"/>
          </p:cNvCxnSpPr>
          <p:nvPr/>
        </p:nvCxnSpPr>
        <p:spPr>
          <a:xfrm>
            <a:off x="10788611" y="3202796"/>
            <a:ext cx="0" cy="1190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05CB51E6-61F7-68D2-4352-DC9DBFE31519}"/>
              </a:ext>
            </a:extLst>
          </p:cNvPr>
          <p:cNvCxnSpPr>
            <a:stCxn id="8" idx="1"/>
            <a:endCxn id="9" idx="3"/>
          </p:cNvCxnSpPr>
          <p:nvPr/>
        </p:nvCxnSpPr>
        <p:spPr>
          <a:xfrm flipH="1">
            <a:off x="8834973" y="4785645"/>
            <a:ext cx="93632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F942A15E-A940-3067-7CF6-1CE168DD9150}"/>
              </a:ext>
            </a:extLst>
          </p:cNvPr>
          <p:cNvCxnSpPr>
            <a:stCxn id="9" idx="1"/>
            <a:endCxn id="10" idx="3"/>
          </p:cNvCxnSpPr>
          <p:nvPr/>
        </p:nvCxnSpPr>
        <p:spPr>
          <a:xfrm flipH="1" flipV="1">
            <a:off x="5864025" y="4785645"/>
            <a:ext cx="93632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96632E6E-6284-76D2-A6C0-3666324C0EC3}"/>
              </a:ext>
            </a:extLst>
          </p:cNvPr>
          <p:cNvCxnSpPr>
            <a:stCxn id="10" idx="1"/>
            <a:endCxn id="11" idx="3"/>
          </p:cNvCxnSpPr>
          <p:nvPr/>
        </p:nvCxnSpPr>
        <p:spPr>
          <a:xfrm flipH="1">
            <a:off x="2904772" y="4785645"/>
            <a:ext cx="9246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07108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977357" y="270625"/>
            <a:ext cx="11214643" cy="1050175"/>
          </a:xfrm>
        </p:spPr>
        <p:txBody>
          <a:bodyPr>
            <a:normAutofit fontScale="90000"/>
          </a:bodyPr>
          <a:lstStyle/>
          <a:p>
            <a:r>
              <a:rPr lang="en-US" dirty="0" smtClean="0">
                <a:solidFill>
                  <a:schemeClr val="tx1"/>
                </a:solidFill>
              </a:rPr>
              <a:t>Model development and </a:t>
            </a:r>
            <a:r>
              <a:rPr lang="en-US" dirty="0" smtClean="0">
                <a:solidFill>
                  <a:schemeClr val="tx1"/>
                </a:solidFill>
              </a:rPr>
              <a:t>algorithm:</a:t>
            </a:r>
            <a:endParaRPr lang="en-US" dirty="0"/>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219201" y="1239521"/>
            <a:ext cx="10555856" cy="4640072"/>
          </a:xfrm>
        </p:spPr>
        <p:txBody>
          <a:bodyPr>
            <a:normAutofit fontScale="92500" lnSpcReduction="20000"/>
          </a:bodyPr>
          <a:lstStyle/>
          <a:p>
            <a:pPr marL="0" indent="0" algn="just">
              <a:lnSpc>
                <a:spcPct val="100000"/>
              </a:lnSpc>
              <a:buNone/>
            </a:pPr>
            <a:r>
              <a:rPr lang="en-US" dirty="0" smtClean="0">
                <a:solidFill>
                  <a:schemeClr val="tx1"/>
                </a:solidFill>
              </a:rPr>
              <a:t>For the given task, we can develop a model using Python with libraries such as pandas, </a:t>
            </a:r>
            <a:r>
              <a:rPr lang="en-US" dirty="0" err="1" smtClean="0">
                <a:solidFill>
                  <a:schemeClr val="tx1"/>
                </a:solidFill>
              </a:rPr>
              <a:t>NumPy</a:t>
            </a:r>
            <a:r>
              <a:rPr lang="en-US" dirty="0" smtClean="0">
                <a:solidFill>
                  <a:schemeClr val="tx1"/>
                </a:solidFill>
              </a:rPr>
              <a:t>, </a:t>
            </a:r>
            <a:r>
              <a:rPr lang="en-US" dirty="0" err="1" smtClean="0">
                <a:solidFill>
                  <a:schemeClr val="tx1"/>
                </a:solidFill>
              </a:rPr>
              <a:t>Matplotlib</a:t>
            </a:r>
            <a:r>
              <a:rPr lang="en-US" dirty="0" smtClean="0">
                <a:solidFill>
                  <a:schemeClr val="tx1"/>
                </a:solidFill>
              </a:rPr>
              <a:t>, and </a:t>
            </a:r>
            <a:r>
              <a:rPr lang="en-US" dirty="0" err="1" smtClean="0">
                <a:solidFill>
                  <a:schemeClr val="tx1"/>
                </a:solidFill>
              </a:rPr>
              <a:t>Seaborn</a:t>
            </a:r>
            <a:r>
              <a:rPr lang="en-US" dirty="0" smtClean="0">
                <a:solidFill>
                  <a:schemeClr val="tx1"/>
                </a:solidFill>
              </a:rPr>
              <a:t>. Here's an outline of the algorithm:</a:t>
            </a:r>
          </a:p>
          <a:p>
            <a:pPr algn="just">
              <a:lnSpc>
                <a:spcPct val="100000"/>
              </a:lnSpc>
              <a:buClrTx/>
              <a:buFont typeface="Wingdings" panose="05000000000000000000" pitchFamily="2" charset="2"/>
              <a:buChar char="v"/>
            </a:pPr>
            <a:r>
              <a:rPr lang="en-US" b="1" dirty="0" smtClean="0">
                <a:solidFill>
                  <a:schemeClr val="tx1"/>
                </a:solidFill>
              </a:rPr>
              <a:t>Data Loading and Preprocessing: </a:t>
            </a:r>
            <a:r>
              <a:rPr lang="en-US" dirty="0" smtClean="0">
                <a:solidFill>
                  <a:schemeClr val="tx1"/>
                </a:solidFill>
              </a:rPr>
              <a:t>Load the agricultural raw material prices dataset. Clean the data by handling missing values, outliers, and inconsistencies.</a:t>
            </a:r>
          </a:p>
          <a:p>
            <a:pPr algn="just">
              <a:lnSpc>
                <a:spcPct val="100000"/>
              </a:lnSpc>
              <a:buClrTx/>
              <a:buFont typeface="Wingdings" panose="05000000000000000000" pitchFamily="2" charset="2"/>
              <a:buChar char="v"/>
            </a:pPr>
            <a:r>
              <a:rPr lang="en-US" b="1" dirty="0" smtClean="0">
                <a:solidFill>
                  <a:schemeClr val="tx1"/>
                </a:solidFill>
              </a:rPr>
              <a:t>Calculate Price Range: </a:t>
            </a:r>
            <a:r>
              <a:rPr lang="en-US" dirty="0" smtClean="0">
                <a:solidFill>
                  <a:schemeClr val="tx1"/>
                </a:solidFill>
              </a:rPr>
              <a:t>Calculate the price range for each raw material over the years to identify high-range and low-range materials.</a:t>
            </a:r>
          </a:p>
          <a:p>
            <a:pPr algn="just">
              <a:lnSpc>
                <a:spcPct val="100000"/>
              </a:lnSpc>
              <a:buClrTx/>
              <a:buFont typeface="Wingdings" panose="05000000000000000000" pitchFamily="2" charset="2"/>
              <a:buChar char="v"/>
            </a:pPr>
            <a:r>
              <a:rPr lang="en-US" b="1" dirty="0" smtClean="0">
                <a:solidFill>
                  <a:schemeClr val="tx1"/>
                </a:solidFill>
              </a:rPr>
              <a:t>Calculate Percentage Change: </a:t>
            </a:r>
            <a:r>
              <a:rPr lang="en-US" dirty="0" smtClean="0">
                <a:solidFill>
                  <a:schemeClr val="tx1"/>
                </a:solidFill>
              </a:rPr>
              <a:t>Compute the percentage change in prices for each raw material over consecutive years to find high and low %Change materials.</a:t>
            </a:r>
          </a:p>
          <a:p>
            <a:pPr algn="just">
              <a:lnSpc>
                <a:spcPct val="100000"/>
              </a:lnSpc>
              <a:buClrTx/>
              <a:buFont typeface="Wingdings" panose="05000000000000000000" pitchFamily="2" charset="2"/>
              <a:buChar char="v"/>
            </a:pPr>
            <a:r>
              <a:rPr lang="en-US" b="1" dirty="0" smtClean="0">
                <a:solidFill>
                  <a:schemeClr val="tx1"/>
                </a:solidFill>
              </a:rPr>
              <a:t>Calculate Price Fluctuation Range: </a:t>
            </a:r>
            <a:r>
              <a:rPr lang="en-US" dirty="0" smtClean="0">
                <a:solidFill>
                  <a:schemeClr val="tx1"/>
                </a:solidFill>
              </a:rPr>
              <a:t>Determine the range of price changes for each raw material across different years.</a:t>
            </a:r>
            <a:endParaRPr lang="en-US" dirty="0">
              <a:solidFill>
                <a:schemeClr val="tx1"/>
              </a:solidFill>
            </a:endParaRPr>
          </a:p>
        </p:txBody>
      </p:sp>
    </p:spTree>
    <p:extLst>
      <p:ext uri="{BB962C8B-B14F-4D97-AF65-F5344CB8AC3E}">
        <p14:creationId xmlns:p14="http://schemas.microsoft.com/office/powerpoint/2010/main" xmlns="" val="10710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977357" y="270625"/>
            <a:ext cx="11214643" cy="1050175"/>
          </a:xfrm>
        </p:spPr>
        <p:txBody>
          <a:bodyPr>
            <a:normAutofit fontScale="90000"/>
          </a:bodyPr>
          <a:lstStyle/>
          <a:p>
            <a:r>
              <a:rPr lang="en-US" dirty="0" smtClean="0">
                <a:solidFill>
                  <a:schemeClr val="tx1"/>
                </a:solidFill>
              </a:rPr>
              <a:t>Model development and </a:t>
            </a:r>
            <a:r>
              <a:rPr lang="en-US" dirty="0" smtClean="0">
                <a:solidFill>
                  <a:schemeClr val="tx1"/>
                </a:solidFill>
              </a:rPr>
              <a:t>algorithm:</a:t>
            </a:r>
            <a:endParaRPr lang="en-US" dirty="0"/>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219201" y="1239521"/>
            <a:ext cx="10555856" cy="4640072"/>
          </a:xfrm>
        </p:spPr>
        <p:txBody>
          <a:bodyPr>
            <a:normAutofit fontScale="92500" lnSpcReduction="20000"/>
          </a:bodyPr>
          <a:lstStyle/>
          <a:p>
            <a:pPr algn="just">
              <a:buClrTx/>
              <a:buFont typeface="Wingdings" panose="05000000000000000000" pitchFamily="2" charset="2"/>
              <a:buChar char="v"/>
            </a:pPr>
            <a:r>
              <a:rPr lang="en-US" b="1" dirty="0" err="1" smtClean="0">
                <a:solidFill>
                  <a:schemeClr val="tx1"/>
                </a:solidFill>
              </a:rPr>
              <a:t>Heatmap</a:t>
            </a:r>
            <a:r>
              <a:rPr lang="en-US" b="1" dirty="0" smtClean="0">
                <a:solidFill>
                  <a:schemeClr val="tx1"/>
                </a:solidFill>
              </a:rPr>
              <a:t> Generation: </a:t>
            </a:r>
            <a:r>
              <a:rPr lang="en-US" dirty="0" smtClean="0">
                <a:solidFill>
                  <a:schemeClr val="tx1"/>
                </a:solidFill>
              </a:rPr>
              <a:t>Compute the correlation matrix between different raw materials based on their price fluctuations. Visualize the correlation matrix using a </a:t>
            </a:r>
            <a:r>
              <a:rPr lang="en-US" dirty="0" err="1" smtClean="0">
                <a:solidFill>
                  <a:schemeClr val="tx1"/>
                </a:solidFill>
              </a:rPr>
              <a:t>heatmap</a:t>
            </a:r>
            <a:r>
              <a:rPr lang="en-US" dirty="0" smtClean="0">
                <a:solidFill>
                  <a:schemeClr val="tx1"/>
                </a:solidFill>
              </a:rPr>
              <a:t> to map the correlation between raw materials.</a:t>
            </a:r>
          </a:p>
          <a:p>
            <a:pPr algn="just">
              <a:buClrTx/>
              <a:buFont typeface="Wingdings" panose="05000000000000000000" pitchFamily="2" charset="2"/>
              <a:buChar char="v"/>
            </a:pPr>
            <a:r>
              <a:rPr lang="en-US" b="1" dirty="0" smtClean="0">
                <a:solidFill>
                  <a:schemeClr val="tx1"/>
                </a:solidFill>
              </a:rPr>
              <a:t>Model Development: </a:t>
            </a:r>
            <a:r>
              <a:rPr lang="en-US" dirty="0" smtClean="0">
                <a:solidFill>
                  <a:schemeClr val="tx1"/>
                </a:solidFill>
              </a:rPr>
              <a:t>Implement functions or classes to automate the above steps. Ensure modularity and reusability of the code for scalability</a:t>
            </a:r>
          </a:p>
          <a:p>
            <a:pPr algn="just">
              <a:buClrTx/>
              <a:buFont typeface="Wingdings" panose="05000000000000000000" pitchFamily="2" charset="2"/>
              <a:buChar char="v"/>
            </a:pPr>
            <a:r>
              <a:rPr lang="en-US" dirty="0" smtClean="0">
                <a:solidFill>
                  <a:schemeClr val="tx1"/>
                </a:solidFill>
              </a:rPr>
              <a:t>.</a:t>
            </a:r>
            <a:r>
              <a:rPr lang="en-US" b="1" dirty="0" smtClean="0">
                <a:solidFill>
                  <a:schemeClr val="tx1"/>
                </a:solidFill>
              </a:rPr>
              <a:t>Analysis and Interpretation:  </a:t>
            </a:r>
            <a:r>
              <a:rPr lang="en-US" dirty="0" smtClean="0">
                <a:solidFill>
                  <a:schemeClr val="tx1"/>
                </a:solidFill>
              </a:rPr>
              <a:t>Analyze the results obtained from the model. Interpret the findings to extract actionable insights and recommendations for stakeholders</a:t>
            </a:r>
          </a:p>
          <a:p>
            <a:pPr algn="just">
              <a:buClrTx/>
              <a:buFont typeface="Wingdings" panose="05000000000000000000" pitchFamily="2" charset="2"/>
              <a:buChar char="v"/>
            </a:pPr>
            <a:r>
              <a:rPr lang="en-US" dirty="0" smtClean="0">
                <a:solidFill>
                  <a:schemeClr val="tx1"/>
                </a:solidFill>
              </a:rPr>
              <a:t>.</a:t>
            </a:r>
            <a:r>
              <a:rPr lang="en-US" b="1" dirty="0" smtClean="0">
                <a:solidFill>
                  <a:schemeClr val="tx1"/>
                </a:solidFill>
              </a:rPr>
              <a:t>Visualization and Reporting: </a:t>
            </a:r>
            <a:r>
              <a:rPr lang="en-US" dirty="0" smtClean="0">
                <a:solidFill>
                  <a:schemeClr val="tx1"/>
                </a:solidFill>
              </a:rPr>
              <a:t>Generate visualizations, including histograms for price ranges, bar plots for percentage change materials, and </a:t>
            </a:r>
            <a:r>
              <a:rPr lang="en-US" dirty="0" err="1" smtClean="0">
                <a:solidFill>
                  <a:schemeClr val="tx1"/>
                </a:solidFill>
              </a:rPr>
              <a:t>heatmap</a:t>
            </a:r>
            <a:r>
              <a:rPr lang="en-US" dirty="0" smtClean="0">
                <a:solidFill>
                  <a:schemeClr val="tx1"/>
                </a:solidFill>
              </a:rPr>
              <a:t> for correlation </a:t>
            </a:r>
            <a:r>
              <a:rPr lang="en-US" dirty="0" err="1" smtClean="0">
                <a:solidFill>
                  <a:schemeClr val="tx1"/>
                </a:solidFill>
              </a:rPr>
              <a:t>analysis.Document</a:t>
            </a:r>
            <a:r>
              <a:rPr lang="en-US" dirty="0" smtClean="0">
                <a:solidFill>
                  <a:schemeClr val="tx1"/>
                </a:solidFill>
              </a:rPr>
              <a:t> the findings and methodologies in a comprehensive report for presentation to stakeholders</a:t>
            </a:r>
            <a:endParaRPr lang="en-IN" dirty="0">
              <a:solidFill>
                <a:schemeClr val="tx1"/>
              </a:solidFill>
            </a:endParaRPr>
          </a:p>
        </p:txBody>
      </p:sp>
    </p:spTree>
    <p:extLst>
      <p:ext uri="{BB962C8B-B14F-4D97-AF65-F5344CB8AC3E}">
        <p14:creationId xmlns:p14="http://schemas.microsoft.com/office/powerpoint/2010/main" xmlns="" val="107108092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Custom 91">
      <a:majorFont>
        <a:latin typeface="Bodoni MT"/>
        <a:ea typeface=""/>
        <a:cs typeface=""/>
      </a:majorFont>
      <a:minorFont>
        <a:latin typeface="Times New Roman"/>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55916208_Getting to know your teacher_win32_SL_V2" id="{117468CD-FD74-421B-80C2-54C2E280903C}" vid="{F6B88795-ACAF-4739-9DA3-36C970FAD2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C86D29A-1D88-4D18-B841-9AD5C53CC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4E3E8A-D7DE-4632-A6FA-1031EE32A307}">
  <ds:schemaRefs>
    <ds:schemaRef ds:uri="http://schemas.microsoft.com/sharepoint/v3/contenttype/forms"/>
  </ds:schemaRefs>
</ds:datastoreItem>
</file>

<file path=customXml/itemProps3.xml><?xml version="1.0" encoding="utf-8"?>
<ds:datastoreItem xmlns:ds="http://schemas.openxmlformats.org/officeDocument/2006/customXml" ds:itemID="{5A5E3014-9C46-494C-AF13-AC5040852A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37</TotalTime>
  <Words>1148</Words>
  <Application>Microsoft Office PowerPoint</Application>
  <PresentationFormat>Custom</PresentationFormat>
  <Paragraphs>86</Paragraphs>
  <Slides>16</Slides>
  <Notes>16</Notes>
  <HiddenSlides>0</HiddenSlides>
  <MMClips>1</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Badge</vt:lpstr>
      <vt:lpstr>Slide 1</vt:lpstr>
      <vt:lpstr>CONTent:</vt:lpstr>
      <vt:lpstr>ABSTRACT</vt:lpstr>
      <vt:lpstr>PROBLEM STATEMENT:</vt:lpstr>
      <vt:lpstr>AIM:</vt:lpstr>
      <vt:lpstr>OBJECTIVE:</vt:lpstr>
      <vt:lpstr>System deployment approach</vt:lpstr>
      <vt:lpstr>Model development and algorithm:</vt:lpstr>
      <vt:lpstr>Model development and algorithm:</vt:lpstr>
      <vt:lpstr>Future scope:</vt:lpstr>
      <vt:lpstr>Slide 11</vt:lpstr>
      <vt:lpstr>Slide 12</vt:lpstr>
      <vt:lpstr>VIDEO OF THE PROJECT: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Suguna Kanish</dc:creator>
  <cp:lastModifiedBy>Mahes kumar</cp:lastModifiedBy>
  <cp:revision>6</cp:revision>
  <dcterms:created xsi:type="dcterms:W3CDTF">2024-04-15T15:28:23Z</dcterms:created>
  <dcterms:modified xsi:type="dcterms:W3CDTF">2024-04-15T16:06:46Z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