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3"/>
  </p:notesMasterIdLst>
  <p:sldIdLst>
    <p:sldId id="256" r:id="rId2"/>
    <p:sldId id="257" r:id="rId3"/>
    <p:sldId id="339" r:id="rId4"/>
    <p:sldId id="340" r:id="rId5"/>
    <p:sldId id="341" r:id="rId6"/>
    <p:sldId id="342" r:id="rId7"/>
    <p:sldId id="357" r:id="rId8"/>
    <p:sldId id="358" r:id="rId9"/>
    <p:sldId id="371" r:id="rId10"/>
    <p:sldId id="360" r:id="rId11"/>
    <p:sldId id="359" r:id="rId12"/>
    <p:sldId id="296" r:id="rId13"/>
    <p:sldId id="361" r:id="rId14"/>
    <p:sldId id="362" r:id="rId15"/>
    <p:sldId id="343" r:id="rId16"/>
    <p:sldId id="363" r:id="rId17"/>
    <p:sldId id="364" r:id="rId18"/>
    <p:sldId id="365" r:id="rId19"/>
    <p:sldId id="366" r:id="rId20"/>
    <p:sldId id="367" r:id="rId21"/>
    <p:sldId id="368" r:id="rId22"/>
    <p:sldId id="369" r:id="rId23"/>
    <p:sldId id="370" r:id="rId24"/>
    <p:sldId id="373" r:id="rId25"/>
    <p:sldId id="372" r:id="rId26"/>
    <p:sldId id="374" r:id="rId27"/>
    <p:sldId id="375" r:id="rId28"/>
    <p:sldId id="376" r:id="rId29"/>
    <p:sldId id="377" r:id="rId30"/>
    <p:sldId id="338" r:id="rId31"/>
    <p:sldId id="378" r:id="rId3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65"/>
  </p:normalViewPr>
  <p:slideViewPr>
    <p:cSldViewPr snapToGrid="0">
      <p:cViewPr varScale="1">
        <p:scale>
          <a:sx n="143" d="100"/>
          <a:sy n="143" d="100"/>
        </p:scale>
        <p:origin x="552" y="18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2/14/25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7364" y="1849081"/>
            <a:ext cx="8192728" cy="1445337"/>
          </a:xfrm>
        </p:spPr>
        <p:txBody>
          <a:bodyPr>
            <a:normAutofit/>
          </a:bodyPr>
          <a:lstStyle/>
          <a:p>
            <a:r>
              <a:rPr lang="en-US" sz="3200" dirty="0"/>
              <a:t>Conceptualizing &amp;</a:t>
            </a:r>
            <a:br>
              <a:rPr lang="en-US" sz="3200" dirty="0"/>
            </a:br>
            <a:r>
              <a:rPr lang="en-US" sz="3200" dirty="0"/>
              <a:t>Initializing the IT PROJECTS</a:t>
            </a:r>
          </a:p>
        </p:txBody>
      </p:sp>
      <p:sp>
        <p:nvSpPr>
          <p:cNvPr id="3" name="Subtitle 2"/>
          <p:cNvSpPr>
            <a:spLocks noGrp="1"/>
          </p:cNvSpPr>
          <p:nvPr>
            <p:ph type="subTitle" idx="1"/>
          </p:nvPr>
        </p:nvSpPr>
        <p:spPr>
          <a:xfrm>
            <a:off x="464575" y="3753458"/>
            <a:ext cx="8192728" cy="730043"/>
          </a:xfrm>
        </p:spPr>
        <p:txBody>
          <a:bodyPr/>
          <a:lstStyle/>
          <a:p>
            <a:r>
              <a:rPr lang="en-US" dirty="0" err="1"/>
              <a:t>Aris</a:t>
            </a:r>
            <a:r>
              <a:rPr lang="en-US" dirty="0"/>
              <a:t> J. </a:t>
            </a:r>
            <a:r>
              <a:rPr lang="en-US" dirty="0" err="1"/>
              <a:t>Ordoñez</a:t>
            </a:r>
            <a:r>
              <a:rPr lang="en-US" dirty="0"/>
              <a:t>, DIT</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AE865-5FFD-5760-7ABA-1CB98FCFF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E058BA-F782-A977-8CAA-FF5072B284CE}"/>
              </a:ext>
            </a:extLst>
          </p:cNvPr>
          <p:cNvSpPr>
            <a:spLocks noGrp="1"/>
          </p:cNvSpPr>
          <p:nvPr>
            <p:ph type="title"/>
          </p:nvPr>
        </p:nvSpPr>
        <p:spPr>
          <a:xfrm>
            <a:off x="561594" y="242266"/>
            <a:ext cx="8494436" cy="763526"/>
          </a:xfrm>
        </p:spPr>
        <p:txBody>
          <a:bodyPr>
            <a:noAutofit/>
          </a:bodyPr>
          <a:lstStyle/>
          <a:p>
            <a:r>
              <a:rPr lang="en-US" sz="3200" b="1" dirty="0"/>
              <a:t>Phase 2: Develop the Project</a:t>
            </a:r>
            <a:br>
              <a:rPr lang="en-US" sz="3200" b="1" dirty="0"/>
            </a:br>
            <a:r>
              <a:rPr lang="en-US" sz="3200" b="1" dirty="0"/>
              <a:t>Charter &amp; Detailed Project Plan</a:t>
            </a:r>
          </a:p>
        </p:txBody>
      </p:sp>
      <p:sp>
        <p:nvSpPr>
          <p:cNvPr id="3" name="Content Placeholder 2">
            <a:extLst>
              <a:ext uri="{FF2B5EF4-FFF2-40B4-BE49-F238E27FC236}">
                <a16:creationId xmlns:a16="http://schemas.microsoft.com/office/drawing/2014/main" id="{013800E6-18EA-9E42-9E46-34D7E556E653}"/>
              </a:ext>
            </a:extLst>
          </p:cNvPr>
          <p:cNvSpPr>
            <a:spLocks noGrp="1"/>
          </p:cNvSpPr>
          <p:nvPr>
            <p:ph idx="1"/>
          </p:nvPr>
        </p:nvSpPr>
        <p:spPr>
          <a:xfrm>
            <a:off x="448965" y="1435364"/>
            <a:ext cx="8246070" cy="3465870"/>
          </a:xfrm>
        </p:spPr>
        <p:txBody>
          <a:bodyPr>
            <a:noAutofit/>
          </a:bodyPr>
          <a:lstStyle/>
          <a:p>
            <a:r>
              <a:rPr lang="en-US" sz="2400" dirty="0"/>
              <a:t>The project charter is a key deliverable for the second phase of the IT project methodology. It defines how the project will be organized and how the project alternative that was recommended and approved for funding will be implemented.</a:t>
            </a:r>
          </a:p>
          <a:p>
            <a:r>
              <a:rPr lang="en-US" sz="2400" dirty="0"/>
              <a:t>The project charter provides another opportunity to clarify the project's goal and defines the project's objectives in terms of scope, schedule, budget, and quality standards. </a:t>
            </a:r>
          </a:p>
        </p:txBody>
      </p:sp>
    </p:spTree>
    <p:extLst>
      <p:ext uri="{BB962C8B-B14F-4D97-AF65-F5344CB8AC3E}">
        <p14:creationId xmlns:p14="http://schemas.microsoft.com/office/powerpoint/2010/main" val="22288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119C6-E258-366F-60BB-058103453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B1828-44E0-2A25-FBED-B1960B0FA008}"/>
              </a:ext>
            </a:extLst>
          </p:cNvPr>
          <p:cNvSpPr>
            <a:spLocks noGrp="1"/>
          </p:cNvSpPr>
          <p:nvPr>
            <p:ph type="title"/>
          </p:nvPr>
        </p:nvSpPr>
        <p:spPr>
          <a:xfrm>
            <a:off x="561594" y="242266"/>
            <a:ext cx="8494436" cy="763526"/>
          </a:xfrm>
        </p:spPr>
        <p:txBody>
          <a:bodyPr>
            <a:noAutofit/>
          </a:bodyPr>
          <a:lstStyle/>
          <a:p>
            <a:r>
              <a:rPr lang="en-US" sz="3200" b="1" dirty="0"/>
              <a:t>Phase 2: Develop the Project</a:t>
            </a:r>
            <a:br>
              <a:rPr lang="en-US" sz="3200" b="1" dirty="0"/>
            </a:br>
            <a:r>
              <a:rPr lang="en-US" sz="3200" b="1" dirty="0"/>
              <a:t>Charter &amp; Detailed Project Plan</a:t>
            </a:r>
          </a:p>
        </p:txBody>
      </p:sp>
      <p:sp>
        <p:nvSpPr>
          <p:cNvPr id="3" name="Content Placeholder 2">
            <a:extLst>
              <a:ext uri="{FF2B5EF4-FFF2-40B4-BE49-F238E27FC236}">
                <a16:creationId xmlns:a16="http://schemas.microsoft.com/office/drawing/2014/main" id="{C348FA90-AC20-989A-AC62-57C3E868FAD6}"/>
              </a:ext>
            </a:extLst>
          </p:cNvPr>
          <p:cNvSpPr>
            <a:spLocks noGrp="1"/>
          </p:cNvSpPr>
          <p:nvPr>
            <p:ph idx="1"/>
          </p:nvPr>
        </p:nvSpPr>
        <p:spPr/>
        <p:txBody>
          <a:bodyPr>
            <a:noAutofit/>
          </a:bodyPr>
          <a:lstStyle/>
          <a:p>
            <a:r>
              <a:rPr lang="en-US" dirty="0"/>
              <a:t>The project charter identifies and gives authority to a project manager to begin carrying out the processes and tasks associated with the systems development life cycle (SDLC).</a:t>
            </a:r>
          </a:p>
          <a:p>
            <a:r>
              <a:rPr lang="en-US" dirty="0"/>
              <a:t>The project plan provides all the tactical details concerning who will carry out the project work and when</a:t>
            </a:r>
            <a:endParaRPr lang="en-US" sz="4000" dirty="0"/>
          </a:p>
        </p:txBody>
      </p:sp>
    </p:spTree>
    <p:extLst>
      <p:ext uri="{BB962C8B-B14F-4D97-AF65-F5344CB8AC3E}">
        <p14:creationId xmlns:p14="http://schemas.microsoft.com/office/powerpoint/2010/main" val="341234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308" y="1245371"/>
            <a:ext cx="8246070" cy="3465870"/>
          </a:xfrm>
        </p:spPr>
        <p:txBody>
          <a:bodyPr>
            <a:noAutofit/>
          </a:bodyPr>
          <a:lstStyle/>
          <a:p>
            <a:pPr marL="0" indent="0">
              <a:buNone/>
            </a:pPr>
            <a:r>
              <a:rPr lang="en-US" sz="1800" b="1" dirty="0">
                <a:latin typeface="Verdana" panose="020B0604030504040204" pitchFamily="34" charset="0"/>
                <a:ea typeface="Verdana" panose="020B0604030504040204" pitchFamily="34" charset="0"/>
              </a:rPr>
              <a:t>The Project Charter and Plan answer the following questions:</a:t>
            </a:r>
          </a:p>
          <a:p>
            <a:r>
              <a:rPr lang="en-US" sz="1800" dirty="0">
                <a:latin typeface="Verdana" panose="020B0604030504040204" pitchFamily="34" charset="0"/>
                <a:ea typeface="Verdana" panose="020B0604030504040204" pitchFamily="34" charset="0"/>
              </a:rPr>
              <a:t>Who is the project manager?</a:t>
            </a:r>
          </a:p>
          <a:p>
            <a:r>
              <a:rPr lang="en-US" sz="1800" dirty="0">
                <a:latin typeface="Verdana" panose="020B0604030504040204" pitchFamily="34" charset="0"/>
                <a:ea typeface="Verdana" panose="020B0604030504040204" pitchFamily="34" charset="0"/>
              </a:rPr>
              <a:t>Who is the project sponsor?</a:t>
            </a:r>
          </a:p>
          <a:p>
            <a:r>
              <a:rPr lang="en-US" sz="1800" dirty="0">
                <a:latin typeface="Verdana" panose="020B0604030504040204" pitchFamily="34" charset="0"/>
                <a:ea typeface="Verdana" panose="020B0604030504040204" pitchFamily="34" charset="0"/>
              </a:rPr>
              <a:t>Who is on the project team?</a:t>
            </a:r>
          </a:p>
          <a:p>
            <a:r>
              <a:rPr lang="en-US" sz="1800" dirty="0">
                <a:latin typeface="Verdana" panose="020B0604030504040204" pitchFamily="34" charset="0"/>
                <a:ea typeface="Verdana" panose="020B0604030504040204" pitchFamily="34" charset="0"/>
              </a:rPr>
              <a:t>What role does everyone associated with the project play?</a:t>
            </a:r>
          </a:p>
          <a:p>
            <a:r>
              <a:rPr lang="en-US" sz="1800" dirty="0">
                <a:latin typeface="Verdana" panose="020B0604030504040204" pitchFamily="34" charset="0"/>
                <a:ea typeface="Verdana" panose="020B0604030504040204" pitchFamily="34" charset="0"/>
              </a:rPr>
              <a:t>What is the scope of the project?</a:t>
            </a:r>
          </a:p>
          <a:p>
            <a:r>
              <a:rPr lang="en-US" sz="1800" dirty="0">
                <a:latin typeface="Verdana" panose="020B0604030504040204" pitchFamily="34" charset="0"/>
                <a:ea typeface="Verdana" panose="020B0604030504040204" pitchFamily="34" charset="0"/>
              </a:rPr>
              <a:t>How much will the project cost?</a:t>
            </a:r>
          </a:p>
          <a:p>
            <a:r>
              <a:rPr lang="en-US" sz="1800" dirty="0">
                <a:latin typeface="Verdana" panose="020B0604030504040204" pitchFamily="34" charset="0"/>
                <a:ea typeface="Verdana" panose="020B0604030504040204" pitchFamily="34" charset="0"/>
              </a:rPr>
              <a:t>How long will it take to complete the project?</a:t>
            </a:r>
            <a:endParaRPr lang="en-US"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289C96C3-FCBF-8C27-636B-76D9B5D782F6}"/>
              </a:ext>
            </a:extLst>
          </p:cNvPr>
          <p:cNvSpPr>
            <a:spLocks noGrp="1"/>
          </p:cNvSpPr>
          <p:nvPr>
            <p:ph type="title"/>
          </p:nvPr>
        </p:nvSpPr>
        <p:spPr>
          <a:xfrm>
            <a:off x="561594" y="242266"/>
            <a:ext cx="8494436" cy="763526"/>
          </a:xfrm>
        </p:spPr>
        <p:txBody>
          <a:bodyPr>
            <a:noAutofit/>
          </a:bodyPr>
          <a:lstStyle/>
          <a:p>
            <a:r>
              <a:rPr lang="en-US" sz="3200" b="1" dirty="0"/>
              <a:t>The Project Charter and Plan</a:t>
            </a:r>
          </a:p>
        </p:txBody>
      </p:sp>
    </p:spTree>
    <p:extLst>
      <p:ext uri="{BB962C8B-B14F-4D97-AF65-F5344CB8AC3E}">
        <p14:creationId xmlns:p14="http://schemas.microsoft.com/office/powerpoint/2010/main" val="375568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1B45-D8B1-EA50-0D3F-F56ACF8DF7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6FE8D-94A9-E1F1-6603-3BE67CCBDCE4}"/>
              </a:ext>
            </a:extLst>
          </p:cNvPr>
          <p:cNvSpPr>
            <a:spLocks noGrp="1"/>
          </p:cNvSpPr>
          <p:nvPr>
            <p:ph idx="1"/>
          </p:nvPr>
        </p:nvSpPr>
        <p:spPr>
          <a:xfrm>
            <a:off x="376308" y="1245371"/>
            <a:ext cx="8246070" cy="3465870"/>
          </a:xfrm>
        </p:spPr>
        <p:txBody>
          <a:bodyPr>
            <a:noAutofit/>
          </a:bodyPr>
          <a:lstStyle/>
          <a:p>
            <a:pPr marL="0" indent="0">
              <a:buNone/>
            </a:pPr>
            <a:r>
              <a:rPr lang="en-US" sz="1800" b="1" dirty="0">
                <a:latin typeface="Verdana" panose="020B0604030504040204" pitchFamily="34" charset="0"/>
                <a:ea typeface="Verdana" panose="020B0604030504040204" pitchFamily="34" charset="0"/>
              </a:rPr>
              <a:t>The Project Charter and Plan answer the following questions:</a:t>
            </a:r>
          </a:p>
          <a:p>
            <a:r>
              <a:rPr lang="en-US" sz="1800" dirty="0">
                <a:latin typeface="Verdana" panose="020B0604030504040204" pitchFamily="34" charset="0"/>
                <a:ea typeface="Verdana" panose="020B0604030504040204" pitchFamily="34" charset="0"/>
              </a:rPr>
              <a:t>What resources and technology will be required?</a:t>
            </a:r>
          </a:p>
          <a:p>
            <a:r>
              <a:rPr lang="en-US" sz="1800" dirty="0">
                <a:latin typeface="Verdana" panose="020B0604030504040204" pitchFamily="34" charset="0"/>
                <a:ea typeface="Verdana" panose="020B0604030504040204" pitchFamily="34" charset="0"/>
              </a:rPr>
              <a:t>What approach, tools, and techniques will be used to develop the information system?</a:t>
            </a:r>
          </a:p>
          <a:p>
            <a:r>
              <a:rPr lang="en-US" sz="1800" dirty="0">
                <a:latin typeface="Verdana" panose="020B0604030504040204" pitchFamily="34" charset="0"/>
                <a:ea typeface="Verdana" panose="020B0604030504040204" pitchFamily="34" charset="0"/>
              </a:rPr>
              <a:t>What tasks or activities will be required to perform the project work?</a:t>
            </a:r>
          </a:p>
          <a:p>
            <a:r>
              <a:rPr lang="en-US" sz="1800" dirty="0">
                <a:latin typeface="Verdana" panose="020B0604030504040204" pitchFamily="34" charset="0"/>
                <a:ea typeface="Verdana" panose="020B0604030504040204" pitchFamily="34" charset="0"/>
              </a:rPr>
              <a:t>How long will these tasks or activities take?</a:t>
            </a:r>
          </a:p>
          <a:p>
            <a:r>
              <a:rPr lang="en-US" sz="1800" dirty="0">
                <a:latin typeface="Verdana" panose="020B0604030504040204" pitchFamily="34" charset="0"/>
                <a:ea typeface="Verdana" panose="020B0604030504040204" pitchFamily="34" charset="0"/>
              </a:rPr>
              <a:t>Who will be responsible for performing these tasks or activities?</a:t>
            </a:r>
          </a:p>
          <a:p>
            <a:r>
              <a:rPr lang="en-US" sz="1800" dirty="0">
                <a:latin typeface="Verdana" panose="020B0604030504040204" pitchFamily="34" charset="0"/>
                <a:ea typeface="Verdana" panose="020B0604030504040204" pitchFamily="34" charset="0"/>
              </a:rPr>
              <a:t>What will the organization receive for the time, money, and resources invested in this project?			</a:t>
            </a:r>
          </a:p>
          <a:p>
            <a:pPr marL="0" indent="0">
              <a:buNone/>
            </a:pPr>
            <a:endParaRPr lang="en-US" dirty="0">
              <a:latin typeface="Verdana" panose="020B0604030504040204" pitchFamily="34" charset="0"/>
              <a:ea typeface="Verdana" panose="020B0604030504040204" pitchFamily="34" charset="0"/>
            </a:endParaRPr>
          </a:p>
          <a:p>
            <a:endParaRPr lang="en-US" sz="3600" dirty="0">
              <a:latin typeface="Verdana" panose="020B0604030504040204" pitchFamily="34" charset="0"/>
              <a:ea typeface="Verdana" panose="020B0604030504040204" pitchFamily="34" charset="0"/>
            </a:endParaRPr>
          </a:p>
        </p:txBody>
      </p:sp>
      <p:sp>
        <p:nvSpPr>
          <p:cNvPr id="6" name="Title 1">
            <a:extLst>
              <a:ext uri="{FF2B5EF4-FFF2-40B4-BE49-F238E27FC236}">
                <a16:creationId xmlns:a16="http://schemas.microsoft.com/office/drawing/2014/main" id="{AC6F0A60-658F-614F-9A5C-5747740A149F}"/>
              </a:ext>
            </a:extLst>
          </p:cNvPr>
          <p:cNvSpPr>
            <a:spLocks noGrp="1"/>
          </p:cNvSpPr>
          <p:nvPr>
            <p:ph type="title"/>
          </p:nvPr>
        </p:nvSpPr>
        <p:spPr>
          <a:xfrm>
            <a:off x="561594" y="242266"/>
            <a:ext cx="8494436" cy="763526"/>
          </a:xfrm>
        </p:spPr>
        <p:txBody>
          <a:bodyPr>
            <a:noAutofit/>
          </a:bodyPr>
          <a:lstStyle/>
          <a:p>
            <a:r>
              <a:rPr lang="en-US" sz="3200" b="1" dirty="0"/>
              <a:t>The Project Charter and Plan</a:t>
            </a:r>
          </a:p>
        </p:txBody>
      </p:sp>
    </p:spTree>
    <p:extLst>
      <p:ext uri="{BB962C8B-B14F-4D97-AF65-F5344CB8AC3E}">
        <p14:creationId xmlns:p14="http://schemas.microsoft.com/office/powerpoint/2010/main" val="188077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BB6B6-9749-5249-4F0D-1CBD8ECD6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DF136-D7C9-2C16-BB13-AA9B21426862}"/>
              </a:ext>
            </a:extLst>
          </p:cNvPr>
          <p:cNvSpPr>
            <a:spLocks noGrp="1"/>
          </p:cNvSpPr>
          <p:nvPr>
            <p:ph type="title"/>
          </p:nvPr>
        </p:nvSpPr>
        <p:spPr>
          <a:xfrm>
            <a:off x="561594" y="242266"/>
            <a:ext cx="8494436" cy="763526"/>
          </a:xfrm>
        </p:spPr>
        <p:txBody>
          <a:bodyPr>
            <a:noAutofit/>
          </a:bodyPr>
          <a:lstStyle/>
          <a:p>
            <a:r>
              <a:rPr lang="en-US" sz="3200" b="1" dirty="0"/>
              <a:t>Phase 3: Execute and</a:t>
            </a:r>
            <a:br>
              <a:rPr lang="en-US" sz="3200" b="1" dirty="0"/>
            </a:br>
            <a:r>
              <a:rPr lang="en-US" sz="3200" b="1" dirty="0"/>
              <a:t>Control the Project</a:t>
            </a:r>
          </a:p>
        </p:txBody>
      </p:sp>
      <p:sp>
        <p:nvSpPr>
          <p:cNvPr id="3" name="Content Placeholder 2">
            <a:extLst>
              <a:ext uri="{FF2B5EF4-FFF2-40B4-BE49-F238E27FC236}">
                <a16:creationId xmlns:a16="http://schemas.microsoft.com/office/drawing/2014/main" id="{531DE35B-D48D-BE29-06A5-9657C063AC89}"/>
              </a:ext>
            </a:extLst>
          </p:cNvPr>
          <p:cNvSpPr>
            <a:spLocks noGrp="1"/>
          </p:cNvSpPr>
          <p:nvPr>
            <p:ph idx="1"/>
          </p:nvPr>
        </p:nvSpPr>
        <p:spPr/>
        <p:txBody>
          <a:bodyPr>
            <a:noAutofit/>
          </a:bodyPr>
          <a:lstStyle/>
          <a:p>
            <a:r>
              <a:rPr lang="en-US" dirty="0"/>
              <a:t>Carrying out the Project Plan to deliver the IT Product and managing the project’s processes to achieve the project’s goal</a:t>
            </a:r>
          </a:p>
          <a:p>
            <a:r>
              <a:rPr lang="en-US" dirty="0"/>
              <a:t>The project team uses a particular approach and set of systems analysis and design tools for implementing the System Development Life Cycle</a:t>
            </a:r>
          </a:p>
        </p:txBody>
      </p:sp>
    </p:spTree>
    <p:extLst>
      <p:ext uri="{BB962C8B-B14F-4D97-AF65-F5344CB8AC3E}">
        <p14:creationId xmlns:p14="http://schemas.microsoft.com/office/powerpoint/2010/main" val="1200838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b="1" dirty="0"/>
              <a:t>Required project Support</a:t>
            </a:r>
          </a:p>
        </p:txBody>
      </p:sp>
      <p:sp>
        <p:nvSpPr>
          <p:cNvPr id="3" name="Content Placeholder 2"/>
          <p:cNvSpPr>
            <a:spLocks noGrp="1"/>
          </p:cNvSpPr>
          <p:nvPr>
            <p:ph idx="1"/>
          </p:nvPr>
        </p:nvSpPr>
        <p:spPr/>
        <p:txBody>
          <a:bodyPr>
            <a:noAutofit/>
          </a:bodyPr>
          <a:lstStyle/>
          <a:p>
            <a:r>
              <a:rPr lang="en-US" sz="2400" dirty="0">
                <a:latin typeface="Verdana" panose="020B0604030504040204" pitchFamily="34" charset="0"/>
                <a:ea typeface="Verdana" panose="020B0604030504040204" pitchFamily="34" charset="0"/>
              </a:rPr>
              <a:t>Acquisition of people with the appropriate skills, experience, and knowledge</a:t>
            </a:r>
          </a:p>
          <a:p>
            <a:r>
              <a:rPr lang="en-US" sz="2400" dirty="0">
                <a:latin typeface="Verdana" panose="020B0604030504040204" pitchFamily="34" charset="0"/>
                <a:ea typeface="Verdana" panose="020B0604030504040204" pitchFamily="34" charset="0"/>
              </a:rPr>
              <a:t>The technical infrastructure for development</a:t>
            </a:r>
          </a:p>
          <a:p>
            <a:r>
              <a:rPr lang="en-US" sz="2400" dirty="0">
                <a:latin typeface="Verdana" panose="020B0604030504040204" pitchFamily="34" charset="0"/>
                <a:ea typeface="Verdana" panose="020B0604030504040204" pitchFamily="34" charset="0"/>
              </a:rPr>
              <a:t>IS development methods and tools</a:t>
            </a:r>
          </a:p>
          <a:p>
            <a:r>
              <a:rPr lang="en-US" sz="2400" dirty="0">
                <a:latin typeface="Verdana" panose="020B0604030504040204" pitchFamily="34" charset="0"/>
                <a:ea typeface="Verdana" panose="020B0604030504040204" pitchFamily="34" charset="0"/>
              </a:rPr>
              <a:t>A proper work environment</a:t>
            </a:r>
          </a:p>
          <a:p>
            <a:r>
              <a:rPr lang="en-US" sz="2400" dirty="0">
                <a:latin typeface="Verdana" panose="020B0604030504040204" pitchFamily="34" charset="0"/>
                <a:ea typeface="Verdana" panose="020B0604030504040204" pitchFamily="34" charset="0"/>
              </a:rPr>
              <a:t>Scope, schedule, budget, and quality controls</a:t>
            </a:r>
          </a:p>
          <a:p>
            <a:r>
              <a:rPr lang="en-US" sz="2400" dirty="0">
                <a:latin typeface="Verdana" panose="020B0604030504040204" pitchFamily="34" charset="0"/>
                <a:ea typeface="Verdana" panose="020B0604030504040204" pitchFamily="34" charset="0"/>
              </a:rPr>
              <a:t>A detailed risk plan</a:t>
            </a:r>
          </a:p>
          <a:p>
            <a:r>
              <a:rPr lang="en-US" sz="2400" dirty="0">
                <a:latin typeface="Verdana" panose="020B0604030504040204" pitchFamily="34" charset="0"/>
                <a:ea typeface="Verdana" panose="020B0604030504040204" pitchFamily="34" charset="0"/>
              </a:rPr>
              <a:t>A procurement plan for vendors and suppliers</a:t>
            </a:r>
          </a:p>
          <a:p>
            <a:pPr marL="0" indent="0">
              <a:buNone/>
            </a:pPr>
            <a:endParaRPr lang="en-US" sz="4400" dirty="0">
              <a:latin typeface="Verdana" panose="020B0604030504040204" pitchFamily="34" charset="0"/>
              <a:ea typeface="Verdana" panose="020B0604030504040204" pitchFamily="34" charset="0"/>
            </a:endParaRPr>
          </a:p>
          <a:p>
            <a:endParaRPr lang="en-US" sz="4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37478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8DFD-E5F4-C382-0C5D-4AAAF784A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834F8-8C5C-9F0D-4E5F-3226CDEECEDD}"/>
              </a:ext>
            </a:extLst>
          </p:cNvPr>
          <p:cNvSpPr>
            <a:spLocks noGrp="1"/>
          </p:cNvSpPr>
          <p:nvPr>
            <p:ph type="title"/>
          </p:nvPr>
        </p:nvSpPr>
        <p:spPr>
          <a:xfrm>
            <a:off x="471947" y="224337"/>
            <a:ext cx="8494436" cy="763526"/>
          </a:xfrm>
        </p:spPr>
        <p:txBody>
          <a:bodyPr>
            <a:noAutofit/>
          </a:bodyPr>
          <a:lstStyle/>
          <a:p>
            <a:r>
              <a:rPr lang="en-US" b="1" dirty="0"/>
              <a:t>Required project Support</a:t>
            </a:r>
          </a:p>
        </p:txBody>
      </p:sp>
      <p:sp>
        <p:nvSpPr>
          <p:cNvPr id="3" name="Content Placeholder 2">
            <a:extLst>
              <a:ext uri="{FF2B5EF4-FFF2-40B4-BE49-F238E27FC236}">
                <a16:creationId xmlns:a16="http://schemas.microsoft.com/office/drawing/2014/main" id="{3E3A2AAB-8AFA-B808-A228-908F78046F45}"/>
              </a:ext>
            </a:extLst>
          </p:cNvPr>
          <p:cNvSpPr>
            <a:spLocks noGrp="1"/>
          </p:cNvSpPr>
          <p:nvPr>
            <p:ph idx="1"/>
          </p:nvPr>
        </p:nvSpPr>
        <p:spPr/>
        <p:txBody>
          <a:bodyPr>
            <a:noAutofit/>
          </a:bodyPr>
          <a:lstStyle/>
          <a:p>
            <a:r>
              <a:rPr lang="en-US" sz="2400" dirty="0">
                <a:latin typeface="Verdana" panose="020B0604030504040204" pitchFamily="34" charset="0"/>
                <a:ea typeface="Verdana" panose="020B0604030504040204" pitchFamily="34" charset="0"/>
              </a:rPr>
              <a:t>A quality management plan</a:t>
            </a:r>
            <a:r>
              <a:rPr lang="en-US" sz="3200" dirty="0">
                <a:latin typeface="Verdana" panose="020B0604030504040204" pitchFamily="34" charset="0"/>
                <a:ea typeface="Verdana" panose="020B0604030504040204" pitchFamily="34" charset="0"/>
              </a:rPr>
              <a:t>			</a:t>
            </a:r>
          </a:p>
          <a:p>
            <a:r>
              <a:rPr lang="en-US" sz="2400" dirty="0">
                <a:latin typeface="Verdana" panose="020B0604030504040204" pitchFamily="34" charset="0"/>
                <a:ea typeface="Verdana" panose="020B0604030504040204" pitchFamily="34" charset="0"/>
              </a:rPr>
              <a:t>A change management plan</a:t>
            </a:r>
          </a:p>
          <a:p>
            <a:r>
              <a:rPr lang="en-US" sz="2400" dirty="0">
                <a:latin typeface="Verdana" panose="020B0604030504040204" pitchFamily="34" charset="0"/>
                <a:ea typeface="Verdana" panose="020B0604030504040204" pitchFamily="34" charset="0"/>
              </a:rPr>
              <a:t>A communications plan</a:t>
            </a:r>
          </a:p>
          <a:p>
            <a:r>
              <a:rPr lang="en-US" sz="2400" dirty="0">
                <a:latin typeface="Verdana" panose="020B0604030504040204" pitchFamily="34" charset="0"/>
                <a:ea typeface="Verdana" panose="020B0604030504040204" pitchFamily="34" charset="0"/>
              </a:rPr>
              <a:t>A testing plan</a:t>
            </a:r>
          </a:p>
          <a:p>
            <a:r>
              <a:rPr lang="en-US" sz="2400" dirty="0">
                <a:latin typeface="Verdana" panose="020B0604030504040204" pitchFamily="34" charset="0"/>
                <a:ea typeface="Verdana" panose="020B0604030504040204" pitchFamily="34" charset="0"/>
              </a:rPr>
              <a:t>An implementation plan</a:t>
            </a:r>
          </a:p>
          <a:p>
            <a:r>
              <a:rPr lang="en-US" sz="2400" dirty="0">
                <a:latin typeface="Verdana" panose="020B0604030504040204" pitchFamily="34" charset="0"/>
                <a:ea typeface="Verdana" panose="020B0604030504040204" pitchFamily="34" charset="0"/>
              </a:rPr>
              <a:t>A human resources system for evaluation and rewards</a:t>
            </a:r>
            <a:endParaRPr lang="en-US" sz="4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881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42B02-3CD7-AE7F-41F6-4FC0840C8E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153CE-A655-037A-79AF-C4441E573CAD}"/>
              </a:ext>
            </a:extLst>
          </p:cNvPr>
          <p:cNvSpPr>
            <a:spLocks noGrp="1"/>
          </p:cNvSpPr>
          <p:nvPr>
            <p:ph type="title"/>
          </p:nvPr>
        </p:nvSpPr>
        <p:spPr>
          <a:xfrm>
            <a:off x="561594" y="242266"/>
            <a:ext cx="8494436" cy="763526"/>
          </a:xfrm>
        </p:spPr>
        <p:txBody>
          <a:bodyPr>
            <a:noAutofit/>
          </a:bodyPr>
          <a:lstStyle/>
          <a:p>
            <a:r>
              <a:rPr lang="en-US" sz="4400" b="1" dirty="0"/>
              <a:t>Phase 4: Close Project</a:t>
            </a:r>
          </a:p>
        </p:txBody>
      </p:sp>
      <p:sp>
        <p:nvSpPr>
          <p:cNvPr id="3" name="Content Placeholder 2">
            <a:extLst>
              <a:ext uri="{FF2B5EF4-FFF2-40B4-BE49-F238E27FC236}">
                <a16:creationId xmlns:a16="http://schemas.microsoft.com/office/drawing/2014/main" id="{A426947C-9EF5-50A6-81DD-3ED735B07B05}"/>
              </a:ext>
            </a:extLst>
          </p:cNvPr>
          <p:cNvSpPr>
            <a:spLocks noGrp="1"/>
          </p:cNvSpPr>
          <p:nvPr>
            <p:ph idx="1"/>
          </p:nvPr>
        </p:nvSpPr>
        <p:spPr/>
        <p:txBody>
          <a:bodyPr>
            <a:noAutofit/>
          </a:bodyPr>
          <a:lstStyle/>
          <a:p>
            <a:r>
              <a:rPr lang="en-US" sz="2400" dirty="0"/>
              <a:t>After the information system has been developed, tested, and installed, a formal acceptance should transfer control from the project team to the client or project sponsor. Project team should prepare a final project report and presentation to document and verify that all the project deliverables have been completed as defied in the project's scope.</a:t>
            </a:r>
          </a:p>
          <a:p>
            <a:r>
              <a:rPr lang="en-US" sz="2400" dirty="0"/>
              <a:t>This gives the project sponsor confidence that the project has been completed and makes the formal approval and acceptance of the project go more smoothly</a:t>
            </a:r>
            <a:endParaRPr lang="en-US" sz="3600" dirty="0"/>
          </a:p>
        </p:txBody>
      </p:sp>
    </p:spTree>
    <p:extLst>
      <p:ext uri="{BB962C8B-B14F-4D97-AF65-F5344CB8AC3E}">
        <p14:creationId xmlns:p14="http://schemas.microsoft.com/office/powerpoint/2010/main" val="4059827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024BD-5012-6306-06B3-1CC3241F0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41E5B-C969-C026-6F55-5722EAD3A347}"/>
              </a:ext>
            </a:extLst>
          </p:cNvPr>
          <p:cNvSpPr>
            <a:spLocks noGrp="1"/>
          </p:cNvSpPr>
          <p:nvPr>
            <p:ph type="title"/>
          </p:nvPr>
        </p:nvSpPr>
        <p:spPr>
          <a:xfrm>
            <a:off x="561594" y="242266"/>
            <a:ext cx="8494436" cy="763526"/>
          </a:xfrm>
        </p:spPr>
        <p:txBody>
          <a:bodyPr>
            <a:noAutofit/>
          </a:bodyPr>
          <a:lstStyle/>
          <a:p>
            <a:r>
              <a:rPr lang="en-US" sz="4400" b="1" dirty="0"/>
              <a:t>Phase 4: Close Project</a:t>
            </a:r>
          </a:p>
        </p:txBody>
      </p:sp>
      <p:sp>
        <p:nvSpPr>
          <p:cNvPr id="3" name="Content Placeholder 2">
            <a:extLst>
              <a:ext uri="{FF2B5EF4-FFF2-40B4-BE49-F238E27FC236}">
                <a16:creationId xmlns:a16="http://schemas.microsoft.com/office/drawing/2014/main" id="{21064C2E-396F-5BAA-47DB-9F246FB0D845}"/>
              </a:ext>
            </a:extLst>
          </p:cNvPr>
          <p:cNvSpPr>
            <a:spLocks noGrp="1"/>
          </p:cNvSpPr>
          <p:nvPr>
            <p:ph idx="1"/>
          </p:nvPr>
        </p:nvSpPr>
        <p:spPr/>
        <p:txBody>
          <a:bodyPr>
            <a:noAutofit/>
          </a:bodyPr>
          <a:lstStyle/>
          <a:p>
            <a:r>
              <a:rPr lang="en-US" sz="2400" dirty="0"/>
              <a:t>At this time, the final cost of the project can be determined. Subsequently, the consultant may invoice the client for any remaining payments, or the accounting department may make any final internal charges to appropriate accounts. </a:t>
            </a:r>
          </a:p>
          <a:p>
            <a:r>
              <a:rPr lang="en-US" sz="2400" dirty="0"/>
              <a:t>The project manager and team must follow a set of processes to formally close the project. These processes include such things as closing all project accounts, archiving all project documents and files, and releasing project resources.</a:t>
            </a:r>
            <a:endParaRPr lang="en-US" sz="3600" dirty="0"/>
          </a:p>
        </p:txBody>
      </p:sp>
    </p:spTree>
    <p:extLst>
      <p:ext uri="{BB962C8B-B14F-4D97-AF65-F5344CB8AC3E}">
        <p14:creationId xmlns:p14="http://schemas.microsoft.com/office/powerpoint/2010/main" val="276470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8CB95-18BD-7968-3113-B71AC8C59D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051873-8254-E5B5-B038-41EE1834A6B2}"/>
              </a:ext>
            </a:extLst>
          </p:cNvPr>
          <p:cNvSpPr>
            <a:spLocks noGrp="1"/>
          </p:cNvSpPr>
          <p:nvPr>
            <p:ph type="title"/>
          </p:nvPr>
        </p:nvSpPr>
        <p:spPr>
          <a:xfrm>
            <a:off x="561594" y="242266"/>
            <a:ext cx="8494436" cy="763526"/>
          </a:xfrm>
        </p:spPr>
        <p:txBody>
          <a:bodyPr>
            <a:noAutofit/>
          </a:bodyPr>
          <a:lstStyle/>
          <a:p>
            <a:r>
              <a:rPr lang="en-US" b="1" dirty="0"/>
              <a:t>Phase 5: Evaluate Project</a:t>
            </a:r>
            <a:br>
              <a:rPr lang="en-US" b="1" dirty="0"/>
            </a:br>
            <a:r>
              <a:rPr lang="en-US" b="1" dirty="0"/>
              <a:t>Success</a:t>
            </a:r>
          </a:p>
        </p:txBody>
      </p:sp>
      <p:sp>
        <p:nvSpPr>
          <p:cNvPr id="3" name="Content Placeholder 2">
            <a:extLst>
              <a:ext uri="{FF2B5EF4-FFF2-40B4-BE49-F238E27FC236}">
                <a16:creationId xmlns:a16="http://schemas.microsoft.com/office/drawing/2014/main" id="{6802EB5A-45D7-B39B-1497-07E6112B3FE5}"/>
              </a:ext>
            </a:extLst>
          </p:cNvPr>
          <p:cNvSpPr>
            <a:spLocks noGrp="1"/>
          </p:cNvSpPr>
          <p:nvPr>
            <p:ph idx="1"/>
          </p:nvPr>
        </p:nvSpPr>
        <p:spPr/>
        <p:txBody>
          <a:bodyPr>
            <a:noAutofit/>
          </a:bodyPr>
          <a:lstStyle/>
          <a:p>
            <a:r>
              <a:rPr lang="en-US" sz="2000" dirty="0"/>
              <a:t>The final phase of the methodology should focus on evaluating four areas:</a:t>
            </a:r>
          </a:p>
          <a:p>
            <a:pPr lvl="1"/>
            <a:r>
              <a:rPr lang="en-US" sz="2000" dirty="0"/>
              <a:t>1) Postmortem, or final project review, should be conducted by the project manager and team. This review should focus on the entire project and attempt to assess what went well and what the project team could have done better. Subsequently, the lessons learned from the project team's experience should be documented and shared with others throughout the organization. In addition, the project manager and team should identify </a:t>
            </a:r>
            <a:r>
              <a:rPr lang="en-US" sz="2000" dirty="0" err="1"/>
              <a:t>bcst</a:t>
            </a:r>
            <a:r>
              <a:rPr lang="en-US" sz="2000" dirty="0"/>
              <a:t> practices that can be institutionalized throughout the organization by incorporating them into the methodology. As a result, the methodology evolves and better suits the organization's processes, culture, and people</a:t>
            </a:r>
            <a:endParaRPr lang="en-US" sz="3200" dirty="0"/>
          </a:p>
        </p:txBody>
      </p:sp>
    </p:spTree>
    <p:extLst>
      <p:ext uri="{BB962C8B-B14F-4D97-AF65-F5344CB8AC3E}">
        <p14:creationId xmlns:p14="http://schemas.microsoft.com/office/powerpoint/2010/main" val="1628699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800" b="1" dirty="0"/>
              <a:t>LECTURE OBJECTIVE</a:t>
            </a:r>
          </a:p>
        </p:txBody>
      </p:sp>
      <p:sp>
        <p:nvSpPr>
          <p:cNvPr id="3" name="Content Placeholder 2"/>
          <p:cNvSpPr>
            <a:spLocks noGrp="1"/>
          </p:cNvSpPr>
          <p:nvPr>
            <p:ph idx="1"/>
          </p:nvPr>
        </p:nvSpPr>
        <p:spPr/>
        <p:txBody>
          <a:bodyPr>
            <a:noAutofit/>
          </a:bodyPr>
          <a:lstStyle/>
          <a:p>
            <a:r>
              <a:rPr lang="en-US" sz="1800" b="1" dirty="0"/>
              <a:t>This lecture will describe how IT projects are conceptualized and initialized. After studying this chapter, you should understand and be able to:</a:t>
            </a:r>
          </a:p>
          <a:p>
            <a:pPr lvl="1"/>
            <a:r>
              <a:rPr lang="en-US" sz="1600" dirty="0"/>
              <a:t>Define what a methodology is and describe the role it serves in IT projects.</a:t>
            </a:r>
          </a:p>
          <a:p>
            <a:pPr lvl="1"/>
            <a:r>
              <a:rPr lang="en-US" sz="1600" dirty="0"/>
              <a:t>Identify the phases and infrastructure that make up the IT project methodology introduced in this chapter.</a:t>
            </a:r>
          </a:p>
          <a:p>
            <a:pPr lvl="1"/>
            <a:r>
              <a:rPr lang="en-US" sz="1600" dirty="0"/>
              <a:t>Develop and apply the concept of a project's </a:t>
            </a:r>
            <a:r>
              <a:rPr lang="en-US" sz="1600"/>
              <a:t>measurable organizational value </a:t>
            </a:r>
            <a:r>
              <a:rPr lang="en-US" sz="1600" dirty="0"/>
              <a:t>(MOV).</a:t>
            </a:r>
          </a:p>
          <a:p>
            <a:pPr lvl="1"/>
            <a:r>
              <a:rPr lang="en-US" sz="1600" dirty="0"/>
              <a:t>Describe and be able to prepare a business case.</a:t>
            </a:r>
          </a:p>
          <a:p>
            <a:pPr lvl="1"/>
            <a:r>
              <a:rPr lang="en-US" sz="1600" dirty="0"/>
              <a:t>Distinguish between financial models and scoring models.</a:t>
            </a:r>
          </a:p>
          <a:p>
            <a:pPr lvl="1"/>
            <a:r>
              <a:rPr lang="en-US" sz="1600" dirty="0"/>
              <a:t>Describe the project selection process as well as the Balanced Scorecard</a:t>
            </a:r>
          </a:p>
          <a:p>
            <a:pPr lvl="1"/>
            <a:r>
              <a:rPr lang="en-US" sz="1600" dirty="0"/>
              <a:t>approach	</a:t>
            </a:r>
            <a:r>
              <a:rPr lang="en-US" sz="1400" dirty="0"/>
              <a:t>		</a:t>
            </a:r>
          </a:p>
          <a:p>
            <a:pPr marL="0" indent="0">
              <a:buNone/>
            </a:pPr>
            <a:endParaRPr lang="en-US" sz="2000" dirty="0"/>
          </a:p>
          <a:p>
            <a:endParaRPr lang="en-US" sz="2000"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2567B-454C-2CD8-836D-FB0240D2B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C17BF-BA30-66A7-C998-DAF6440AA2A7}"/>
              </a:ext>
            </a:extLst>
          </p:cNvPr>
          <p:cNvSpPr>
            <a:spLocks noGrp="1"/>
          </p:cNvSpPr>
          <p:nvPr>
            <p:ph type="title"/>
          </p:nvPr>
        </p:nvSpPr>
        <p:spPr>
          <a:xfrm>
            <a:off x="561594" y="242266"/>
            <a:ext cx="8494436" cy="763526"/>
          </a:xfrm>
        </p:spPr>
        <p:txBody>
          <a:bodyPr>
            <a:noAutofit/>
          </a:bodyPr>
          <a:lstStyle/>
          <a:p>
            <a:r>
              <a:rPr lang="en-US" b="1" dirty="0"/>
              <a:t>Phase 5: Evaluate Project</a:t>
            </a:r>
            <a:br>
              <a:rPr lang="en-US" b="1" dirty="0"/>
            </a:br>
            <a:r>
              <a:rPr lang="en-US" b="1" dirty="0"/>
              <a:t>Success</a:t>
            </a:r>
          </a:p>
        </p:txBody>
      </p:sp>
      <p:sp>
        <p:nvSpPr>
          <p:cNvPr id="3" name="Content Placeholder 2">
            <a:extLst>
              <a:ext uri="{FF2B5EF4-FFF2-40B4-BE49-F238E27FC236}">
                <a16:creationId xmlns:a16="http://schemas.microsoft.com/office/drawing/2014/main" id="{6D7D6CAD-A0F2-0C02-269B-905B650CF82F}"/>
              </a:ext>
            </a:extLst>
          </p:cNvPr>
          <p:cNvSpPr>
            <a:spLocks noGrp="1"/>
          </p:cNvSpPr>
          <p:nvPr>
            <p:ph idx="1"/>
          </p:nvPr>
        </p:nvSpPr>
        <p:spPr/>
        <p:txBody>
          <a:bodyPr>
            <a:noAutofit/>
          </a:bodyPr>
          <a:lstStyle/>
          <a:p>
            <a:pPr lvl="1"/>
            <a:r>
              <a:rPr lang="en-US" sz="2000" dirty="0"/>
              <a:t>2) The second type of evaluation should take place between the project manager and the individual project team members. Although this performance review may be structured in terms of the organization's performance and merit review policies and procedures, it is important that each member of the team receive honest and useful feedback concerning his or her performance on the project. Areas of strength and opportunities for improvement should be identified so that plans of action can be developed to help each person develop to his or her potential.</a:t>
            </a:r>
            <a:endParaRPr lang="en-US" sz="3200" dirty="0"/>
          </a:p>
        </p:txBody>
      </p:sp>
    </p:spTree>
    <p:extLst>
      <p:ext uri="{BB962C8B-B14F-4D97-AF65-F5344CB8AC3E}">
        <p14:creationId xmlns:p14="http://schemas.microsoft.com/office/powerpoint/2010/main" val="3757998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C694A-6088-433D-A417-24A7DF27E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71A8C-8FB8-D403-D36B-2BC57B00BEC3}"/>
              </a:ext>
            </a:extLst>
          </p:cNvPr>
          <p:cNvSpPr>
            <a:spLocks noGrp="1"/>
          </p:cNvSpPr>
          <p:nvPr>
            <p:ph type="title"/>
          </p:nvPr>
        </p:nvSpPr>
        <p:spPr>
          <a:xfrm>
            <a:off x="561594" y="242266"/>
            <a:ext cx="8494436" cy="763526"/>
          </a:xfrm>
        </p:spPr>
        <p:txBody>
          <a:bodyPr>
            <a:noAutofit/>
          </a:bodyPr>
          <a:lstStyle/>
          <a:p>
            <a:r>
              <a:rPr lang="en-US" b="1" dirty="0"/>
              <a:t>Phase 5: Evaluate Project</a:t>
            </a:r>
            <a:br>
              <a:rPr lang="en-US" b="1" dirty="0"/>
            </a:br>
            <a:r>
              <a:rPr lang="en-US" b="1" dirty="0"/>
              <a:t>Success</a:t>
            </a:r>
          </a:p>
        </p:txBody>
      </p:sp>
      <p:sp>
        <p:nvSpPr>
          <p:cNvPr id="3" name="Content Placeholder 2">
            <a:extLst>
              <a:ext uri="{FF2B5EF4-FFF2-40B4-BE49-F238E27FC236}">
                <a16:creationId xmlns:a16="http://schemas.microsoft.com/office/drawing/2014/main" id="{B5C60267-D683-3C27-C9F1-1E95973B0C49}"/>
              </a:ext>
            </a:extLst>
          </p:cNvPr>
          <p:cNvSpPr>
            <a:spLocks noGrp="1"/>
          </p:cNvSpPr>
          <p:nvPr>
            <p:ph idx="1"/>
          </p:nvPr>
        </p:nvSpPr>
        <p:spPr/>
        <p:txBody>
          <a:bodyPr>
            <a:noAutofit/>
          </a:bodyPr>
          <a:lstStyle/>
          <a:p>
            <a:pPr lvl="1"/>
            <a:r>
              <a:rPr lang="en-US" sz="2000" dirty="0"/>
              <a:t>3) In addition, an outside third party should review the project, the project manager, and project team. The focus of this review should be to answer the following questions:</a:t>
            </a:r>
          </a:p>
          <a:p>
            <a:pPr lvl="2"/>
            <a:r>
              <a:rPr lang="en-US" sz="1800" dirty="0"/>
              <a:t>What is the likelihood of the project achieving its goal?</a:t>
            </a:r>
          </a:p>
          <a:p>
            <a:pPr lvl="2"/>
            <a:r>
              <a:rPr lang="en-US" sz="1800" dirty="0"/>
              <a:t>Did the project meet its scope, schedule, budget, and quality objectives?</a:t>
            </a:r>
          </a:p>
          <a:p>
            <a:pPr lvl="2"/>
            <a:r>
              <a:rPr lang="en-US" sz="1800" dirty="0"/>
              <a:t>Did the project team deliver everything that was promised to the sponsor or client?</a:t>
            </a:r>
          </a:p>
          <a:p>
            <a:pPr lvl="2"/>
            <a:r>
              <a:rPr lang="en-US" sz="1800" dirty="0"/>
              <a:t>Is the project sponsor or client satisfied with the project work?</a:t>
            </a:r>
          </a:p>
          <a:p>
            <a:pPr lvl="2"/>
            <a:r>
              <a:rPr lang="en-US" sz="1800" dirty="0"/>
              <a:t>Did the project manager and team follow the processes outlined in the project and system development methodologies?</a:t>
            </a:r>
          </a:p>
        </p:txBody>
      </p:sp>
    </p:spTree>
    <p:extLst>
      <p:ext uri="{BB962C8B-B14F-4D97-AF65-F5344CB8AC3E}">
        <p14:creationId xmlns:p14="http://schemas.microsoft.com/office/powerpoint/2010/main" val="53198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1B192-2214-CA04-0F80-9B4B77E99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46C18-59CD-9315-4FA6-2EA8A62C68D9}"/>
              </a:ext>
            </a:extLst>
          </p:cNvPr>
          <p:cNvSpPr>
            <a:spLocks noGrp="1"/>
          </p:cNvSpPr>
          <p:nvPr>
            <p:ph type="title"/>
          </p:nvPr>
        </p:nvSpPr>
        <p:spPr>
          <a:xfrm>
            <a:off x="561594" y="242266"/>
            <a:ext cx="8494436" cy="763526"/>
          </a:xfrm>
        </p:spPr>
        <p:txBody>
          <a:bodyPr>
            <a:noAutofit/>
          </a:bodyPr>
          <a:lstStyle/>
          <a:p>
            <a:r>
              <a:rPr lang="en-US" b="1" dirty="0"/>
              <a:t>Phase 5: Evaluate Project</a:t>
            </a:r>
            <a:br>
              <a:rPr lang="en-US" b="1" dirty="0"/>
            </a:br>
            <a:r>
              <a:rPr lang="en-US" b="1" dirty="0"/>
              <a:t>Success</a:t>
            </a:r>
          </a:p>
        </p:txBody>
      </p:sp>
      <p:sp>
        <p:nvSpPr>
          <p:cNvPr id="3" name="Content Placeholder 2">
            <a:extLst>
              <a:ext uri="{FF2B5EF4-FFF2-40B4-BE49-F238E27FC236}">
                <a16:creationId xmlns:a16="http://schemas.microsoft.com/office/drawing/2014/main" id="{0942FDE7-0496-CED9-C5CC-7A4F4ED87793}"/>
              </a:ext>
            </a:extLst>
          </p:cNvPr>
          <p:cNvSpPr>
            <a:spLocks noGrp="1"/>
          </p:cNvSpPr>
          <p:nvPr>
            <p:ph idx="1"/>
          </p:nvPr>
        </p:nvSpPr>
        <p:spPr/>
        <p:txBody>
          <a:bodyPr>
            <a:noAutofit/>
          </a:bodyPr>
          <a:lstStyle/>
          <a:p>
            <a:pPr lvl="2"/>
            <a:r>
              <a:rPr lang="en-US" sz="1800" dirty="0"/>
              <a:t>What risks or challenges did the project team face? And how well did </a:t>
            </a:r>
            <a:r>
              <a:rPr lang="en-US" sz="1800" dirty="0" err="1"/>
              <a:t>theyhandle</a:t>
            </a:r>
            <a:r>
              <a:rPr lang="en-US" sz="1800" dirty="0"/>
              <a:t> those risks and challenges?</a:t>
            </a:r>
          </a:p>
          <a:p>
            <a:pPr lvl="2"/>
            <a:r>
              <a:rPr lang="en-US" sz="1800" dirty="0"/>
              <a:t>How well did the project sponsor, project team, and manager work together?</a:t>
            </a:r>
          </a:p>
          <a:p>
            <a:pPr lvl="2"/>
            <a:r>
              <a:rPr lang="en-US" sz="1800" dirty="0"/>
              <a:t>If there were any conflicts, how well were they addressed and managed?</a:t>
            </a:r>
          </a:p>
          <a:p>
            <a:pPr lvl="2"/>
            <a:r>
              <a:rPr lang="en-US" sz="1800" dirty="0"/>
              <a:t>Did the project manager and team act in a professional and ethical manner?</a:t>
            </a:r>
            <a:endParaRPr lang="en-US" sz="1600" dirty="0"/>
          </a:p>
        </p:txBody>
      </p:sp>
    </p:spTree>
    <p:extLst>
      <p:ext uri="{BB962C8B-B14F-4D97-AF65-F5344CB8AC3E}">
        <p14:creationId xmlns:p14="http://schemas.microsoft.com/office/powerpoint/2010/main" val="1179261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CEE6E-8215-0F64-885C-9F8B14CD6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D6A4F-784F-2D9E-86F5-92754BAEC3C3}"/>
              </a:ext>
            </a:extLst>
          </p:cNvPr>
          <p:cNvSpPr>
            <a:spLocks noGrp="1"/>
          </p:cNvSpPr>
          <p:nvPr>
            <p:ph type="title"/>
          </p:nvPr>
        </p:nvSpPr>
        <p:spPr>
          <a:xfrm>
            <a:off x="561594" y="242266"/>
            <a:ext cx="8494436" cy="763526"/>
          </a:xfrm>
        </p:spPr>
        <p:txBody>
          <a:bodyPr>
            <a:noAutofit/>
          </a:bodyPr>
          <a:lstStyle/>
          <a:p>
            <a:r>
              <a:rPr lang="en-US" b="1" dirty="0"/>
              <a:t>Phase 5: Evaluate Project</a:t>
            </a:r>
            <a:br>
              <a:rPr lang="en-US" b="1" dirty="0"/>
            </a:br>
            <a:r>
              <a:rPr lang="en-US" b="1" dirty="0"/>
              <a:t>Success</a:t>
            </a:r>
          </a:p>
        </p:txBody>
      </p:sp>
      <p:sp>
        <p:nvSpPr>
          <p:cNvPr id="3" name="Content Placeholder 2">
            <a:extLst>
              <a:ext uri="{FF2B5EF4-FFF2-40B4-BE49-F238E27FC236}">
                <a16:creationId xmlns:a16="http://schemas.microsoft.com/office/drawing/2014/main" id="{BCD5DB71-896C-3FD3-127D-8F7DCCF79F62}"/>
              </a:ext>
            </a:extLst>
          </p:cNvPr>
          <p:cNvSpPr>
            <a:spLocks noGrp="1"/>
          </p:cNvSpPr>
          <p:nvPr>
            <p:ph idx="1"/>
          </p:nvPr>
        </p:nvSpPr>
        <p:spPr/>
        <p:txBody>
          <a:bodyPr>
            <a:noAutofit/>
          </a:bodyPr>
          <a:lstStyle/>
          <a:p>
            <a:pPr lvl="1"/>
            <a:r>
              <a:rPr lang="en-US" sz="2000" dirty="0"/>
              <a:t>4) Lastly, the project must be evaluated in order to determine whether the project provided value to the organization. The goal of the project should be defined in the first phase of the project. In general, the value an IT project brings to the organization may not be clearly discernable immediately after the project is implemented. Therefore, it may be weeks or even months before that value is known. However, time and resources should be allocated for determining whether the project met its intended goal or not.</a:t>
            </a:r>
            <a:endParaRPr lang="en-US" sz="1800" dirty="0"/>
          </a:p>
        </p:txBody>
      </p:sp>
    </p:spTree>
    <p:extLst>
      <p:ext uri="{BB962C8B-B14F-4D97-AF65-F5344CB8AC3E}">
        <p14:creationId xmlns:p14="http://schemas.microsoft.com/office/powerpoint/2010/main" val="4010378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D2B400-24FE-A409-B25F-6753FF632C7B}"/>
              </a:ext>
            </a:extLst>
          </p:cNvPr>
          <p:cNvSpPr>
            <a:spLocks noGrp="1"/>
          </p:cNvSpPr>
          <p:nvPr>
            <p:ph type="body" idx="1"/>
          </p:nvPr>
        </p:nvSpPr>
        <p:spPr>
          <a:xfrm>
            <a:off x="685800" y="2395188"/>
            <a:ext cx="7772400" cy="1125140"/>
          </a:xfrm>
        </p:spPr>
        <p:txBody>
          <a:bodyPr>
            <a:normAutofit fontScale="62500" lnSpcReduction="20000"/>
          </a:bodyPr>
          <a:lstStyle/>
          <a:p>
            <a:pPr algn="ctr"/>
            <a:r>
              <a:rPr lang="en-US" sz="5400" dirty="0">
                <a:solidFill>
                  <a:schemeClr val="bg1"/>
                </a:solidFill>
              </a:rPr>
              <a:t>Developing a Business Case</a:t>
            </a:r>
          </a:p>
          <a:p>
            <a:pPr algn="ctr"/>
            <a:r>
              <a:rPr lang="en-US" sz="5400" dirty="0">
                <a:solidFill>
                  <a:schemeClr val="bg1"/>
                </a:solidFill>
              </a:rPr>
              <a:t>(Group Activity)</a:t>
            </a:r>
          </a:p>
        </p:txBody>
      </p:sp>
    </p:spTree>
    <p:extLst>
      <p:ext uri="{BB962C8B-B14F-4D97-AF65-F5344CB8AC3E}">
        <p14:creationId xmlns:p14="http://schemas.microsoft.com/office/powerpoint/2010/main" val="925214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4FAB5-4E6B-AA4A-5B4D-3264BE113A91}"/>
              </a:ext>
            </a:extLst>
          </p:cNvPr>
          <p:cNvSpPr>
            <a:spLocks noGrp="1"/>
          </p:cNvSpPr>
          <p:nvPr>
            <p:ph type="title"/>
          </p:nvPr>
        </p:nvSpPr>
        <p:spPr/>
        <p:txBody>
          <a:bodyPr/>
          <a:lstStyle/>
          <a:p>
            <a:r>
              <a:rPr lang="en-US" dirty="0"/>
              <a:t>Purpose of Business Case</a:t>
            </a:r>
          </a:p>
        </p:txBody>
      </p:sp>
      <p:sp>
        <p:nvSpPr>
          <p:cNvPr id="3" name="Content Placeholder 2">
            <a:extLst>
              <a:ext uri="{FF2B5EF4-FFF2-40B4-BE49-F238E27FC236}">
                <a16:creationId xmlns:a16="http://schemas.microsoft.com/office/drawing/2014/main" id="{628B091A-AE9C-4E35-D9A6-1E240BD9AC39}"/>
              </a:ext>
            </a:extLst>
          </p:cNvPr>
          <p:cNvSpPr>
            <a:spLocks noGrp="1"/>
          </p:cNvSpPr>
          <p:nvPr>
            <p:ph idx="1"/>
          </p:nvPr>
        </p:nvSpPr>
        <p:spPr/>
        <p:txBody>
          <a:bodyPr>
            <a:normAutofit/>
          </a:bodyPr>
          <a:lstStyle/>
          <a:p>
            <a:r>
              <a:rPr lang="en-US" sz="1800" dirty="0"/>
              <a:t>To show how an IT Solution can create business value by:</a:t>
            </a:r>
          </a:p>
          <a:p>
            <a:pPr lvl="1"/>
            <a:r>
              <a:rPr lang="en-US" sz="1800" dirty="0"/>
              <a:t>Reducing operation’s cost</a:t>
            </a:r>
          </a:p>
          <a:p>
            <a:pPr lvl="1"/>
            <a:r>
              <a:rPr lang="en-US" sz="1800" dirty="0"/>
              <a:t>Creating new product or service</a:t>
            </a:r>
          </a:p>
          <a:p>
            <a:pPr lvl="1"/>
            <a:r>
              <a:rPr lang="en-US" sz="1800" dirty="0"/>
              <a:t>Improving customer service</a:t>
            </a:r>
          </a:p>
          <a:p>
            <a:pPr lvl="1"/>
            <a:r>
              <a:rPr lang="en-US" sz="1800" dirty="0"/>
              <a:t>Improving communication</a:t>
            </a:r>
          </a:p>
          <a:p>
            <a:pPr lvl="1"/>
            <a:r>
              <a:rPr lang="en-US" sz="1800" dirty="0"/>
              <a:t>Improving decision making</a:t>
            </a:r>
          </a:p>
          <a:p>
            <a:pPr lvl="1"/>
            <a:r>
              <a:rPr lang="en-US" sz="1800" dirty="0"/>
              <a:t>Strengthening relationship with suppliers, customers, partners</a:t>
            </a:r>
          </a:p>
          <a:p>
            <a:pPr lvl="1"/>
            <a:r>
              <a:rPr lang="en-US" sz="1800" dirty="0"/>
              <a:t>Improving processes</a:t>
            </a:r>
          </a:p>
          <a:p>
            <a:pPr lvl="1"/>
            <a:r>
              <a:rPr lang="en-US" sz="1800" dirty="0"/>
              <a:t>Improving reporting capabilities</a:t>
            </a:r>
          </a:p>
          <a:p>
            <a:pPr lvl="1"/>
            <a:r>
              <a:rPr lang="en-US" sz="1800" dirty="0"/>
              <a:t>Supporting new legal requirements</a:t>
            </a:r>
          </a:p>
          <a:p>
            <a:pPr lvl="1"/>
            <a:endParaRPr lang="en-US" sz="1800" dirty="0"/>
          </a:p>
          <a:p>
            <a:endParaRPr lang="en-US" sz="1800" dirty="0"/>
          </a:p>
        </p:txBody>
      </p:sp>
    </p:spTree>
    <p:extLst>
      <p:ext uri="{BB962C8B-B14F-4D97-AF65-F5344CB8AC3E}">
        <p14:creationId xmlns:p14="http://schemas.microsoft.com/office/powerpoint/2010/main" val="4195766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DE3-7FF9-3DD2-D434-40F611BE78B0}"/>
              </a:ext>
            </a:extLst>
          </p:cNvPr>
          <p:cNvSpPr>
            <a:spLocks noGrp="1"/>
          </p:cNvSpPr>
          <p:nvPr>
            <p:ph type="title"/>
          </p:nvPr>
        </p:nvSpPr>
        <p:spPr/>
        <p:txBody>
          <a:bodyPr>
            <a:normAutofit fontScale="90000"/>
          </a:bodyPr>
          <a:lstStyle/>
          <a:p>
            <a:r>
              <a:rPr lang="en-US" dirty="0"/>
              <a:t>Steps in Building </a:t>
            </a:r>
            <a:br>
              <a:rPr lang="en-US" dirty="0"/>
            </a:br>
            <a:r>
              <a:rPr lang="en-US" dirty="0"/>
              <a:t>Business Case</a:t>
            </a:r>
          </a:p>
        </p:txBody>
      </p:sp>
      <p:sp>
        <p:nvSpPr>
          <p:cNvPr id="3" name="Content Placeholder 2">
            <a:extLst>
              <a:ext uri="{FF2B5EF4-FFF2-40B4-BE49-F238E27FC236}">
                <a16:creationId xmlns:a16="http://schemas.microsoft.com/office/drawing/2014/main" id="{987E6995-6DF4-0873-B3B0-20740FA4BA7C}"/>
              </a:ext>
            </a:extLst>
          </p:cNvPr>
          <p:cNvSpPr>
            <a:spLocks noGrp="1"/>
          </p:cNvSpPr>
          <p:nvPr>
            <p:ph idx="1"/>
          </p:nvPr>
        </p:nvSpPr>
        <p:spPr/>
        <p:txBody>
          <a:bodyPr>
            <a:normAutofit/>
          </a:bodyPr>
          <a:lstStyle/>
          <a:p>
            <a:r>
              <a:rPr lang="en-US" dirty="0"/>
              <a:t>Step 1: Select Core Team</a:t>
            </a:r>
          </a:p>
          <a:p>
            <a:r>
              <a:rPr lang="en-US" dirty="0"/>
              <a:t>Step 2: Define Measurable Organizational Value</a:t>
            </a:r>
          </a:p>
          <a:p>
            <a:pPr lvl="3"/>
            <a:r>
              <a:rPr lang="en-US" dirty="0"/>
              <a:t>Must be measurable, provide value to the organization, agreed upon, and verifiable</a:t>
            </a:r>
          </a:p>
          <a:p>
            <a:pPr lvl="3"/>
            <a:r>
              <a:rPr lang="en-US" dirty="0"/>
              <a:t>Identify the desired area of impact, identify the desired value of the IT Project (better, faster, cheaper?), Develop an appropriate metric, Set time frame for achieving the MOV, Verify and get agreement from the project stakeholders, Summarize the MOV in a clear concise statement or table.</a:t>
            </a:r>
          </a:p>
          <a:p>
            <a:pPr marL="0" indent="0">
              <a:buNone/>
            </a:pPr>
            <a:endParaRPr lang="en-US" dirty="0"/>
          </a:p>
          <a:p>
            <a:endParaRPr lang="en-US" dirty="0"/>
          </a:p>
        </p:txBody>
      </p:sp>
    </p:spTree>
    <p:extLst>
      <p:ext uri="{BB962C8B-B14F-4D97-AF65-F5344CB8AC3E}">
        <p14:creationId xmlns:p14="http://schemas.microsoft.com/office/powerpoint/2010/main" val="1504415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DE3-7FF9-3DD2-D434-40F611BE78B0}"/>
              </a:ext>
            </a:extLst>
          </p:cNvPr>
          <p:cNvSpPr>
            <a:spLocks noGrp="1"/>
          </p:cNvSpPr>
          <p:nvPr>
            <p:ph type="title"/>
          </p:nvPr>
        </p:nvSpPr>
        <p:spPr/>
        <p:txBody>
          <a:bodyPr>
            <a:normAutofit fontScale="90000"/>
          </a:bodyPr>
          <a:lstStyle/>
          <a:p>
            <a:r>
              <a:rPr lang="en-US" dirty="0"/>
              <a:t>Steps in Building </a:t>
            </a:r>
            <a:br>
              <a:rPr lang="en-US" dirty="0"/>
            </a:br>
            <a:r>
              <a:rPr lang="en-US" dirty="0"/>
              <a:t>Business Case</a:t>
            </a:r>
          </a:p>
        </p:txBody>
      </p:sp>
      <p:sp>
        <p:nvSpPr>
          <p:cNvPr id="3" name="Content Placeholder 2">
            <a:extLst>
              <a:ext uri="{FF2B5EF4-FFF2-40B4-BE49-F238E27FC236}">
                <a16:creationId xmlns:a16="http://schemas.microsoft.com/office/drawing/2014/main" id="{987E6995-6DF4-0873-B3B0-20740FA4BA7C}"/>
              </a:ext>
            </a:extLst>
          </p:cNvPr>
          <p:cNvSpPr>
            <a:spLocks noGrp="1"/>
          </p:cNvSpPr>
          <p:nvPr>
            <p:ph idx="1"/>
          </p:nvPr>
        </p:nvSpPr>
        <p:spPr/>
        <p:txBody>
          <a:bodyPr>
            <a:normAutofit fontScale="85000" lnSpcReduction="20000"/>
          </a:bodyPr>
          <a:lstStyle/>
          <a:p>
            <a:r>
              <a:rPr lang="en-US" dirty="0"/>
              <a:t>Step 3: Identify alternatives</a:t>
            </a:r>
          </a:p>
          <a:p>
            <a:pPr lvl="3"/>
            <a:r>
              <a:rPr lang="en-US" dirty="0"/>
              <a:t>﻿Since no single solution generally exists for most organizational problems, it is imperative to identify several alternatives before dealing directly with a given business opportunity. The alternatives, or options, identified in the business case should be strategies for achieving the MOV.</a:t>
            </a:r>
          </a:p>
          <a:p>
            <a:r>
              <a:rPr lang="en-US" dirty="0"/>
              <a:t>Step 4: Define feasibility and assess risk</a:t>
            </a:r>
          </a:p>
          <a:p>
            <a:pPr lvl="3"/>
            <a:r>
              <a:rPr lang="en-US" dirty="0"/>
              <a:t>Economic feasibility, Technical Feasibility, Organizational feasibility, other feasibilities such as legal or ethical</a:t>
            </a:r>
          </a:p>
          <a:p>
            <a:pPr lvl="3"/>
            <a:r>
              <a:rPr lang="en-US" dirty="0"/>
              <a:t>Risk should focus on Identification, Assessment, and Response</a:t>
            </a:r>
          </a:p>
          <a:p>
            <a:r>
              <a:rPr lang="en-US" dirty="0"/>
              <a:t>Step 5: Define Total Cost of Ownership</a:t>
            </a:r>
          </a:p>
          <a:p>
            <a:pPr lvl="3"/>
            <a:r>
              <a:rPr lang="en-US" dirty="0"/>
              <a:t>Direct or Up-front Costs (initial purchase of equipment), On-going costs (salaries), Indirect costs (unexpected costs)</a:t>
            </a:r>
          </a:p>
          <a:p>
            <a:endParaRPr lang="en-US" dirty="0"/>
          </a:p>
        </p:txBody>
      </p:sp>
    </p:spTree>
    <p:extLst>
      <p:ext uri="{BB962C8B-B14F-4D97-AF65-F5344CB8AC3E}">
        <p14:creationId xmlns:p14="http://schemas.microsoft.com/office/powerpoint/2010/main" val="51801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DE3-7FF9-3DD2-D434-40F611BE78B0}"/>
              </a:ext>
            </a:extLst>
          </p:cNvPr>
          <p:cNvSpPr>
            <a:spLocks noGrp="1"/>
          </p:cNvSpPr>
          <p:nvPr>
            <p:ph type="title"/>
          </p:nvPr>
        </p:nvSpPr>
        <p:spPr/>
        <p:txBody>
          <a:bodyPr>
            <a:normAutofit fontScale="90000"/>
          </a:bodyPr>
          <a:lstStyle/>
          <a:p>
            <a:r>
              <a:rPr lang="en-US" dirty="0"/>
              <a:t>Steps in Building </a:t>
            </a:r>
            <a:br>
              <a:rPr lang="en-US" dirty="0"/>
            </a:br>
            <a:r>
              <a:rPr lang="en-US" dirty="0"/>
              <a:t>Business Case</a:t>
            </a:r>
          </a:p>
        </p:txBody>
      </p:sp>
      <p:sp>
        <p:nvSpPr>
          <p:cNvPr id="3" name="Content Placeholder 2">
            <a:extLst>
              <a:ext uri="{FF2B5EF4-FFF2-40B4-BE49-F238E27FC236}">
                <a16:creationId xmlns:a16="http://schemas.microsoft.com/office/drawing/2014/main" id="{987E6995-6DF4-0873-B3B0-20740FA4BA7C}"/>
              </a:ext>
            </a:extLst>
          </p:cNvPr>
          <p:cNvSpPr>
            <a:spLocks noGrp="1"/>
          </p:cNvSpPr>
          <p:nvPr>
            <p:ph idx="1"/>
          </p:nvPr>
        </p:nvSpPr>
        <p:spPr/>
        <p:txBody>
          <a:bodyPr>
            <a:normAutofit fontScale="85000" lnSpcReduction="20000"/>
          </a:bodyPr>
          <a:lstStyle/>
          <a:p>
            <a:r>
              <a:rPr lang="en-US" dirty="0"/>
              <a:t>Step 6: Define Total Benefits of ownership</a:t>
            </a:r>
          </a:p>
          <a:p>
            <a:pPr lvl="3"/>
            <a:r>
              <a:rPr lang="en-US" dirty="0"/>
              <a:t>Increasing high value work, Improving accuracy and efficiency, Improving decision making, Improving customer service</a:t>
            </a:r>
          </a:p>
          <a:p>
            <a:pPr lvl="3"/>
            <a:r>
              <a:rPr lang="en-US" dirty="0"/>
              <a:t>How do you quantify benefits?</a:t>
            </a:r>
          </a:p>
          <a:p>
            <a:r>
              <a:rPr lang="en-US" dirty="0"/>
              <a:t>Step 7: Analyze Alternatives</a:t>
            </a:r>
          </a:p>
          <a:p>
            <a:pPr lvl="3"/>
            <a:r>
              <a:rPr lang="en-US" dirty="0"/>
              <a:t>Financial Models (profitability or cash flows)</a:t>
            </a:r>
          </a:p>
          <a:p>
            <a:pPr lvl="4"/>
            <a:r>
              <a:rPr lang="en-US" dirty="0"/>
              <a:t>Payback Period (amount of time to recover initial investment)</a:t>
            </a:r>
          </a:p>
          <a:p>
            <a:pPr lvl="4"/>
            <a:r>
              <a:rPr lang="en-US" dirty="0"/>
              <a:t>Breakeven (when will the business start making profit)</a:t>
            </a:r>
          </a:p>
          <a:p>
            <a:pPr lvl="4"/>
            <a:r>
              <a:rPr lang="en-US" dirty="0"/>
              <a:t>Return of Investment (ROI) ratio of profitability</a:t>
            </a:r>
          </a:p>
          <a:p>
            <a:pPr lvl="4"/>
            <a:r>
              <a:rPr lang="en-US" dirty="0"/>
              <a:t>Net Present Value (NPV) determines whether the business is profitable or not</a:t>
            </a:r>
          </a:p>
          <a:p>
            <a:pPr lvl="4"/>
            <a:r>
              <a:rPr lang="en-US" dirty="0"/>
              <a:t>Scoring Models (identify options with highest value of priority)</a:t>
            </a:r>
          </a:p>
          <a:p>
            <a:pPr lvl="3"/>
            <a:endParaRPr lang="en-US" dirty="0"/>
          </a:p>
        </p:txBody>
      </p:sp>
    </p:spTree>
    <p:extLst>
      <p:ext uri="{BB962C8B-B14F-4D97-AF65-F5344CB8AC3E}">
        <p14:creationId xmlns:p14="http://schemas.microsoft.com/office/powerpoint/2010/main" val="142660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F1DE3-7FF9-3DD2-D434-40F611BE78B0}"/>
              </a:ext>
            </a:extLst>
          </p:cNvPr>
          <p:cNvSpPr>
            <a:spLocks noGrp="1"/>
          </p:cNvSpPr>
          <p:nvPr>
            <p:ph type="title"/>
          </p:nvPr>
        </p:nvSpPr>
        <p:spPr/>
        <p:txBody>
          <a:bodyPr>
            <a:normAutofit fontScale="90000"/>
          </a:bodyPr>
          <a:lstStyle/>
          <a:p>
            <a:r>
              <a:rPr lang="en-US" dirty="0"/>
              <a:t>Steps in Building </a:t>
            </a:r>
            <a:br>
              <a:rPr lang="en-US" dirty="0"/>
            </a:br>
            <a:r>
              <a:rPr lang="en-US" dirty="0"/>
              <a:t>Business Case</a:t>
            </a:r>
          </a:p>
        </p:txBody>
      </p:sp>
      <p:sp>
        <p:nvSpPr>
          <p:cNvPr id="3" name="Content Placeholder 2">
            <a:extLst>
              <a:ext uri="{FF2B5EF4-FFF2-40B4-BE49-F238E27FC236}">
                <a16:creationId xmlns:a16="http://schemas.microsoft.com/office/drawing/2014/main" id="{987E6995-6DF4-0873-B3B0-20740FA4BA7C}"/>
              </a:ext>
            </a:extLst>
          </p:cNvPr>
          <p:cNvSpPr>
            <a:spLocks noGrp="1"/>
          </p:cNvSpPr>
          <p:nvPr>
            <p:ph idx="1"/>
          </p:nvPr>
        </p:nvSpPr>
        <p:spPr/>
        <p:txBody>
          <a:bodyPr>
            <a:normAutofit/>
          </a:bodyPr>
          <a:lstStyle/>
          <a:p>
            <a:r>
              <a:rPr lang="en-US" dirty="0"/>
              <a:t>Step 8: Propose and support the Recommendations</a:t>
            </a:r>
          </a:p>
          <a:p>
            <a:pPr lvl="3"/>
            <a:r>
              <a:rPr lang="en-US" dirty="0"/>
              <a:t>﻿Once the alternatives have been identified and analyzed, the last step is to recommend one of the options. It is important to remember that a proposed recommendation must be supported. If the analysis was done diligently, this recommendation should be a relatively easy task</a:t>
            </a:r>
          </a:p>
        </p:txBody>
      </p:sp>
    </p:spTree>
    <p:extLst>
      <p:ext uri="{BB962C8B-B14F-4D97-AF65-F5344CB8AC3E}">
        <p14:creationId xmlns:p14="http://schemas.microsoft.com/office/powerpoint/2010/main" val="383129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4400" b="1" dirty="0"/>
              <a:t>Project Methodology</a:t>
            </a:r>
          </a:p>
        </p:txBody>
      </p:sp>
      <p:sp>
        <p:nvSpPr>
          <p:cNvPr id="3" name="Content Placeholder 2"/>
          <p:cNvSpPr>
            <a:spLocks noGrp="1"/>
          </p:cNvSpPr>
          <p:nvPr>
            <p:ph idx="1"/>
          </p:nvPr>
        </p:nvSpPr>
        <p:spPr/>
        <p:txBody>
          <a:bodyPr>
            <a:noAutofit/>
          </a:bodyPr>
          <a:lstStyle/>
          <a:p>
            <a:r>
              <a:rPr lang="en-US" sz="2000" dirty="0"/>
              <a:t>A </a:t>
            </a:r>
            <a:r>
              <a:rPr lang="en-US" sz="2000" b="1" dirty="0"/>
              <a:t>Methodology</a:t>
            </a:r>
            <a:r>
              <a:rPr lang="en-US" sz="2000" dirty="0"/>
              <a:t> provides a strategic-level plan for managing and controlling IT projects. It is a template for initiating, planning, and developing an information system. Information system is the product, and not necessarily the process, of managing the project that makes them different. </a:t>
            </a:r>
          </a:p>
          <a:p>
            <a:r>
              <a:rPr lang="en-US" sz="2000" dirty="0"/>
              <a:t>Methodology recommends the phases, deliverables, processes, tools, and knowledge areas for supporting an IT project. The key word is recommends because different types of projects, such as electronic commerce (EC), customer relations management (CRM), or data warehousing applications, may require different tools and approaches.			</a:t>
            </a:r>
          </a:p>
          <a:p>
            <a:pPr marL="0" indent="0">
              <a:buNone/>
            </a:pPr>
            <a:endParaRPr lang="en-US" sz="3200" dirty="0"/>
          </a:p>
          <a:p>
            <a:endParaRPr lang="en-US" sz="3200" dirty="0"/>
          </a:p>
        </p:txBody>
      </p:sp>
    </p:spTree>
    <p:extLst>
      <p:ext uri="{BB962C8B-B14F-4D97-AF65-F5344CB8AC3E}">
        <p14:creationId xmlns:p14="http://schemas.microsoft.com/office/powerpoint/2010/main" val="3415193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1727-EC10-8C13-8EC6-75BDC4AF925C}"/>
            </a:ext>
          </a:extLst>
        </p:cNvPr>
        <p:cNvGrpSpPr/>
        <p:nvPr/>
      </p:nvGrpSpPr>
      <p:grpSpPr>
        <a:xfrm>
          <a:off x="0" y="0"/>
          <a:ext cx="0" cy="0"/>
          <a:chOff x="0" y="0"/>
          <a:chExt cx="0" cy="0"/>
        </a:xfrm>
      </p:grpSpPr>
      <p:sp>
        <p:nvSpPr>
          <p:cNvPr id="16" name="Title 3">
            <a:extLst>
              <a:ext uri="{FF2B5EF4-FFF2-40B4-BE49-F238E27FC236}">
                <a16:creationId xmlns:a16="http://schemas.microsoft.com/office/drawing/2014/main" id="{6DFD8F16-2138-FDA0-0249-F28305046390}"/>
              </a:ext>
            </a:extLst>
          </p:cNvPr>
          <p:cNvSpPr>
            <a:spLocks noGrp="1"/>
          </p:cNvSpPr>
          <p:nvPr>
            <p:ph type="title"/>
          </p:nvPr>
        </p:nvSpPr>
        <p:spPr>
          <a:xfrm>
            <a:off x="3338430" y="2648750"/>
            <a:ext cx="4277612" cy="881508"/>
          </a:xfrm>
        </p:spPr>
        <p:txBody>
          <a:bodyPr>
            <a:normAutofit fontScale="90000"/>
          </a:bodyPr>
          <a:lstStyle/>
          <a:p>
            <a:pPr algn="ctr"/>
            <a:r>
              <a:rPr lang="en-US" dirty="0"/>
              <a:t>Next Topic</a:t>
            </a:r>
            <a:br>
              <a:rPr lang="en-US" sz="2700" i="1" dirty="0">
                <a:solidFill>
                  <a:schemeClr val="tx1"/>
                </a:solidFill>
              </a:rPr>
            </a:br>
            <a:r>
              <a:rPr lang="en-US" sz="2700" i="1" dirty="0">
                <a:solidFill>
                  <a:schemeClr val="tx1"/>
                </a:solidFill>
              </a:rPr>
              <a:t>IT Project Management Processes</a:t>
            </a:r>
            <a:endParaRPr lang="en-US" i="1" dirty="0">
              <a:solidFill>
                <a:schemeClr val="tx1"/>
              </a:solidFill>
            </a:endParaRPr>
          </a:p>
        </p:txBody>
      </p:sp>
      <p:sp>
        <p:nvSpPr>
          <p:cNvPr id="3" name="Rectangle 2">
            <a:extLst>
              <a:ext uri="{FF2B5EF4-FFF2-40B4-BE49-F238E27FC236}">
                <a16:creationId xmlns:a16="http://schemas.microsoft.com/office/drawing/2014/main" id="{401357CF-CCF5-F801-396A-03BE5AFC2B85}"/>
              </a:ext>
            </a:extLst>
          </p:cNvPr>
          <p:cNvSpPr/>
          <p:nvPr/>
        </p:nvSpPr>
        <p:spPr>
          <a:xfrm>
            <a:off x="3179665" y="958861"/>
            <a:ext cx="4595141"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3236596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91727-EC10-8C13-8EC6-75BDC4AF925C}"/>
            </a:ext>
          </a:extLst>
        </p:cNvPr>
        <p:cNvGrpSpPr/>
        <p:nvPr/>
      </p:nvGrpSpPr>
      <p:grpSpPr>
        <a:xfrm>
          <a:off x="0" y="0"/>
          <a:ext cx="0" cy="0"/>
          <a:chOff x="0" y="0"/>
          <a:chExt cx="0" cy="0"/>
        </a:xfrm>
      </p:grpSpPr>
      <p:sp>
        <p:nvSpPr>
          <p:cNvPr id="16" name="Title 3">
            <a:extLst>
              <a:ext uri="{FF2B5EF4-FFF2-40B4-BE49-F238E27FC236}">
                <a16:creationId xmlns:a16="http://schemas.microsoft.com/office/drawing/2014/main" id="{6DFD8F16-2138-FDA0-0249-F28305046390}"/>
              </a:ext>
            </a:extLst>
          </p:cNvPr>
          <p:cNvSpPr>
            <a:spLocks noGrp="1"/>
          </p:cNvSpPr>
          <p:nvPr>
            <p:ph type="title"/>
          </p:nvPr>
        </p:nvSpPr>
        <p:spPr>
          <a:xfrm>
            <a:off x="3338429" y="2971479"/>
            <a:ext cx="4277612" cy="881508"/>
          </a:xfrm>
        </p:spPr>
        <p:txBody>
          <a:bodyPr>
            <a:normAutofit fontScale="90000"/>
          </a:bodyPr>
          <a:lstStyle/>
          <a:p>
            <a:pPr algn="ctr"/>
            <a:r>
              <a:rPr lang="en-US" i="1" dirty="0">
                <a:solidFill>
                  <a:schemeClr val="tx1"/>
                </a:solidFill>
              </a:rPr>
              <a:t>Develop a business case for a proposed IT Project</a:t>
            </a:r>
          </a:p>
        </p:txBody>
      </p:sp>
      <p:sp>
        <p:nvSpPr>
          <p:cNvPr id="3" name="Rectangle 2">
            <a:extLst>
              <a:ext uri="{FF2B5EF4-FFF2-40B4-BE49-F238E27FC236}">
                <a16:creationId xmlns:a16="http://schemas.microsoft.com/office/drawing/2014/main" id="{401357CF-CCF5-F801-396A-03BE5AFC2B85}"/>
              </a:ext>
            </a:extLst>
          </p:cNvPr>
          <p:cNvSpPr/>
          <p:nvPr/>
        </p:nvSpPr>
        <p:spPr>
          <a:xfrm>
            <a:off x="3179665" y="958861"/>
            <a:ext cx="4595141" cy="1754326"/>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Create a Group of 3 members</a:t>
            </a:r>
          </a:p>
        </p:txBody>
      </p:sp>
    </p:spTree>
    <p:extLst>
      <p:ext uri="{BB962C8B-B14F-4D97-AF65-F5344CB8AC3E}">
        <p14:creationId xmlns:p14="http://schemas.microsoft.com/office/powerpoint/2010/main" val="86574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494436" cy="763526"/>
          </a:xfrm>
        </p:spPr>
        <p:txBody>
          <a:bodyPr>
            <a:noAutofit/>
          </a:bodyPr>
          <a:lstStyle/>
          <a:p>
            <a:r>
              <a:rPr lang="en-US" sz="3200" b="1" dirty="0"/>
              <a:t>PLC Phases</a:t>
            </a:r>
          </a:p>
        </p:txBody>
      </p:sp>
      <p:pic>
        <p:nvPicPr>
          <p:cNvPr id="7" name="Picture 6">
            <a:extLst>
              <a:ext uri="{FF2B5EF4-FFF2-40B4-BE49-F238E27FC236}">
                <a16:creationId xmlns:a16="http://schemas.microsoft.com/office/drawing/2014/main" id="{F6FDC4AE-2343-91E1-7C3C-28BF1165F7B5}"/>
              </a:ext>
            </a:extLst>
          </p:cNvPr>
          <p:cNvPicPr>
            <a:picLocks noChangeAspect="1"/>
          </p:cNvPicPr>
          <p:nvPr/>
        </p:nvPicPr>
        <p:blipFill>
          <a:blip r:embed="rId2"/>
          <a:stretch>
            <a:fillRect/>
          </a:stretch>
        </p:blipFill>
        <p:spPr>
          <a:xfrm>
            <a:off x="1328135" y="1433759"/>
            <a:ext cx="6487729" cy="3332165"/>
          </a:xfrm>
          <a:prstGeom prst="rect">
            <a:avLst/>
          </a:prstGeom>
        </p:spPr>
      </p:pic>
    </p:spTree>
    <p:extLst>
      <p:ext uri="{BB962C8B-B14F-4D97-AF65-F5344CB8AC3E}">
        <p14:creationId xmlns:p14="http://schemas.microsoft.com/office/powerpoint/2010/main" val="390545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94" y="242266"/>
            <a:ext cx="8494436" cy="763526"/>
          </a:xfrm>
        </p:spPr>
        <p:txBody>
          <a:bodyPr>
            <a:noAutofit/>
          </a:bodyPr>
          <a:lstStyle/>
          <a:p>
            <a:r>
              <a:rPr lang="en-US" sz="4000" b="1" dirty="0"/>
              <a:t>IT Project Management</a:t>
            </a:r>
            <a:br>
              <a:rPr lang="en-US" sz="4000" b="1" dirty="0"/>
            </a:br>
            <a:r>
              <a:rPr lang="en-US" sz="4000" b="1" dirty="0"/>
              <a:t>Foundation</a:t>
            </a:r>
          </a:p>
        </p:txBody>
      </p:sp>
      <p:sp>
        <p:nvSpPr>
          <p:cNvPr id="3" name="Content Placeholder 2"/>
          <p:cNvSpPr>
            <a:spLocks noGrp="1"/>
          </p:cNvSpPr>
          <p:nvPr>
            <p:ph idx="1"/>
          </p:nvPr>
        </p:nvSpPr>
        <p:spPr>
          <a:xfrm>
            <a:off x="510779" y="1704768"/>
            <a:ext cx="8246070" cy="2311376"/>
          </a:xfrm>
        </p:spPr>
        <p:txBody>
          <a:bodyPr>
            <a:noAutofit/>
          </a:bodyPr>
          <a:lstStyle/>
          <a:p>
            <a:pPr marL="0" indent="0">
              <a:buNone/>
            </a:pPr>
            <a:r>
              <a:rPr lang="en-US" sz="2000" b="1" dirty="0"/>
              <a:t>PM Processes:	Initiating, Planning, Executing, Controlling, Closing</a:t>
            </a:r>
          </a:p>
          <a:p>
            <a:pPr marL="0" indent="0">
              <a:buNone/>
            </a:pPr>
            <a:r>
              <a:rPr lang="en-US" sz="2000" b="1" dirty="0"/>
              <a:t>PM Objectives:	Scope, Schedule, Budget, Quality</a:t>
            </a:r>
          </a:p>
          <a:p>
            <a:pPr marL="0" indent="0">
              <a:buNone/>
            </a:pPr>
            <a:r>
              <a:rPr lang="en-US" sz="2000" b="1" dirty="0"/>
              <a:t>Tools:		Project Management, IS Development</a:t>
            </a:r>
          </a:p>
          <a:p>
            <a:pPr marL="0" indent="0">
              <a:buNone/>
            </a:pPr>
            <a:r>
              <a:rPr lang="en-US" sz="2000" b="1" dirty="0"/>
              <a:t>Infrastructure:	Organizational, Project, Technical</a:t>
            </a:r>
          </a:p>
          <a:p>
            <a:pPr marL="0" indent="0">
              <a:buNone/>
            </a:pPr>
            <a:r>
              <a:rPr lang="en-US" sz="2000" b="1" dirty="0"/>
              <a:t>PMBOK Areas:	Integration, Scope, Time, Quality, Human Resource,</a:t>
            </a:r>
          </a:p>
          <a:p>
            <a:pPr marL="0" indent="0">
              <a:buNone/>
            </a:pPr>
            <a:r>
              <a:rPr lang="en-US" sz="2000" b="1" dirty="0"/>
              <a:t>		Communications, Risk, Procurement Management</a:t>
            </a:r>
            <a:r>
              <a:rPr lang="en-US" sz="1800" dirty="0"/>
              <a:t>		</a:t>
            </a:r>
          </a:p>
          <a:p>
            <a:pPr marL="0" indent="0">
              <a:buNone/>
            </a:pPr>
            <a:endParaRPr lang="en-US" dirty="0"/>
          </a:p>
          <a:p>
            <a:endParaRPr lang="en-US" dirty="0"/>
          </a:p>
        </p:txBody>
      </p:sp>
    </p:spTree>
    <p:extLst>
      <p:ext uri="{BB962C8B-B14F-4D97-AF65-F5344CB8AC3E}">
        <p14:creationId xmlns:p14="http://schemas.microsoft.com/office/powerpoint/2010/main" val="85179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94" y="242266"/>
            <a:ext cx="8494436" cy="763526"/>
          </a:xfrm>
        </p:spPr>
        <p:txBody>
          <a:bodyPr>
            <a:noAutofit/>
          </a:bodyPr>
          <a:lstStyle/>
          <a:p>
            <a:r>
              <a:rPr lang="en-US" sz="4000" b="1" dirty="0"/>
              <a:t>IT Project Methodology</a:t>
            </a:r>
          </a:p>
        </p:txBody>
      </p:sp>
      <p:sp>
        <p:nvSpPr>
          <p:cNvPr id="3" name="Content Placeholder 2"/>
          <p:cNvSpPr>
            <a:spLocks noGrp="1"/>
          </p:cNvSpPr>
          <p:nvPr>
            <p:ph idx="1"/>
          </p:nvPr>
        </p:nvSpPr>
        <p:spPr/>
        <p:txBody>
          <a:bodyPr>
            <a:noAutofit/>
          </a:bodyPr>
          <a:lstStyle/>
          <a:p>
            <a:r>
              <a:rPr lang="en-US" sz="2000" dirty="0"/>
              <a:t>Methodologies provide the project team with a game plan for implementing the project and product life cycles</a:t>
            </a:r>
          </a:p>
          <a:p>
            <a:r>
              <a:rPr lang="en-US" sz="2000" dirty="0"/>
              <a:t>Methodology also provides a common language that allows the project team, project sponsor, and others within the organization to communicate more effectively</a:t>
            </a:r>
          </a:p>
          <a:p>
            <a:r>
              <a:rPr lang="en-US" sz="2000" dirty="0"/>
              <a:t>By standardizing a methodology throughout the organization, management can compare different projects more objectively because each project's planned and actual progress is reported the same way. </a:t>
            </a:r>
          </a:p>
          <a:p>
            <a:r>
              <a:rPr lang="en-US" sz="2000" dirty="0"/>
              <a:t>This will allow management to make better-informed and more objective decisions with respect to which projects get selected and whether funding should continue to support a particular project.</a:t>
            </a:r>
          </a:p>
          <a:p>
            <a:pPr marL="0" indent="0">
              <a:buNone/>
            </a:pPr>
            <a:endParaRPr lang="en-US" sz="2000" dirty="0"/>
          </a:p>
          <a:p>
            <a:endParaRPr lang="en-US" sz="3200" dirty="0"/>
          </a:p>
        </p:txBody>
      </p:sp>
    </p:spTree>
    <p:extLst>
      <p:ext uri="{BB962C8B-B14F-4D97-AF65-F5344CB8AC3E}">
        <p14:creationId xmlns:p14="http://schemas.microsoft.com/office/powerpoint/2010/main" val="183641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456D1-890F-0FF5-167F-BDEE19684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57620-A7C8-E265-3E96-6FB6AF271AC6}"/>
              </a:ext>
            </a:extLst>
          </p:cNvPr>
          <p:cNvSpPr>
            <a:spLocks noGrp="1"/>
          </p:cNvSpPr>
          <p:nvPr>
            <p:ph type="title"/>
          </p:nvPr>
        </p:nvSpPr>
        <p:spPr>
          <a:xfrm>
            <a:off x="561594" y="242266"/>
            <a:ext cx="8494436" cy="763526"/>
          </a:xfrm>
        </p:spPr>
        <p:txBody>
          <a:bodyPr>
            <a:noAutofit/>
          </a:bodyPr>
          <a:lstStyle/>
          <a:p>
            <a:r>
              <a:rPr lang="en-US" sz="4000" b="1" dirty="0"/>
              <a:t>Phase 1: Conceptualize</a:t>
            </a:r>
            <a:br>
              <a:rPr lang="en-US" sz="4000" b="1" dirty="0"/>
            </a:br>
            <a:r>
              <a:rPr lang="en-US" sz="4000" b="1" dirty="0"/>
              <a:t>&amp; Initialize</a:t>
            </a:r>
          </a:p>
        </p:txBody>
      </p:sp>
      <p:sp>
        <p:nvSpPr>
          <p:cNvPr id="3" name="Content Placeholder 2">
            <a:extLst>
              <a:ext uri="{FF2B5EF4-FFF2-40B4-BE49-F238E27FC236}">
                <a16:creationId xmlns:a16="http://schemas.microsoft.com/office/drawing/2014/main" id="{BBB6ADB4-E1BE-F796-935C-ECD734EF76F9}"/>
              </a:ext>
            </a:extLst>
          </p:cNvPr>
          <p:cNvSpPr>
            <a:spLocks noGrp="1"/>
          </p:cNvSpPr>
          <p:nvPr>
            <p:ph idx="1"/>
          </p:nvPr>
        </p:nvSpPr>
        <p:spPr/>
        <p:txBody>
          <a:bodyPr>
            <a:noAutofit/>
          </a:bodyPr>
          <a:lstStyle/>
          <a:p>
            <a:r>
              <a:rPr lang="en-US" sz="2000" dirty="0"/>
              <a:t>The first stage of the IT project methodology focuses on defining the overall goal of the project. A project is undertaken for a specific purpose, and that purpose must be to add tangible value to the organization. </a:t>
            </a:r>
          </a:p>
          <a:p>
            <a:r>
              <a:rPr lang="en-US" sz="2000" dirty="0"/>
              <a:t>Defining the project's goal is the most important step in the IT project methodology. The project's goal aids in defining the project's scope and guides decisions throughout the project life cycle. It will also be used at the end of the project to evaluate the project's success</a:t>
            </a:r>
          </a:p>
          <a:p>
            <a:r>
              <a:rPr lang="en-US" sz="2000" dirty="0"/>
              <a:t>Alternatives that would allow the organization to meet its goal must be identified.</a:t>
            </a:r>
          </a:p>
        </p:txBody>
      </p:sp>
    </p:spTree>
    <p:extLst>
      <p:ext uri="{BB962C8B-B14F-4D97-AF65-F5344CB8AC3E}">
        <p14:creationId xmlns:p14="http://schemas.microsoft.com/office/powerpoint/2010/main" val="373571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587D9-76F4-2A98-264F-7A9B3D675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B9F1E6-1222-AD8E-3550-86A72B36C1E2}"/>
              </a:ext>
            </a:extLst>
          </p:cNvPr>
          <p:cNvSpPr>
            <a:spLocks noGrp="1"/>
          </p:cNvSpPr>
          <p:nvPr>
            <p:ph type="title"/>
          </p:nvPr>
        </p:nvSpPr>
        <p:spPr>
          <a:xfrm>
            <a:off x="561594" y="242266"/>
            <a:ext cx="8494436" cy="763526"/>
          </a:xfrm>
        </p:spPr>
        <p:txBody>
          <a:bodyPr>
            <a:noAutofit/>
          </a:bodyPr>
          <a:lstStyle/>
          <a:p>
            <a:r>
              <a:rPr lang="en-US" sz="4000" b="1" dirty="0"/>
              <a:t>Phase 1: Conceptualize</a:t>
            </a:r>
            <a:br>
              <a:rPr lang="en-US" sz="4000" b="1" dirty="0"/>
            </a:br>
            <a:r>
              <a:rPr lang="en-US" sz="4000" b="1" dirty="0"/>
              <a:t>&amp; Initialize</a:t>
            </a:r>
          </a:p>
        </p:txBody>
      </p:sp>
      <p:sp>
        <p:nvSpPr>
          <p:cNvPr id="3" name="Content Placeholder 2">
            <a:extLst>
              <a:ext uri="{FF2B5EF4-FFF2-40B4-BE49-F238E27FC236}">
                <a16:creationId xmlns:a16="http://schemas.microsoft.com/office/drawing/2014/main" id="{4EA77080-48AD-46DD-BF59-F905A58886CA}"/>
              </a:ext>
            </a:extLst>
          </p:cNvPr>
          <p:cNvSpPr>
            <a:spLocks noGrp="1"/>
          </p:cNvSpPr>
          <p:nvPr>
            <p:ph idx="1"/>
          </p:nvPr>
        </p:nvSpPr>
        <p:spPr/>
        <p:txBody>
          <a:bodyPr>
            <a:noAutofit/>
          </a:bodyPr>
          <a:lstStyle/>
          <a:p>
            <a:r>
              <a:rPr lang="en-US" sz="2400" dirty="0"/>
              <a:t>The costs and benefits, as well as Feasibility and risk, of each alternative must be analyzed. Based upon these analyses, a specific alternative is recommended for funding. </a:t>
            </a:r>
          </a:p>
          <a:p>
            <a:r>
              <a:rPr lang="en-US" sz="2400" dirty="0"/>
              <a:t>The project's goal and the analysis of alternatives that support the goal are summarized in a deliverable called the business case. Senior management will use the business case during the selection process to determine whether the proposed project should be funded. </a:t>
            </a:r>
          </a:p>
          <a:p>
            <a:endParaRPr lang="en-US" sz="3600" dirty="0"/>
          </a:p>
        </p:txBody>
      </p:sp>
    </p:spTree>
    <p:extLst>
      <p:ext uri="{BB962C8B-B14F-4D97-AF65-F5344CB8AC3E}">
        <p14:creationId xmlns:p14="http://schemas.microsoft.com/office/powerpoint/2010/main" val="183009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5F7D-C5FA-DE48-2CB7-75E2515F9E69}"/>
              </a:ext>
            </a:extLst>
          </p:cNvPr>
          <p:cNvSpPr>
            <a:spLocks noGrp="1"/>
          </p:cNvSpPr>
          <p:nvPr>
            <p:ph type="title"/>
          </p:nvPr>
        </p:nvSpPr>
        <p:spPr/>
        <p:txBody>
          <a:bodyPr/>
          <a:lstStyle/>
          <a:p>
            <a:r>
              <a:rPr lang="en-US" dirty="0"/>
              <a:t>CBA and Business Case</a:t>
            </a:r>
          </a:p>
        </p:txBody>
      </p:sp>
      <p:pic>
        <p:nvPicPr>
          <p:cNvPr id="5" name="Content Placeholder 4">
            <a:extLst>
              <a:ext uri="{FF2B5EF4-FFF2-40B4-BE49-F238E27FC236}">
                <a16:creationId xmlns:a16="http://schemas.microsoft.com/office/drawing/2014/main" id="{50A596F0-02DE-022B-D774-0EF7DD24C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41806" y="1453651"/>
            <a:ext cx="3095240" cy="3465512"/>
          </a:xfrm>
        </p:spPr>
      </p:pic>
      <p:pic>
        <p:nvPicPr>
          <p:cNvPr id="7" name="Picture 6">
            <a:extLst>
              <a:ext uri="{FF2B5EF4-FFF2-40B4-BE49-F238E27FC236}">
                <a16:creationId xmlns:a16="http://schemas.microsoft.com/office/drawing/2014/main" id="{7E0738E0-379B-AE69-E8CA-AB7C9603E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1381684"/>
            <a:ext cx="3112477" cy="1190065"/>
          </a:xfrm>
          <a:prstGeom prst="rect">
            <a:avLst/>
          </a:prstGeom>
        </p:spPr>
      </p:pic>
      <p:pic>
        <p:nvPicPr>
          <p:cNvPr id="9" name="Picture 8">
            <a:extLst>
              <a:ext uri="{FF2B5EF4-FFF2-40B4-BE49-F238E27FC236}">
                <a16:creationId xmlns:a16="http://schemas.microsoft.com/office/drawing/2014/main" id="{7E5C17AB-96DF-BC9A-803F-9B9420ECE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2672148"/>
            <a:ext cx="5332706" cy="2247015"/>
          </a:xfrm>
          <a:prstGeom prst="rect">
            <a:avLst/>
          </a:prstGeom>
        </p:spPr>
      </p:pic>
    </p:spTree>
    <p:extLst>
      <p:ext uri="{BB962C8B-B14F-4D97-AF65-F5344CB8AC3E}">
        <p14:creationId xmlns:p14="http://schemas.microsoft.com/office/powerpoint/2010/main" val="202530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2184</Words>
  <Application>Microsoft Macintosh PowerPoint</Application>
  <PresentationFormat>On-screen Show (16:9)</PresentationFormat>
  <Paragraphs>145</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Verdana</vt:lpstr>
      <vt:lpstr>Office Theme</vt:lpstr>
      <vt:lpstr>Conceptualizing &amp; Initializing the IT PROJECTS</vt:lpstr>
      <vt:lpstr>LECTURE OBJECTIVE</vt:lpstr>
      <vt:lpstr>Project Methodology</vt:lpstr>
      <vt:lpstr>PLC Phases</vt:lpstr>
      <vt:lpstr>IT Project Management Foundation</vt:lpstr>
      <vt:lpstr>IT Project Methodology</vt:lpstr>
      <vt:lpstr>Phase 1: Conceptualize &amp; Initialize</vt:lpstr>
      <vt:lpstr>Phase 1: Conceptualize &amp; Initialize</vt:lpstr>
      <vt:lpstr>CBA and Business Case</vt:lpstr>
      <vt:lpstr>Phase 2: Develop the Project Charter &amp; Detailed Project Plan</vt:lpstr>
      <vt:lpstr>Phase 2: Develop the Project Charter &amp; Detailed Project Plan</vt:lpstr>
      <vt:lpstr>The Project Charter and Plan</vt:lpstr>
      <vt:lpstr>The Project Charter and Plan</vt:lpstr>
      <vt:lpstr>Phase 3: Execute and Control the Project</vt:lpstr>
      <vt:lpstr>Required project Support</vt:lpstr>
      <vt:lpstr>Required project Support</vt:lpstr>
      <vt:lpstr>Phase 4: Close Project</vt:lpstr>
      <vt:lpstr>Phase 4: Close Project</vt:lpstr>
      <vt:lpstr>Phase 5: Evaluate Project Success</vt:lpstr>
      <vt:lpstr>Phase 5: Evaluate Project Success</vt:lpstr>
      <vt:lpstr>Phase 5: Evaluate Project Success</vt:lpstr>
      <vt:lpstr>Phase 5: Evaluate Project Success</vt:lpstr>
      <vt:lpstr>Phase 5: Evaluate Project Success</vt:lpstr>
      <vt:lpstr>PowerPoint Presentation</vt:lpstr>
      <vt:lpstr>Purpose of Business Case</vt:lpstr>
      <vt:lpstr>Steps in Building  Business Case</vt:lpstr>
      <vt:lpstr>Steps in Building  Business Case</vt:lpstr>
      <vt:lpstr>Steps in Building  Business Case</vt:lpstr>
      <vt:lpstr>Steps in Building  Business Case</vt:lpstr>
      <vt:lpstr>Next Topic IT Project Management Processes</vt:lpstr>
      <vt:lpstr>Develop a business case for a proposed IT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2025-02-14T15:11:41Z</dcterms:modified>
</cp:coreProperties>
</file>