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9"/>
  </p:notesMasterIdLst>
  <p:sldIdLst>
    <p:sldId id="256" r:id="rId2"/>
    <p:sldId id="257" r:id="rId3"/>
    <p:sldId id="339" r:id="rId4"/>
    <p:sldId id="340" r:id="rId5"/>
    <p:sldId id="341" r:id="rId6"/>
    <p:sldId id="342" r:id="rId7"/>
    <p:sldId id="259" r:id="rId8"/>
    <p:sldId id="296" r:id="rId9"/>
    <p:sldId id="343" r:id="rId10"/>
    <p:sldId id="317" r:id="rId11"/>
    <p:sldId id="344" r:id="rId12"/>
    <p:sldId id="347" r:id="rId13"/>
    <p:sldId id="346" r:id="rId14"/>
    <p:sldId id="345" r:id="rId15"/>
    <p:sldId id="348" r:id="rId16"/>
    <p:sldId id="349" r:id="rId17"/>
    <p:sldId id="350" r:id="rId18"/>
    <p:sldId id="351" r:id="rId19"/>
    <p:sldId id="305" r:id="rId20"/>
    <p:sldId id="352" r:id="rId21"/>
    <p:sldId id="318" r:id="rId22"/>
    <p:sldId id="319" r:id="rId23"/>
    <p:sldId id="353" r:id="rId24"/>
    <p:sldId id="354" r:id="rId25"/>
    <p:sldId id="355" r:id="rId26"/>
    <p:sldId id="356" r:id="rId27"/>
    <p:sldId id="338"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48"/>
  </p:normalViewPr>
  <p:slideViewPr>
    <p:cSldViewPr snapToGrid="0">
      <p:cViewPr varScale="1">
        <p:scale>
          <a:sx n="159" d="100"/>
          <a:sy n="159" d="100"/>
        </p:scale>
        <p:origin x="184" y="-34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1/31/25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1/31/25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1/31/25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1/31/25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1/31/25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1/31/25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7364" y="1849081"/>
            <a:ext cx="8192728" cy="1445337"/>
          </a:xfrm>
        </p:spPr>
        <p:txBody>
          <a:bodyPr>
            <a:normAutofit fontScale="90000"/>
          </a:bodyPr>
          <a:lstStyle/>
          <a:p>
            <a:r>
              <a:rPr lang="en-US" sz="4800" dirty="0"/>
              <a:t>THE NATURE OF</a:t>
            </a:r>
            <a:br>
              <a:rPr lang="en-US" sz="4800" dirty="0"/>
            </a:br>
            <a:r>
              <a:rPr lang="en-US" sz="4800" dirty="0"/>
              <a:t>IT PROJECTS</a:t>
            </a:r>
          </a:p>
        </p:txBody>
      </p:sp>
      <p:sp>
        <p:nvSpPr>
          <p:cNvPr id="3" name="Subtitle 2"/>
          <p:cNvSpPr>
            <a:spLocks noGrp="1"/>
          </p:cNvSpPr>
          <p:nvPr>
            <p:ph type="subTitle" idx="1"/>
          </p:nvPr>
        </p:nvSpPr>
        <p:spPr>
          <a:xfrm>
            <a:off x="464575" y="3753458"/>
            <a:ext cx="8192728" cy="730043"/>
          </a:xfrm>
        </p:spPr>
        <p:txBody>
          <a:bodyPr/>
          <a:lstStyle/>
          <a:p>
            <a:r>
              <a:rPr lang="en-US" dirty="0" err="1"/>
              <a:t>Aris</a:t>
            </a:r>
            <a:r>
              <a:rPr lang="en-US" dirty="0"/>
              <a:t> J. </a:t>
            </a:r>
            <a:r>
              <a:rPr lang="en-US" dirty="0" err="1"/>
              <a:t>Ordoñez</a:t>
            </a:r>
            <a:r>
              <a:rPr lang="en-US" dirty="0"/>
              <a:t>, DIT</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21F9F-D2F2-BD2D-E4EA-BF78F6EC642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B25A62-A6F4-5D51-DBD4-8A222C151BB6}"/>
              </a:ext>
            </a:extLst>
          </p:cNvPr>
          <p:cNvSpPr>
            <a:spLocks noGrp="1"/>
          </p:cNvSpPr>
          <p:nvPr>
            <p:ph idx="1"/>
          </p:nvPr>
        </p:nvSpPr>
        <p:spPr/>
        <p:txBody>
          <a:bodyPr>
            <a:noAutofit/>
          </a:bodyPr>
          <a:lstStyle/>
          <a:p>
            <a:pPr marL="0" indent="0">
              <a:buNone/>
            </a:pPr>
            <a:r>
              <a:rPr lang="en-US" sz="1800" b="0" i="0" dirty="0">
                <a:effectLst/>
                <a:latin typeface="Verdana" panose="020B0604030504040204" pitchFamily="34" charset="0"/>
                <a:ea typeface="Verdana" panose="020B0604030504040204" pitchFamily="34" charset="0"/>
              </a:rPr>
              <a:t>OTHER CONSIDERATIONS</a:t>
            </a:r>
          </a:p>
          <a:p>
            <a:r>
              <a:rPr lang="en-US" sz="1800" b="0" i="0" dirty="0">
                <a:effectLst/>
                <a:latin typeface="Verdana" panose="020B0604030504040204" pitchFamily="34" charset="0"/>
                <a:ea typeface="Verdana" panose="020B0604030504040204" pitchFamily="34" charset="0"/>
              </a:rPr>
              <a:t>Resources – Tools and processes for monitoring resources should be in place</a:t>
            </a:r>
          </a:p>
          <a:p>
            <a:r>
              <a:rPr lang="en-US" sz="1800" b="0" i="0" dirty="0">
                <a:effectLst/>
                <a:latin typeface="Verdana" panose="020B0604030504040204" pitchFamily="34" charset="0"/>
                <a:ea typeface="Verdana" panose="020B0604030504040204" pitchFamily="34" charset="0"/>
              </a:rPr>
              <a:t>Expectations – Timely status updates and communication, as well as sound project management practices for delivering expectations are required</a:t>
            </a:r>
          </a:p>
          <a:p>
            <a:r>
              <a:rPr lang="en-US" sz="1800" dirty="0">
                <a:latin typeface="Verdana" panose="020B0604030504040204" pitchFamily="34" charset="0"/>
                <a:ea typeface="Verdana" panose="020B0604030504040204" pitchFamily="34" charset="0"/>
              </a:rPr>
              <a:t>Competition – competitions may exist inside the organization, within the team, or against other competitors (IT companies)</a:t>
            </a:r>
          </a:p>
          <a:p>
            <a:r>
              <a:rPr lang="en-US" sz="1800" b="0" i="0" dirty="0">
                <a:effectLst/>
                <a:latin typeface="Verdana" panose="020B0604030504040204" pitchFamily="34" charset="0"/>
                <a:ea typeface="Verdana" panose="020B0604030504040204" pitchFamily="34" charset="0"/>
              </a:rPr>
              <a:t>Efficiency and Effectiveness - </a:t>
            </a:r>
          </a:p>
          <a:p>
            <a:endParaRPr lang="en-US" dirty="0">
              <a:latin typeface="Verdana" panose="020B0604030504040204" pitchFamily="34" charset="0"/>
              <a:ea typeface="Verdana" panose="020B0604030504040204" pitchFamily="34" charset="0"/>
            </a:endParaRPr>
          </a:p>
          <a:p>
            <a:pPr marL="457200" lvl="1" indent="0">
              <a:buNone/>
            </a:pPr>
            <a:r>
              <a:rPr lang="en-US" sz="3600" dirty="0">
                <a:latin typeface="Verdana" panose="020B0604030504040204" pitchFamily="34" charset="0"/>
                <a:ea typeface="Verdana" panose="020B0604030504040204" pitchFamily="34" charset="0"/>
              </a:rPr>
              <a:t>			</a:t>
            </a:r>
          </a:p>
          <a:p>
            <a:pPr marL="0" indent="0">
              <a:buNone/>
            </a:pPr>
            <a:endParaRPr lang="en-US" sz="4800" dirty="0">
              <a:latin typeface="Verdana" panose="020B0604030504040204" pitchFamily="34" charset="0"/>
              <a:ea typeface="Verdana" panose="020B0604030504040204" pitchFamily="34" charset="0"/>
            </a:endParaRPr>
          </a:p>
          <a:p>
            <a:endParaRPr lang="en-US" sz="4800" dirty="0">
              <a:latin typeface="Verdana" panose="020B0604030504040204" pitchFamily="34" charset="0"/>
              <a:ea typeface="Verdana" panose="020B0604030504040204" pitchFamily="34" charset="0"/>
            </a:endParaRPr>
          </a:p>
        </p:txBody>
      </p:sp>
      <p:sp>
        <p:nvSpPr>
          <p:cNvPr id="6" name="Title 1">
            <a:extLst>
              <a:ext uri="{FF2B5EF4-FFF2-40B4-BE49-F238E27FC236}">
                <a16:creationId xmlns:a16="http://schemas.microsoft.com/office/drawing/2014/main" id="{61637A7F-A903-FEAB-ECAD-E45259C531E0}"/>
              </a:ext>
            </a:extLst>
          </p:cNvPr>
          <p:cNvSpPr>
            <a:spLocks noGrp="1"/>
          </p:cNvSpPr>
          <p:nvPr>
            <p:ph type="title"/>
          </p:nvPr>
        </p:nvSpPr>
        <p:spPr>
          <a:xfrm>
            <a:off x="471947" y="224337"/>
            <a:ext cx="8494436" cy="763526"/>
          </a:xfrm>
        </p:spPr>
        <p:txBody>
          <a:bodyPr>
            <a:noAutofit/>
          </a:bodyPr>
          <a:lstStyle/>
          <a:p>
            <a:r>
              <a:rPr lang="en-US" sz="4000" b="1" dirty="0"/>
              <a:t>Improving the</a:t>
            </a:r>
            <a:br>
              <a:rPr lang="en-US" sz="4000" b="1" dirty="0"/>
            </a:br>
            <a:r>
              <a:rPr lang="en-US" sz="4000" b="1" dirty="0"/>
              <a:t>Likelihood of Success</a:t>
            </a:r>
          </a:p>
        </p:txBody>
      </p:sp>
    </p:spTree>
    <p:extLst>
      <p:ext uri="{BB962C8B-B14F-4D97-AF65-F5344CB8AC3E}">
        <p14:creationId xmlns:p14="http://schemas.microsoft.com/office/powerpoint/2010/main" val="2491913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494436" cy="763526"/>
          </a:xfrm>
        </p:spPr>
        <p:txBody>
          <a:bodyPr>
            <a:noAutofit/>
          </a:bodyPr>
          <a:lstStyle/>
          <a:p>
            <a:r>
              <a:rPr lang="en-US" sz="4000" b="1" dirty="0"/>
              <a:t>Improving the</a:t>
            </a:r>
            <a:br>
              <a:rPr lang="en-US" sz="4000" b="1" dirty="0"/>
            </a:br>
            <a:r>
              <a:rPr lang="en-US" sz="4000" b="1" dirty="0"/>
              <a:t>Likelihood of Success</a:t>
            </a:r>
          </a:p>
        </p:txBody>
      </p:sp>
      <p:sp>
        <p:nvSpPr>
          <p:cNvPr id="3" name="Content Placeholder 2"/>
          <p:cNvSpPr>
            <a:spLocks noGrp="1"/>
          </p:cNvSpPr>
          <p:nvPr>
            <p:ph idx="1"/>
          </p:nvPr>
        </p:nvSpPr>
        <p:spPr/>
        <p:txBody>
          <a:bodyPr>
            <a:noAutofit/>
          </a:bodyPr>
          <a:lstStyle/>
          <a:p>
            <a:pPr marL="0" indent="0">
              <a:buNone/>
            </a:pPr>
            <a:r>
              <a:rPr lang="en-US" sz="1800" b="1" dirty="0">
                <a:latin typeface="Verdana" panose="020B0604030504040204" pitchFamily="34" charset="0"/>
                <a:ea typeface="Verdana" panose="020B0604030504040204" pitchFamily="34" charset="0"/>
              </a:rPr>
              <a:t>A Knowledge Management Approach </a:t>
            </a:r>
            <a:r>
              <a:rPr lang="en-US" sz="1800" dirty="0">
                <a:latin typeface="Verdana" panose="020B0604030504040204" pitchFamily="34" charset="0"/>
                <a:ea typeface="Verdana" panose="020B0604030504040204" pitchFamily="34" charset="0"/>
              </a:rPr>
              <a:t>– a systematic process for acquiring, creating, synthesizing, sharing, and using information, insights, and experiences to transform ideas into business value.</a:t>
            </a:r>
          </a:p>
          <a:p>
            <a:r>
              <a:rPr lang="en-US" sz="1800" dirty="0">
                <a:latin typeface="Verdana" panose="020B0604030504040204" pitchFamily="34" charset="0"/>
                <a:ea typeface="Verdana" panose="020B0604030504040204" pitchFamily="34" charset="0"/>
              </a:rPr>
              <a:t>Learning from experience is the best guide towards success.</a:t>
            </a:r>
          </a:p>
          <a:p>
            <a:r>
              <a:rPr lang="en-US" sz="1800" dirty="0">
                <a:latin typeface="Verdana" panose="020B0604030504040204" pitchFamily="34" charset="0"/>
                <a:ea typeface="Verdana" panose="020B0604030504040204" pitchFamily="34" charset="0"/>
              </a:rPr>
              <a:t>These experiences however are fragmented throughout the organization</a:t>
            </a:r>
          </a:p>
          <a:p>
            <a:r>
              <a:rPr lang="en-US" sz="1800" dirty="0">
                <a:latin typeface="Verdana" panose="020B0604030504040204" pitchFamily="34" charset="0"/>
                <a:ea typeface="Verdana" panose="020B0604030504040204" pitchFamily="34" charset="0"/>
              </a:rPr>
              <a:t>There are chances that your problem was already solved by somebody else and dealt with it. That person however may be from the other side of the world.</a:t>
            </a:r>
          </a:p>
          <a:p>
            <a:r>
              <a:rPr lang="en-US" sz="1800" dirty="0">
                <a:latin typeface="Verdana" panose="020B0604030504040204" pitchFamily="34" charset="0"/>
                <a:ea typeface="Verdana" panose="020B0604030504040204" pitchFamily="34" charset="0"/>
              </a:rPr>
              <a:t>Knowledge and experience in the form of lessons learned, can be documented and made available throughout the technologies available today.</a:t>
            </a:r>
            <a:r>
              <a:rPr lang="en-US" sz="2400" dirty="0">
                <a:latin typeface="Verdana" panose="020B0604030504040204" pitchFamily="34" charset="0"/>
                <a:ea typeface="Verdana" panose="020B0604030504040204" pitchFamily="34" charset="0"/>
              </a:rPr>
              <a:t>			</a:t>
            </a:r>
          </a:p>
          <a:p>
            <a:pPr marL="0" indent="0">
              <a:buNone/>
            </a:pPr>
            <a:endParaRPr lang="en-US" sz="3600" dirty="0">
              <a:latin typeface="Verdana" panose="020B0604030504040204" pitchFamily="34" charset="0"/>
              <a:ea typeface="Verdana" panose="020B0604030504040204" pitchFamily="34" charset="0"/>
            </a:endParaRPr>
          </a:p>
          <a:p>
            <a:endParaRPr lang="en-US" sz="3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44918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494436" cy="763526"/>
          </a:xfrm>
        </p:spPr>
        <p:txBody>
          <a:bodyPr>
            <a:noAutofit/>
          </a:bodyPr>
          <a:lstStyle/>
          <a:p>
            <a:r>
              <a:rPr lang="en-US" sz="4000" b="1" dirty="0"/>
              <a:t>Improving the</a:t>
            </a:r>
            <a:br>
              <a:rPr lang="en-US" sz="4000" b="1" dirty="0"/>
            </a:br>
            <a:r>
              <a:rPr lang="en-US" sz="4000" b="1" dirty="0"/>
              <a:t>Likelihood of Success</a:t>
            </a:r>
          </a:p>
        </p:txBody>
      </p:sp>
      <p:sp>
        <p:nvSpPr>
          <p:cNvPr id="3" name="Content Placeholder 2"/>
          <p:cNvSpPr>
            <a:spLocks noGrp="1"/>
          </p:cNvSpPr>
          <p:nvPr>
            <p:ph idx="1"/>
          </p:nvPr>
        </p:nvSpPr>
        <p:spPr/>
        <p:txBody>
          <a:bodyPr>
            <a:noAutofit/>
          </a:bodyPr>
          <a:lstStyle/>
          <a:p>
            <a:pPr marL="0" indent="0">
              <a:buNone/>
            </a:pPr>
            <a:r>
              <a:rPr lang="en-US" sz="1800" dirty="0">
                <a:latin typeface="Verdana" panose="020B0604030504040204" pitchFamily="34" charset="0"/>
                <a:ea typeface="Verdana" panose="020B0604030504040204" pitchFamily="34" charset="0"/>
              </a:rPr>
              <a:t>Give examples of Knowledge and Experience in the form of lessons learned:</a:t>
            </a:r>
          </a:p>
          <a:p>
            <a:pPr lvl="2">
              <a:buFont typeface="+mj-lt"/>
              <a:buAutoNum type="arabicPeriod"/>
            </a:pPr>
            <a:r>
              <a:rPr lang="en-US" sz="1400" dirty="0">
                <a:latin typeface="Verdana" panose="020B0604030504040204" pitchFamily="34" charset="0"/>
                <a:ea typeface="Verdana" panose="020B0604030504040204" pitchFamily="34" charset="0"/>
              </a:rPr>
              <a:t>?</a:t>
            </a:r>
          </a:p>
          <a:p>
            <a:pPr lvl="2">
              <a:buFont typeface="+mj-lt"/>
              <a:buAutoNum type="arabicPeriod"/>
            </a:pPr>
            <a:r>
              <a:rPr lang="en-US" sz="1400" dirty="0">
                <a:latin typeface="Verdana" panose="020B0604030504040204" pitchFamily="34" charset="0"/>
                <a:ea typeface="Verdana" panose="020B0604030504040204" pitchFamily="34" charset="0"/>
              </a:rPr>
              <a:t>?</a:t>
            </a:r>
          </a:p>
          <a:p>
            <a:pPr lvl="2">
              <a:buFont typeface="+mj-lt"/>
              <a:buAutoNum type="arabicPeriod"/>
            </a:pPr>
            <a:r>
              <a:rPr lang="en-US" sz="1400" dirty="0">
                <a:latin typeface="Verdana" panose="020B0604030504040204" pitchFamily="34" charset="0"/>
                <a:ea typeface="Verdana" panose="020B0604030504040204" pitchFamily="34" charset="0"/>
              </a:rPr>
              <a:t>?</a:t>
            </a:r>
          </a:p>
          <a:p>
            <a:pPr lvl="2">
              <a:buFont typeface="+mj-lt"/>
              <a:buAutoNum type="arabicPeriod"/>
            </a:pPr>
            <a:r>
              <a:rPr lang="en-US" sz="1400" dirty="0">
                <a:latin typeface="Verdana" panose="020B0604030504040204" pitchFamily="34" charset="0"/>
                <a:ea typeface="Verdana" panose="020B0604030504040204" pitchFamily="34" charset="0"/>
              </a:rPr>
              <a:t>?</a:t>
            </a:r>
          </a:p>
          <a:p>
            <a:pPr lvl="2">
              <a:buFont typeface="+mj-lt"/>
              <a:buAutoNum type="arabicPeriod"/>
            </a:pPr>
            <a:r>
              <a:rPr lang="en-US" sz="1400" dirty="0">
                <a:latin typeface="Verdana" panose="020B0604030504040204" pitchFamily="34" charset="0"/>
                <a:ea typeface="Verdana" panose="020B0604030504040204" pitchFamily="34" charset="0"/>
              </a:rPr>
              <a:t>?</a:t>
            </a:r>
          </a:p>
          <a:p>
            <a:pPr marL="0" indent="0">
              <a:buNone/>
            </a:pPr>
            <a:endParaRPr lang="en-US" sz="1800" dirty="0">
              <a:latin typeface="Verdana" panose="020B0604030504040204" pitchFamily="34" charset="0"/>
              <a:ea typeface="Verdana" panose="020B0604030504040204" pitchFamily="34" charset="0"/>
            </a:endParaRPr>
          </a:p>
          <a:p>
            <a:pPr marL="457200" indent="-457200">
              <a:buFont typeface="+mj-lt"/>
              <a:buAutoNum type="arabicPeriod"/>
            </a:pPr>
            <a:endParaRPr lang="en-US" sz="1800" dirty="0">
              <a:latin typeface="Verdana" panose="020B0604030504040204" pitchFamily="34" charset="0"/>
              <a:ea typeface="Verdana" panose="020B0604030504040204" pitchFamily="34" charset="0"/>
            </a:endParaRPr>
          </a:p>
          <a:p>
            <a:pPr marL="0" indent="0">
              <a:buNone/>
            </a:pPr>
            <a:endParaRPr lang="en-US" sz="2400" dirty="0">
              <a:latin typeface="Verdana" panose="020B0604030504040204" pitchFamily="34" charset="0"/>
              <a:ea typeface="Verdana" panose="020B0604030504040204" pitchFamily="34" charset="0"/>
            </a:endParaRPr>
          </a:p>
          <a:p>
            <a:pPr marL="0" indent="0">
              <a:buNone/>
            </a:pPr>
            <a:endParaRPr lang="en-US" sz="3600" dirty="0">
              <a:latin typeface="Verdana" panose="020B0604030504040204" pitchFamily="34" charset="0"/>
              <a:ea typeface="Verdana" panose="020B0604030504040204" pitchFamily="34" charset="0"/>
            </a:endParaRPr>
          </a:p>
          <a:p>
            <a:endParaRPr lang="en-US" sz="3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36727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494436" cy="763526"/>
          </a:xfrm>
        </p:spPr>
        <p:txBody>
          <a:bodyPr>
            <a:noAutofit/>
          </a:bodyPr>
          <a:lstStyle/>
          <a:p>
            <a:r>
              <a:rPr lang="en-US" sz="4000" b="1" dirty="0"/>
              <a:t>Project Management</a:t>
            </a:r>
          </a:p>
        </p:txBody>
      </p:sp>
      <p:sp>
        <p:nvSpPr>
          <p:cNvPr id="3" name="Content Placeholder 2"/>
          <p:cNvSpPr>
            <a:spLocks noGrp="1"/>
          </p:cNvSpPr>
          <p:nvPr>
            <p:ph idx="1"/>
          </p:nvPr>
        </p:nvSpPr>
        <p:spPr/>
        <p:txBody>
          <a:bodyPr>
            <a:noAutofit/>
          </a:bodyPr>
          <a:lstStyle/>
          <a:p>
            <a:pPr marL="0" indent="0">
              <a:buNone/>
            </a:pPr>
            <a:r>
              <a:rPr lang="en-US" sz="2000" dirty="0">
                <a:latin typeface="Verdana" panose="020B0604030504040204" pitchFamily="34" charset="0"/>
                <a:ea typeface="Verdana" panose="020B0604030504040204" pitchFamily="34" charset="0"/>
              </a:rPr>
              <a:t>What is a Project?</a:t>
            </a:r>
          </a:p>
          <a:p>
            <a:pPr lvl="1"/>
            <a:r>
              <a:rPr lang="en-US" sz="2000" dirty="0">
                <a:latin typeface="Verdana" panose="020B0604030504040204" pitchFamily="34" charset="0"/>
                <a:ea typeface="Verdana" panose="020B0604030504040204" pitchFamily="34" charset="0"/>
              </a:rPr>
              <a:t>Is a temporary endeavor undertaken to accomplish a purpose.</a:t>
            </a:r>
          </a:p>
          <a:p>
            <a:pPr marL="0" indent="0">
              <a:buNone/>
            </a:pPr>
            <a:r>
              <a:rPr lang="en-US" sz="2000" dirty="0">
                <a:latin typeface="Verdana" panose="020B0604030504040204" pitchFamily="34" charset="0"/>
                <a:ea typeface="Verdana" panose="020B0604030504040204" pitchFamily="34" charset="0"/>
              </a:rPr>
              <a:t>What is Project Management?</a:t>
            </a:r>
          </a:p>
          <a:p>
            <a:pPr lvl="1"/>
            <a:r>
              <a:rPr lang="en-US" sz="2000" dirty="0">
                <a:latin typeface="Verdana" panose="020B0604030504040204" pitchFamily="34" charset="0"/>
                <a:ea typeface="Verdana" panose="020B0604030504040204" pitchFamily="34" charset="0"/>
              </a:rPr>
              <a:t>Is the application of knowledge, skills, tools, and techniques to project activities in order to meet or exceed stakeholder needs and expectations from the project.</a:t>
            </a:r>
          </a:p>
          <a:p>
            <a:pPr marL="457200" indent="-457200">
              <a:buFont typeface="+mj-lt"/>
              <a:buAutoNum type="arabicPeriod"/>
            </a:pPr>
            <a:endParaRPr lang="en-US" sz="2000" dirty="0">
              <a:latin typeface="Verdana" panose="020B0604030504040204" pitchFamily="34" charset="0"/>
              <a:ea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endParaRPr>
          </a:p>
          <a:p>
            <a:pPr marL="0" indent="0">
              <a:buNone/>
            </a:pPr>
            <a:endParaRPr lang="en-US" sz="4000" dirty="0">
              <a:latin typeface="Verdana" panose="020B0604030504040204" pitchFamily="34" charset="0"/>
              <a:ea typeface="Verdana" panose="020B0604030504040204" pitchFamily="34" charset="0"/>
            </a:endParaRPr>
          </a:p>
          <a:p>
            <a:endParaRPr lang="en-US" sz="4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18553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494436" cy="763526"/>
          </a:xfrm>
        </p:spPr>
        <p:txBody>
          <a:bodyPr>
            <a:noAutofit/>
          </a:bodyPr>
          <a:lstStyle/>
          <a:p>
            <a:r>
              <a:rPr lang="en-US" sz="4000" b="1" dirty="0"/>
              <a:t>Attributes of a Project</a:t>
            </a:r>
          </a:p>
        </p:txBody>
      </p:sp>
      <p:sp>
        <p:nvSpPr>
          <p:cNvPr id="3" name="Content Placeholder 2"/>
          <p:cNvSpPr>
            <a:spLocks noGrp="1"/>
          </p:cNvSpPr>
          <p:nvPr>
            <p:ph idx="1"/>
          </p:nvPr>
        </p:nvSpPr>
        <p:spPr/>
        <p:txBody>
          <a:bodyPr>
            <a:noAutofit/>
          </a:bodyPr>
          <a:lstStyle/>
          <a:p>
            <a:pPr marL="0" indent="0">
              <a:buNone/>
            </a:pPr>
            <a:r>
              <a:rPr lang="en-US" sz="1800" dirty="0">
                <a:latin typeface="Verdana" panose="020B0604030504040204" pitchFamily="34" charset="0"/>
                <a:ea typeface="Verdana" panose="020B0604030504040204" pitchFamily="34" charset="0"/>
              </a:rPr>
              <a:t>Time Frame – Since project is a temporary endeavor, it must have a beginning and end. Must begin on a specific date and the date completion is estimated.</a:t>
            </a:r>
          </a:p>
          <a:p>
            <a:pPr marL="0" indent="0">
              <a:buNone/>
            </a:pPr>
            <a:endParaRPr lang="en-US" sz="1800" dirty="0">
              <a:latin typeface="Verdana" panose="020B0604030504040204" pitchFamily="34" charset="0"/>
              <a:ea typeface="Verdana" panose="020B0604030504040204" pitchFamily="34" charset="0"/>
            </a:endParaRPr>
          </a:p>
          <a:p>
            <a:pPr marL="0" indent="0">
              <a:buNone/>
            </a:pPr>
            <a:r>
              <a:rPr lang="en-US" sz="1800" dirty="0">
                <a:latin typeface="Verdana" panose="020B0604030504040204" pitchFamily="34" charset="0"/>
                <a:ea typeface="Verdana" panose="020B0604030504040204" pitchFamily="34" charset="0"/>
              </a:rPr>
              <a:t>Purpose – Projects are undertaken to accomplish something.  It can produce any number of results, a system, a software package, or a recommendation based on study. The project’s goal must be tangible and of value to the organization.</a:t>
            </a:r>
          </a:p>
          <a:p>
            <a:pPr marL="0" indent="0">
              <a:buNone/>
            </a:pPr>
            <a:endParaRPr lang="en-US" sz="1800" dirty="0">
              <a:latin typeface="Verdana" panose="020B0604030504040204" pitchFamily="34" charset="0"/>
              <a:ea typeface="Verdana" panose="020B0604030504040204" pitchFamily="34" charset="0"/>
            </a:endParaRPr>
          </a:p>
          <a:p>
            <a:pPr marL="0" indent="0">
              <a:buNone/>
            </a:pPr>
            <a:r>
              <a:rPr lang="en-US" sz="1800" dirty="0">
                <a:latin typeface="Verdana" panose="020B0604030504040204" pitchFamily="34" charset="0"/>
                <a:ea typeface="Verdana" panose="020B0604030504040204" pitchFamily="34" charset="0"/>
              </a:rPr>
              <a:t>Ownership – The project must provide something of value to an individual or group who will own the project’s product after it is completed.</a:t>
            </a:r>
          </a:p>
          <a:p>
            <a:pPr marL="457200" indent="-457200">
              <a:buFont typeface="+mj-lt"/>
              <a:buAutoNum type="arabicPeriod"/>
            </a:pPr>
            <a:endParaRPr lang="en-US" sz="1800" dirty="0">
              <a:latin typeface="Verdana" panose="020B0604030504040204" pitchFamily="34" charset="0"/>
              <a:ea typeface="Verdana" panose="020B0604030504040204" pitchFamily="34" charset="0"/>
            </a:endParaRPr>
          </a:p>
          <a:p>
            <a:pPr marL="0" indent="0">
              <a:buNone/>
            </a:pPr>
            <a:endParaRPr lang="en-US" sz="2400" dirty="0">
              <a:latin typeface="Verdana" panose="020B0604030504040204" pitchFamily="34" charset="0"/>
              <a:ea typeface="Verdana" panose="020B0604030504040204" pitchFamily="34" charset="0"/>
            </a:endParaRPr>
          </a:p>
          <a:p>
            <a:pPr marL="0" indent="0">
              <a:buNone/>
            </a:pPr>
            <a:endParaRPr lang="en-US" sz="3600" dirty="0">
              <a:latin typeface="Verdana" panose="020B0604030504040204" pitchFamily="34" charset="0"/>
              <a:ea typeface="Verdana" panose="020B0604030504040204" pitchFamily="34" charset="0"/>
            </a:endParaRPr>
          </a:p>
          <a:p>
            <a:endParaRPr lang="en-US" sz="3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90607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494436" cy="763526"/>
          </a:xfrm>
        </p:spPr>
        <p:txBody>
          <a:bodyPr>
            <a:noAutofit/>
          </a:bodyPr>
          <a:lstStyle/>
          <a:p>
            <a:r>
              <a:rPr lang="en-US" sz="4000" b="1" dirty="0"/>
              <a:t>Attributes of a Project</a:t>
            </a:r>
          </a:p>
        </p:txBody>
      </p:sp>
      <p:sp>
        <p:nvSpPr>
          <p:cNvPr id="3" name="Content Placeholder 2"/>
          <p:cNvSpPr>
            <a:spLocks noGrp="1"/>
          </p:cNvSpPr>
          <p:nvPr>
            <p:ph idx="1"/>
          </p:nvPr>
        </p:nvSpPr>
        <p:spPr>
          <a:xfrm>
            <a:off x="463714" y="1312606"/>
            <a:ext cx="8246070" cy="1029541"/>
          </a:xfrm>
        </p:spPr>
        <p:txBody>
          <a:bodyPr>
            <a:noAutofit/>
          </a:bodyPr>
          <a:lstStyle/>
          <a:p>
            <a:pPr marL="0" indent="0">
              <a:buNone/>
            </a:pPr>
            <a:r>
              <a:rPr lang="en-US" sz="1800" dirty="0">
                <a:latin typeface="Verdana" panose="020B0604030504040204" pitchFamily="34" charset="0"/>
                <a:ea typeface="Verdana" panose="020B0604030504040204" pitchFamily="34" charset="0"/>
              </a:rPr>
              <a:t>Resources – IT Projects require time, money, people, and technology.  Resources provide the means for achieving the project’s goal and also act as a constraint. </a:t>
            </a:r>
            <a:endParaRPr lang="en-US" sz="2400" dirty="0">
              <a:latin typeface="Verdana" panose="020B0604030504040204" pitchFamily="34" charset="0"/>
              <a:ea typeface="Verdana" panose="020B0604030504040204" pitchFamily="34" charset="0"/>
            </a:endParaRPr>
          </a:p>
          <a:p>
            <a:pPr marL="0" indent="0">
              <a:buNone/>
            </a:pPr>
            <a:endParaRPr lang="en-US" sz="3600" dirty="0">
              <a:latin typeface="Verdana" panose="020B0604030504040204" pitchFamily="34" charset="0"/>
              <a:ea typeface="Verdana" panose="020B0604030504040204" pitchFamily="34" charset="0"/>
            </a:endParaRPr>
          </a:p>
          <a:p>
            <a:endParaRPr lang="en-US" sz="3600" dirty="0">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4D4FB00C-DB08-3DCB-E172-2EAE7003D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04" y="2306469"/>
            <a:ext cx="2667350" cy="1999428"/>
          </a:xfrm>
          <a:prstGeom prst="rect">
            <a:avLst/>
          </a:prstGeom>
        </p:spPr>
      </p:pic>
      <p:sp>
        <p:nvSpPr>
          <p:cNvPr id="6" name="Content Placeholder 2">
            <a:extLst>
              <a:ext uri="{FF2B5EF4-FFF2-40B4-BE49-F238E27FC236}">
                <a16:creationId xmlns:a16="http://schemas.microsoft.com/office/drawing/2014/main" id="{8C3F48F9-3627-2181-5C33-2F3BE18B13F7}"/>
              </a:ext>
            </a:extLst>
          </p:cNvPr>
          <p:cNvSpPr txBox="1">
            <a:spLocks/>
          </p:cNvSpPr>
          <p:nvPr/>
        </p:nvSpPr>
        <p:spPr>
          <a:xfrm>
            <a:off x="709514" y="4307904"/>
            <a:ext cx="2667350" cy="38259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a:latin typeface="Verdana" panose="020B0604030504040204" pitchFamily="34" charset="0"/>
                <a:ea typeface="Verdana" panose="020B0604030504040204" pitchFamily="34" charset="0"/>
              </a:rPr>
              <a:t>The Triple Constraint</a:t>
            </a:r>
          </a:p>
          <a:p>
            <a:pPr marL="0" indent="0">
              <a:buFont typeface="Arial" pitchFamily="34" charset="0"/>
              <a:buNone/>
            </a:pPr>
            <a:endParaRPr lang="en-US" sz="2400" dirty="0">
              <a:latin typeface="Verdana" panose="020B0604030504040204" pitchFamily="34" charset="0"/>
              <a:ea typeface="Verdana" panose="020B0604030504040204" pitchFamily="34" charset="0"/>
            </a:endParaRPr>
          </a:p>
          <a:p>
            <a:pPr marL="0" indent="0">
              <a:buFont typeface="Arial" pitchFamily="34" charset="0"/>
              <a:buNone/>
            </a:pPr>
            <a:endParaRPr lang="en-US" sz="3600" dirty="0">
              <a:latin typeface="Verdana" panose="020B0604030504040204" pitchFamily="34" charset="0"/>
              <a:ea typeface="Verdana" panose="020B0604030504040204" pitchFamily="34" charset="0"/>
            </a:endParaRPr>
          </a:p>
          <a:p>
            <a:endParaRPr lang="en-US" sz="3600" dirty="0">
              <a:latin typeface="Verdana" panose="020B0604030504040204" pitchFamily="34" charset="0"/>
              <a:ea typeface="Verdana" panose="020B0604030504040204" pitchFamily="34" charset="0"/>
            </a:endParaRPr>
          </a:p>
        </p:txBody>
      </p:sp>
      <p:sp>
        <p:nvSpPr>
          <p:cNvPr id="7" name="Content Placeholder 2">
            <a:extLst>
              <a:ext uri="{FF2B5EF4-FFF2-40B4-BE49-F238E27FC236}">
                <a16:creationId xmlns:a16="http://schemas.microsoft.com/office/drawing/2014/main" id="{4FC5DBC9-F982-7B9C-1105-B9FE2792A306}"/>
              </a:ext>
            </a:extLst>
          </p:cNvPr>
          <p:cNvSpPr txBox="1">
            <a:spLocks/>
          </p:cNvSpPr>
          <p:nvPr/>
        </p:nvSpPr>
        <p:spPr>
          <a:xfrm>
            <a:off x="3530774" y="2247315"/>
            <a:ext cx="5378896" cy="23487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a:latin typeface="Verdana" panose="020B0604030504040204" pitchFamily="34" charset="0"/>
                <a:ea typeface="Verdana" panose="020B0604030504040204" pitchFamily="34" charset="0"/>
              </a:rPr>
              <a:t>If scope increases,  the schedule and budget must increase accordingly, if the project’s schedule and resources are fixed, the only way to decrease cost or schedule of the project is to reduce the project scope.</a:t>
            </a:r>
          </a:p>
          <a:p>
            <a:pPr marL="0" indent="0">
              <a:buFont typeface="Arial" pitchFamily="34" charset="0"/>
              <a:buNone/>
            </a:pPr>
            <a:r>
              <a:rPr lang="en-US" sz="1800" dirty="0">
                <a:latin typeface="Verdana" panose="020B0604030504040204" pitchFamily="34" charset="0"/>
                <a:ea typeface="Verdana" panose="020B0604030504040204" pitchFamily="34" charset="0"/>
              </a:rPr>
              <a:t>Scope, schedule, and budget must remain in an equilibrium to support the project goal.</a:t>
            </a:r>
            <a:endParaRPr lang="en-US" sz="3600" dirty="0">
              <a:latin typeface="Verdana" panose="020B0604030504040204" pitchFamily="34" charset="0"/>
              <a:ea typeface="Verdana" panose="020B0604030504040204" pitchFamily="34" charset="0"/>
            </a:endParaRPr>
          </a:p>
          <a:p>
            <a:endParaRPr lang="en-US" sz="3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94143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494436" cy="763526"/>
          </a:xfrm>
        </p:spPr>
        <p:txBody>
          <a:bodyPr>
            <a:noAutofit/>
          </a:bodyPr>
          <a:lstStyle/>
          <a:p>
            <a:r>
              <a:rPr lang="en-US" sz="4000" b="1" dirty="0"/>
              <a:t>Attributes of a Project</a:t>
            </a:r>
          </a:p>
        </p:txBody>
      </p:sp>
      <p:sp>
        <p:nvSpPr>
          <p:cNvPr id="3" name="Content Placeholder 2"/>
          <p:cNvSpPr>
            <a:spLocks noGrp="1"/>
          </p:cNvSpPr>
          <p:nvPr>
            <p:ph idx="1"/>
          </p:nvPr>
        </p:nvSpPr>
        <p:spPr/>
        <p:txBody>
          <a:bodyPr>
            <a:noAutofit/>
          </a:bodyPr>
          <a:lstStyle/>
          <a:p>
            <a:pPr marL="0" indent="0">
              <a:buNone/>
            </a:pPr>
            <a:r>
              <a:rPr lang="en-US" sz="1800" dirty="0">
                <a:latin typeface="Verdana" panose="020B0604030504040204" pitchFamily="34" charset="0"/>
                <a:ea typeface="Verdana" panose="020B0604030504040204" pitchFamily="34" charset="0"/>
              </a:rPr>
              <a:t>Roles – IT projects require different individuals with different skill sets.  Typical project may include the following:</a:t>
            </a:r>
          </a:p>
          <a:p>
            <a:pPr lvl="1"/>
            <a:r>
              <a:rPr lang="en-US" sz="1800" dirty="0">
                <a:latin typeface="Verdana" panose="020B0604030504040204" pitchFamily="34" charset="0"/>
                <a:ea typeface="Verdana" panose="020B0604030504040204" pitchFamily="34" charset="0"/>
              </a:rPr>
              <a:t>Project Manager (Project Management, development processes, quality standards)</a:t>
            </a:r>
          </a:p>
          <a:p>
            <a:pPr lvl="1"/>
            <a:r>
              <a:rPr lang="en-US" sz="1800" dirty="0">
                <a:latin typeface="Verdana" panose="020B0604030504040204" pitchFamily="34" charset="0"/>
                <a:ea typeface="Verdana" panose="020B0604030504040204" pitchFamily="34" charset="0"/>
              </a:rPr>
              <a:t>Project Sponsor (client, customer, manager)</a:t>
            </a:r>
          </a:p>
          <a:p>
            <a:pPr lvl="1"/>
            <a:r>
              <a:rPr lang="en-US" sz="1800" dirty="0">
                <a:latin typeface="Verdana" panose="020B0604030504040204" pitchFamily="34" charset="0"/>
                <a:ea typeface="Verdana" panose="020B0604030504040204" pitchFamily="34" charset="0"/>
              </a:rPr>
              <a:t>Subject Matter Expert (client with specific knowledge, expertise, insight of functional area to support the project)</a:t>
            </a:r>
          </a:p>
          <a:p>
            <a:pPr lvl="1"/>
            <a:r>
              <a:rPr lang="en-US" sz="1800" dirty="0">
                <a:latin typeface="Verdana" panose="020B0604030504040204" pitchFamily="34" charset="0"/>
                <a:ea typeface="Verdana" panose="020B0604030504040204" pitchFamily="34" charset="0"/>
              </a:rPr>
              <a:t>Technical Expert (system analyst, network specialist, programmers, graphic artist, trainers)</a:t>
            </a:r>
          </a:p>
          <a:p>
            <a:pPr marL="0" indent="0">
              <a:buNone/>
            </a:pPr>
            <a:endParaRPr lang="en-US" sz="1800" dirty="0">
              <a:latin typeface="Verdana" panose="020B0604030504040204" pitchFamily="34" charset="0"/>
              <a:ea typeface="Verdana" panose="020B0604030504040204" pitchFamily="34" charset="0"/>
            </a:endParaRPr>
          </a:p>
          <a:p>
            <a:pPr marL="0" indent="0">
              <a:buNone/>
            </a:pPr>
            <a:endParaRPr lang="en-US" sz="2400" dirty="0">
              <a:latin typeface="Verdana" panose="020B0604030504040204" pitchFamily="34" charset="0"/>
              <a:ea typeface="Verdana" panose="020B0604030504040204" pitchFamily="34" charset="0"/>
            </a:endParaRPr>
          </a:p>
          <a:p>
            <a:pPr marL="0" indent="0">
              <a:buNone/>
            </a:pPr>
            <a:endParaRPr lang="en-US" sz="3600" dirty="0">
              <a:latin typeface="Verdana" panose="020B0604030504040204" pitchFamily="34" charset="0"/>
              <a:ea typeface="Verdana" panose="020B0604030504040204" pitchFamily="34" charset="0"/>
            </a:endParaRPr>
          </a:p>
          <a:p>
            <a:endParaRPr lang="en-US" sz="3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62537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494436" cy="763526"/>
          </a:xfrm>
        </p:spPr>
        <p:txBody>
          <a:bodyPr>
            <a:noAutofit/>
          </a:bodyPr>
          <a:lstStyle/>
          <a:p>
            <a:r>
              <a:rPr lang="en-US" sz="4000" b="1" dirty="0"/>
              <a:t>Attributes of a Project</a:t>
            </a:r>
          </a:p>
        </p:txBody>
      </p:sp>
      <p:sp>
        <p:nvSpPr>
          <p:cNvPr id="3" name="Content Placeholder 2"/>
          <p:cNvSpPr>
            <a:spLocks noGrp="1"/>
          </p:cNvSpPr>
          <p:nvPr>
            <p:ph idx="1"/>
          </p:nvPr>
        </p:nvSpPr>
        <p:spPr/>
        <p:txBody>
          <a:bodyPr>
            <a:noAutofit/>
          </a:bodyPr>
          <a:lstStyle/>
          <a:p>
            <a:pPr marL="0" indent="0">
              <a:buNone/>
            </a:pPr>
            <a:r>
              <a:rPr lang="en-US" sz="1800" dirty="0">
                <a:latin typeface="Verdana" panose="020B0604030504040204" pitchFamily="34" charset="0"/>
                <a:ea typeface="Verdana" panose="020B0604030504040204" pitchFamily="34" charset="0"/>
              </a:rPr>
              <a:t>Risks and assumptions – All projects have an element of risks, and some projects entail more risk than others. May arise from both internal and external to the project team.  Assumptions are used to estimate scope, schedule, and budget.  It is also used to assess the risk of the project.</a:t>
            </a:r>
          </a:p>
          <a:p>
            <a:pPr marL="0" indent="0">
              <a:buNone/>
            </a:pPr>
            <a:endParaRPr lang="en-US" sz="1800" dirty="0">
              <a:latin typeface="Verdana" panose="020B0604030504040204" pitchFamily="34" charset="0"/>
              <a:ea typeface="Verdana" panose="020B0604030504040204" pitchFamily="34" charset="0"/>
            </a:endParaRPr>
          </a:p>
          <a:p>
            <a:pPr marL="0" indent="0">
              <a:buNone/>
            </a:pPr>
            <a:r>
              <a:rPr lang="en-US" sz="1800" dirty="0">
                <a:latin typeface="Verdana" panose="020B0604030504040204" pitchFamily="34" charset="0"/>
                <a:ea typeface="Verdana" panose="020B0604030504040204" pitchFamily="34" charset="0"/>
              </a:rPr>
              <a:t>Interdependent Tasks – Project requires many interdependent tasks.  Example: a network cannot be installed until the hardware is delivered.  A requirement cannot be incorporated into the design until the key user is interviewed.</a:t>
            </a:r>
          </a:p>
          <a:p>
            <a:pPr marL="0" indent="0">
              <a:buNone/>
            </a:pPr>
            <a:endParaRPr lang="en-US" sz="2400" dirty="0">
              <a:latin typeface="Verdana" panose="020B0604030504040204" pitchFamily="34" charset="0"/>
              <a:ea typeface="Verdana" panose="020B0604030504040204" pitchFamily="34" charset="0"/>
            </a:endParaRPr>
          </a:p>
          <a:p>
            <a:pPr marL="0" indent="0">
              <a:buNone/>
            </a:pPr>
            <a:endParaRPr lang="en-US" sz="3600" dirty="0">
              <a:latin typeface="Verdana" panose="020B0604030504040204" pitchFamily="34" charset="0"/>
              <a:ea typeface="Verdana" panose="020B0604030504040204" pitchFamily="34" charset="0"/>
            </a:endParaRPr>
          </a:p>
          <a:p>
            <a:endParaRPr lang="en-US" sz="3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71684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494436" cy="763526"/>
          </a:xfrm>
        </p:spPr>
        <p:txBody>
          <a:bodyPr>
            <a:noAutofit/>
          </a:bodyPr>
          <a:lstStyle/>
          <a:p>
            <a:r>
              <a:rPr lang="en-US" sz="4000" b="1" dirty="0"/>
              <a:t>Attributes of a Project</a:t>
            </a:r>
          </a:p>
        </p:txBody>
      </p:sp>
      <p:sp>
        <p:nvSpPr>
          <p:cNvPr id="3" name="Content Placeholder 2"/>
          <p:cNvSpPr>
            <a:spLocks noGrp="1"/>
          </p:cNvSpPr>
          <p:nvPr>
            <p:ph idx="1"/>
          </p:nvPr>
        </p:nvSpPr>
        <p:spPr/>
        <p:txBody>
          <a:bodyPr>
            <a:noAutofit/>
          </a:bodyPr>
          <a:lstStyle/>
          <a:p>
            <a:pPr marL="0" indent="0">
              <a:buNone/>
            </a:pPr>
            <a:r>
              <a:rPr lang="en-US" sz="1800" dirty="0">
                <a:latin typeface="Verdana" panose="020B0604030504040204" pitchFamily="34" charset="0"/>
                <a:ea typeface="Verdana" panose="020B0604030504040204" pitchFamily="34" charset="0"/>
              </a:rPr>
              <a:t>Organizational Change – Projects are planned organizational change.  Change must be understood and managed because implementation of the IT project will change the way people work.  The potential of resistance exists and the system that is technical success could end up being an organizational failure.</a:t>
            </a:r>
          </a:p>
          <a:p>
            <a:pPr marL="0" indent="0">
              <a:buNone/>
            </a:pPr>
            <a:endParaRPr lang="en-US" sz="1800" dirty="0">
              <a:latin typeface="Verdana" panose="020B0604030504040204" pitchFamily="34" charset="0"/>
              <a:ea typeface="Verdana" panose="020B0604030504040204" pitchFamily="34" charset="0"/>
            </a:endParaRPr>
          </a:p>
          <a:p>
            <a:pPr marL="0" indent="0">
              <a:buNone/>
            </a:pPr>
            <a:r>
              <a:rPr lang="en-US" sz="1800" dirty="0">
                <a:latin typeface="Verdana" panose="020B0604030504040204" pitchFamily="34" charset="0"/>
                <a:ea typeface="Verdana" panose="020B0604030504040204" pitchFamily="34" charset="0"/>
              </a:rPr>
              <a:t>Operating in an environment larger that the project itself – It is important the project manager and team understand the company’s culture, environment, politics, and the like.  These variables will influence the selection of the projects, the IT infrastructure, and the role of the IT within the organization.</a:t>
            </a:r>
          </a:p>
          <a:p>
            <a:endParaRPr lang="en-US" sz="3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94304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494436" cy="763526"/>
          </a:xfrm>
        </p:spPr>
        <p:txBody>
          <a:bodyPr>
            <a:noAutofit/>
          </a:bodyPr>
          <a:lstStyle/>
          <a:p>
            <a:r>
              <a:rPr lang="en-US" sz="4000" b="1" dirty="0"/>
              <a:t>Project Life Cycle and </a:t>
            </a:r>
            <a:br>
              <a:rPr lang="en-US" sz="4000" b="1" dirty="0"/>
            </a:br>
            <a:r>
              <a:rPr lang="en-US" sz="4000" b="1" dirty="0"/>
              <a:t>IT Development</a:t>
            </a:r>
          </a:p>
        </p:txBody>
      </p:sp>
      <p:sp>
        <p:nvSpPr>
          <p:cNvPr id="3" name="Content Placeholder 2"/>
          <p:cNvSpPr>
            <a:spLocks noGrp="1"/>
          </p:cNvSpPr>
          <p:nvPr>
            <p:ph idx="1"/>
          </p:nvPr>
        </p:nvSpPr>
        <p:spPr/>
        <p:txBody>
          <a:bodyPr>
            <a:noAutofit/>
          </a:bodyPr>
          <a:lstStyle/>
          <a:p>
            <a:pPr marL="457200" lvl="1" indent="0">
              <a:buNone/>
            </a:pPr>
            <a:r>
              <a:rPr lang="en-US" sz="2000" dirty="0"/>
              <a:t>The Project Life Cycle (PLC) – a collection of logical stages of phases that maps the life of a project from its beginning to its end in order to define, build, and deliver the product of a project.</a:t>
            </a:r>
          </a:p>
          <a:p>
            <a:pPr marL="457200" lvl="1" indent="0">
              <a:buNone/>
            </a:pPr>
            <a:endParaRPr lang="en-US" sz="2000" dirty="0"/>
          </a:p>
          <a:p>
            <a:pPr marL="457200" lvl="1" indent="0">
              <a:buNone/>
            </a:pPr>
            <a:r>
              <a:rPr lang="en-US" sz="2000" dirty="0"/>
              <a:t>Like all living things, projects have life cycles where they are born, grow, peak, decline, and then terminate.</a:t>
            </a:r>
          </a:p>
          <a:p>
            <a:pPr marL="457200" lvl="1" indent="0">
              <a:buNone/>
            </a:pPr>
            <a:endParaRPr lang="en-US" sz="2000" dirty="0"/>
          </a:p>
          <a:p>
            <a:pPr marL="457200" lvl="1" indent="0">
              <a:buNone/>
            </a:pPr>
            <a:r>
              <a:rPr lang="en-US" sz="2000" dirty="0"/>
              <a:t>Project Life Cycles may differ but generally they have beginning, middle, and end.</a:t>
            </a:r>
          </a:p>
          <a:p>
            <a:pPr marL="457200" lvl="1" indent="0">
              <a:buNone/>
            </a:pPr>
            <a:r>
              <a:rPr lang="en-US" dirty="0"/>
              <a:t>			</a:t>
            </a:r>
          </a:p>
          <a:p>
            <a:pPr marL="0" indent="0">
              <a:buNone/>
            </a:pPr>
            <a:endParaRPr lang="en-US" sz="4000" dirty="0"/>
          </a:p>
          <a:p>
            <a:endParaRPr lang="en-US" sz="4000" dirty="0"/>
          </a:p>
        </p:txBody>
      </p:sp>
    </p:spTree>
    <p:extLst>
      <p:ext uri="{BB962C8B-B14F-4D97-AF65-F5344CB8AC3E}">
        <p14:creationId xmlns:p14="http://schemas.microsoft.com/office/powerpoint/2010/main" val="2159557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494436" cy="763526"/>
          </a:xfrm>
        </p:spPr>
        <p:txBody>
          <a:bodyPr>
            <a:noAutofit/>
          </a:bodyPr>
          <a:lstStyle/>
          <a:p>
            <a:r>
              <a:rPr lang="en-US" sz="4800" b="1" dirty="0"/>
              <a:t>LECTURE OBJECTIVE</a:t>
            </a:r>
          </a:p>
        </p:txBody>
      </p:sp>
      <p:sp>
        <p:nvSpPr>
          <p:cNvPr id="3" name="Content Placeholder 2"/>
          <p:cNvSpPr>
            <a:spLocks noGrp="1"/>
          </p:cNvSpPr>
          <p:nvPr>
            <p:ph idx="1"/>
          </p:nvPr>
        </p:nvSpPr>
        <p:spPr/>
        <p:txBody>
          <a:bodyPr>
            <a:noAutofit/>
          </a:bodyPr>
          <a:lstStyle/>
          <a:p>
            <a:r>
              <a:rPr lang="en-US" sz="1600" b="1" dirty="0"/>
              <a:t>Describe the Software Crisis and how the often dismal track record for information technology projects provides a motivations for changing how we view and manage IT projects.</a:t>
            </a:r>
          </a:p>
          <a:p>
            <a:r>
              <a:rPr lang="en-US" sz="1600" b="1" dirty="0"/>
              <a:t>Explain the socio-technical, project management, and knowledge management approaches that support ITPM</a:t>
            </a:r>
          </a:p>
          <a:p>
            <a:r>
              <a:rPr lang="en-US" sz="1600" b="1" dirty="0"/>
              <a:t>Define what an IT project is and describe its attributes</a:t>
            </a:r>
          </a:p>
          <a:p>
            <a:r>
              <a:rPr lang="en-US" sz="1600" b="1" dirty="0"/>
              <a:t>Define the discipline called project management</a:t>
            </a:r>
          </a:p>
          <a:p>
            <a:r>
              <a:rPr lang="en-US" sz="1600" b="1" dirty="0"/>
              <a:t>Describe the role and impact IT projects have on an organization</a:t>
            </a:r>
          </a:p>
          <a:p>
            <a:r>
              <a:rPr lang="en-US" sz="1600" b="1" dirty="0"/>
              <a:t>Identify the different roles and interests of project stakeholders</a:t>
            </a:r>
          </a:p>
          <a:p>
            <a:r>
              <a:rPr lang="en-US" sz="1600" b="1" dirty="0"/>
              <a:t>Describe the project life cycle, the systems development life cycle, and their relationship</a:t>
            </a:r>
          </a:p>
          <a:p>
            <a:r>
              <a:rPr lang="en-US" sz="1600" b="1" dirty="0"/>
              <a:t>Identify the Project Management Body of Knowledge PMBOK and its core knowledge areas</a:t>
            </a:r>
            <a:r>
              <a:rPr lang="en-US" sz="1400" dirty="0"/>
              <a:t>			</a:t>
            </a:r>
          </a:p>
          <a:p>
            <a:pPr marL="0" indent="0">
              <a:buNone/>
            </a:pPr>
            <a:endParaRPr lang="en-US" sz="2000" dirty="0"/>
          </a:p>
          <a:p>
            <a:endParaRPr lang="en-US" sz="2000"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494436" cy="763526"/>
          </a:xfrm>
        </p:spPr>
        <p:txBody>
          <a:bodyPr>
            <a:noAutofit/>
          </a:bodyPr>
          <a:lstStyle/>
          <a:p>
            <a:r>
              <a:rPr lang="en-US" sz="4000" b="1" dirty="0"/>
              <a:t>Project Life Cycle and </a:t>
            </a:r>
            <a:br>
              <a:rPr lang="en-US" sz="4000" b="1" dirty="0"/>
            </a:br>
            <a:r>
              <a:rPr lang="en-US" sz="4000" b="1" dirty="0"/>
              <a:t>IT Development</a:t>
            </a:r>
          </a:p>
        </p:txBody>
      </p:sp>
      <p:sp>
        <p:nvSpPr>
          <p:cNvPr id="3" name="Content Placeholder 2"/>
          <p:cNvSpPr>
            <a:spLocks noGrp="1"/>
          </p:cNvSpPr>
          <p:nvPr>
            <p:ph idx="1"/>
          </p:nvPr>
        </p:nvSpPr>
        <p:spPr/>
        <p:txBody>
          <a:bodyPr>
            <a:noAutofit/>
          </a:bodyPr>
          <a:lstStyle/>
          <a:p>
            <a:pPr lvl="1"/>
            <a:r>
              <a:rPr lang="en-US" sz="2000" dirty="0"/>
              <a:t>Define Project Goal</a:t>
            </a:r>
          </a:p>
          <a:p>
            <a:pPr lvl="2"/>
            <a:r>
              <a:rPr lang="en-US" sz="1600" dirty="0"/>
              <a:t>Gives clear focus and drives the other phases of the project</a:t>
            </a:r>
          </a:p>
          <a:p>
            <a:pPr lvl="1"/>
            <a:r>
              <a:rPr lang="en-US" sz="2000" dirty="0"/>
              <a:t>Plan Project</a:t>
            </a:r>
          </a:p>
          <a:p>
            <a:pPr lvl="2"/>
            <a:r>
              <a:rPr lang="en-US" sz="1400" dirty="0"/>
              <a:t>What to do? Why do it? How? Who will do it? How long? How much? What can go wrong? How to know when it’s done?</a:t>
            </a:r>
          </a:p>
          <a:p>
            <a:pPr lvl="1"/>
            <a:r>
              <a:rPr lang="en-US" sz="2000" dirty="0"/>
              <a:t>Execute Project Plan</a:t>
            </a:r>
          </a:p>
          <a:p>
            <a:pPr lvl="2"/>
            <a:r>
              <a:rPr lang="en-US" sz="1600" dirty="0"/>
              <a:t>Put to action, monitor progress, manage scope, schedule, budget</a:t>
            </a:r>
          </a:p>
          <a:p>
            <a:pPr lvl="1"/>
            <a:r>
              <a:rPr lang="en-US" sz="2000" dirty="0"/>
              <a:t>Close Project</a:t>
            </a:r>
          </a:p>
          <a:p>
            <a:pPr lvl="2"/>
            <a:r>
              <a:rPr lang="en-US" sz="1600" dirty="0"/>
              <a:t>Ensure all works are completed</a:t>
            </a:r>
          </a:p>
          <a:p>
            <a:pPr lvl="1"/>
            <a:r>
              <a:rPr lang="en-US" sz="2000" dirty="0"/>
              <a:t>Evaluate Project</a:t>
            </a:r>
          </a:p>
          <a:p>
            <a:pPr lvl="2"/>
            <a:r>
              <a:rPr lang="en-US" sz="1600" dirty="0"/>
              <a:t>Determines the value of the project.  Could be done by cross checking with the expected deliverables or its response to the actual environment</a:t>
            </a:r>
          </a:p>
          <a:p>
            <a:pPr marL="457200" lvl="1" indent="0">
              <a:buNone/>
            </a:pPr>
            <a:r>
              <a:rPr lang="en-US" dirty="0"/>
              <a:t>			</a:t>
            </a:r>
          </a:p>
          <a:p>
            <a:pPr marL="0" indent="0">
              <a:buNone/>
            </a:pPr>
            <a:endParaRPr lang="en-US" sz="4000" dirty="0"/>
          </a:p>
          <a:p>
            <a:endParaRPr lang="en-US" sz="4000" dirty="0"/>
          </a:p>
        </p:txBody>
      </p:sp>
    </p:spTree>
    <p:extLst>
      <p:ext uri="{BB962C8B-B14F-4D97-AF65-F5344CB8AC3E}">
        <p14:creationId xmlns:p14="http://schemas.microsoft.com/office/powerpoint/2010/main" val="3409210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9AB63-7A37-C370-9F45-232932AA26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A764D0-28BE-2D3B-1A64-4531D61C010F}"/>
              </a:ext>
            </a:extLst>
          </p:cNvPr>
          <p:cNvSpPr>
            <a:spLocks noGrp="1"/>
          </p:cNvSpPr>
          <p:nvPr>
            <p:ph type="title"/>
          </p:nvPr>
        </p:nvSpPr>
        <p:spPr>
          <a:xfrm>
            <a:off x="3815481" y="224337"/>
            <a:ext cx="5150901" cy="763526"/>
          </a:xfrm>
        </p:spPr>
        <p:txBody>
          <a:bodyPr>
            <a:noAutofit/>
          </a:bodyPr>
          <a:lstStyle/>
          <a:p>
            <a:pPr algn="ctr"/>
            <a:r>
              <a:rPr lang="en-US" sz="4000" b="1" dirty="0"/>
              <a:t>The SDLC</a:t>
            </a:r>
          </a:p>
        </p:txBody>
      </p:sp>
      <p:sp>
        <p:nvSpPr>
          <p:cNvPr id="3" name="Content Placeholder 2">
            <a:extLst>
              <a:ext uri="{FF2B5EF4-FFF2-40B4-BE49-F238E27FC236}">
                <a16:creationId xmlns:a16="http://schemas.microsoft.com/office/drawing/2014/main" id="{6E379DE9-7443-D27A-CA10-96037FFDB0E1}"/>
              </a:ext>
            </a:extLst>
          </p:cNvPr>
          <p:cNvSpPr>
            <a:spLocks noGrp="1"/>
          </p:cNvSpPr>
          <p:nvPr>
            <p:ph idx="1"/>
          </p:nvPr>
        </p:nvSpPr>
        <p:spPr>
          <a:xfrm>
            <a:off x="463714" y="1312606"/>
            <a:ext cx="8246070" cy="2088320"/>
          </a:xfrm>
        </p:spPr>
        <p:txBody>
          <a:bodyPr>
            <a:noAutofit/>
          </a:bodyPr>
          <a:lstStyle/>
          <a:p>
            <a:r>
              <a:rPr lang="en-US" sz="1600" b="1" dirty="0"/>
              <a:t>The System Development Life Cycle is the most common Product Life Cycle in IT.</a:t>
            </a:r>
          </a:p>
          <a:p>
            <a:r>
              <a:rPr lang="en-US" sz="1600" b="1" dirty="0"/>
              <a:t>It represents the sequential phases or stages an information system follows throughout its useful life.</a:t>
            </a:r>
          </a:p>
          <a:p>
            <a:r>
              <a:rPr lang="en-US" sz="1600" b="1" dirty="0"/>
              <a:t>It establishes a logical order or sequence in which the system development activities occur and indicates whether to proceed from one system development activity to the next.</a:t>
            </a:r>
          </a:p>
          <a:p>
            <a:r>
              <a:rPr lang="en-US" sz="1600" b="1" dirty="0"/>
              <a:t>Planning, Analysis, Design, Implementation, and Maintenance &amp; Support are the five (5) basic phases in the system development life cycle.</a:t>
            </a:r>
            <a:endParaRPr lang="en-US" sz="1100" dirty="0"/>
          </a:p>
          <a:p>
            <a:pPr marL="457200" lvl="1" indent="0">
              <a:buNone/>
            </a:pPr>
            <a:r>
              <a:rPr lang="en-US" sz="1400" dirty="0"/>
              <a:t>			</a:t>
            </a:r>
          </a:p>
          <a:p>
            <a:pPr marL="0" indent="0">
              <a:buNone/>
            </a:pPr>
            <a:endParaRPr lang="en-US" sz="2000" dirty="0"/>
          </a:p>
          <a:p>
            <a:endParaRPr lang="en-US" sz="2000" dirty="0"/>
          </a:p>
        </p:txBody>
      </p:sp>
      <p:pic>
        <p:nvPicPr>
          <p:cNvPr id="5" name="Picture 4">
            <a:extLst>
              <a:ext uri="{FF2B5EF4-FFF2-40B4-BE49-F238E27FC236}">
                <a16:creationId xmlns:a16="http://schemas.microsoft.com/office/drawing/2014/main" id="{F53C0BE1-2B0E-B3D0-B627-0422B8A7A1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105" y="3400926"/>
            <a:ext cx="7772400" cy="1585213"/>
          </a:xfrm>
          <a:prstGeom prst="rect">
            <a:avLst/>
          </a:prstGeom>
        </p:spPr>
      </p:pic>
    </p:spTree>
    <p:extLst>
      <p:ext uri="{BB962C8B-B14F-4D97-AF65-F5344CB8AC3E}">
        <p14:creationId xmlns:p14="http://schemas.microsoft.com/office/powerpoint/2010/main" val="1335190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66543-4410-A7A3-2CB9-5082120E3C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ED0B8A-9628-9FA2-88FF-0E7B29C91D86}"/>
              </a:ext>
            </a:extLst>
          </p:cNvPr>
          <p:cNvSpPr>
            <a:spLocks noGrp="1"/>
          </p:cNvSpPr>
          <p:nvPr>
            <p:ph type="title"/>
          </p:nvPr>
        </p:nvSpPr>
        <p:spPr>
          <a:xfrm>
            <a:off x="3815481" y="224337"/>
            <a:ext cx="5150901" cy="763526"/>
          </a:xfrm>
        </p:spPr>
        <p:txBody>
          <a:bodyPr>
            <a:noAutofit/>
          </a:bodyPr>
          <a:lstStyle/>
          <a:p>
            <a:pPr algn="ctr"/>
            <a:r>
              <a:rPr lang="en-US" sz="4000" b="1" dirty="0"/>
              <a:t>Putting SDLC into Practice</a:t>
            </a:r>
          </a:p>
        </p:txBody>
      </p:sp>
      <p:sp>
        <p:nvSpPr>
          <p:cNvPr id="3" name="Content Placeholder 2">
            <a:extLst>
              <a:ext uri="{FF2B5EF4-FFF2-40B4-BE49-F238E27FC236}">
                <a16:creationId xmlns:a16="http://schemas.microsoft.com/office/drawing/2014/main" id="{142A49F4-B610-6973-45DD-7E8243C99C46}"/>
              </a:ext>
            </a:extLst>
          </p:cNvPr>
          <p:cNvSpPr>
            <a:spLocks noGrp="1"/>
          </p:cNvSpPr>
          <p:nvPr>
            <p:ph idx="1"/>
          </p:nvPr>
        </p:nvSpPr>
        <p:spPr/>
        <p:txBody>
          <a:bodyPr>
            <a:noAutofit/>
          </a:bodyPr>
          <a:lstStyle/>
          <a:p>
            <a:r>
              <a:rPr lang="en-US" sz="2000" b="1" dirty="0"/>
              <a:t>Different ways of implementing SDLC</a:t>
            </a:r>
            <a:r>
              <a:rPr lang="en-US" sz="1800" dirty="0"/>
              <a:t>	</a:t>
            </a:r>
          </a:p>
          <a:p>
            <a:pPr lvl="1"/>
            <a:r>
              <a:rPr lang="en-US" sz="2000" dirty="0"/>
              <a:t>Structured Approach to Systems Development</a:t>
            </a:r>
          </a:p>
          <a:p>
            <a:pPr lvl="2"/>
            <a:r>
              <a:rPr lang="en-US" sz="1200" dirty="0"/>
              <a:t>this is applicable systems were relatively simple and independent with each other</a:t>
            </a:r>
          </a:p>
          <a:p>
            <a:pPr lvl="2"/>
            <a:r>
              <a:rPr lang="en-US" sz="1200" dirty="0"/>
              <a:t>Computer Hardware was relatively expensive than the labor</a:t>
            </a:r>
          </a:p>
          <a:p>
            <a:pPr lvl="2"/>
            <a:r>
              <a:rPr lang="en-US" sz="1200" dirty="0"/>
              <a:t>Development and Programming tools were primitive compared to today</a:t>
            </a:r>
          </a:p>
          <a:p>
            <a:pPr lvl="2"/>
            <a:r>
              <a:rPr lang="en-US" sz="1200" dirty="0"/>
              <a:t>The Waterfall Method follows the SDLC in a very sequential and structure way.</a:t>
            </a:r>
          </a:p>
          <a:p>
            <a:pPr lvl="2"/>
            <a:r>
              <a:rPr lang="en-US" sz="1200" dirty="0"/>
              <a:t>This approach is suitable when developing structured systems and assumes or at least hope that the requirements defined in the analysis stage do not change very much over the remainder of the project</a:t>
            </a:r>
          </a:p>
          <a:p>
            <a:pPr lvl="1"/>
            <a:r>
              <a:rPr lang="en-US" sz="1600" dirty="0"/>
              <a:t>Rapid Application Development</a:t>
            </a:r>
          </a:p>
          <a:p>
            <a:pPr lvl="2"/>
            <a:r>
              <a:rPr lang="en-US" sz="1200" dirty="0"/>
              <a:t>Less structured approach to developing systems.</a:t>
            </a:r>
          </a:p>
          <a:p>
            <a:pPr lvl="2"/>
            <a:r>
              <a:rPr lang="en-US" sz="1200" dirty="0"/>
              <a:t>Takes less time to conceive, develop, and implement an Information System can provide the organization with a competitive advantage.</a:t>
            </a:r>
          </a:p>
          <a:p>
            <a:pPr lvl="2"/>
            <a:r>
              <a:rPr lang="en-US" sz="1200" dirty="0"/>
              <a:t>Larger projects that take longer to develop are riskier than smaller and shorter projects.</a:t>
            </a:r>
          </a:p>
          <a:p>
            <a:pPr marL="457200" lvl="1" indent="0">
              <a:buNone/>
            </a:pPr>
            <a:r>
              <a:rPr lang="en-US" sz="1400" dirty="0"/>
              <a:t>		</a:t>
            </a:r>
          </a:p>
          <a:p>
            <a:pPr marL="0" indent="0">
              <a:buNone/>
            </a:pPr>
            <a:endParaRPr lang="en-US" sz="2000" dirty="0"/>
          </a:p>
          <a:p>
            <a:endParaRPr lang="en-US" sz="2000" dirty="0"/>
          </a:p>
        </p:txBody>
      </p:sp>
    </p:spTree>
    <p:extLst>
      <p:ext uri="{BB962C8B-B14F-4D97-AF65-F5344CB8AC3E}">
        <p14:creationId xmlns:p14="http://schemas.microsoft.com/office/powerpoint/2010/main" val="1661613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66543-4410-A7A3-2CB9-5082120E3C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ED0B8A-9628-9FA2-88FF-0E7B29C91D86}"/>
              </a:ext>
            </a:extLst>
          </p:cNvPr>
          <p:cNvSpPr>
            <a:spLocks noGrp="1"/>
          </p:cNvSpPr>
          <p:nvPr>
            <p:ph type="title"/>
          </p:nvPr>
        </p:nvSpPr>
        <p:spPr>
          <a:xfrm>
            <a:off x="3815481" y="224337"/>
            <a:ext cx="5150901" cy="763526"/>
          </a:xfrm>
        </p:spPr>
        <p:txBody>
          <a:bodyPr>
            <a:noAutofit/>
          </a:bodyPr>
          <a:lstStyle/>
          <a:p>
            <a:pPr algn="ctr"/>
            <a:r>
              <a:rPr lang="en-US" sz="4000" b="1" dirty="0"/>
              <a:t>Putting SDLC into Practice</a:t>
            </a:r>
          </a:p>
        </p:txBody>
      </p:sp>
      <p:sp>
        <p:nvSpPr>
          <p:cNvPr id="3" name="Content Placeholder 2">
            <a:extLst>
              <a:ext uri="{FF2B5EF4-FFF2-40B4-BE49-F238E27FC236}">
                <a16:creationId xmlns:a16="http://schemas.microsoft.com/office/drawing/2014/main" id="{142A49F4-B610-6973-45DD-7E8243C99C46}"/>
              </a:ext>
            </a:extLst>
          </p:cNvPr>
          <p:cNvSpPr>
            <a:spLocks noGrp="1"/>
          </p:cNvSpPr>
          <p:nvPr>
            <p:ph idx="1"/>
          </p:nvPr>
        </p:nvSpPr>
        <p:spPr/>
        <p:txBody>
          <a:bodyPr>
            <a:noAutofit/>
          </a:bodyPr>
          <a:lstStyle/>
          <a:p>
            <a:r>
              <a:rPr lang="en-US" sz="2000" b="1" dirty="0"/>
              <a:t>RAD’s different iterative approach</a:t>
            </a:r>
          </a:p>
          <a:p>
            <a:pPr lvl="1"/>
            <a:r>
              <a:rPr lang="en-US" sz="1600" b="1" dirty="0"/>
              <a:t>Prototyping – the developer and user works together and closely to develop a partially or fully functional system as soon as possible.  The prototype application will go through a number of iterations as functional requirements are defined or changed.</a:t>
            </a:r>
          </a:p>
          <a:p>
            <a:pPr lvl="1"/>
            <a:r>
              <a:rPr lang="en-US" sz="1600" b="1" dirty="0"/>
              <a:t>Spiral Development – provides risk-oriented approach where the software project is broken up into number of mini projects where each addresses one or more major risks until all major risks have been addressed</a:t>
            </a:r>
          </a:p>
          <a:p>
            <a:pPr lvl="1"/>
            <a:r>
              <a:rPr lang="en-US" sz="1600" b="1" dirty="0"/>
              <a:t>Extreme Programming – the system is transferred to the users in a series of versions called releases.  A release may be developed using several iterations and should be developed and tested within a few weeks or months. Each release is a working system that only includes one or several functions that are part of the full system specifications.</a:t>
            </a:r>
          </a:p>
          <a:p>
            <a:pPr lvl="1"/>
            <a:endParaRPr lang="en-US" sz="1200" dirty="0"/>
          </a:p>
          <a:p>
            <a:pPr marL="457200" lvl="1" indent="0">
              <a:buNone/>
            </a:pPr>
            <a:r>
              <a:rPr lang="en-US" sz="1400" dirty="0"/>
              <a:t>		</a:t>
            </a:r>
          </a:p>
          <a:p>
            <a:pPr marL="0" indent="0">
              <a:buNone/>
            </a:pPr>
            <a:endParaRPr lang="en-US" sz="2000" dirty="0"/>
          </a:p>
          <a:p>
            <a:endParaRPr lang="en-US" sz="2000" dirty="0"/>
          </a:p>
        </p:txBody>
      </p:sp>
    </p:spTree>
    <p:extLst>
      <p:ext uri="{BB962C8B-B14F-4D97-AF65-F5344CB8AC3E}">
        <p14:creationId xmlns:p14="http://schemas.microsoft.com/office/powerpoint/2010/main" val="3082836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66543-4410-A7A3-2CB9-5082120E3C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ED0B8A-9628-9FA2-88FF-0E7B29C91D86}"/>
              </a:ext>
            </a:extLst>
          </p:cNvPr>
          <p:cNvSpPr>
            <a:spLocks noGrp="1"/>
          </p:cNvSpPr>
          <p:nvPr>
            <p:ph type="title"/>
          </p:nvPr>
        </p:nvSpPr>
        <p:spPr>
          <a:xfrm>
            <a:off x="3815481" y="224337"/>
            <a:ext cx="5150901" cy="763526"/>
          </a:xfrm>
        </p:spPr>
        <p:txBody>
          <a:bodyPr>
            <a:noAutofit/>
          </a:bodyPr>
          <a:lstStyle/>
          <a:p>
            <a:pPr algn="ctr"/>
            <a:r>
              <a:rPr lang="en-US" sz="4000" b="1" dirty="0"/>
              <a:t>PLC vs SDLC</a:t>
            </a:r>
          </a:p>
        </p:txBody>
      </p:sp>
      <p:sp>
        <p:nvSpPr>
          <p:cNvPr id="3" name="Content Placeholder 2">
            <a:extLst>
              <a:ext uri="{FF2B5EF4-FFF2-40B4-BE49-F238E27FC236}">
                <a16:creationId xmlns:a16="http://schemas.microsoft.com/office/drawing/2014/main" id="{142A49F4-B610-6973-45DD-7E8243C99C46}"/>
              </a:ext>
            </a:extLst>
          </p:cNvPr>
          <p:cNvSpPr>
            <a:spLocks noGrp="1"/>
          </p:cNvSpPr>
          <p:nvPr>
            <p:ph idx="1"/>
          </p:nvPr>
        </p:nvSpPr>
        <p:spPr>
          <a:xfrm>
            <a:off x="448965" y="1176249"/>
            <a:ext cx="8246070" cy="3465870"/>
          </a:xfrm>
        </p:spPr>
        <p:txBody>
          <a:bodyPr>
            <a:noAutofit/>
          </a:bodyPr>
          <a:lstStyle/>
          <a:p>
            <a:r>
              <a:rPr lang="en-US" sz="2400" b="1" dirty="0"/>
              <a:t>PLC and SDLC are quite similar, however the PLC focuses on the processes of managing the project while the SDLC focuses on creating and implementing the product or the Information System.</a:t>
            </a:r>
          </a:p>
          <a:p>
            <a:r>
              <a:rPr lang="en-US" sz="2400" b="1" dirty="0"/>
              <a:t>SDLC is really part of the PLC because many of the activities for developing the information system occur during the execution phase.</a:t>
            </a:r>
          </a:p>
          <a:p>
            <a:r>
              <a:rPr lang="en-US" sz="2400" b="1" dirty="0"/>
              <a:t>The last two stages of the PLC, closing and evaluating the project, occur after the implementation of the Information System</a:t>
            </a:r>
            <a:endParaRPr lang="en-US" sz="1400" dirty="0"/>
          </a:p>
          <a:p>
            <a:pPr marL="457200" lvl="1" indent="0">
              <a:buNone/>
            </a:pPr>
            <a:r>
              <a:rPr lang="en-US" sz="1600" dirty="0"/>
              <a:t>		</a:t>
            </a:r>
          </a:p>
          <a:p>
            <a:pPr marL="0" indent="0">
              <a:buNone/>
            </a:pPr>
            <a:endParaRPr lang="en-US" sz="2400" dirty="0"/>
          </a:p>
          <a:p>
            <a:endParaRPr lang="en-US" sz="2400" dirty="0"/>
          </a:p>
        </p:txBody>
      </p:sp>
    </p:spTree>
    <p:extLst>
      <p:ext uri="{BB962C8B-B14F-4D97-AF65-F5344CB8AC3E}">
        <p14:creationId xmlns:p14="http://schemas.microsoft.com/office/powerpoint/2010/main" val="2603142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66543-4410-A7A3-2CB9-5082120E3C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ED0B8A-9628-9FA2-88FF-0E7B29C91D86}"/>
              </a:ext>
            </a:extLst>
          </p:cNvPr>
          <p:cNvSpPr>
            <a:spLocks noGrp="1"/>
          </p:cNvSpPr>
          <p:nvPr>
            <p:ph type="title"/>
          </p:nvPr>
        </p:nvSpPr>
        <p:spPr>
          <a:xfrm>
            <a:off x="3815481" y="224337"/>
            <a:ext cx="5150901" cy="763526"/>
          </a:xfrm>
        </p:spPr>
        <p:txBody>
          <a:bodyPr>
            <a:noAutofit/>
          </a:bodyPr>
          <a:lstStyle/>
          <a:p>
            <a:pPr algn="ctr"/>
            <a:r>
              <a:rPr lang="en-US" sz="4000" b="1" dirty="0"/>
              <a:t>PMBOK</a:t>
            </a:r>
          </a:p>
        </p:txBody>
      </p:sp>
      <p:sp>
        <p:nvSpPr>
          <p:cNvPr id="3" name="Content Placeholder 2">
            <a:extLst>
              <a:ext uri="{FF2B5EF4-FFF2-40B4-BE49-F238E27FC236}">
                <a16:creationId xmlns:a16="http://schemas.microsoft.com/office/drawing/2014/main" id="{142A49F4-B610-6973-45DD-7E8243C99C46}"/>
              </a:ext>
            </a:extLst>
          </p:cNvPr>
          <p:cNvSpPr>
            <a:spLocks noGrp="1"/>
          </p:cNvSpPr>
          <p:nvPr>
            <p:ph idx="1"/>
          </p:nvPr>
        </p:nvSpPr>
        <p:spPr>
          <a:xfrm>
            <a:off x="448965" y="1248438"/>
            <a:ext cx="8246070" cy="3465870"/>
          </a:xfrm>
        </p:spPr>
        <p:txBody>
          <a:bodyPr>
            <a:noAutofit/>
          </a:bodyPr>
          <a:lstStyle/>
          <a:p>
            <a:r>
              <a:rPr lang="en-US" sz="2000" b="1" dirty="0"/>
              <a:t>The Project Management Body of Knowledge defines nine knowledge areas for understanding project management.  These nine knowledge areas are:</a:t>
            </a:r>
          </a:p>
          <a:p>
            <a:pPr lvl="1"/>
            <a:r>
              <a:rPr lang="en-US" sz="1600" b="1" dirty="0"/>
              <a:t>Project Integration Management – Focuses on coordinating the project plan’s development, execution, and control of changes</a:t>
            </a:r>
          </a:p>
          <a:p>
            <a:pPr lvl="1"/>
            <a:r>
              <a:rPr lang="en-US" sz="1600" b="1" dirty="0"/>
              <a:t>Project Scope Management – provides assurance that the project’s work is defined accurately and completely and that is completed as planned</a:t>
            </a:r>
          </a:p>
          <a:p>
            <a:pPr lvl="1"/>
            <a:r>
              <a:rPr lang="en-US" sz="1600" b="1" dirty="0"/>
              <a:t>Project Time Management – includes identifying project’s phases and activities and then estimating, sequencing, and assigning resources for each activity to ensure the project’s scope and objectives are met</a:t>
            </a:r>
          </a:p>
          <a:p>
            <a:pPr lvl="1"/>
            <a:r>
              <a:rPr lang="en-US" sz="1600" b="1" dirty="0"/>
              <a:t>Project Cost Management – assures that the project’s budget is developed and completed as approved</a:t>
            </a:r>
          </a:p>
          <a:p>
            <a:pPr marL="0" indent="0">
              <a:buNone/>
            </a:pPr>
            <a:endParaRPr lang="en-US" sz="2000" dirty="0"/>
          </a:p>
        </p:txBody>
      </p:sp>
    </p:spTree>
    <p:extLst>
      <p:ext uri="{BB962C8B-B14F-4D97-AF65-F5344CB8AC3E}">
        <p14:creationId xmlns:p14="http://schemas.microsoft.com/office/powerpoint/2010/main" val="1806974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66543-4410-A7A3-2CB9-5082120E3C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ED0B8A-9628-9FA2-88FF-0E7B29C91D86}"/>
              </a:ext>
            </a:extLst>
          </p:cNvPr>
          <p:cNvSpPr>
            <a:spLocks noGrp="1"/>
          </p:cNvSpPr>
          <p:nvPr>
            <p:ph type="title"/>
          </p:nvPr>
        </p:nvSpPr>
        <p:spPr>
          <a:xfrm>
            <a:off x="3815481" y="224337"/>
            <a:ext cx="5150901" cy="763526"/>
          </a:xfrm>
        </p:spPr>
        <p:txBody>
          <a:bodyPr>
            <a:noAutofit/>
          </a:bodyPr>
          <a:lstStyle/>
          <a:p>
            <a:pPr algn="ctr"/>
            <a:r>
              <a:rPr lang="en-US" sz="4000" b="1" dirty="0"/>
              <a:t>PMBOK</a:t>
            </a:r>
          </a:p>
        </p:txBody>
      </p:sp>
      <p:sp>
        <p:nvSpPr>
          <p:cNvPr id="3" name="Content Placeholder 2">
            <a:extLst>
              <a:ext uri="{FF2B5EF4-FFF2-40B4-BE49-F238E27FC236}">
                <a16:creationId xmlns:a16="http://schemas.microsoft.com/office/drawing/2014/main" id="{142A49F4-B610-6973-45DD-7E8243C99C46}"/>
              </a:ext>
            </a:extLst>
          </p:cNvPr>
          <p:cNvSpPr>
            <a:spLocks noGrp="1"/>
          </p:cNvSpPr>
          <p:nvPr>
            <p:ph idx="1"/>
          </p:nvPr>
        </p:nvSpPr>
        <p:spPr>
          <a:xfrm>
            <a:off x="448965" y="1248438"/>
            <a:ext cx="8246070" cy="3465870"/>
          </a:xfrm>
        </p:spPr>
        <p:txBody>
          <a:bodyPr>
            <a:noAutofit/>
          </a:bodyPr>
          <a:lstStyle/>
          <a:p>
            <a:pPr lvl="1"/>
            <a:r>
              <a:rPr lang="en-US" sz="1800" b="1" dirty="0"/>
              <a:t>Project Quality Management – focuses on planning, developing, and managing a quality environment that allows the project to meet or exceed stakeholder needs and expectations</a:t>
            </a:r>
          </a:p>
          <a:p>
            <a:pPr lvl="1"/>
            <a:r>
              <a:rPr lang="en-US" sz="1800" b="1" dirty="0"/>
              <a:t>Project Human Resource Management – focuses on creating and developing the project team as well as understanding and responding appropriately to the behavioral side of project management</a:t>
            </a:r>
          </a:p>
          <a:p>
            <a:pPr lvl="1"/>
            <a:r>
              <a:rPr lang="en-US" sz="1800" b="1" dirty="0"/>
              <a:t>Project Communications Management – entails communicating timely and accurate information about the project to the project’s stakeholders.</a:t>
            </a:r>
          </a:p>
          <a:p>
            <a:pPr lvl="1"/>
            <a:r>
              <a:rPr lang="en-US" sz="1800" b="1" dirty="0"/>
              <a:t>Project Risk Management – it concerned with identifying and responding appropriately to risks that can impact the project.</a:t>
            </a:r>
          </a:p>
          <a:p>
            <a:pPr lvl="1"/>
            <a:r>
              <a:rPr lang="en-US" sz="1800" b="1" dirty="0"/>
              <a:t>Project Procurement Management – makes certain that the resources needed by the project are acquired properly</a:t>
            </a:r>
            <a:r>
              <a:rPr lang="en-US" sz="1800" dirty="0"/>
              <a:t>	</a:t>
            </a:r>
          </a:p>
          <a:p>
            <a:pPr marL="0" indent="0">
              <a:buNone/>
            </a:pPr>
            <a:endParaRPr lang="en-US" dirty="0"/>
          </a:p>
          <a:p>
            <a:endParaRPr lang="en-US" dirty="0"/>
          </a:p>
        </p:txBody>
      </p:sp>
    </p:spTree>
    <p:extLst>
      <p:ext uri="{BB962C8B-B14F-4D97-AF65-F5344CB8AC3E}">
        <p14:creationId xmlns:p14="http://schemas.microsoft.com/office/powerpoint/2010/main" val="1687456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91727-EC10-8C13-8EC6-75BDC4AF925C}"/>
            </a:ext>
          </a:extLst>
        </p:cNvPr>
        <p:cNvGrpSpPr/>
        <p:nvPr/>
      </p:nvGrpSpPr>
      <p:grpSpPr>
        <a:xfrm>
          <a:off x="0" y="0"/>
          <a:ext cx="0" cy="0"/>
          <a:chOff x="0" y="0"/>
          <a:chExt cx="0" cy="0"/>
        </a:xfrm>
      </p:grpSpPr>
      <p:sp>
        <p:nvSpPr>
          <p:cNvPr id="16" name="Title 3">
            <a:extLst>
              <a:ext uri="{FF2B5EF4-FFF2-40B4-BE49-F238E27FC236}">
                <a16:creationId xmlns:a16="http://schemas.microsoft.com/office/drawing/2014/main" id="{6DFD8F16-2138-FDA0-0249-F28305046390}"/>
              </a:ext>
            </a:extLst>
          </p:cNvPr>
          <p:cNvSpPr>
            <a:spLocks noGrp="1"/>
          </p:cNvSpPr>
          <p:nvPr>
            <p:ph type="title"/>
          </p:nvPr>
        </p:nvSpPr>
        <p:spPr>
          <a:xfrm>
            <a:off x="3338430" y="2648750"/>
            <a:ext cx="4277612" cy="881508"/>
          </a:xfrm>
        </p:spPr>
        <p:txBody>
          <a:bodyPr>
            <a:normAutofit fontScale="90000"/>
          </a:bodyPr>
          <a:lstStyle/>
          <a:p>
            <a:pPr algn="ctr"/>
            <a:r>
              <a:rPr lang="en-US"/>
              <a:t>Next Topic</a:t>
            </a:r>
            <a:br>
              <a:rPr lang="en-US" sz="2700" i="1" dirty="0">
                <a:solidFill>
                  <a:schemeClr val="tx1"/>
                </a:solidFill>
              </a:rPr>
            </a:br>
            <a:r>
              <a:rPr lang="en-US" sz="2700" i="1" dirty="0">
                <a:solidFill>
                  <a:schemeClr val="tx1"/>
                </a:solidFill>
              </a:rPr>
              <a:t>Conceptualizing and Initializing the IT Project</a:t>
            </a:r>
            <a:endParaRPr lang="en-US" i="1" dirty="0">
              <a:solidFill>
                <a:schemeClr val="tx1"/>
              </a:solidFill>
            </a:endParaRPr>
          </a:p>
        </p:txBody>
      </p:sp>
      <p:sp>
        <p:nvSpPr>
          <p:cNvPr id="3" name="Rectangle 2">
            <a:extLst>
              <a:ext uri="{FF2B5EF4-FFF2-40B4-BE49-F238E27FC236}">
                <a16:creationId xmlns:a16="http://schemas.microsoft.com/office/drawing/2014/main" id="{401357CF-CCF5-F801-396A-03BE5AFC2B85}"/>
              </a:ext>
            </a:extLst>
          </p:cNvPr>
          <p:cNvSpPr/>
          <p:nvPr/>
        </p:nvSpPr>
        <p:spPr>
          <a:xfrm>
            <a:off x="3179665" y="958861"/>
            <a:ext cx="4595141"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3236596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494436" cy="763526"/>
          </a:xfrm>
        </p:spPr>
        <p:txBody>
          <a:bodyPr>
            <a:noAutofit/>
          </a:bodyPr>
          <a:lstStyle/>
          <a:p>
            <a:r>
              <a:rPr lang="en-US" sz="4800" b="1" dirty="0"/>
              <a:t>CASE ANALYSIS</a:t>
            </a:r>
          </a:p>
        </p:txBody>
      </p:sp>
      <p:sp>
        <p:nvSpPr>
          <p:cNvPr id="3" name="Content Placeholder 2"/>
          <p:cNvSpPr>
            <a:spLocks noGrp="1"/>
          </p:cNvSpPr>
          <p:nvPr>
            <p:ph idx="1"/>
          </p:nvPr>
        </p:nvSpPr>
        <p:spPr/>
        <p:txBody>
          <a:bodyPr>
            <a:noAutofit/>
          </a:bodyPr>
          <a:lstStyle/>
          <a:p>
            <a:pPr marL="0" indent="0">
              <a:buNone/>
            </a:pPr>
            <a:r>
              <a:rPr lang="en-US" sz="2000" b="1" dirty="0"/>
              <a:t>You are the Owner/CEO of a Software Development Company (YDKW Inc.).  You received a call from a target client that they are interested in getting your services for the development of an information that they need.  This is the break that you are waiting for, and the excitement that you feel is unexplainable.  Your first big time client.  However, YDKW Inc.  before signing the contract would like to know the deliverables, the cost, and the completion date.</a:t>
            </a:r>
          </a:p>
          <a:p>
            <a:pPr marL="0" indent="0">
              <a:buNone/>
            </a:pPr>
            <a:r>
              <a:rPr lang="en-US" sz="2000" b="1" dirty="0"/>
              <a:t>As the project manager, you know how important is getting the contract and a successful project would surely lead another potential clients.</a:t>
            </a:r>
          </a:p>
          <a:p>
            <a:pPr marL="0" indent="0">
              <a:buNone/>
            </a:pPr>
            <a:r>
              <a:rPr lang="en-US" sz="2000" b="1" dirty="0"/>
              <a:t>You have been working with lots of projects now, but not as big as this one.  The outcome of this project is a make or break for your company.</a:t>
            </a:r>
          </a:p>
          <a:p>
            <a:pPr marL="0" indent="0">
              <a:buNone/>
            </a:pPr>
            <a:r>
              <a:rPr lang="en-US" sz="1800" dirty="0"/>
              <a:t>			</a:t>
            </a:r>
          </a:p>
          <a:p>
            <a:pPr marL="0" indent="0">
              <a:buNone/>
            </a:pPr>
            <a:endParaRPr lang="en-US" dirty="0"/>
          </a:p>
          <a:p>
            <a:endParaRPr lang="en-US" dirty="0"/>
          </a:p>
        </p:txBody>
      </p:sp>
    </p:spTree>
    <p:extLst>
      <p:ext uri="{BB962C8B-B14F-4D97-AF65-F5344CB8AC3E}">
        <p14:creationId xmlns:p14="http://schemas.microsoft.com/office/powerpoint/2010/main" val="3415193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494436" cy="763526"/>
          </a:xfrm>
        </p:spPr>
        <p:txBody>
          <a:bodyPr>
            <a:noAutofit/>
          </a:bodyPr>
          <a:lstStyle/>
          <a:p>
            <a:r>
              <a:rPr lang="en-US" sz="3200" b="1" dirty="0"/>
              <a:t>WHAT WOULD YOU THINK?</a:t>
            </a:r>
          </a:p>
        </p:txBody>
      </p:sp>
      <p:sp>
        <p:nvSpPr>
          <p:cNvPr id="3" name="Content Placeholder 2"/>
          <p:cNvSpPr>
            <a:spLocks noGrp="1"/>
          </p:cNvSpPr>
          <p:nvPr>
            <p:ph idx="1"/>
          </p:nvPr>
        </p:nvSpPr>
        <p:spPr/>
        <p:txBody>
          <a:bodyPr>
            <a:noAutofit/>
          </a:bodyPr>
          <a:lstStyle/>
          <a:p>
            <a:pPr>
              <a:buFont typeface="+mj-lt"/>
              <a:buAutoNum type="arabicPeriod"/>
            </a:pPr>
            <a:r>
              <a:rPr lang="en-US" b="1" dirty="0"/>
              <a:t>WHAT WOULD YOU FEEL IN THIS SITUATION?</a:t>
            </a:r>
          </a:p>
          <a:p>
            <a:pPr>
              <a:buFont typeface="+mj-lt"/>
              <a:buAutoNum type="arabicPeriod"/>
            </a:pPr>
            <a:r>
              <a:rPr lang="en-US" b="1" dirty="0"/>
              <a:t>WHAT QUESTIONS WOULD YOU HAVE?</a:t>
            </a:r>
          </a:p>
          <a:p>
            <a:pPr>
              <a:buFont typeface="+mj-lt"/>
              <a:buAutoNum type="arabicPeriod"/>
            </a:pPr>
            <a:r>
              <a:rPr lang="en-US" b="1" dirty="0"/>
              <a:t>WHAT THINGS MIGHT HELP REDUCE YOUR ANXIETY AND UNCERTAINTY AS AN INEXPERIENCED PROJECT MANAGER?</a:t>
            </a:r>
          </a:p>
          <a:p>
            <a:pPr>
              <a:buFont typeface="+mj-lt"/>
              <a:buAutoNum type="arabicPeriod"/>
            </a:pPr>
            <a:r>
              <a:rPr lang="en-US" b="1" dirty="0"/>
              <a:t>WHERE DO YOU BEGIN A NEW PROJECT?</a:t>
            </a:r>
            <a:r>
              <a:rPr lang="en-US" sz="2400" dirty="0"/>
              <a:t>	</a:t>
            </a:r>
          </a:p>
          <a:p>
            <a:pPr marL="0" indent="0">
              <a:buNone/>
            </a:pPr>
            <a:endParaRPr lang="en-US" sz="3600" dirty="0"/>
          </a:p>
          <a:p>
            <a:endParaRPr lang="en-US" sz="3600" dirty="0"/>
          </a:p>
        </p:txBody>
      </p:sp>
    </p:spTree>
    <p:extLst>
      <p:ext uri="{BB962C8B-B14F-4D97-AF65-F5344CB8AC3E}">
        <p14:creationId xmlns:p14="http://schemas.microsoft.com/office/powerpoint/2010/main" val="3905458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594" y="242266"/>
            <a:ext cx="8494436" cy="763526"/>
          </a:xfrm>
        </p:spPr>
        <p:txBody>
          <a:bodyPr>
            <a:noAutofit/>
          </a:bodyPr>
          <a:lstStyle/>
          <a:p>
            <a:r>
              <a:rPr lang="en-US" sz="4400" b="1" dirty="0"/>
              <a:t>THE SOFTWARE CRISIS</a:t>
            </a:r>
          </a:p>
        </p:txBody>
      </p:sp>
      <p:sp>
        <p:nvSpPr>
          <p:cNvPr id="3" name="Content Placeholder 2"/>
          <p:cNvSpPr>
            <a:spLocks noGrp="1"/>
          </p:cNvSpPr>
          <p:nvPr>
            <p:ph idx="1"/>
          </p:nvPr>
        </p:nvSpPr>
        <p:spPr/>
        <p:txBody>
          <a:bodyPr>
            <a:noAutofit/>
          </a:bodyPr>
          <a:lstStyle/>
          <a:p>
            <a:r>
              <a:rPr lang="en-US" sz="2000" b="1" dirty="0"/>
              <a:t>IT is becoming more reliable, faster, and less expensive, the cost however, complexities, and risks of IT projects continue to increase.</a:t>
            </a:r>
          </a:p>
          <a:p>
            <a:r>
              <a:rPr lang="en-US" sz="2000" b="1" dirty="0"/>
              <a:t>US spent billions each year on IT application development project, but 31% of these projects were cancelled before completion. 53% were completed, but were over-budget and over schedule, and did not meet the original specifications.</a:t>
            </a:r>
          </a:p>
          <a:p>
            <a:r>
              <a:rPr lang="en-US" sz="2000" b="1" dirty="0"/>
              <a:t>Average cost overrun – 182%</a:t>
            </a:r>
          </a:p>
          <a:p>
            <a:r>
              <a:rPr lang="en-US" sz="2000" b="1" dirty="0"/>
              <a:t>Average schedule overrun – 202%</a:t>
            </a:r>
          </a:p>
          <a:p>
            <a:r>
              <a:rPr lang="en-US" sz="2000" b="1" dirty="0"/>
              <a:t>48% of IT managers believed there were more failures than 5 and 10 years earlier</a:t>
            </a:r>
          </a:p>
          <a:p>
            <a:pPr lvl="1"/>
            <a:r>
              <a:rPr lang="en-US" sz="1800" b="1" dirty="0"/>
              <a:t>Conducted by Standish Group (survey is called CHAOS)</a:t>
            </a:r>
            <a:r>
              <a:rPr lang="en-US" sz="1800" dirty="0"/>
              <a:t>			</a:t>
            </a:r>
          </a:p>
          <a:p>
            <a:pPr marL="0" indent="0">
              <a:buNone/>
            </a:pPr>
            <a:endParaRPr lang="en-US" dirty="0"/>
          </a:p>
          <a:p>
            <a:endParaRPr lang="en-US" dirty="0"/>
          </a:p>
        </p:txBody>
      </p:sp>
    </p:spTree>
    <p:extLst>
      <p:ext uri="{BB962C8B-B14F-4D97-AF65-F5344CB8AC3E}">
        <p14:creationId xmlns:p14="http://schemas.microsoft.com/office/powerpoint/2010/main" val="85179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594" y="242266"/>
            <a:ext cx="8494436" cy="763526"/>
          </a:xfrm>
        </p:spPr>
        <p:txBody>
          <a:bodyPr>
            <a:noAutofit/>
          </a:bodyPr>
          <a:lstStyle/>
          <a:p>
            <a:r>
              <a:rPr lang="en-US" sz="4400" b="1" dirty="0"/>
              <a:t>Why IT Projects fails?</a:t>
            </a:r>
          </a:p>
        </p:txBody>
      </p:sp>
      <p:sp>
        <p:nvSpPr>
          <p:cNvPr id="3" name="Content Placeholder 2"/>
          <p:cNvSpPr>
            <a:spLocks noGrp="1"/>
          </p:cNvSpPr>
          <p:nvPr>
            <p:ph idx="1"/>
          </p:nvPr>
        </p:nvSpPr>
        <p:spPr/>
        <p:txBody>
          <a:bodyPr>
            <a:noAutofit/>
          </a:bodyPr>
          <a:lstStyle/>
          <a:p>
            <a:pPr marL="0" indent="0">
              <a:buNone/>
            </a:pPr>
            <a:r>
              <a:rPr lang="en-US" sz="2400" b="1" dirty="0"/>
              <a:t>Top Factors ensuring IT project success</a:t>
            </a:r>
          </a:p>
          <a:p>
            <a:r>
              <a:rPr lang="en-US" sz="2400" dirty="0"/>
              <a:t>User involvement</a:t>
            </a:r>
          </a:p>
          <a:p>
            <a:r>
              <a:rPr lang="en-US" sz="2400" dirty="0"/>
              <a:t>Executive Management Support</a:t>
            </a:r>
          </a:p>
          <a:p>
            <a:r>
              <a:rPr lang="en-US" sz="2400" dirty="0"/>
              <a:t>Clear statement of the Requisites</a:t>
            </a:r>
          </a:p>
          <a:p>
            <a:pPr marL="0" indent="0">
              <a:buNone/>
            </a:pPr>
            <a:r>
              <a:rPr lang="en-US" sz="2400" b="1" dirty="0"/>
              <a:t>Main Factors why projects are challenged or cancelled</a:t>
            </a:r>
          </a:p>
          <a:p>
            <a:r>
              <a:rPr lang="en-US" sz="2000" dirty="0"/>
              <a:t>Lack of user involvement</a:t>
            </a:r>
          </a:p>
          <a:p>
            <a:r>
              <a:rPr lang="en-US" sz="2000" dirty="0"/>
              <a:t>Incomplete </a:t>
            </a:r>
            <a:r>
              <a:rPr lang="en-US" sz="2000" dirty="0" err="1"/>
              <a:t>Requirments</a:t>
            </a:r>
            <a:endParaRPr lang="en-US" sz="2000" dirty="0"/>
          </a:p>
          <a:p>
            <a:pPr marL="0" indent="0">
              <a:buNone/>
            </a:pPr>
            <a:endParaRPr lang="en-US" sz="3200" dirty="0"/>
          </a:p>
          <a:p>
            <a:endParaRPr lang="en-US" sz="3200" dirty="0"/>
          </a:p>
        </p:txBody>
      </p:sp>
    </p:spTree>
    <p:extLst>
      <p:ext uri="{BB962C8B-B14F-4D97-AF65-F5344CB8AC3E}">
        <p14:creationId xmlns:p14="http://schemas.microsoft.com/office/powerpoint/2010/main" val="1836414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F20B75-C958-35DC-3BA5-D2EC8DCBB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439" y="251012"/>
            <a:ext cx="5928267" cy="4460315"/>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494436" cy="763526"/>
          </a:xfrm>
        </p:spPr>
        <p:txBody>
          <a:bodyPr>
            <a:noAutofit/>
          </a:bodyPr>
          <a:lstStyle/>
          <a:p>
            <a:r>
              <a:rPr lang="en-US" sz="4000" b="1" dirty="0"/>
              <a:t>Improving the</a:t>
            </a:r>
            <a:br>
              <a:rPr lang="en-US" sz="4000" b="1" dirty="0"/>
            </a:br>
            <a:r>
              <a:rPr lang="en-US" sz="4000" b="1" dirty="0"/>
              <a:t>Likelihood of Success</a:t>
            </a:r>
          </a:p>
        </p:txBody>
      </p:sp>
      <p:sp>
        <p:nvSpPr>
          <p:cNvPr id="3" name="Content Placeholder 2"/>
          <p:cNvSpPr>
            <a:spLocks noGrp="1"/>
          </p:cNvSpPr>
          <p:nvPr>
            <p:ph idx="1"/>
          </p:nvPr>
        </p:nvSpPr>
        <p:spPr/>
        <p:txBody>
          <a:bodyPr>
            <a:noAutofit/>
          </a:bodyPr>
          <a:lstStyle/>
          <a:p>
            <a:pPr marL="0" indent="0">
              <a:buNone/>
            </a:pPr>
            <a:r>
              <a:rPr lang="en-US" sz="1800" b="1" dirty="0">
                <a:latin typeface="Verdana" panose="020B0604030504040204" pitchFamily="34" charset="0"/>
                <a:ea typeface="Verdana" panose="020B0604030504040204" pitchFamily="34" charset="0"/>
              </a:rPr>
              <a:t>A Socio-Technical Approach </a:t>
            </a:r>
            <a:r>
              <a:rPr lang="en-US" sz="1800" dirty="0">
                <a:latin typeface="Verdana" panose="020B0604030504040204" pitchFamily="34" charset="0"/>
                <a:ea typeface="Verdana" panose="020B0604030504040204" pitchFamily="34" charset="0"/>
              </a:rPr>
              <a:t>– improves the chance by focusing on the tools, techniques, methodologies of IT development.</a:t>
            </a:r>
          </a:p>
          <a:p>
            <a:pPr lvl="1"/>
            <a:r>
              <a:rPr lang="en-US" sz="1800" dirty="0">
                <a:latin typeface="Verdana" panose="020B0604030504040204" pitchFamily="34" charset="0"/>
                <a:ea typeface="Verdana" panose="020B0604030504040204" pitchFamily="34" charset="0"/>
              </a:rPr>
              <a:t>A purely technical approach which focuses more on technology may end up developing an application that no one asked for or needs.</a:t>
            </a:r>
          </a:p>
          <a:p>
            <a:r>
              <a:rPr lang="en-US" sz="1800" dirty="0">
                <a:latin typeface="Verdana" panose="020B0604030504040204" pitchFamily="34" charset="0"/>
                <a:ea typeface="Verdana" panose="020B0604030504040204" pitchFamily="34" charset="0"/>
              </a:rPr>
              <a:t>IT Professionals must understand the business and be actively creative in applying the technology in ways that brings value to the organization.</a:t>
            </a:r>
          </a:p>
          <a:p>
            <a:r>
              <a:rPr lang="en-US" sz="1800" dirty="0">
                <a:latin typeface="Verdana" panose="020B0604030504040204" pitchFamily="34" charset="0"/>
                <a:ea typeface="Verdana" panose="020B0604030504040204" pitchFamily="34" charset="0"/>
              </a:rPr>
              <a:t>Similarly, the clients must become stakeholders in the project.</a:t>
            </a:r>
          </a:p>
          <a:p>
            <a:r>
              <a:rPr lang="en-US" sz="1800" dirty="0">
                <a:latin typeface="Verdana" panose="020B0604030504040204" pitchFamily="34" charset="0"/>
                <a:ea typeface="Verdana" panose="020B0604030504040204" pitchFamily="34" charset="0"/>
              </a:rPr>
              <a:t>The successful application of technology and the achievement of the project’s goal must be an equal responsibility of the developers and users.</a:t>
            </a:r>
          </a:p>
          <a:p>
            <a:pPr marL="457200" lvl="1" indent="0">
              <a:buNone/>
            </a:pPr>
            <a:r>
              <a:rPr lang="en-US" sz="2400" dirty="0">
                <a:latin typeface="Verdana" panose="020B0604030504040204" pitchFamily="34" charset="0"/>
                <a:ea typeface="Verdana" panose="020B0604030504040204" pitchFamily="34" charset="0"/>
              </a:rPr>
              <a:t>			</a:t>
            </a:r>
          </a:p>
          <a:p>
            <a:pPr marL="0" indent="0">
              <a:buNone/>
            </a:pPr>
            <a:endParaRPr lang="en-US" sz="3600" dirty="0">
              <a:latin typeface="Verdana" panose="020B0604030504040204" pitchFamily="34" charset="0"/>
              <a:ea typeface="Verdana" panose="020B0604030504040204" pitchFamily="34" charset="0"/>
            </a:endParaRPr>
          </a:p>
          <a:p>
            <a:endParaRPr lang="en-US" sz="3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55685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494436" cy="763526"/>
          </a:xfrm>
        </p:spPr>
        <p:txBody>
          <a:bodyPr>
            <a:noAutofit/>
          </a:bodyPr>
          <a:lstStyle/>
          <a:p>
            <a:r>
              <a:rPr lang="en-US" sz="4000" b="1" dirty="0"/>
              <a:t>Improving the</a:t>
            </a:r>
            <a:br>
              <a:rPr lang="en-US" sz="4000" b="1" dirty="0"/>
            </a:br>
            <a:r>
              <a:rPr lang="en-US" sz="4000" b="1" dirty="0"/>
              <a:t>Likelihood of Success</a:t>
            </a:r>
          </a:p>
        </p:txBody>
      </p:sp>
      <p:sp>
        <p:nvSpPr>
          <p:cNvPr id="3" name="Content Placeholder 2"/>
          <p:cNvSpPr>
            <a:spLocks noGrp="1"/>
          </p:cNvSpPr>
          <p:nvPr>
            <p:ph idx="1"/>
          </p:nvPr>
        </p:nvSpPr>
        <p:spPr/>
        <p:txBody>
          <a:bodyPr>
            <a:noAutofit/>
          </a:bodyPr>
          <a:lstStyle/>
          <a:p>
            <a:pPr marL="0" indent="0">
              <a:buNone/>
            </a:pPr>
            <a:r>
              <a:rPr lang="en-US" sz="1800" b="1" dirty="0">
                <a:latin typeface="Verdana" panose="020B0604030504040204" pitchFamily="34" charset="0"/>
                <a:ea typeface="Verdana" panose="020B0604030504040204" pitchFamily="34" charset="0"/>
              </a:rPr>
              <a:t>A Project-Management Approach </a:t>
            </a:r>
            <a:r>
              <a:rPr lang="en-US" sz="1800" dirty="0">
                <a:latin typeface="Verdana" panose="020B0604030504040204" pitchFamily="34" charset="0"/>
                <a:ea typeface="Verdana" panose="020B0604030504040204" pitchFamily="34" charset="0"/>
              </a:rPr>
              <a:t>– the need for a better project management.</a:t>
            </a:r>
          </a:p>
          <a:p>
            <a:r>
              <a:rPr lang="en-US" sz="1800" dirty="0">
                <a:latin typeface="Verdana" panose="020B0604030504040204" pitchFamily="34" charset="0"/>
                <a:ea typeface="Verdana" panose="020B0604030504040204" pitchFamily="34" charset="0"/>
              </a:rPr>
              <a:t>Project management must define who is, or is not,  part of the project team.</a:t>
            </a:r>
          </a:p>
          <a:p>
            <a:r>
              <a:rPr lang="en-US" sz="1800" dirty="0">
                <a:latin typeface="Verdana" panose="020B0604030504040204" pitchFamily="34" charset="0"/>
                <a:ea typeface="Verdana" panose="020B0604030504040204" pitchFamily="34" charset="0"/>
              </a:rPr>
              <a:t>Should apply project management principles and tools across the organization.</a:t>
            </a:r>
          </a:p>
          <a:p>
            <a:r>
              <a:rPr lang="en-US" sz="1800" dirty="0">
                <a:latin typeface="Verdana" panose="020B0604030504040204" pitchFamily="34" charset="0"/>
                <a:ea typeface="Verdana" panose="020B0604030504040204" pitchFamily="34" charset="0"/>
              </a:rPr>
              <a:t>Step-by-step activities, processes, tools, quality standards, controls, and deliverables should be clearly defined.</a:t>
            </a:r>
          </a:p>
          <a:p>
            <a:r>
              <a:rPr lang="en-US" sz="1800" dirty="0">
                <a:latin typeface="Verdana" panose="020B0604030504040204" pitchFamily="34" charset="0"/>
                <a:ea typeface="Verdana" panose="020B0604030504040204" pitchFamily="34" charset="0"/>
              </a:rPr>
              <a:t>What defines the success of the project are the set of processes and infrastructures in place.</a:t>
            </a:r>
          </a:p>
          <a:p>
            <a:pPr marL="457200" lvl="1" indent="0">
              <a:buNone/>
            </a:pPr>
            <a:r>
              <a:rPr lang="en-US" sz="2400" dirty="0">
                <a:latin typeface="Verdana" panose="020B0604030504040204" pitchFamily="34" charset="0"/>
                <a:ea typeface="Verdana" panose="020B0604030504040204" pitchFamily="34" charset="0"/>
              </a:rPr>
              <a:t>			</a:t>
            </a:r>
          </a:p>
          <a:p>
            <a:pPr marL="0" indent="0">
              <a:buNone/>
            </a:pPr>
            <a:endParaRPr lang="en-US" sz="3600" dirty="0">
              <a:latin typeface="Verdana" panose="020B0604030504040204" pitchFamily="34" charset="0"/>
              <a:ea typeface="Verdana" panose="020B0604030504040204" pitchFamily="34" charset="0"/>
            </a:endParaRPr>
          </a:p>
          <a:p>
            <a:endParaRPr lang="en-US" sz="3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37478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2283</Words>
  <Application>Microsoft Macintosh PowerPoint</Application>
  <PresentationFormat>On-screen Show (16:9)</PresentationFormat>
  <Paragraphs>176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Verdana</vt:lpstr>
      <vt:lpstr>Office Theme</vt:lpstr>
      <vt:lpstr>THE NATURE OF IT PROJECTS</vt:lpstr>
      <vt:lpstr>LECTURE OBJECTIVE</vt:lpstr>
      <vt:lpstr>CASE ANALYSIS</vt:lpstr>
      <vt:lpstr>WHAT WOULD YOU THINK?</vt:lpstr>
      <vt:lpstr>THE SOFTWARE CRISIS</vt:lpstr>
      <vt:lpstr>Why IT Projects fails?</vt:lpstr>
      <vt:lpstr>PowerPoint Presentation</vt:lpstr>
      <vt:lpstr>Improving the Likelihood of Success</vt:lpstr>
      <vt:lpstr>Improving the Likelihood of Success</vt:lpstr>
      <vt:lpstr>Improving the Likelihood of Success</vt:lpstr>
      <vt:lpstr>Improving the Likelihood of Success</vt:lpstr>
      <vt:lpstr>Improving the Likelihood of Success</vt:lpstr>
      <vt:lpstr>Project Management</vt:lpstr>
      <vt:lpstr>Attributes of a Project</vt:lpstr>
      <vt:lpstr>Attributes of a Project</vt:lpstr>
      <vt:lpstr>Attributes of a Project</vt:lpstr>
      <vt:lpstr>Attributes of a Project</vt:lpstr>
      <vt:lpstr>Attributes of a Project</vt:lpstr>
      <vt:lpstr>Project Life Cycle and  IT Development</vt:lpstr>
      <vt:lpstr>Project Life Cycle and  IT Development</vt:lpstr>
      <vt:lpstr>The SDLC</vt:lpstr>
      <vt:lpstr>Putting SDLC into Practice</vt:lpstr>
      <vt:lpstr>Putting SDLC into Practice</vt:lpstr>
      <vt:lpstr>PLC vs SDLC</vt:lpstr>
      <vt:lpstr>PMBOK</vt:lpstr>
      <vt:lpstr>PMBOK</vt:lpstr>
      <vt:lpstr>Next Topic Conceptualizing and Initializing the IT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2025-01-31T11:13:49Z</dcterms:modified>
</cp:coreProperties>
</file>