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BEFE4-B8B8-61A5-71AA-C11AE71F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101C6-CF26-D5DB-71AA-13D26EDC0C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E8CCB-6EE7-0CF8-9C12-E1CF3BEB2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E254-DF72-4B87-A3EC-36A339DA02B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A6F9D-669C-A220-5CF1-BF8F86A26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E6B34-B1FE-42C5-3E3A-CBB9081D5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6349-6221-4CD6-B30A-786345F9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2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F0C4-0A54-6069-7FFD-C6A78BAFE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CC9DD-7935-F3C0-D813-A2395D395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AE38-D307-4A31-F5B7-E971AC714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E254-DF72-4B87-A3EC-36A339DA02B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CBB1C-BC33-295C-1AF1-4EA868AC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B5E9E-2237-32E6-11CC-A3B9068B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6349-6221-4CD6-B30A-786345F9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13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B4BCEA-C108-A63F-A5F2-6F7BABB6C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4A9CCA-2A0A-8DDC-73D3-9C2C3DD69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B6722-C728-7537-60D6-F804C2FD8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E254-DF72-4B87-A3EC-36A339DA02B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CBA6E-170F-EBF6-AE55-2DE940AF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8233A-8902-0CE8-6476-9B2A35FE1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6349-6221-4CD6-B30A-786345F9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5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D2054-FFA3-8B2F-30D6-D9A70A75F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660A2-D29F-ED15-88A3-9EF454158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D2C2C-4769-7967-5445-754E1362B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E254-DF72-4B87-A3EC-36A339DA02B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54D6A-D4D7-4A1A-F331-82A2B67D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DD2B8-FBC7-412B-08AE-26635D34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6349-6221-4CD6-B30A-786345F9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1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32734-7700-45BC-2F28-FCCFB514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978D3-C91D-8D79-F6C8-0A542CB7D8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057B7-352B-57A6-B210-3A6C5E0A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E254-DF72-4B87-A3EC-36A339DA02B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24623-0567-E1D9-926A-7210B219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5C422-6669-A0D1-6A05-FCA2FFA5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6349-6221-4CD6-B30A-786345F9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77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3E40-34A4-E884-AE00-EFD709CDD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35A61-8AEA-74D7-89CE-5E14623B5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F617AC-E45E-4797-8CBE-9DD3DB33B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C6248-516D-A088-E287-4578844C3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E254-DF72-4B87-A3EC-36A339DA02B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42BA1-D91E-7E4B-9DCC-D8C804B9F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5AF323-8138-1CE7-4725-A44C4504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6349-6221-4CD6-B30A-786345F9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1D2AA-4F4F-0CD0-F074-3BAFE37A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C14DB-9F88-7785-466D-8A3846FDA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E3F8C2-EB0B-C8C7-4376-DEA3FD0A1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8FCFB8-1977-9281-CD98-E8FCFD1D6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606BAE-EE3A-6AEE-3257-BECD8143E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225C5-092A-1C30-61B5-FCECC379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E254-DF72-4B87-A3EC-36A339DA02B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57690-AF4C-DA4A-840D-E1737A5F5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45388C-C5A9-3AF6-C1A5-1B8C8B2B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6349-6221-4CD6-B30A-786345F9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464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BB2A-044D-B039-D616-897993029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A7673-F755-39F9-6CDE-4AE23FC2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E254-DF72-4B87-A3EC-36A339DA02B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40110-378C-5493-C04C-B853F7319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21EC6-C22E-F53F-21CD-88101A86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6349-6221-4CD6-B30A-786345F9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6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5D8512-6AC7-3F6C-55EF-6CC042FF1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E254-DF72-4B87-A3EC-36A339DA02B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07119-21A7-B237-EF1E-8933BC0E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C7E78-B60D-9C3E-ABB9-3DF6F6C2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6349-6221-4CD6-B30A-786345F9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827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65AD-EC55-09A7-0BDA-F2301414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BAF7-DD00-735C-14C4-A253844D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4CCC57-E13C-011C-C021-A82533BEFC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7EA0ED-61F2-912C-379A-2144A0471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E254-DF72-4B87-A3EC-36A339DA02B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56409-AB24-CAB6-EEE1-0A73B54EB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9DFE5-4B65-AD70-579B-CE856A791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6349-6221-4CD6-B30A-786345F9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40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D218-9EB0-CDF3-C8F8-2158D46F9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FDA368-75C5-5591-4FD6-156BDE91A9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27008-99E8-898C-35B5-6CFA19001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A9337-72B1-4393-A109-11C44316A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6E254-DF72-4B87-A3EC-36A339DA02B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67E68-9372-F1E4-7AC2-32A740F58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D5C79-A73C-9DF7-E6A2-94FD5805B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56349-6221-4CD6-B30A-786345F9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6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8E5D4A-941F-54E7-D44D-A9D37156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339B6-D6B7-7CD9-FB98-63C4E229B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A192F-9933-615C-DC2C-5B99BE370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6E254-DF72-4B87-A3EC-36A339DA02B6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6921F-276E-A0E1-DE56-F309DA909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B0E6F-F6F6-A131-70DD-5FAF91E0B9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456349-6221-4CD6-B30A-786345F97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0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C60D-B72D-00C5-9172-B22A53C33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008" y="1826451"/>
            <a:ext cx="9144000" cy="238760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  <a:latin typeface="Algerian" panose="04020705040A02060702" pitchFamily="82" charset="0"/>
              </a:rPr>
              <a:t>STORED PROCEDURES &amp; TRIGGERS</a:t>
            </a:r>
          </a:p>
        </p:txBody>
      </p:sp>
    </p:spTree>
    <p:extLst>
      <p:ext uri="{BB962C8B-B14F-4D97-AF65-F5344CB8AC3E}">
        <p14:creationId xmlns:p14="http://schemas.microsoft.com/office/powerpoint/2010/main" val="393119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E1E74D-C8EE-4181-5D0E-2BD52AE52102}"/>
              </a:ext>
            </a:extLst>
          </p:cNvPr>
          <p:cNvSpPr txBox="1"/>
          <p:nvPr/>
        </p:nvSpPr>
        <p:spPr>
          <a:xfrm>
            <a:off x="809244" y="685800"/>
            <a:ext cx="2967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F0502020204030204" pitchFamily="18" charset="0"/>
              </a:rPr>
              <a:t>STORED PROCEDURES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5EF720-C6A8-6886-461A-959C41238D76}"/>
              </a:ext>
            </a:extLst>
          </p:cNvPr>
          <p:cNvSpPr txBox="1"/>
          <p:nvPr/>
        </p:nvSpPr>
        <p:spPr>
          <a:xfrm>
            <a:off x="1773936" y="123444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stored procedure</a:t>
            </a:r>
            <a:r>
              <a:rPr lang="en-US" dirty="0"/>
              <a:t> is a </a:t>
            </a:r>
            <a:r>
              <a:rPr lang="en-US" b="1" dirty="0"/>
              <a:t>named block of SQL code</a:t>
            </a:r>
            <a:r>
              <a:rPr lang="en-US" dirty="0"/>
              <a:t> that performs a specific task and is </a:t>
            </a:r>
            <a:r>
              <a:rPr lang="en-US" b="1" dirty="0"/>
              <a:t>stored in the database</a:t>
            </a:r>
            <a:r>
              <a:rPr lang="en-US" dirty="0"/>
              <a:t>. You can </a:t>
            </a:r>
            <a:r>
              <a:rPr lang="en-US" b="1" dirty="0"/>
              <a:t>call it anytime</a:t>
            </a:r>
            <a:r>
              <a:rPr lang="en-US" dirty="0"/>
              <a:t> without rewriting the SQL logic.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C851B6-1125-B960-5816-FA0C9DD5D2AA}"/>
              </a:ext>
            </a:extLst>
          </p:cNvPr>
          <p:cNvSpPr txBox="1"/>
          <p:nvPr/>
        </p:nvSpPr>
        <p:spPr>
          <a:xfrm>
            <a:off x="1613916" y="3956304"/>
            <a:ext cx="1193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F0502020204030204" pitchFamily="18" charset="0"/>
              </a:rPr>
              <a:t>SYNTAX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E9400-3F1D-E282-892E-70807B8751BC}"/>
              </a:ext>
            </a:extLst>
          </p:cNvPr>
          <p:cNvSpPr txBox="1"/>
          <p:nvPr/>
        </p:nvSpPr>
        <p:spPr>
          <a:xfrm>
            <a:off x="2615184" y="4517660"/>
            <a:ext cx="60076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[OR REPLACE] PROCEDURE  </a:t>
            </a:r>
            <a:r>
              <a:rPr lang="en-US" dirty="0" err="1"/>
              <a:t>procedure_name</a:t>
            </a:r>
            <a:endParaRPr lang="en-US" dirty="0"/>
          </a:p>
          <a:p>
            <a:r>
              <a:rPr lang="en-US" dirty="0"/>
              <a:t>[(argument1[mode1] datatype1,</a:t>
            </a:r>
          </a:p>
          <a:p>
            <a:r>
              <a:rPr lang="en-US" dirty="0"/>
              <a:t>argument2[mode2] datatype2,…)]</a:t>
            </a:r>
          </a:p>
          <a:p>
            <a:r>
              <a:rPr lang="en-US" dirty="0"/>
              <a:t>IS | AS</a:t>
            </a:r>
          </a:p>
          <a:p>
            <a:r>
              <a:rPr lang="en-US" dirty="0" err="1"/>
              <a:t>function_body</a:t>
            </a:r>
            <a:r>
              <a:rPr lang="en-US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1ADD17-3B63-8666-A1FA-77C035A9AA1E}"/>
              </a:ext>
            </a:extLst>
          </p:cNvPr>
          <p:cNvSpPr txBox="1"/>
          <p:nvPr/>
        </p:nvSpPr>
        <p:spPr>
          <a:xfrm>
            <a:off x="1609017" y="2072795"/>
            <a:ext cx="1367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BENEFITS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F3688-22A9-3CEF-72FD-50B3F99BEF6E}"/>
              </a:ext>
            </a:extLst>
          </p:cNvPr>
          <p:cNvSpPr txBox="1"/>
          <p:nvPr/>
        </p:nvSpPr>
        <p:spPr>
          <a:xfrm>
            <a:off x="2578608" y="2488799"/>
            <a:ext cx="6784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Improves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Easier to maintain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include logic like loops, conditions, and error handling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234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13F9C3-2C36-A82F-CE84-09692BFFA5EF}"/>
              </a:ext>
            </a:extLst>
          </p:cNvPr>
          <p:cNvSpPr txBox="1"/>
          <p:nvPr/>
        </p:nvSpPr>
        <p:spPr>
          <a:xfrm>
            <a:off x="344424" y="287018"/>
            <a:ext cx="1380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EXAMPLE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228C138-F671-8D0F-F6BD-6068B11D8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184" y="737306"/>
            <a:ext cx="6851904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 TABLE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Client_master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NUMBER PRIMARY KEY,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ContactNo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VARCHAR2(10) NOT NULL,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Pincode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VARCHAR2(6),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Hire_date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DATE,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VARCHAR2(50));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D4919C4-9146-4124-AA3B-D4D7346AB6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184" y="3041571"/>
            <a:ext cx="7567584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CREATE OR REPLACE PROCEDURE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Insert_Client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p_ClientId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IN NUMBER,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p_ContactNo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IN VARCHAR2,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p_Pincode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IN VARCHAR2,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p_HireDate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IN DATE,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p_ClientName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IN VARCHAR2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INSERT INTO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Client_master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ContactNo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Pincode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Hire_date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ClientName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VALUES 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p_ClientId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p_ContactNo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p_Pincode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p_HireDate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p_ClientName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   DBMS_OUTPUT.PUT_LINE('Client inserted successfully: ' ||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p_ClientName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83E007-37AC-341A-22AA-775740F44153}"/>
              </a:ext>
            </a:extLst>
          </p:cNvPr>
          <p:cNvSpPr txBox="1"/>
          <p:nvPr/>
        </p:nvSpPr>
        <p:spPr>
          <a:xfrm>
            <a:off x="344424" y="2583965"/>
            <a:ext cx="481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CREATE THE STORED PROEDURE</a:t>
            </a:r>
          </a:p>
        </p:txBody>
      </p:sp>
    </p:spTree>
    <p:extLst>
      <p:ext uri="{BB962C8B-B14F-4D97-AF65-F5344CB8AC3E}">
        <p14:creationId xmlns:p14="http://schemas.microsoft.com/office/powerpoint/2010/main" val="3521653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C4053B-2D78-8624-9E66-9AD7690A8EDA}"/>
              </a:ext>
            </a:extLst>
          </p:cNvPr>
          <p:cNvSpPr txBox="1"/>
          <p:nvPr/>
        </p:nvSpPr>
        <p:spPr>
          <a:xfrm>
            <a:off x="521208" y="298180"/>
            <a:ext cx="3767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EXECUTION OF PROCEDURE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A0D3EC-C2DA-B1B8-2369-0FB8E6A90E15}"/>
              </a:ext>
            </a:extLst>
          </p:cNvPr>
          <p:cNvSpPr txBox="1"/>
          <p:nvPr/>
        </p:nvSpPr>
        <p:spPr>
          <a:xfrm>
            <a:off x="521208" y="4014217"/>
            <a:ext cx="1801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OUTPUT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C1C5973-D61D-4BB1-314B-150D96185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256" y="925092"/>
            <a:ext cx="596188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SERVEROUTPUT ON;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Insert_Client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p_ClientId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=&gt; 201,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p_ContactNo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=&gt; '9876543210',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p_Pincode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=&gt; '641001',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p_HireDate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=&gt; TO_DATE('23-09-2025', 'DD-MM-YYYY'),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p_ClientName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=&gt; 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Sugumar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3C538F-119D-B143-8C0D-3BEB347C04F4}"/>
              </a:ext>
            </a:extLst>
          </p:cNvPr>
          <p:cNvSpPr txBox="1"/>
          <p:nvPr/>
        </p:nvSpPr>
        <p:spPr>
          <a:xfrm>
            <a:off x="1453896" y="4901184"/>
            <a:ext cx="5504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Inserted Successfully : </a:t>
            </a:r>
            <a:r>
              <a:rPr lang="en-US" dirty="0" err="1"/>
              <a:t>Sugumar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2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DDAB54-07F5-DADB-CB81-3825657CB586}"/>
              </a:ext>
            </a:extLst>
          </p:cNvPr>
          <p:cNvSpPr txBox="1"/>
          <p:nvPr/>
        </p:nvSpPr>
        <p:spPr>
          <a:xfrm>
            <a:off x="530352" y="429768"/>
            <a:ext cx="2779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TRIGGERS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5BCF6-FEB7-4E54-E917-4256EC7C05E1}"/>
              </a:ext>
            </a:extLst>
          </p:cNvPr>
          <p:cNvSpPr txBox="1"/>
          <p:nvPr/>
        </p:nvSpPr>
        <p:spPr>
          <a:xfrm>
            <a:off x="1554480" y="799100"/>
            <a:ext cx="7863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 </a:t>
            </a:r>
            <a:r>
              <a:rPr lang="en-US" b="1" dirty="0"/>
              <a:t>trigger</a:t>
            </a:r>
            <a:r>
              <a:rPr lang="en-US" dirty="0"/>
              <a:t> is a </a:t>
            </a:r>
            <a:r>
              <a:rPr lang="en-US" b="1" dirty="0"/>
              <a:t>stored PL/SQL block</a:t>
            </a:r>
            <a:r>
              <a:rPr lang="en-US" dirty="0"/>
              <a:t> that </a:t>
            </a:r>
            <a:r>
              <a:rPr lang="en-US" b="1" dirty="0"/>
              <a:t>automatically executes</a:t>
            </a:r>
            <a:r>
              <a:rPr lang="en-US" dirty="0"/>
              <a:t> when a specific event occurs on a table or view.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24ADC0-8A4F-0240-8053-2322DE30D809}"/>
              </a:ext>
            </a:extLst>
          </p:cNvPr>
          <p:cNvSpPr txBox="1"/>
          <p:nvPr/>
        </p:nvSpPr>
        <p:spPr>
          <a:xfrm>
            <a:off x="3310128" y="4297680"/>
            <a:ext cx="4526280" cy="110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11259A2-F3F6-00B4-5775-745BCD3B4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5064" y="1518767"/>
            <a:ext cx="6025896" cy="1845363"/>
          </a:xfrm>
          <a:prstGeom prst="rect">
            <a:avLst/>
          </a:prstGeom>
          <a:solidFill>
            <a:srgbClr val="FAFA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22218" rIns="0" bIns="222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egoe Sans"/>
              </a:rPr>
              <a:t>Common Trigger Events: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BEFORE INSERT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AFTER INSERT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BEFORE UPDATE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AFTER UPDATE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BEFORE DELETE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24242"/>
                </a:solidFill>
                <a:effectLst/>
                <a:latin typeface="source-code-pro"/>
              </a:rPr>
              <a:t>AFTER DELETE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424242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208CD-BF99-E01B-ABB8-610D15B86F1C}"/>
              </a:ext>
            </a:extLst>
          </p:cNvPr>
          <p:cNvSpPr txBox="1"/>
          <p:nvPr/>
        </p:nvSpPr>
        <p:spPr>
          <a:xfrm>
            <a:off x="1554480" y="3792075"/>
            <a:ext cx="609447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900"/>
              </a:spcBef>
              <a:spcAft>
                <a:spcPts val="300"/>
              </a:spcAft>
              <a:buNone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Why Use Triggers?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Automatically log changes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Enforce business rules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Validate or modify data before saving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Prevent unwanted operations</a:t>
            </a:r>
          </a:p>
        </p:txBody>
      </p:sp>
    </p:spTree>
    <p:extLst>
      <p:ext uri="{BB962C8B-B14F-4D97-AF65-F5344CB8AC3E}">
        <p14:creationId xmlns:p14="http://schemas.microsoft.com/office/powerpoint/2010/main" val="1587156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3DA90A-B27A-1924-C299-C3F11EF7073F}"/>
              </a:ext>
            </a:extLst>
          </p:cNvPr>
          <p:cNvSpPr txBox="1"/>
          <p:nvPr/>
        </p:nvSpPr>
        <p:spPr>
          <a:xfrm>
            <a:off x="3072384" y="3209544"/>
            <a:ext cx="6894576" cy="2249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AF31378-960A-6646-19BA-CF20B317C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960" y="667513"/>
            <a:ext cx="4345613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 OR REPLACE TRIGGER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trigger_name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BEFORE | AFTER INSERT | UPDATE | DELETE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 EACH 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 -- PL/SQL 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A17BFF-9158-6261-5A04-6D8295067679}"/>
              </a:ext>
            </a:extLst>
          </p:cNvPr>
          <p:cNvSpPr txBox="1"/>
          <p:nvPr/>
        </p:nvSpPr>
        <p:spPr>
          <a:xfrm>
            <a:off x="557784" y="298181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7BAFFF-F0C3-AD3D-5951-FAA7442A1C0E}"/>
              </a:ext>
            </a:extLst>
          </p:cNvPr>
          <p:cNvSpPr txBox="1"/>
          <p:nvPr/>
        </p:nvSpPr>
        <p:spPr>
          <a:xfrm>
            <a:off x="557784" y="2760394"/>
            <a:ext cx="1499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masis MT Pro Black" panose="02040A04050005020304" pitchFamily="18" charset="0"/>
              </a:rPr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DADB7-8510-5027-F392-BAC26701F3C1}"/>
              </a:ext>
            </a:extLst>
          </p:cNvPr>
          <p:cNvSpPr txBox="1"/>
          <p:nvPr/>
        </p:nvSpPr>
        <p:spPr>
          <a:xfrm>
            <a:off x="3648456" y="7693676"/>
            <a:ext cx="881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C38E67EB-F375-B620-AC55-400E32D906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5960" y="2939471"/>
            <a:ext cx="786676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OR REPLACE TRIGGER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trg_Client_Insert_Audit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AFTER INSERT ON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Client_master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EACH ROW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 INSERT INTO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Client_Audit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Action,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ActionDate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   VALUES (: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NEW.ClientId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'INSERT', SYSDATE);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Client_master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ClienId,ContactNo,Pincode,Hire_date,ClientName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VALUES(300,’9876543210’,’600028’,To_Date(’28-01-2004’,’DD-MM-YYYY’,’Sugumar’)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42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474</Words>
  <Application>Microsoft Office PowerPoint</Application>
  <PresentationFormat>Widescreen</PresentationFormat>
  <Paragraphs>83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Algerian</vt:lpstr>
      <vt:lpstr>Amasis MT Pro Black</vt:lpstr>
      <vt:lpstr>Aptos</vt:lpstr>
      <vt:lpstr>Aptos Display</vt:lpstr>
      <vt:lpstr>Arial</vt:lpstr>
      <vt:lpstr>Segoe Sans</vt:lpstr>
      <vt:lpstr>source-code-pro</vt:lpstr>
      <vt:lpstr>Times New Roman</vt:lpstr>
      <vt:lpstr>Office Theme</vt:lpstr>
      <vt:lpstr>STORED PROCEDURES &amp; TRIGGERS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SOUNDARARAJAN, SUGUMAR</dc:creator>
  <cp:lastModifiedBy>SOUNDARARAJAN, SUGUMAR</cp:lastModifiedBy>
  <cp:revision>1</cp:revision>
  <dcterms:created xsi:type="dcterms:W3CDTF">2025-09-23T15:04:03Z</dcterms:created>
  <dcterms:modified xsi:type="dcterms:W3CDTF">2025-09-23T16:11:06Z</dcterms:modified>
</cp:coreProperties>
</file>