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70" r:id="rId9"/>
    <p:sldId id="263" r:id="rId10"/>
    <p:sldId id="264" r:id="rId11"/>
    <p:sldId id="272" r:id="rId12"/>
    <p:sldId id="273" r:id="rId13"/>
    <p:sldId id="265" r:id="rId14"/>
    <p:sldId id="271" r:id="rId15"/>
    <p:sldId id="266" r:id="rId16"/>
    <p:sldId id="274" r:id="rId17"/>
    <p:sldId id="267" r:id="rId18"/>
    <p:sldId id="269"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5846063"/>
            <a:ext cx="12192000" cy="1011935"/>
          </a:xfrm>
          <a:prstGeom prst="rect">
            <a:avLst/>
          </a:prstGeom>
        </p:spPr>
      </p:pic>
      <p:sp>
        <p:nvSpPr>
          <p:cNvPr id="2" name="Holder 2"/>
          <p:cNvSpPr>
            <a:spLocks noGrp="1"/>
          </p:cNvSpPr>
          <p:nvPr>
            <p:ph type="title"/>
          </p:nvPr>
        </p:nvSpPr>
        <p:spPr>
          <a:xfrm>
            <a:off x="917575" y="275444"/>
            <a:ext cx="8938260" cy="105664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869950" y="1618361"/>
            <a:ext cx="10961370" cy="3937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1/20/2025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veeam.com/blog/yara-rules-malware-detection-analysis.html#%3A~%3Atext%3DCreating%20YARA%20Rules%2C-Defining%20Objectives%26text%3DFirst%2C%20identify%20the%25" TargetMode="External"/><Relationship Id="rId2" Type="http://schemas.openxmlformats.org/officeDocument/2006/relationships/hyperlink" Target="https://yara.readthedocs.io/" TargetMode="External"/><Relationship Id="rId1" Type="http://schemas.openxmlformats.org/officeDocument/2006/relationships/slideLayout" Target="../slideLayouts/slideLayout2.xml"/><Relationship Id="rId6" Type="http://schemas.openxmlformats.org/officeDocument/2006/relationships/hyperlink" Target="https://search.app/?link=https%3A%2F%2Finsights.sei.cmu.edu%2Fblog%2Fwriting-effective-yara-signatures-to-identify-malware%2F&amp;utm_campaign=aga&amp;utm_source=agsadl2%2Csh%2Fx%2Fgs%2Fm2%2F4" TargetMode="External"/><Relationship Id="rId5" Type="http://schemas.openxmlformats.org/officeDocument/2006/relationships/hyperlink" Target="https://github.com/Neo23x0/yarGen" TargetMode="External"/><Relationship Id="rId4" Type="http://schemas.openxmlformats.org/officeDocument/2006/relationships/hyperlink" Target="https://www.picussecurity.com/resource/glossary/what-is-a-yara-rule"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Suhaasr27/YAR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50582" y="3381771"/>
          <a:ext cx="4477385" cy="304800"/>
        </p:xfrm>
        <a:graphic>
          <a:graphicData uri="http://schemas.openxmlformats.org/drawingml/2006/table">
            <a:tbl>
              <a:tblPr firstRow="1" bandRow="1">
                <a:tableStyleId>{2D5ABB26-0587-4C30-8999-92F81FD0307C}</a:tableStyleId>
              </a:tblPr>
              <a:tblGrid>
                <a:gridCol w="2120900">
                  <a:extLst>
                    <a:ext uri="{9D8B030D-6E8A-4147-A177-3AD203B41FA5}">
                      <a16:colId xmlns:a16="http://schemas.microsoft.com/office/drawing/2014/main" val="20000"/>
                    </a:ext>
                  </a:extLst>
                </a:gridCol>
                <a:gridCol w="2356485">
                  <a:extLst>
                    <a:ext uri="{9D8B030D-6E8A-4147-A177-3AD203B41FA5}">
                      <a16:colId xmlns:a16="http://schemas.microsoft.com/office/drawing/2014/main" val="20001"/>
                    </a:ext>
                  </a:extLst>
                </a:gridCol>
              </a:tblGrid>
              <a:tr h="304800">
                <a:tc>
                  <a:txBody>
                    <a:bodyPr/>
                    <a:lstStyle/>
                    <a:p>
                      <a:pPr marL="31750">
                        <a:lnSpc>
                          <a:spcPts val="2280"/>
                        </a:lnSpc>
                      </a:pPr>
                      <a:r>
                        <a:rPr sz="2400" b="1" dirty="0">
                          <a:latin typeface="Calibri"/>
                          <a:cs typeface="Calibri"/>
                        </a:rPr>
                        <a:t>Roll</a:t>
                      </a:r>
                      <a:r>
                        <a:rPr sz="2400" b="1" spc="-100" dirty="0">
                          <a:latin typeface="Calibri"/>
                          <a:cs typeface="Calibri"/>
                        </a:rPr>
                        <a:t> </a:t>
                      </a:r>
                      <a:r>
                        <a:rPr sz="2400" b="1" spc="-10" dirty="0">
                          <a:latin typeface="Calibri"/>
                          <a:cs typeface="Calibri"/>
                        </a:rPr>
                        <a:t>Number</a:t>
                      </a:r>
                      <a:endParaRPr sz="2400">
                        <a:latin typeface="Calibri"/>
                        <a:cs typeface="Calibri"/>
                      </a:endParaRPr>
                    </a:p>
                  </a:txBody>
                  <a:tcPr marL="0" marR="0" marT="0" marB="0"/>
                </a:tc>
                <a:tc>
                  <a:txBody>
                    <a:bodyPr/>
                    <a:lstStyle/>
                    <a:p>
                      <a:pPr marL="504190">
                        <a:lnSpc>
                          <a:spcPts val="2280"/>
                        </a:lnSpc>
                      </a:pPr>
                      <a:r>
                        <a:rPr sz="2400" b="1" dirty="0">
                          <a:latin typeface="Calibri"/>
                          <a:cs typeface="Calibri"/>
                        </a:rPr>
                        <a:t>Student</a:t>
                      </a:r>
                      <a:r>
                        <a:rPr sz="2400" b="1" spc="-90" dirty="0">
                          <a:latin typeface="Calibri"/>
                          <a:cs typeface="Calibri"/>
                        </a:rPr>
                        <a:t> </a:t>
                      </a:r>
                      <a:r>
                        <a:rPr sz="2400" b="1" spc="-20" dirty="0">
                          <a:latin typeface="Calibri"/>
                          <a:cs typeface="Calibri"/>
                        </a:rPr>
                        <a:t>Name</a:t>
                      </a:r>
                      <a:endParaRPr sz="2400">
                        <a:latin typeface="Calibri"/>
                        <a:cs typeface="Calibri"/>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txBox="1"/>
          <p:nvPr/>
        </p:nvSpPr>
        <p:spPr>
          <a:xfrm>
            <a:off x="869950" y="1618361"/>
            <a:ext cx="10961370" cy="3663823"/>
          </a:xfrm>
          <a:prstGeom prst="rect">
            <a:avLst/>
          </a:prstGeom>
        </p:spPr>
        <p:txBody>
          <a:bodyPr vert="horz" wrap="square" lIns="0" tIns="16510" rIns="0" bIns="0" rtlCol="0">
            <a:spAutoFit/>
          </a:bodyPr>
          <a:lstStyle/>
          <a:p>
            <a:pPr marR="636270" algn="ctr">
              <a:lnSpc>
                <a:spcPct val="100000"/>
              </a:lnSpc>
              <a:spcBef>
                <a:spcPts val="130"/>
              </a:spcBef>
            </a:pPr>
            <a:r>
              <a:rPr lang="en-US" sz="3200" b="1" u="sng" dirty="0">
                <a:solidFill>
                  <a:schemeClr val="tx1"/>
                </a:solidFill>
              </a:rPr>
              <a:t>Effectively writing YARA rules to detect malwares</a:t>
            </a:r>
            <a:r>
              <a:rPr lang="en-US" sz="3200" b="1" dirty="0"/>
              <a:t>.</a:t>
            </a:r>
            <a:endParaRPr sz="3200" b="1" dirty="0">
              <a:latin typeface="Verdana"/>
              <a:cs typeface="Verdana"/>
            </a:endParaRPr>
          </a:p>
          <a:p>
            <a:pPr>
              <a:lnSpc>
                <a:spcPct val="100000"/>
              </a:lnSpc>
              <a:spcBef>
                <a:spcPts val="770"/>
              </a:spcBef>
            </a:pPr>
            <a:endParaRPr sz="3200" dirty="0">
              <a:latin typeface="Verdana"/>
              <a:cs typeface="Verdana"/>
            </a:endParaRPr>
          </a:p>
          <a:p>
            <a:pPr marL="12700">
              <a:lnSpc>
                <a:spcPct val="100000"/>
              </a:lnSpc>
            </a:pPr>
            <a:r>
              <a:rPr sz="2400" b="1" dirty="0">
                <a:latin typeface="Calibri"/>
                <a:cs typeface="Calibri"/>
              </a:rPr>
              <a:t>Batch</a:t>
            </a:r>
            <a:r>
              <a:rPr sz="2400" b="1" spc="-105" dirty="0">
                <a:latin typeface="Calibri"/>
                <a:cs typeface="Calibri"/>
              </a:rPr>
              <a:t> </a:t>
            </a:r>
            <a:r>
              <a:rPr sz="2400" b="1" spc="-10" dirty="0">
                <a:latin typeface="Calibri"/>
                <a:cs typeface="Calibri"/>
              </a:rPr>
              <a:t>Number:</a:t>
            </a:r>
            <a:r>
              <a:rPr lang="en-IN" sz="2400" b="1" spc="-10" dirty="0">
                <a:latin typeface="Calibri"/>
                <a:cs typeface="Calibri"/>
              </a:rPr>
              <a:t> 2021-2025</a:t>
            </a:r>
            <a:endParaRPr sz="2400" dirty="0">
              <a:latin typeface="Calibri"/>
              <a:cs typeface="Calibri"/>
            </a:endParaRPr>
          </a:p>
          <a:p>
            <a:pPr marL="6525259">
              <a:lnSpc>
                <a:spcPct val="100000"/>
              </a:lnSpc>
              <a:spcBef>
                <a:spcPts val="1650"/>
              </a:spcBef>
            </a:pPr>
            <a:r>
              <a:rPr sz="2000" b="1" dirty="0">
                <a:latin typeface="Verdana"/>
                <a:cs typeface="Verdana"/>
              </a:rPr>
              <a:t>Under</a:t>
            </a:r>
            <a:r>
              <a:rPr sz="2000" b="1" spc="-10" dirty="0">
                <a:latin typeface="Verdana"/>
                <a:cs typeface="Verdana"/>
              </a:rPr>
              <a:t> </a:t>
            </a:r>
            <a:r>
              <a:rPr sz="2000" b="1" dirty="0">
                <a:latin typeface="Verdana"/>
                <a:cs typeface="Verdana"/>
              </a:rPr>
              <a:t>the</a:t>
            </a:r>
            <a:r>
              <a:rPr sz="2000" b="1" spc="-40" dirty="0">
                <a:latin typeface="Verdana"/>
                <a:cs typeface="Verdana"/>
              </a:rPr>
              <a:t> </a:t>
            </a:r>
            <a:r>
              <a:rPr sz="2000" b="1" dirty="0">
                <a:latin typeface="Verdana"/>
                <a:cs typeface="Verdana"/>
              </a:rPr>
              <a:t>Supervision</a:t>
            </a:r>
            <a:r>
              <a:rPr sz="2000" b="1" spc="-65" dirty="0">
                <a:latin typeface="Verdana"/>
                <a:cs typeface="Verdana"/>
              </a:rPr>
              <a:t> </a:t>
            </a:r>
            <a:r>
              <a:rPr sz="2000" b="1" spc="-25" dirty="0">
                <a:latin typeface="Verdana"/>
                <a:cs typeface="Verdana"/>
              </a:rPr>
              <a:t>of,</a:t>
            </a:r>
            <a:endParaRPr sz="2000" dirty="0">
              <a:latin typeface="Verdana"/>
              <a:cs typeface="Verdana"/>
            </a:endParaRPr>
          </a:p>
          <a:p>
            <a:pPr marL="5681345">
              <a:lnSpc>
                <a:spcPct val="100000"/>
              </a:lnSpc>
            </a:pPr>
            <a:endParaRPr lang="en-IN" sz="2000" dirty="0">
              <a:latin typeface="Verdana"/>
              <a:cs typeface="Verdana"/>
            </a:endParaRPr>
          </a:p>
          <a:p>
            <a:pPr marL="5681345">
              <a:lnSpc>
                <a:spcPct val="100000"/>
              </a:lnSpc>
            </a:pPr>
            <a:r>
              <a:rPr sz="1700" b="1" spc="-25" dirty="0">
                <a:latin typeface="Verdana"/>
                <a:cs typeface="Verdana"/>
              </a:rPr>
              <a:t>Ms.</a:t>
            </a:r>
            <a:r>
              <a:rPr lang="en-IN" sz="1700" b="1" spc="-25" dirty="0">
                <a:latin typeface="Verdana"/>
                <a:cs typeface="Verdana"/>
              </a:rPr>
              <a:t> Riya </a:t>
            </a:r>
            <a:r>
              <a:rPr lang="en-IN" sz="1700" b="1" spc="-25" dirty="0" err="1">
                <a:latin typeface="Verdana"/>
                <a:cs typeface="Verdana"/>
              </a:rPr>
              <a:t>Sanjesh</a:t>
            </a:r>
            <a:endParaRPr sz="1700" dirty="0">
              <a:latin typeface="Verdana"/>
              <a:cs typeface="Verdana"/>
            </a:endParaRPr>
          </a:p>
          <a:p>
            <a:pPr marL="5681345" marR="5080">
              <a:lnSpc>
                <a:spcPts val="1880"/>
              </a:lnSpc>
              <a:spcBef>
                <a:spcPts val="409"/>
              </a:spcBef>
            </a:pPr>
            <a:r>
              <a:rPr sz="1700" b="1" spc="-10" dirty="0">
                <a:latin typeface="Verdana"/>
                <a:cs typeface="Verdana"/>
              </a:rPr>
              <a:t>Assistant Professor</a:t>
            </a:r>
            <a:endParaRPr sz="1700" dirty="0">
              <a:latin typeface="Verdana"/>
              <a:cs typeface="Verdana"/>
            </a:endParaRPr>
          </a:p>
          <a:p>
            <a:pPr marL="5681345" marR="122555">
              <a:lnSpc>
                <a:spcPts val="1800"/>
              </a:lnSpc>
              <a:spcBef>
                <a:spcPts val="434"/>
              </a:spcBef>
            </a:pPr>
            <a:r>
              <a:rPr sz="1700" b="1" dirty="0">
                <a:latin typeface="Verdana"/>
                <a:cs typeface="Verdana"/>
              </a:rPr>
              <a:t>School</a:t>
            </a:r>
            <a:r>
              <a:rPr sz="1700" b="1" spc="-70" dirty="0">
                <a:latin typeface="Verdana"/>
                <a:cs typeface="Verdana"/>
              </a:rPr>
              <a:t> </a:t>
            </a:r>
            <a:r>
              <a:rPr sz="1700" b="1" dirty="0">
                <a:latin typeface="Verdana"/>
                <a:cs typeface="Verdana"/>
              </a:rPr>
              <a:t>of</a:t>
            </a:r>
            <a:r>
              <a:rPr sz="1700" b="1" spc="-55" dirty="0">
                <a:latin typeface="Verdana"/>
                <a:cs typeface="Verdana"/>
              </a:rPr>
              <a:t> </a:t>
            </a:r>
            <a:r>
              <a:rPr sz="1700" b="1" dirty="0">
                <a:latin typeface="Verdana"/>
                <a:cs typeface="Verdana"/>
              </a:rPr>
              <a:t>Computer</a:t>
            </a:r>
            <a:r>
              <a:rPr sz="1700" b="1" spc="-40" dirty="0">
                <a:latin typeface="Verdana"/>
                <a:cs typeface="Verdana"/>
              </a:rPr>
              <a:t> </a:t>
            </a:r>
            <a:r>
              <a:rPr sz="1700" b="1" dirty="0">
                <a:latin typeface="Verdana"/>
                <a:cs typeface="Verdana"/>
              </a:rPr>
              <a:t>Science</a:t>
            </a:r>
            <a:r>
              <a:rPr sz="1700" b="1" spc="-95" dirty="0">
                <a:latin typeface="Verdana"/>
                <a:cs typeface="Verdana"/>
              </a:rPr>
              <a:t> </a:t>
            </a:r>
            <a:r>
              <a:rPr sz="1700" b="1" dirty="0">
                <a:latin typeface="Verdana"/>
                <a:cs typeface="Verdana"/>
              </a:rPr>
              <a:t>Engineering</a:t>
            </a:r>
            <a:r>
              <a:rPr sz="1700" b="1" spc="-80" dirty="0">
                <a:latin typeface="Verdana"/>
                <a:cs typeface="Verdana"/>
              </a:rPr>
              <a:t> </a:t>
            </a:r>
            <a:r>
              <a:rPr sz="1700" b="1" spc="-50" dirty="0">
                <a:latin typeface="Verdana"/>
                <a:cs typeface="Verdana"/>
              </a:rPr>
              <a:t>&amp; </a:t>
            </a:r>
            <a:r>
              <a:rPr sz="1700" b="1" dirty="0">
                <a:latin typeface="Verdana"/>
                <a:cs typeface="Verdana"/>
              </a:rPr>
              <a:t>Information</a:t>
            </a:r>
            <a:r>
              <a:rPr sz="1700" b="1" spc="-110" dirty="0">
                <a:latin typeface="Verdana"/>
                <a:cs typeface="Verdana"/>
              </a:rPr>
              <a:t> </a:t>
            </a:r>
            <a:r>
              <a:rPr sz="1700" b="1" spc="-10" dirty="0">
                <a:latin typeface="Verdana"/>
                <a:cs typeface="Verdana"/>
              </a:rPr>
              <a:t>Science</a:t>
            </a:r>
            <a:endParaRPr sz="1700" dirty="0">
              <a:latin typeface="Verdana"/>
              <a:cs typeface="Verdana"/>
            </a:endParaRPr>
          </a:p>
          <a:p>
            <a:pPr marL="5681345">
              <a:lnSpc>
                <a:spcPct val="100000"/>
              </a:lnSpc>
              <a:spcBef>
                <a:spcPts val="195"/>
              </a:spcBef>
            </a:pPr>
            <a:r>
              <a:rPr sz="1700" b="1" dirty="0">
                <a:latin typeface="Verdana"/>
                <a:cs typeface="Verdana"/>
              </a:rPr>
              <a:t>Presidency</a:t>
            </a:r>
            <a:r>
              <a:rPr sz="1700" b="1" spc="-95" dirty="0">
                <a:latin typeface="Verdana"/>
                <a:cs typeface="Verdana"/>
              </a:rPr>
              <a:t> </a:t>
            </a:r>
            <a:r>
              <a:rPr sz="1700" b="1" spc="-10" dirty="0">
                <a:latin typeface="Verdana"/>
                <a:cs typeface="Verdana"/>
              </a:rPr>
              <a:t>University</a:t>
            </a:r>
            <a:endParaRPr sz="1700" dirty="0">
              <a:latin typeface="Verdana"/>
              <a:cs typeface="Verdana"/>
            </a:endParaRPr>
          </a:p>
        </p:txBody>
      </p:sp>
      <p:sp>
        <p:nvSpPr>
          <p:cNvPr id="4" name="object 4"/>
          <p:cNvSpPr txBox="1">
            <a:spLocks noGrp="1"/>
          </p:cNvSpPr>
          <p:nvPr>
            <p:ph type="title"/>
          </p:nvPr>
        </p:nvSpPr>
        <p:spPr>
          <a:xfrm>
            <a:off x="762001" y="268036"/>
            <a:ext cx="10018712" cy="416717"/>
          </a:xfrm>
          <a:prstGeom prst="rect">
            <a:avLst/>
          </a:prstGeom>
        </p:spPr>
        <p:txBody>
          <a:bodyPr vert="horz" wrap="square" lIns="0" tIns="12065" rIns="0" bIns="0" rtlCol="0">
            <a:spAutoFit/>
          </a:bodyPr>
          <a:lstStyle/>
          <a:p>
            <a:pPr marL="4098290" marR="5080" indent="-2574925" algn="l">
              <a:lnSpc>
                <a:spcPct val="122900"/>
              </a:lnSpc>
              <a:spcBef>
                <a:spcPts val="95"/>
              </a:spcBef>
            </a:pPr>
            <a:r>
              <a:rPr sz="2400" b="1" dirty="0">
                <a:latin typeface="Verdana"/>
                <a:cs typeface="Verdana"/>
              </a:rPr>
              <a:t>PIP</a:t>
            </a:r>
            <a:r>
              <a:rPr lang="en-IN" sz="2400" b="1" dirty="0">
                <a:latin typeface="Verdana"/>
                <a:cs typeface="Verdana"/>
              </a:rPr>
              <a:t>2001 CAPSTONE PROJECT</a:t>
            </a:r>
            <a:r>
              <a:rPr sz="2400" b="1" spc="-25" dirty="0">
                <a:latin typeface="Verdana"/>
                <a:cs typeface="Verdana"/>
              </a:rPr>
              <a:t> </a:t>
            </a:r>
            <a:r>
              <a:rPr lang="en-IN" sz="2400" b="1" spc="-25" dirty="0">
                <a:latin typeface="Verdana"/>
                <a:cs typeface="Verdana"/>
              </a:rPr>
              <a:t> FINAL REVIEW</a:t>
            </a:r>
            <a:endParaRPr sz="2400" dirty="0">
              <a:latin typeface="Verdana"/>
              <a:cs typeface="Verdana"/>
            </a:endParaRPr>
          </a:p>
        </p:txBody>
      </p:sp>
      <p:graphicFrame>
        <p:nvGraphicFramePr>
          <p:cNvPr id="9" name="Table 8">
            <a:extLst>
              <a:ext uri="{FF2B5EF4-FFF2-40B4-BE49-F238E27FC236}">
                <a16:creationId xmlns:a16="http://schemas.microsoft.com/office/drawing/2014/main" id="{BB21A959-0305-13F7-8EDD-038D21A4D7DF}"/>
              </a:ext>
            </a:extLst>
          </p:cNvPr>
          <p:cNvGraphicFramePr>
            <a:graphicFrameLocks noGrp="1"/>
          </p:cNvGraphicFramePr>
          <p:nvPr>
            <p:extLst>
              <p:ext uri="{D42A27DB-BD31-4B8C-83A1-F6EECF244321}">
                <p14:modId xmlns:p14="http://schemas.microsoft.com/office/powerpoint/2010/main" val="1797939679"/>
              </p:ext>
            </p:extLst>
          </p:nvPr>
        </p:nvGraphicFramePr>
        <p:xfrm>
          <a:off x="869950" y="3804148"/>
          <a:ext cx="4477385" cy="1517228"/>
        </p:xfrm>
        <a:graphic>
          <a:graphicData uri="http://schemas.openxmlformats.org/drawingml/2006/table">
            <a:tbl>
              <a:tblPr firstRow="1" bandRow="1">
                <a:tableStyleId>{5C22544A-7EE6-4342-B048-85BDC9FD1C3A}</a:tableStyleId>
              </a:tblPr>
              <a:tblGrid>
                <a:gridCol w="2082800">
                  <a:extLst>
                    <a:ext uri="{9D8B030D-6E8A-4147-A177-3AD203B41FA5}">
                      <a16:colId xmlns:a16="http://schemas.microsoft.com/office/drawing/2014/main" val="1547426267"/>
                    </a:ext>
                  </a:extLst>
                </a:gridCol>
                <a:gridCol w="2394585">
                  <a:extLst>
                    <a:ext uri="{9D8B030D-6E8A-4147-A177-3AD203B41FA5}">
                      <a16:colId xmlns:a16="http://schemas.microsoft.com/office/drawing/2014/main" val="175762273"/>
                    </a:ext>
                  </a:extLst>
                </a:gridCol>
              </a:tblGrid>
              <a:tr h="379307">
                <a:tc>
                  <a:txBody>
                    <a:bodyPr/>
                    <a:lstStyle/>
                    <a:p>
                      <a:r>
                        <a:rPr lang="en-IN" dirty="0"/>
                        <a:t>20211CSG0032</a:t>
                      </a:r>
                    </a:p>
                  </a:txBody>
                  <a:tcPr/>
                </a:tc>
                <a:tc>
                  <a:txBody>
                    <a:bodyPr/>
                    <a:lstStyle/>
                    <a:p>
                      <a:r>
                        <a:rPr lang="en-IN" dirty="0"/>
                        <a:t>MEENAKUMARI B M</a:t>
                      </a:r>
                    </a:p>
                  </a:txBody>
                  <a:tcPr/>
                </a:tc>
                <a:extLst>
                  <a:ext uri="{0D108BD9-81ED-4DB2-BD59-A6C34878D82A}">
                    <a16:rowId xmlns:a16="http://schemas.microsoft.com/office/drawing/2014/main" val="2860318725"/>
                  </a:ext>
                </a:extLst>
              </a:tr>
              <a:tr h="379307">
                <a:tc>
                  <a:txBody>
                    <a:bodyPr/>
                    <a:lstStyle/>
                    <a:p>
                      <a:r>
                        <a:rPr lang="en-IN" dirty="0"/>
                        <a:t>20211CSG0014</a:t>
                      </a:r>
                    </a:p>
                  </a:txBody>
                  <a:tcPr/>
                </a:tc>
                <a:tc>
                  <a:txBody>
                    <a:bodyPr/>
                    <a:lstStyle/>
                    <a:p>
                      <a:r>
                        <a:rPr lang="en-IN" dirty="0"/>
                        <a:t>HARSHITHA M </a:t>
                      </a:r>
                    </a:p>
                  </a:txBody>
                  <a:tcPr/>
                </a:tc>
                <a:extLst>
                  <a:ext uri="{0D108BD9-81ED-4DB2-BD59-A6C34878D82A}">
                    <a16:rowId xmlns:a16="http://schemas.microsoft.com/office/drawing/2014/main" val="2240968827"/>
                  </a:ext>
                </a:extLst>
              </a:tr>
              <a:tr h="379307">
                <a:tc>
                  <a:txBody>
                    <a:bodyPr/>
                    <a:lstStyle/>
                    <a:p>
                      <a:r>
                        <a:rPr lang="en-IN" dirty="0"/>
                        <a:t>20211CSG0019</a:t>
                      </a:r>
                    </a:p>
                  </a:txBody>
                  <a:tcPr/>
                </a:tc>
                <a:tc>
                  <a:txBody>
                    <a:bodyPr/>
                    <a:lstStyle/>
                    <a:p>
                      <a:r>
                        <a:rPr lang="en-IN" dirty="0"/>
                        <a:t>SUHAAS R</a:t>
                      </a:r>
                    </a:p>
                  </a:txBody>
                  <a:tcPr/>
                </a:tc>
                <a:extLst>
                  <a:ext uri="{0D108BD9-81ED-4DB2-BD59-A6C34878D82A}">
                    <a16:rowId xmlns:a16="http://schemas.microsoft.com/office/drawing/2014/main" val="1901940147"/>
                  </a:ext>
                </a:extLst>
              </a:tr>
              <a:tr h="379307">
                <a:tc>
                  <a:txBody>
                    <a:bodyPr/>
                    <a:lstStyle/>
                    <a:p>
                      <a:r>
                        <a:rPr lang="en-IN" dirty="0"/>
                        <a:t>20221LCG0006</a:t>
                      </a:r>
                    </a:p>
                  </a:txBody>
                  <a:tcPr/>
                </a:tc>
                <a:tc>
                  <a:txBody>
                    <a:bodyPr/>
                    <a:lstStyle/>
                    <a:p>
                      <a:r>
                        <a:rPr lang="en-IN" dirty="0"/>
                        <a:t>SUPRITHA G M</a:t>
                      </a:r>
                    </a:p>
                  </a:txBody>
                  <a:tcPr/>
                </a:tc>
                <a:extLst>
                  <a:ext uri="{0D108BD9-81ED-4DB2-BD59-A6C34878D82A}">
                    <a16:rowId xmlns:a16="http://schemas.microsoft.com/office/drawing/2014/main" val="3269485449"/>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50" dirty="0"/>
              <a:t>Outcomes</a:t>
            </a:r>
            <a:r>
              <a:rPr b="1" spc="-165" dirty="0"/>
              <a:t> </a:t>
            </a:r>
            <a:r>
              <a:rPr b="1" dirty="0"/>
              <a:t>/</a:t>
            </a:r>
            <a:r>
              <a:rPr b="1" spc="-105" dirty="0"/>
              <a:t> </a:t>
            </a:r>
            <a:r>
              <a:rPr b="1" spc="-35" dirty="0"/>
              <a:t>Results</a:t>
            </a:r>
            <a:r>
              <a:rPr b="1" spc="-140" dirty="0"/>
              <a:t> </a:t>
            </a:r>
            <a:r>
              <a:rPr b="1" spc="-10" dirty="0"/>
              <a:t>Obtained</a:t>
            </a:r>
          </a:p>
        </p:txBody>
      </p:sp>
      <p:sp>
        <p:nvSpPr>
          <p:cNvPr id="3" name="Text Placeholder 2">
            <a:extLst>
              <a:ext uri="{FF2B5EF4-FFF2-40B4-BE49-F238E27FC236}">
                <a16:creationId xmlns:a16="http://schemas.microsoft.com/office/drawing/2014/main" id="{8E750491-95F8-6064-51B7-13438BEDE2F2}"/>
              </a:ext>
            </a:extLst>
          </p:cNvPr>
          <p:cNvSpPr>
            <a:spLocks noGrp="1"/>
          </p:cNvSpPr>
          <p:nvPr>
            <p:ph type="body" idx="1"/>
          </p:nvPr>
        </p:nvSpPr>
        <p:spPr>
          <a:xfrm>
            <a:off x="869950" y="1618361"/>
            <a:ext cx="10961370" cy="4062651"/>
          </a:xfrm>
        </p:spPr>
        <p:txBody>
          <a:bodyPr/>
          <a:lstStyle/>
          <a:p>
            <a:r>
              <a:rPr lang="en-US" sz="2400" dirty="0">
                <a:latin typeface="Times New Roman" panose="02020603050405020304" pitchFamily="18" charset="0"/>
                <a:cs typeface="Times New Roman" panose="02020603050405020304" pitchFamily="18" charset="0"/>
              </a:rPr>
              <a:t>The outcomes of this project focus on achieving the key goals of automating YARA generation, improving malware detection accuracy, optimizing scanning performance, and ensuring scalability for larger datasets. The successful implementation of the proposed system has resulted in several significant benefits: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1.Automated YARA Rule Generation </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2.Enhanced Malware Detection Accuracy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3.Optimized Performance and Reduced Scanning</a:t>
            </a:r>
          </a:p>
          <a:p>
            <a:r>
              <a:rPr lang="en-IN" sz="2400" dirty="0">
                <a:latin typeface="Times New Roman" panose="02020603050405020304" pitchFamily="18" charset="0"/>
                <a:cs typeface="Times New Roman" panose="02020603050405020304" pitchFamily="18" charset="0"/>
              </a:rPr>
              <a:t>4.Scalability for Larger Datasets </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5.Real-Time Malware Detection</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FA00-C60A-99EB-78E1-EB8843FDADD9}"/>
              </a:ext>
            </a:extLst>
          </p:cNvPr>
          <p:cNvSpPr>
            <a:spLocks noGrp="1"/>
          </p:cNvSpPr>
          <p:nvPr>
            <p:ph type="title"/>
          </p:nvPr>
        </p:nvSpPr>
        <p:spPr>
          <a:xfrm>
            <a:off x="917575" y="275444"/>
            <a:ext cx="8938260" cy="677108"/>
          </a:xfrm>
        </p:spPr>
        <p:txBody>
          <a:bodyPr/>
          <a:lstStyle/>
          <a:p>
            <a:r>
              <a:rPr lang="en-IN" b="1" dirty="0"/>
              <a:t>Results Obtained</a:t>
            </a:r>
          </a:p>
        </p:txBody>
      </p:sp>
      <p:sp>
        <p:nvSpPr>
          <p:cNvPr id="3" name="Text Placeholder 2">
            <a:extLst>
              <a:ext uri="{FF2B5EF4-FFF2-40B4-BE49-F238E27FC236}">
                <a16:creationId xmlns:a16="http://schemas.microsoft.com/office/drawing/2014/main" id="{A43FDB64-02E5-5CE1-1C8D-A75CBD52EFC5}"/>
              </a:ext>
            </a:extLst>
          </p:cNvPr>
          <p:cNvSpPr>
            <a:spLocks noGrp="1"/>
          </p:cNvSpPr>
          <p:nvPr>
            <p:ph type="body" idx="1"/>
          </p:nvPr>
        </p:nvSpPr>
        <p:spPr>
          <a:xfrm>
            <a:off x="869950" y="1618361"/>
            <a:ext cx="10961370" cy="3385542"/>
          </a:xfrm>
        </p:spPr>
        <p:txBody>
          <a:bodyPr/>
          <a:lstStyle/>
          <a:p>
            <a:r>
              <a:rPr lang="en-US" sz="2000" dirty="0">
                <a:latin typeface="Times New Roman" panose="02020603050405020304" pitchFamily="18" charset="0"/>
                <a:cs typeface="Times New Roman" panose="02020603050405020304" pitchFamily="18" charset="0"/>
              </a:rPr>
              <a:t>The outcomes of this project demonstrate the effectiveness of automating YARA rule generation for malware detection. The results confirm that the system enhances the efficiency and accuracy of detecting malware, optimizing scanning performance, and providing a scalable solution for large datasets. Below is a detailed discussion of the key results: </a:t>
            </a:r>
          </a:p>
          <a:p>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1.YARA Rule Generation Performance </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2.Detection Accuracy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3.Optimized Performance and Faster Scanning</a:t>
            </a:r>
          </a:p>
          <a:p>
            <a:r>
              <a:rPr lang="en-IN" sz="2000" dirty="0">
                <a:latin typeface="Times New Roman" panose="02020603050405020304" pitchFamily="18" charset="0"/>
                <a:cs typeface="Times New Roman" panose="02020603050405020304" pitchFamily="18" charset="0"/>
              </a:rPr>
              <a:t>4.Continuous Rule Refinement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5.S</a:t>
            </a:r>
            <a:r>
              <a:rPr lang="en-IN" sz="2000" dirty="0" err="1">
                <a:latin typeface="Times New Roman" panose="02020603050405020304" pitchFamily="18" charset="0"/>
                <a:cs typeface="Times New Roman" panose="02020603050405020304" pitchFamily="18" charset="0"/>
              </a:rPr>
              <a:t>calability</a:t>
            </a:r>
            <a:r>
              <a:rPr lang="en-IN" sz="2000" dirty="0">
                <a:latin typeface="Times New Roman" panose="02020603050405020304" pitchFamily="18" charset="0"/>
                <a:cs typeface="Times New Roman" panose="02020603050405020304" pitchFamily="18" charset="0"/>
              </a:rPr>
              <a:t> for Large Datasets </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6.Real – Time Detection </a:t>
            </a:r>
          </a:p>
        </p:txBody>
      </p:sp>
    </p:spTree>
    <p:extLst>
      <p:ext uri="{BB962C8B-B14F-4D97-AF65-F5344CB8AC3E}">
        <p14:creationId xmlns:p14="http://schemas.microsoft.com/office/powerpoint/2010/main" val="3795555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26">
            <a:extLst>
              <a:ext uri="{FF2B5EF4-FFF2-40B4-BE49-F238E27FC236}">
                <a16:creationId xmlns:a16="http://schemas.microsoft.com/office/drawing/2014/main" id="{D0840719-F6AD-A379-2BF1-6C1C4AAB2FC4}"/>
              </a:ext>
            </a:extLst>
          </p:cNvPr>
          <p:cNvPicPr>
            <a:picLocks/>
          </p:cNvPicPr>
          <p:nvPr/>
        </p:nvPicPr>
        <p:blipFill>
          <a:blip r:embed="rId2" cstate="print"/>
          <a:stretch>
            <a:fillRect/>
          </a:stretch>
        </p:blipFill>
        <p:spPr>
          <a:xfrm>
            <a:off x="668655" y="1447800"/>
            <a:ext cx="5427345" cy="3022600"/>
          </a:xfrm>
          <a:prstGeom prst="rect">
            <a:avLst/>
          </a:prstGeom>
        </p:spPr>
      </p:pic>
      <p:pic>
        <p:nvPicPr>
          <p:cNvPr id="3" name="Image 27">
            <a:extLst>
              <a:ext uri="{FF2B5EF4-FFF2-40B4-BE49-F238E27FC236}">
                <a16:creationId xmlns:a16="http://schemas.microsoft.com/office/drawing/2014/main" id="{0E66B0CC-D0F5-A5CC-97F9-0CF9D0D23A6E}"/>
              </a:ext>
            </a:extLst>
          </p:cNvPr>
          <p:cNvPicPr>
            <a:picLocks/>
          </p:cNvPicPr>
          <p:nvPr/>
        </p:nvPicPr>
        <p:blipFill>
          <a:blip r:embed="rId3" cstate="print"/>
          <a:stretch>
            <a:fillRect/>
          </a:stretch>
        </p:blipFill>
        <p:spPr>
          <a:xfrm>
            <a:off x="6248400" y="1447800"/>
            <a:ext cx="5467350" cy="3022600"/>
          </a:xfrm>
          <a:prstGeom prst="rect">
            <a:avLst/>
          </a:prstGeom>
        </p:spPr>
      </p:pic>
    </p:spTree>
    <p:extLst>
      <p:ext uri="{BB962C8B-B14F-4D97-AF65-F5344CB8AC3E}">
        <p14:creationId xmlns:p14="http://schemas.microsoft.com/office/powerpoint/2010/main" val="3918223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75444"/>
            <a:ext cx="8938260" cy="1056640"/>
          </a:xfrm>
          <a:prstGeom prst="rect">
            <a:avLst/>
          </a:prstGeom>
        </p:spPr>
        <p:txBody>
          <a:bodyPr vert="horz" wrap="square" lIns="0" tIns="350348" rIns="0" bIns="0" rtlCol="0">
            <a:spAutoFit/>
          </a:bodyPr>
          <a:lstStyle/>
          <a:p>
            <a:pPr marL="12700">
              <a:lnSpc>
                <a:spcPct val="100000"/>
              </a:lnSpc>
              <a:spcBef>
                <a:spcPts val="130"/>
              </a:spcBef>
            </a:pPr>
            <a:r>
              <a:rPr b="1" spc="-30" dirty="0"/>
              <a:t>Conclusion</a:t>
            </a:r>
          </a:p>
        </p:txBody>
      </p:sp>
      <p:sp>
        <p:nvSpPr>
          <p:cNvPr id="3" name="Text Placeholder 2">
            <a:extLst>
              <a:ext uri="{FF2B5EF4-FFF2-40B4-BE49-F238E27FC236}">
                <a16:creationId xmlns:a16="http://schemas.microsoft.com/office/drawing/2014/main" id="{98817DE8-C3D9-8C62-BD7B-32205BFF08D3}"/>
              </a:ext>
            </a:extLst>
          </p:cNvPr>
          <p:cNvSpPr>
            <a:spLocks noGrp="1"/>
          </p:cNvSpPr>
          <p:nvPr>
            <p:ph type="body" idx="1"/>
          </p:nvPr>
        </p:nvSpPr>
        <p:spPr>
          <a:xfrm>
            <a:off x="869950" y="1618361"/>
            <a:ext cx="10961370" cy="4020439"/>
          </a:xfrm>
        </p:spPr>
        <p:txBody>
          <a:bodyPr/>
          <a:lstStyle/>
          <a:p>
            <a:r>
              <a:rPr lang="en-US" sz="2400" dirty="0">
                <a:latin typeface="Times New Roman" panose="02020603050405020304" pitchFamily="18" charset="0"/>
                <a:cs typeface="Times New Roman" panose="02020603050405020304" pitchFamily="18" charset="0"/>
              </a:rPr>
              <a:t>The automated YARA rule generation system reduces the time and effort required for manual rule creation, enabling faster and more consistent detection of a wide range of malware strains. The key conclusions drawn from this work are as follows: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1.Successful Automation of YARA Rule Generation </a:t>
            </a:r>
          </a:p>
          <a:p>
            <a:r>
              <a:rPr lang="en-US" sz="2400" dirty="0">
                <a:latin typeface="Times New Roman" panose="02020603050405020304" pitchFamily="18" charset="0"/>
                <a:cs typeface="Times New Roman" panose="02020603050405020304" pitchFamily="18" charset="0"/>
              </a:rPr>
              <a:t>2.High Accuracy in Malware Detection </a:t>
            </a:r>
          </a:p>
          <a:p>
            <a:r>
              <a:rPr lang="en-US" sz="2400" dirty="0">
                <a:latin typeface="Times New Roman" panose="02020603050405020304" pitchFamily="18" charset="0"/>
                <a:cs typeface="Times New Roman" panose="02020603050405020304" pitchFamily="18" charset="0"/>
              </a:rPr>
              <a:t>3.Performance Optimization for Scanning Large Datasets </a:t>
            </a:r>
          </a:p>
          <a:p>
            <a:r>
              <a:rPr lang="en-IN" sz="2400" dirty="0">
                <a:latin typeface="Times New Roman" panose="02020603050405020304" pitchFamily="18" charset="0"/>
                <a:cs typeface="Times New Roman" panose="02020603050405020304" pitchFamily="18" charset="0"/>
              </a:rPr>
              <a:t>4.Scalability and Flexibility </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5.Real - Time Malware Detection </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6.Continuous Refinement and Adaptability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2ED2-BAED-118D-FABD-A1C4A3352A2B}"/>
              </a:ext>
            </a:extLst>
          </p:cNvPr>
          <p:cNvSpPr>
            <a:spLocks noGrp="1"/>
          </p:cNvSpPr>
          <p:nvPr>
            <p:ph type="title"/>
          </p:nvPr>
        </p:nvSpPr>
        <p:spPr>
          <a:xfrm>
            <a:off x="917575" y="275444"/>
            <a:ext cx="8938260" cy="1019956"/>
          </a:xfrm>
        </p:spPr>
        <p:txBody>
          <a:bodyPr/>
          <a:lstStyle/>
          <a:p>
            <a:r>
              <a:rPr lang="en-IN" b="1" dirty="0"/>
              <a:t>CONCLUSION</a:t>
            </a:r>
          </a:p>
        </p:txBody>
      </p:sp>
      <p:sp>
        <p:nvSpPr>
          <p:cNvPr id="3" name="Text Placeholder 2">
            <a:extLst>
              <a:ext uri="{FF2B5EF4-FFF2-40B4-BE49-F238E27FC236}">
                <a16:creationId xmlns:a16="http://schemas.microsoft.com/office/drawing/2014/main" id="{B1863397-C123-1AAF-1E17-254E1F6A5151}"/>
              </a:ext>
            </a:extLst>
          </p:cNvPr>
          <p:cNvSpPr>
            <a:spLocks noGrp="1"/>
          </p:cNvSpPr>
          <p:nvPr>
            <p:ph type="body" idx="1"/>
          </p:nvPr>
        </p:nvSpPr>
        <p:spPr>
          <a:xfrm>
            <a:off x="869950" y="1618361"/>
            <a:ext cx="10961370" cy="3385542"/>
          </a:xfrm>
        </p:spPr>
        <p:txBody>
          <a:bodyPr/>
          <a:lstStyle/>
          <a:p>
            <a:r>
              <a:rPr lang="en-US" sz="2000" b="1" dirty="0">
                <a:latin typeface="Times New Roman" panose="02020603050405020304" pitchFamily="18" charset="0"/>
                <a:cs typeface="Times New Roman" panose="02020603050405020304" pitchFamily="18" charset="0"/>
              </a:rPr>
              <a:t>Future Work:</a:t>
            </a:r>
          </a:p>
          <a:p>
            <a:r>
              <a:rPr lang="en-US" sz="2000" dirty="0">
                <a:latin typeface="Times New Roman" panose="02020603050405020304" pitchFamily="18" charset="0"/>
                <a:cs typeface="Times New Roman" panose="02020603050405020304" pitchFamily="18" charset="0"/>
              </a:rPr>
              <a:t>While the system demonstrated promising results, there are several areas for improvement. Future work could focus on enhancing the system’s ability to detect more sophisticated malware techniques, such as polymorphism and fileless malware. Integrating machine learning models for automatic rule refinement and improving the scalability of the system to handle even larger datasets are also important next steps. Additionally, extending the system to support real-time behavioral analysis and cross-platform detection could make it more versatile and capable of adapting to evolving cybersecurity threats. In conclusion, this project highlights the potential of automating malware detection using YARA rules. By combining efficiency, accuracy, and scalability, the system offers a valuable tool for cybersecurity professionals. As cyber threats continue to evolve, the system’s ability to automatically adapt and generate detection rules will be crucial in maintaining an effective defense against new and emerging malware strains.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586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60" dirty="0"/>
              <a:t>References</a:t>
            </a:r>
          </a:p>
        </p:txBody>
      </p:sp>
      <p:sp>
        <p:nvSpPr>
          <p:cNvPr id="3" name="Text Placeholder 2">
            <a:extLst>
              <a:ext uri="{FF2B5EF4-FFF2-40B4-BE49-F238E27FC236}">
                <a16:creationId xmlns:a16="http://schemas.microsoft.com/office/drawing/2014/main" id="{47E38C32-DA64-FBD6-8B72-794D9725347B}"/>
              </a:ext>
            </a:extLst>
          </p:cNvPr>
          <p:cNvSpPr>
            <a:spLocks noGrp="1"/>
          </p:cNvSpPr>
          <p:nvPr>
            <p:ph type="body" idx="1"/>
          </p:nvPr>
        </p:nvSpPr>
        <p:spPr>
          <a:xfrm>
            <a:off x="685800" y="1332084"/>
            <a:ext cx="10961370" cy="4431983"/>
          </a:xfrm>
        </p:spPr>
        <p:txBody>
          <a:bodyPr/>
          <a:lstStyle/>
          <a:p>
            <a:r>
              <a:rPr lang="en-IN" dirty="0">
                <a:latin typeface="Times New Roman" panose="02020603050405020304" pitchFamily="18" charset="0"/>
                <a:cs typeface="Times New Roman" panose="02020603050405020304" pitchFamily="18" charset="0"/>
              </a:rPr>
              <a:t>[1] Qiao et al. (2020). Malware Detection Using Automated Generation of YARA Rules on Dynamic Features. [Link to paper]</a:t>
            </a:r>
          </a:p>
          <a:p>
            <a:r>
              <a:rPr lang="en-IN" dirty="0">
                <a:latin typeface="Times New Roman" panose="02020603050405020304" pitchFamily="18" charset="0"/>
                <a:cs typeface="Times New Roman" panose="02020603050405020304" pitchFamily="18" charset="0"/>
              </a:rPr>
              <a:t>[2] Edward Raff, Richard Zak, Gary Lopez Munoz, William Fleming. (2020). Automatic Yara Rule Generation Using </a:t>
            </a:r>
            <a:r>
              <a:rPr lang="en-IN" dirty="0" err="1">
                <a:latin typeface="Times New Roman" panose="02020603050405020304" pitchFamily="18" charset="0"/>
                <a:cs typeface="Times New Roman" panose="02020603050405020304" pitchFamily="18" charset="0"/>
              </a:rPr>
              <a:t>Biclustering</a:t>
            </a:r>
            <a:r>
              <a:rPr lang="en-IN" dirty="0">
                <a:latin typeface="Times New Roman" panose="02020603050405020304" pitchFamily="18" charset="0"/>
                <a:cs typeface="Times New Roman" panose="02020603050405020304" pitchFamily="18" charset="0"/>
              </a:rPr>
              <a:t>. Journal of Cryptography and security. [Link to paper]</a:t>
            </a:r>
          </a:p>
          <a:p>
            <a:r>
              <a:rPr lang="en-IN" dirty="0">
                <a:latin typeface="Times New Roman" panose="02020603050405020304" pitchFamily="18" charset="0"/>
                <a:cs typeface="Times New Roman" panose="02020603050405020304" pitchFamily="18" charset="0"/>
              </a:rPr>
              <a:t>[3] Adam Lockett. (2021). Assessing the Effectiveness of YARA Rules for Signature- Based Malware Detection and Classification. [Link to paper]</a:t>
            </a:r>
          </a:p>
          <a:p>
            <a:r>
              <a:rPr lang="en-IN" dirty="0">
                <a:latin typeface="Times New Roman" panose="02020603050405020304" pitchFamily="18" charset="0"/>
                <a:cs typeface="Times New Roman" panose="02020603050405020304" pitchFamily="18" charset="0"/>
              </a:rPr>
              <a:t>[4] Nitin Naik, Paul Jenkins, Nick Savage, </a:t>
            </a:r>
            <a:r>
              <a:rPr lang="en-IN" dirty="0" err="1">
                <a:latin typeface="Times New Roman" panose="02020603050405020304" pitchFamily="18" charset="0"/>
                <a:cs typeface="Times New Roman" panose="02020603050405020304" pitchFamily="18" charset="0"/>
              </a:rPr>
              <a:t>Kshirasagar</a:t>
            </a:r>
            <a:r>
              <a:rPr lang="en-IN" dirty="0">
                <a:latin typeface="Times New Roman" panose="02020603050405020304" pitchFamily="18" charset="0"/>
                <a:cs typeface="Times New Roman" panose="02020603050405020304" pitchFamily="18" charset="0"/>
              </a:rPr>
              <a:t> Naik. (2022). Embedded YARA Rules: Strengthening YARA Rules Utilizing Fuzzy Hashing and Fuzzy Rules for Malware Analysis. [Link to paper]</a:t>
            </a:r>
          </a:p>
          <a:p>
            <a:r>
              <a:rPr lang="en-IN" dirty="0">
                <a:latin typeface="Times New Roman" panose="02020603050405020304" pitchFamily="18" charset="0"/>
                <a:cs typeface="Times New Roman" panose="02020603050405020304" pitchFamily="18" charset="0"/>
              </a:rPr>
              <a:t>[5] YARA Official Documentation: </a:t>
            </a:r>
            <a:r>
              <a:rPr lang="en-IN" dirty="0">
                <a:latin typeface="Times New Roman" panose="02020603050405020304" pitchFamily="18" charset="0"/>
                <a:cs typeface="Times New Roman" panose="02020603050405020304" pitchFamily="18" charset="0"/>
                <a:hlinkClick r:id="rId2"/>
              </a:rPr>
              <a:t>https://yara.readthedocs.io</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[6] Yara Malware Detection </a:t>
            </a:r>
            <a:r>
              <a:rPr lang="en-IN" dirty="0">
                <a:latin typeface="Times New Roman" panose="02020603050405020304" pitchFamily="18" charset="0"/>
                <a:cs typeface="Times New Roman" panose="02020603050405020304" pitchFamily="18" charset="0"/>
                <a:hlinkClick r:id="rId3"/>
              </a:rPr>
              <a:t>https://www.veeam.com/blog/yara-rules-malware-detection-analysis.html#%3A~%3Atext%3DCreating%20YARA%20Rules%2C-Defining%20Objectives%26text%3DFirst%2C%20identify%20the%25</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[7] YARA Rule Generation </a:t>
            </a:r>
            <a:r>
              <a:rPr lang="en-IN" dirty="0">
                <a:latin typeface="Times New Roman" panose="02020603050405020304" pitchFamily="18" charset="0"/>
                <a:cs typeface="Times New Roman" panose="02020603050405020304" pitchFamily="18" charset="0"/>
                <a:hlinkClick r:id="rId4"/>
              </a:rPr>
              <a:t>https://www.picussecurity.com/resource/glossary/what-is-a-yara-rule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[8] </a:t>
            </a:r>
            <a:r>
              <a:rPr lang="en-IN" dirty="0" err="1">
                <a:latin typeface="Times New Roman" panose="02020603050405020304" pitchFamily="18" charset="0"/>
                <a:cs typeface="Times New Roman" panose="02020603050405020304" pitchFamily="18" charset="0"/>
              </a:rPr>
              <a:t>yarGen</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5"/>
              </a:rPr>
              <a:t>https://github.com/Neo23x0/yarGen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[9] </a:t>
            </a:r>
            <a:r>
              <a:rPr lang="en-IN" dirty="0">
                <a:latin typeface="Times New Roman" panose="02020603050405020304" pitchFamily="18" charset="0"/>
                <a:cs typeface="Times New Roman" panose="02020603050405020304" pitchFamily="18" charset="0"/>
                <a:hlinkClick r:id="rId6"/>
              </a:rPr>
              <a:t>https://search.app/?link=https%3A%2F%2Finsights.sei.cmu.edu%2Fblog%2Fwriting-effective-yara-signatures-to-identify-malware%2F&amp;utm_campaign=aga&amp;utm_source=agsadl2%2Csh%2Fx%2Fgs%2Fm2%2F4</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7B951-2637-BBDB-9FCD-CB2748922D85}"/>
              </a:ext>
            </a:extLst>
          </p:cNvPr>
          <p:cNvSpPr>
            <a:spLocks noGrp="1"/>
          </p:cNvSpPr>
          <p:nvPr>
            <p:ph type="title"/>
          </p:nvPr>
        </p:nvSpPr>
        <p:spPr>
          <a:xfrm>
            <a:off x="917575" y="990600"/>
            <a:ext cx="8938260" cy="677108"/>
          </a:xfrm>
        </p:spPr>
        <p:txBody>
          <a:bodyPr/>
          <a:lstStyle/>
          <a:p>
            <a:r>
              <a:rPr lang="en-IN" b="1" dirty="0" err="1"/>
              <a:t>Github</a:t>
            </a:r>
            <a:r>
              <a:rPr lang="en-IN" b="1" dirty="0"/>
              <a:t> link </a:t>
            </a:r>
          </a:p>
        </p:txBody>
      </p:sp>
      <p:sp>
        <p:nvSpPr>
          <p:cNvPr id="3" name="Text Placeholder 2">
            <a:extLst>
              <a:ext uri="{FF2B5EF4-FFF2-40B4-BE49-F238E27FC236}">
                <a16:creationId xmlns:a16="http://schemas.microsoft.com/office/drawing/2014/main" id="{3369FE10-A85D-F3B3-3BCE-FAF1172EBF33}"/>
              </a:ext>
            </a:extLst>
          </p:cNvPr>
          <p:cNvSpPr>
            <a:spLocks noGrp="1"/>
          </p:cNvSpPr>
          <p:nvPr>
            <p:ph type="body" idx="1"/>
          </p:nvPr>
        </p:nvSpPr>
        <p:spPr>
          <a:xfrm>
            <a:off x="917575" y="2971800"/>
            <a:ext cx="10961370" cy="553998"/>
          </a:xfrm>
        </p:spPr>
        <p:txBody>
          <a:bodyPr/>
          <a:lstStyle/>
          <a:p>
            <a:r>
              <a:rPr lang="en-IN" dirty="0">
                <a:hlinkClick r:id="rId2"/>
              </a:rPr>
              <a:t>https://github.com/Suhaasr27/YARA</a:t>
            </a:r>
            <a:endParaRPr lang="en-IN" dirty="0"/>
          </a:p>
          <a:p>
            <a:endParaRPr lang="en-IN" dirty="0"/>
          </a:p>
        </p:txBody>
      </p:sp>
    </p:spTree>
    <p:extLst>
      <p:ext uri="{BB962C8B-B14F-4D97-AF65-F5344CB8AC3E}">
        <p14:creationId xmlns:p14="http://schemas.microsoft.com/office/powerpoint/2010/main" val="3740216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45" dirty="0"/>
              <a:t>Publication</a:t>
            </a:r>
            <a:r>
              <a:rPr b="1" spc="-180" dirty="0"/>
              <a:t> </a:t>
            </a:r>
            <a:r>
              <a:rPr b="1" spc="-25" dirty="0"/>
              <a:t>Details</a:t>
            </a:r>
          </a:p>
        </p:txBody>
      </p:sp>
      <p:sp>
        <p:nvSpPr>
          <p:cNvPr id="3" name="Text Placeholder 2">
            <a:extLst>
              <a:ext uri="{FF2B5EF4-FFF2-40B4-BE49-F238E27FC236}">
                <a16:creationId xmlns:a16="http://schemas.microsoft.com/office/drawing/2014/main" id="{A6E02BB9-36B0-157C-9F3D-7175997F349E}"/>
              </a:ext>
            </a:extLst>
          </p:cNvPr>
          <p:cNvSpPr>
            <a:spLocks noGrp="1"/>
          </p:cNvSpPr>
          <p:nvPr>
            <p:ph type="body" idx="1"/>
          </p:nvPr>
        </p:nvSpPr>
        <p:spPr>
          <a:xfrm>
            <a:off x="869950" y="1618360"/>
            <a:ext cx="10961370" cy="3077766"/>
          </a:xfrm>
        </p:spPr>
        <p:txBody>
          <a:bodyPr/>
          <a:lstStyle/>
          <a:p>
            <a:r>
              <a:rPr lang="en-IN" sz="2000" b="1" dirty="0">
                <a:latin typeface="Times New Roman" panose="02020603050405020304" pitchFamily="18" charset="0"/>
                <a:cs typeface="Times New Roman" panose="02020603050405020304" pitchFamily="18" charset="0"/>
              </a:rPr>
              <a:t>TITLE</a:t>
            </a:r>
            <a:r>
              <a:rPr lang="en-IN" sz="2000" dirty="0">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Effectively writing YARA rules to detect malwares</a:t>
            </a: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AUTHORS</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Meenakumari</a:t>
            </a:r>
            <a:r>
              <a:rPr lang="en-IN" sz="2000" dirty="0">
                <a:latin typeface="Times New Roman" panose="02020603050405020304" pitchFamily="18" charset="0"/>
                <a:cs typeface="Times New Roman" panose="02020603050405020304" pitchFamily="18" charset="0"/>
              </a:rPr>
              <a:t> B M, Harshitha M, Suhaas R, </a:t>
            </a:r>
            <a:r>
              <a:rPr lang="en-IN" sz="2000" dirty="0" err="1">
                <a:latin typeface="Times New Roman" panose="02020603050405020304" pitchFamily="18" charset="0"/>
                <a:cs typeface="Times New Roman" panose="02020603050405020304" pitchFamily="18" charset="0"/>
              </a:rPr>
              <a:t>Supritha</a:t>
            </a:r>
            <a:r>
              <a:rPr lang="en-IN" sz="2000" dirty="0">
                <a:latin typeface="Times New Roman" panose="02020603050405020304" pitchFamily="18" charset="0"/>
                <a:cs typeface="Times New Roman" panose="02020603050405020304" pitchFamily="18" charset="0"/>
              </a:rPr>
              <a:t> G M, Riya </a:t>
            </a:r>
            <a:r>
              <a:rPr lang="en-IN" sz="2000" dirty="0" err="1">
                <a:latin typeface="Times New Roman" panose="02020603050405020304" pitchFamily="18" charset="0"/>
                <a:cs typeface="Times New Roman" panose="02020603050405020304" pitchFamily="18" charset="0"/>
              </a:rPr>
              <a:t>Sanjesh</a:t>
            </a: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JOURNAL</a:t>
            </a:r>
            <a:r>
              <a:rPr lang="en-IN" sz="2000" dirty="0">
                <a:latin typeface="Times New Roman" panose="02020603050405020304" pitchFamily="18" charset="0"/>
                <a:cs typeface="Times New Roman" panose="02020603050405020304" pitchFamily="18" charset="0"/>
              </a:rPr>
              <a:t> : Internation </a:t>
            </a:r>
            <a:r>
              <a:rPr lang="en-IN" sz="2000" dirty="0" err="1">
                <a:latin typeface="Times New Roman" panose="02020603050405020304" pitchFamily="18" charset="0"/>
                <a:cs typeface="Times New Roman" panose="02020603050405020304" pitchFamily="18" charset="0"/>
              </a:rPr>
              <a:t>journel</a:t>
            </a:r>
            <a:r>
              <a:rPr lang="en-IN" sz="2000" dirty="0">
                <a:latin typeface="Times New Roman" panose="02020603050405020304" pitchFamily="18" charset="0"/>
                <a:cs typeface="Times New Roman" panose="02020603050405020304" pitchFamily="18" charset="0"/>
              </a:rPr>
              <a:t> of Innovative Research in Computer and Communication Engineering (IJIRCCE)</a:t>
            </a:r>
          </a:p>
          <a:p>
            <a:r>
              <a:rPr lang="en-IN" sz="2000" b="1" dirty="0">
                <a:latin typeface="Times New Roman" panose="02020603050405020304" pitchFamily="18" charset="0"/>
                <a:cs typeface="Times New Roman" panose="02020603050405020304" pitchFamily="18" charset="0"/>
              </a:rPr>
              <a:t>VOLUME AND ISSUE </a:t>
            </a:r>
            <a:r>
              <a:rPr lang="en-IN" sz="2000" dirty="0">
                <a:latin typeface="Times New Roman" panose="02020603050405020304" pitchFamily="18" charset="0"/>
                <a:cs typeface="Times New Roman" panose="02020603050405020304" pitchFamily="18" charset="0"/>
              </a:rPr>
              <a:t>: Volume 13, Issue 1, January 2025</a:t>
            </a:r>
          </a:p>
          <a:p>
            <a:r>
              <a:rPr lang="en-IN" sz="2000" b="1" dirty="0">
                <a:latin typeface="Times New Roman" panose="02020603050405020304" pitchFamily="18" charset="0"/>
                <a:cs typeface="Times New Roman" panose="02020603050405020304" pitchFamily="18" charset="0"/>
              </a:rPr>
              <a:t>SERIAL NUMBER </a:t>
            </a:r>
            <a:r>
              <a:rPr lang="en-IN" sz="2000" dirty="0">
                <a:latin typeface="Times New Roman" panose="02020603050405020304" pitchFamily="18" charset="0"/>
                <a:cs typeface="Times New Roman" panose="02020603050405020304" pitchFamily="18" charset="0"/>
              </a:rPr>
              <a:t>: SJIF Rating=8.448, ISSN=2582-3930, </a:t>
            </a:r>
          </a:p>
          <a:p>
            <a:r>
              <a:rPr lang="en-IN" sz="2000" b="1" dirty="0">
                <a:latin typeface="Times New Roman" panose="02020603050405020304" pitchFamily="18" charset="0"/>
                <a:cs typeface="Times New Roman" panose="02020603050405020304" pitchFamily="18" charset="0"/>
              </a:rPr>
              <a:t>LINK</a:t>
            </a:r>
            <a:r>
              <a:rPr lang="en-IN" sz="2000" dirty="0">
                <a:latin typeface="Times New Roman" panose="02020603050405020304" pitchFamily="18" charset="0"/>
                <a:cs typeface="Times New Roman" panose="02020603050405020304" pitchFamily="18" charset="0"/>
              </a:rPr>
              <a:t> : https://ijircce.com/admin/main/storage/app/pdf/wsWCLzLcMmQAhVTCityz06euTceC0GBHwMdflmPn.pdf</a:t>
            </a:r>
          </a:p>
          <a:p>
            <a:r>
              <a:rPr lang="en-IN" sz="2000" b="1" dirty="0">
                <a:latin typeface="Times New Roman" panose="02020603050405020304" pitchFamily="18" charset="0"/>
                <a:cs typeface="Times New Roman" panose="02020603050405020304" pitchFamily="18" charset="0"/>
              </a:rPr>
              <a:t>RECOGNITION</a:t>
            </a:r>
            <a:r>
              <a:rPr lang="en-IN" sz="2000" dirty="0">
                <a:latin typeface="Times New Roman" panose="02020603050405020304" pitchFamily="18" charset="0"/>
                <a:cs typeface="Times New Roman" panose="02020603050405020304" pitchFamily="18" charset="0"/>
              </a:rPr>
              <a:t> : Successfully published and Certificate Awarded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36234" y="1883029"/>
            <a:ext cx="5104130" cy="1490980"/>
          </a:xfrm>
          <a:prstGeom prst="rect">
            <a:avLst/>
          </a:prstGeom>
        </p:spPr>
        <p:txBody>
          <a:bodyPr vert="horz" wrap="square" lIns="0" tIns="14605" rIns="0" bIns="0" rtlCol="0">
            <a:spAutoFit/>
          </a:bodyPr>
          <a:lstStyle/>
          <a:p>
            <a:pPr marL="12700">
              <a:lnSpc>
                <a:spcPct val="100000"/>
              </a:lnSpc>
              <a:spcBef>
                <a:spcPts val="115"/>
              </a:spcBef>
            </a:pPr>
            <a:r>
              <a:rPr sz="9600" dirty="0">
                <a:latin typeface="Calibri"/>
                <a:cs typeface="Calibri"/>
              </a:rPr>
              <a:t>Thank</a:t>
            </a:r>
            <a:r>
              <a:rPr sz="9600" spc="-10" dirty="0">
                <a:latin typeface="Calibri"/>
                <a:cs typeface="Calibri"/>
              </a:rPr>
              <a:t> </a:t>
            </a:r>
            <a:r>
              <a:rPr sz="9600" spc="-810" dirty="0">
                <a:latin typeface="Calibri"/>
                <a:cs typeface="Calibri"/>
              </a:rPr>
              <a:t>Y</a:t>
            </a:r>
            <a:r>
              <a:rPr sz="9600" dirty="0">
                <a:latin typeface="Calibri"/>
                <a:cs typeface="Calibri"/>
              </a:rPr>
              <a:t>o</a:t>
            </a:r>
            <a:r>
              <a:rPr sz="9600" spc="-25" dirty="0">
                <a:latin typeface="Calibri"/>
                <a:cs typeface="Calibri"/>
              </a:rPr>
              <a:t>u</a:t>
            </a:r>
            <a:endParaRPr sz="9600">
              <a:latin typeface="Calibri"/>
              <a:cs typeface="Calibri"/>
            </a:endParaRPr>
          </a:p>
        </p:txBody>
      </p:sp>
      <p:pic>
        <p:nvPicPr>
          <p:cNvPr id="3" name="object 3"/>
          <p:cNvPicPr/>
          <p:nvPr/>
        </p:nvPicPr>
        <p:blipFill>
          <a:blip r:embed="rId2" cstate="print"/>
          <a:stretch>
            <a:fillRect/>
          </a:stretch>
        </p:blipFill>
        <p:spPr>
          <a:xfrm>
            <a:off x="695325" y="1028700"/>
            <a:ext cx="4459833" cy="38576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45" dirty="0"/>
              <a:t>Introduction</a:t>
            </a:r>
          </a:p>
        </p:txBody>
      </p:sp>
      <p:sp>
        <p:nvSpPr>
          <p:cNvPr id="3" name="Text Placeholder 2">
            <a:extLst>
              <a:ext uri="{FF2B5EF4-FFF2-40B4-BE49-F238E27FC236}">
                <a16:creationId xmlns:a16="http://schemas.microsoft.com/office/drawing/2014/main" id="{F913B6F0-9945-6569-E2A5-0347FE794799}"/>
              </a:ext>
            </a:extLst>
          </p:cNvPr>
          <p:cNvSpPr>
            <a:spLocks noGrp="1"/>
          </p:cNvSpPr>
          <p:nvPr>
            <p:ph type="body" idx="1"/>
          </p:nvPr>
        </p:nvSpPr>
        <p:spPr>
          <a:xfrm>
            <a:off x="869950" y="1618361"/>
            <a:ext cx="10961370" cy="3693319"/>
          </a:xfrm>
        </p:spPr>
        <p:txBody>
          <a:bodyPr/>
          <a:lstStyle/>
          <a:p>
            <a:r>
              <a:rPr lang="en-US" sz="2400" dirty="0">
                <a:latin typeface="Times New Roman" panose="02020603050405020304" pitchFamily="18" charset="0"/>
                <a:cs typeface="Times New Roman" panose="02020603050405020304" pitchFamily="18" charset="0"/>
              </a:rPr>
              <a:t>YARA, an acronym for "Yet Another Recursive Acronym," has become an essential tool in malware detection and analysis due to its ability to classify and identify files based on defined patterns. Developing efficient YARA rules is a challenging endeavor that demands substantial expertise and meticulous attention to detail. Challenges include the need for accurate signatures to minimize false positives and negatives, creating generic rules that cover multiple malware samples, and optimizing scanning performance on large datasets. This project addresses these challenges by proposing a comprehensive framework to automate, refine, and enhance the YARA rule-writing process. A key focus of this study is creating a search engine to streamline the selection of YARA signature patterns.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152400"/>
            <a:ext cx="8938260" cy="1056640"/>
          </a:xfrm>
          <a:prstGeom prst="rect">
            <a:avLst/>
          </a:prstGeom>
        </p:spPr>
        <p:txBody>
          <a:bodyPr vert="horz" wrap="square" lIns="0" tIns="350348" rIns="0" bIns="0" rtlCol="0">
            <a:spAutoFit/>
          </a:bodyPr>
          <a:lstStyle/>
          <a:p>
            <a:pPr marL="12700">
              <a:lnSpc>
                <a:spcPct val="100000"/>
              </a:lnSpc>
              <a:spcBef>
                <a:spcPts val="130"/>
              </a:spcBef>
            </a:pPr>
            <a:r>
              <a:rPr b="1" spc="-50" dirty="0"/>
              <a:t>Literature</a:t>
            </a:r>
            <a:r>
              <a:rPr b="1" spc="-165" dirty="0"/>
              <a:t> </a:t>
            </a:r>
            <a:r>
              <a:rPr b="1" spc="-30" dirty="0"/>
              <a:t>Review</a:t>
            </a:r>
          </a:p>
        </p:txBody>
      </p:sp>
      <p:graphicFrame>
        <p:nvGraphicFramePr>
          <p:cNvPr id="4" name="Table 3">
            <a:extLst>
              <a:ext uri="{FF2B5EF4-FFF2-40B4-BE49-F238E27FC236}">
                <a16:creationId xmlns:a16="http://schemas.microsoft.com/office/drawing/2014/main" id="{2E337B93-9780-6AE6-E79A-83FE27BD3710}"/>
              </a:ext>
            </a:extLst>
          </p:cNvPr>
          <p:cNvGraphicFramePr>
            <a:graphicFrameLocks noGrp="1"/>
          </p:cNvGraphicFramePr>
          <p:nvPr>
            <p:extLst>
              <p:ext uri="{D42A27DB-BD31-4B8C-83A1-F6EECF244321}">
                <p14:modId xmlns:p14="http://schemas.microsoft.com/office/powerpoint/2010/main" val="2742626740"/>
              </p:ext>
            </p:extLst>
          </p:nvPr>
        </p:nvGraphicFramePr>
        <p:xfrm>
          <a:off x="892994" y="926363"/>
          <a:ext cx="10360025" cy="5151612"/>
        </p:xfrm>
        <a:graphic>
          <a:graphicData uri="http://schemas.openxmlformats.org/drawingml/2006/table">
            <a:tbl>
              <a:tblPr firstRow="1" bandRow="1">
                <a:tableStyleId>{5C22544A-7EE6-4342-B048-85BDC9FD1C3A}</a:tableStyleId>
              </a:tblPr>
              <a:tblGrid>
                <a:gridCol w="2072005">
                  <a:extLst>
                    <a:ext uri="{9D8B030D-6E8A-4147-A177-3AD203B41FA5}">
                      <a16:colId xmlns:a16="http://schemas.microsoft.com/office/drawing/2014/main" val="669070014"/>
                    </a:ext>
                  </a:extLst>
                </a:gridCol>
                <a:gridCol w="2072005">
                  <a:extLst>
                    <a:ext uri="{9D8B030D-6E8A-4147-A177-3AD203B41FA5}">
                      <a16:colId xmlns:a16="http://schemas.microsoft.com/office/drawing/2014/main" val="1957962130"/>
                    </a:ext>
                  </a:extLst>
                </a:gridCol>
                <a:gridCol w="2072005">
                  <a:extLst>
                    <a:ext uri="{9D8B030D-6E8A-4147-A177-3AD203B41FA5}">
                      <a16:colId xmlns:a16="http://schemas.microsoft.com/office/drawing/2014/main" val="131304801"/>
                    </a:ext>
                  </a:extLst>
                </a:gridCol>
                <a:gridCol w="1930592">
                  <a:extLst>
                    <a:ext uri="{9D8B030D-6E8A-4147-A177-3AD203B41FA5}">
                      <a16:colId xmlns:a16="http://schemas.microsoft.com/office/drawing/2014/main" val="1483884814"/>
                    </a:ext>
                  </a:extLst>
                </a:gridCol>
                <a:gridCol w="2213418">
                  <a:extLst>
                    <a:ext uri="{9D8B030D-6E8A-4147-A177-3AD203B41FA5}">
                      <a16:colId xmlns:a16="http://schemas.microsoft.com/office/drawing/2014/main" val="1717555922"/>
                    </a:ext>
                  </a:extLst>
                </a:gridCol>
              </a:tblGrid>
              <a:tr h="323971">
                <a:tc>
                  <a:txBody>
                    <a:bodyPr/>
                    <a:lstStyle/>
                    <a:p>
                      <a:r>
                        <a:rPr lang="en-IN" dirty="0"/>
                        <a:t>PAPER TITLE</a:t>
                      </a:r>
                    </a:p>
                  </a:txBody>
                  <a:tcPr/>
                </a:tc>
                <a:tc>
                  <a:txBody>
                    <a:bodyPr/>
                    <a:lstStyle/>
                    <a:p>
                      <a:r>
                        <a:rPr lang="en-IN" dirty="0"/>
                        <a:t>YEAR</a:t>
                      </a:r>
                    </a:p>
                  </a:txBody>
                  <a:tcPr/>
                </a:tc>
                <a:tc>
                  <a:txBody>
                    <a:bodyPr/>
                    <a:lstStyle/>
                    <a:p>
                      <a:r>
                        <a:rPr lang="en-IN" dirty="0"/>
                        <a:t>AUTHOR</a:t>
                      </a:r>
                    </a:p>
                  </a:txBody>
                  <a:tcPr/>
                </a:tc>
                <a:tc>
                  <a:txBody>
                    <a:bodyPr/>
                    <a:lstStyle/>
                    <a:p>
                      <a:r>
                        <a:rPr lang="en-IN" dirty="0"/>
                        <a:t>ADVANTAGES</a:t>
                      </a:r>
                    </a:p>
                  </a:txBody>
                  <a:tcPr/>
                </a:tc>
                <a:tc>
                  <a:txBody>
                    <a:bodyPr/>
                    <a:lstStyle/>
                    <a:p>
                      <a:r>
                        <a:rPr lang="en-IN" dirty="0"/>
                        <a:t>DISADVANTAGES</a:t>
                      </a:r>
                    </a:p>
                  </a:txBody>
                  <a:tcPr/>
                </a:tc>
                <a:extLst>
                  <a:ext uri="{0D108BD9-81ED-4DB2-BD59-A6C34878D82A}">
                    <a16:rowId xmlns:a16="http://schemas.microsoft.com/office/drawing/2014/main" val="338802597"/>
                  </a:ext>
                </a:extLst>
              </a:tr>
              <a:tr h="94684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Malware Detection Using Automated Generation of YARA Rules on Dynamic Features</a:t>
                      </a:r>
                    </a:p>
                  </a:txBody>
                  <a:tcPr/>
                </a:tc>
                <a:tc>
                  <a:txBody>
                    <a:bodyPr/>
                    <a:lstStyle/>
                    <a:p>
                      <a:r>
                        <a:rPr lang="en-IN" sz="1200" dirty="0"/>
                        <a:t>2020</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Qiao et al</a:t>
                      </a:r>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Automates YARA rule creation, improving detection without manual input.</a:t>
                      </a:r>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Relies on quality data and may miss stealthy malware.</a:t>
                      </a:r>
                    </a:p>
                    <a:p>
                      <a:endParaRPr lang="en-IN" dirty="0"/>
                    </a:p>
                  </a:txBody>
                  <a:tcPr/>
                </a:tc>
                <a:extLst>
                  <a:ext uri="{0D108BD9-81ED-4DB2-BD59-A6C34878D82A}">
                    <a16:rowId xmlns:a16="http://schemas.microsoft.com/office/drawing/2014/main" val="1900461364"/>
                  </a:ext>
                </a:extLst>
              </a:tr>
              <a:tr h="867943">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Automatic Yara Rule Generation Using </a:t>
                      </a:r>
                      <a:r>
                        <a:rPr lang="en-US" sz="1200" dirty="0" err="1">
                          <a:latin typeface="Times New Roman" panose="02020603050405020304" pitchFamily="18" charset="0"/>
                          <a:cs typeface="Times New Roman" panose="02020603050405020304" pitchFamily="18" charset="0"/>
                        </a:rPr>
                        <a:t>Biclustering</a:t>
                      </a:r>
                      <a:endParaRPr lang="en-US" sz="1200" dirty="0">
                        <a:latin typeface="Times New Roman" panose="02020603050405020304" pitchFamily="18" charset="0"/>
                        <a:cs typeface="Times New Roman" panose="02020603050405020304" pitchFamily="18" charset="0"/>
                      </a:endParaRPr>
                    </a:p>
                    <a:p>
                      <a:endParaRPr lang="en-IN" sz="1200" dirty="0"/>
                    </a:p>
                  </a:txBody>
                  <a:tcPr/>
                </a:tc>
                <a:tc>
                  <a:txBody>
                    <a:bodyPr/>
                    <a:lstStyle/>
                    <a:p>
                      <a:r>
                        <a:rPr lang="en-IN" sz="1200" dirty="0"/>
                        <a:t>2020</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Edward Raff, Richard Zak, Gary Lopez Munoz, William Fleming, Hyrum S. Anderson, Bobby Filar</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err="1">
                          <a:latin typeface="Times New Roman" panose="02020603050405020304" pitchFamily="18" charset="0"/>
                          <a:cs typeface="Times New Roman" panose="02020603050405020304" pitchFamily="18" charset="0"/>
                        </a:rPr>
                        <a:t>AutoYara</a:t>
                      </a:r>
                      <a:r>
                        <a:rPr lang="en-US" sz="1200" dirty="0">
                          <a:latin typeface="Times New Roman" panose="02020603050405020304" pitchFamily="18" charset="0"/>
                          <a:cs typeface="Times New Roman" panose="02020603050405020304" pitchFamily="18" charset="0"/>
                        </a:rPr>
                        <a:t> automates YARA rule creation, saving significant time for analysts.</a:t>
                      </a:r>
                    </a:p>
                    <a:p>
                      <a:endParaRPr lang="en-IN" sz="12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It struggles with complex malware using obfuscation techniques​</a:t>
                      </a:r>
                    </a:p>
                    <a:p>
                      <a:endParaRPr lang="en-IN" sz="1200" dirty="0"/>
                    </a:p>
                  </a:txBody>
                  <a:tcPr/>
                </a:tc>
                <a:extLst>
                  <a:ext uri="{0D108BD9-81ED-4DB2-BD59-A6C34878D82A}">
                    <a16:rowId xmlns:a16="http://schemas.microsoft.com/office/drawing/2014/main" val="3621721904"/>
                  </a:ext>
                </a:extLst>
              </a:tr>
              <a:tr h="9994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Assessing the Effectiveness of YARA Rules for Signature-Based Malware Detection and Classification </a:t>
                      </a:r>
                    </a:p>
                  </a:txBody>
                  <a:tcPr/>
                </a:tc>
                <a:tc>
                  <a:txBody>
                    <a:bodyPr/>
                    <a:lstStyle/>
                    <a:p>
                      <a:r>
                        <a:rPr lang="en-US" sz="1200" dirty="0">
                          <a:latin typeface="Times New Roman" panose="02020603050405020304" pitchFamily="18" charset="0"/>
                          <a:cs typeface="Times New Roman" panose="02020603050405020304" pitchFamily="18" charset="0"/>
                        </a:rPr>
                        <a:t>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Adam Lockett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YARA is flexible and detects obfuscated malware.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It struggles with polymorphic malware and needs frequent updates.</a:t>
                      </a:r>
                    </a:p>
                  </a:txBody>
                  <a:tcPr/>
                </a:tc>
                <a:extLst>
                  <a:ext uri="{0D108BD9-81ED-4DB2-BD59-A6C34878D82A}">
                    <a16:rowId xmlns:a16="http://schemas.microsoft.com/office/drawing/2014/main" val="3919926587"/>
                  </a:ext>
                </a:extLst>
              </a:tr>
              <a:tr h="999449">
                <a:tc>
                  <a:txBody>
                    <a:bodyPr/>
                    <a:lstStyle/>
                    <a:p>
                      <a:r>
                        <a:rPr lang="en-US" sz="1200" dirty="0">
                          <a:latin typeface="Times New Roman" panose="02020603050405020304" pitchFamily="18" charset="0"/>
                          <a:cs typeface="Times New Roman" panose="02020603050405020304" pitchFamily="18" charset="0"/>
                        </a:rPr>
                        <a:t>Embedded YARA Rules: Strengthening YARA Rules Utilizing Fuzzy Hashing and Fuzzy Rules for Malware Analysis</a:t>
                      </a:r>
                    </a:p>
                  </a:txBody>
                  <a:tcPr/>
                </a:tc>
                <a:tc>
                  <a:txBody>
                    <a:bodyPr/>
                    <a:lstStyle/>
                    <a:p>
                      <a:r>
                        <a:rPr lang="en-US" sz="1200" dirty="0">
                          <a:latin typeface="Times New Roman" panose="02020603050405020304" pitchFamily="18" charset="0"/>
                          <a:cs typeface="Times New Roman" panose="02020603050405020304" pitchFamily="18" charset="0"/>
                        </a:rPr>
                        <a:t>2022</a:t>
                      </a:r>
                    </a:p>
                  </a:txBody>
                  <a:tcPr/>
                </a:tc>
                <a:tc>
                  <a:txBody>
                    <a:bodyPr/>
                    <a:lstStyle/>
                    <a:p>
                      <a:r>
                        <a:rPr lang="en-US" sz="1200" b="0" dirty="0">
                          <a:latin typeface="Times New Roman" panose="02020603050405020304" pitchFamily="18" charset="0"/>
                          <a:cs typeface="Times New Roman" panose="02020603050405020304" pitchFamily="18" charset="0"/>
                        </a:rPr>
                        <a:t>Nitin Naik, Paul Jenkins, Nick Savage,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Kshirasagar</a:t>
                      </a:r>
                      <a:r>
                        <a:rPr lang="en-US" sz="1200" dirty="0">
                          <a:latin typeface="Times New Roman" panose="02020603050405020304" pitchFamily="18" charset="0"/>
                          <a:cs typeface="Times New Roman" panose="02020603050405020304" pitchFamily="18" charset="0"/>
                        </a:rPr>
                        <a:t> Naik, </a:t>
                      </a:r>
                      <a:r>
                        <a:rPr lang="en-US" sz="1200" dirty="0" err="1">
                          <a:latin typeface="Times New Roman" panose="02020603050405020304" pitchFamily="18" charset="0"/>
                          <a:cs typeface="Times New Roman" panose="02020603050405020304" pitchFamily="18" charset="0"/>
                        </a:rPr>
                        <a:t>Longzhi</a:t>
                      </a:r>
                      <a:r>
                        <a:rPr lang="en-US" sz="1200" dirty="0">
                          <a:latin typeface="Times New Roman" panose="02020603050405020304" pitchFamily="18" charset="0"/>
                          <a:cs typeface="Times New Roman" panose="02020603050405020304" pitchFamily="18" charset="0"/>
                        </a:rPr>
                        <a:t> Yang</a:t>
                      </a:r>
                      <a:endParaRPr lang="en-US" sz="1200" b="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YARA rules are flexible, effectively detecting obfuscated malware</a:t>
                      </a:r>
                    </a:p>
                  </a:txBody>
                  <a:tcPr/>
                </a:tc>
                <a:tc>
                  <a:txBody>
                    <a:bodyPr/>
                    <a:lstStyle/>
                    <a:p>
                      <a:r>
                        <a:rPr lang="en-US" sz="1200" dirty="0">
                          <a:latin typeface="Times New Roman" panose="02020603050405020304" pitchFamily="18" charset="0"/>
                          <a:cs typeface="Times New Roman" panose="02020603050405020304" pitchFamily="18" charset="0"/>
                        </a:rPr>
                        <a:t>They struggle with polymorphic malware that alters its code to evade detection</a:t>
                      </a:r>
                      <a:endParaRPr lang="en-US" sz="1200" dirty="0"/>
                    </a:p>
                  </a:txBody>
                  <a:tcPr/>
                </a:tc>
                <a:extLst>
                  <a:ext uri="{0D108BD9-81ED-4DB2-BD59-A6C34878D82A}">
                    <a16:rowId xmlns:a16="http://schemas.microsoft.com/office/drawing/2014/main" val="1236181846"/>
                  </a:ext>
                </a:extLst>
              </a:tr>
              <a:tr h="815340">
                <a:tc>
                  <a:txBody>
                    <a:bodyPr/>
                    <a:lstStyle/>
                    <a:p>
                      <a:r>
                        <a:rPr lang="en-US" sz="1200" dirty="0">
                          <a:latin typeface="Times New Roman" panose="02020603050405020304" pitchFamily="18" charset="0"/>
                          <a:cs typeface="Times New Roman" panose="02020603050405020304" pitchFamily="18" charset="0"/>
                        </a:rPr>
                        <a:t>Enhanced YARA Rule Framework for Polymorphic Malware Detection</a:t>
                      </a:r>
                    </a:p>
                  </a:txBody>
                  <a:tcPr/>
                </a:tc>
                <a:tc>
                  <a:txBody>
                    <a:bodyPr/>
                    <a:lstStyle/>
                    <a:p>
                      <a:r>
                        <a:rPr lang="en-US" sz="1200" dirty="0">
                          <a:latin typeface="Times New Roman" panose="02020603050405020304" pitchFamily="18" charset="0"/>
                          <a:cs typeface="Times New Roman" panose="02020603050405020304" pitchFamily="18" charset="0"/>
                        </a:rPr>
                        <a:t>2023</a:t>
                      </a:r>
                    </a:p>
                  </a:txBody>
                  <a:tcPr/>
                </a:tc>
                <a:tc>
                  <a:txBody>
                    <a:bodyPr/>
                    <a:lstStyle/>
                    <a:p>
                      <a:r>
                        <a:rPr lang="fi-FI" sz="1200" dirty="0">
                          <a:latin typeface="Times New Roman" panose="02020603050405020304" pitchFamily="18" charset="0"/>
                          <a:cs typeface="Times New Roman" panose="02020603050405020304" pitchFamily="18" charset="0"/>
                        </a:rPr>
                        <a:t>S. K. Gupta, R. K. Jain</a:t>
                      </a:r>
                      <a:endParaRPr lang="en-US" sz="1200" b="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Improves detection of polymorphic malware using adaptive YARA rules.</a:t>
                      </a:r>
                    </a:p>
                  </a:txBody>
                  <a:tcPr/>
                </a:tc>
                <a:tc>
                  <a:txBody>
                    <a:bodyPr/>
                    <a:lstStyle/>
                    <a:p>
                      <a:r>
                        <a:rPr lang="en-US" sz="1200" dirty="0">
                          <a:latin typeface="Times New Roman" panose="02020603050405020304" pitchFamily="18" charset="0"/>
                          <a:cs typeface="Times New Roman" panose="02020603050405020304" pitchFamily="18" charset="0"/>
                        </a:rPr>
                        <a:t>Requires extensive training data for effective performance. </a:t>
                      </a:r>
                    </a:p>
                  </a:txBody>
                  <a:tcPr/>
                </a:tc>
                <a:extLst>
                  <a:ext uri="{0D108BD9-81ED-4DB2-BD59-A6C34878D82A}">
                    <a16:rowId xmlns:a16="http://schemas.microsoft.com/office/drawing/2014/main" val="47806704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50" dirty="0"/>
              <a:t>Research</a:t>
            </a:r>
            <a:r>
              <a:rPr b="1" spc="-200" dirty="0"/>
              <a:t> </a:t>
            </a:r>
            <a:r>
              <a:rPr b="1" dirty="0"/>
              <a:t>Gaps</a:t>
            </a:r>
            <a:r>
              <a:rPr b="1" spc="-175" dirty="0"/>
              <a:t> </a:t>
            </a:r>
            <a:r>
              <a:rPr b="1" spc="-20" dirty="0"/>
              <a:t>Identified</a:t>
            </a:r>
          </a:p>
        </p:txBody>
      </p:sp>
      <p:sp>
        <p:nvSpPr>
          <p:cNvPr id="3" name="Text Placeholder 2">
            <a:extLst>
              <a:ext uri="{FF2B5EF4-FFF2-40B4-BE49-F238E27FC236}">
                <a16:creationId xmlns:a16="http://schemas.microsoft.com/office/drawing/2014/main" id="{0C9F6D77-F85D-0556-83D2-6A8A8B0C7650}"/>
              </a:ext>
            </a:extLst>
          </p:cNvPr>
          <p:cNvSpPr>
            <a:spLocks noGrp="1"/>
          </p:cNvSpPr>
          <p:nvPr>
            <p:ph type="body" idx="1"/>
          </p:nvPr>
        </p:nvSpPr>
        <p:spPr>
          <a:xfrm>
            <a:off x="869950" y="1618361"/>
            <a:ext cx="10961370" cy="3600986"/>
          </a:xfrm>
        </p:spPr>
        <p:txBody>
          <a:bodyPr/>
          <a:lstStyle/>
          <a:p>
            <a:r>
              <a:rPr lang="en-IN"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he review of existing literature on YARA rule generation and optimization reveals significant progress in enhancing malware detection capabilities. However, several challenges persist in the current methodologies that limit their applicability and effectiveness. These gaps present opportunities for further research to refine and improve the process of creating, optimizing, and applying YARA rules for malware detection. Below are the detailed research gaps identified areas :</a:t>
            </a:r>
          </a:p>
          <a:p>
            <a:r>
              <a:rPr lang="en-US" dirty="0">
                <a:latin typeface="Times New Roman" panose="02020603050405020304" pitchFamily="18" charset="0"/>
                <a:cs typeface="Times New Roman" panose="02020603050405020304" pitchFamily="18" charset="0"/>
              </a:rPr>
              <a:t>1.Limited Detection of Polymorphic Malware </a:t>
            </a:r>
          </a:p>
          <a:p>
            <a:r>
              <a:rPr lang="en-IN" dirty="0">
                <a:latin typeface="Times New Roman" panose="02020603050405020304" pitchFamily="18" charset="0"/>
                <a:cs typeface="Times New Roman" panose="02020603050405020304" pitchFamily="18" charset="0"/>
              </a:rPr>
              <a:t>2.Dependence on High-Quality Datasets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3.Challenges in Detecting Obfuscated Malware</a:t>
            </a:r>
          </a:p>
          <a:p>
            <a:r>
              <a:rPr lang="en-US" dirty="0">
                <a:latin typeface="Times New Roman" panose="02020603050405020304" pitchFamily="18" charset="0"/>
                <a:cs typeface="Times New Roman" panose="02020603050405020304" pitchFamily="18" charset="0"/>
              </a:rPr>
              <a:t>4.High Computational Overhead in Scanning Large Datasets </a:t>
            </a:r>
          </a:p>
          <a:p>
            <a:r>
              <a:rPr lang="en-US" dirty="0">
                <a:latin typeface="Times New Roman" panose="02020603050405020304" pitchFamily="18" charset="0"/>
                <a:cs typeface="Times New Roman" panose="02020603050405020304" pitchFamily="18" charset="0"/>
              </a:rPr>
              <a:t>5.Lack of Generic Rules for Malware Families </a:t>
            </a:r>
          </a:p>
          <a:p>
            <a:r>
              <a:rPr lang="en-IN" dirty="0">
                <a:latin typeface="Times New Roman" panose="02020603050405020304" pitchFamily="18" charset="0"/>
                <a:cs typeface="Times New Roman" panose="02020603050405020304" pitchFamily="18" charset="0"/>
              </a:rPr>
              <a:t>6.Frequent Rule Updates Required </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7.Insufficient Automation in Rule Generation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8.Scalability Issues in Large-Scale Malware Analysis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45" dirty="0"/>
              <a:t>Proposed</a:t>
            </a:r>
            <a:r>
              <a:rPr b="1" spc="-200" dirty="0"/>
              <a:t> </a:t>
            </a:r>
            <a:r>
              <a:rPr b="1" spc="-35" dirty="0"/>
              <a:t>Methodology</a:t>
            </a:r>
          </a:p>
        </p:txBody>
      </p:sp>
      <p:sp>
        <p:nvSpPr>
          <p:cNvPr id="3" name="Text Placeholder 2">
            <a:extLst>
              <a:ext uri="{FF2B5EF4-FFF2-40B4-BE49-F238E27FC236}">
                <a16:creationId xmlns:a16="http://schemas.microsoft.com/office/drawing/2014/main" id="{384A2458-8E04-6CF4-A22E-0002620FDF33}"/>
              </a:ext>
            </a:extLst>
          </p:cNvPr>
          <p:cNvSpPr>
            <a:spLocks noGrp="1"/>
          </p:cNvSpPr>
          <p:nvPr>
            <p:ph type="body" idx="1"/>
          </p:nvPr>
        </p:nvSpPr>
        <p:spPr>
          <a:xfrm>
            <a:off x="869950" y="1618361"/>
            <a:ext cx="10961370" cy="3693319"/>
          </a:xfrm>
        </p:spPr>
        <p:txBody>
          <a:bodyPr/>
          <a:lstStyle/>
          <a:p>
            <a:r>
              <a:rPr lang="en-US" sz="2400" b="1" dirty="0">
                <a:latin typeface="Times New Roman" panose="02020603050405020304" pitchFamily="18" charset="0"/>
                <a:cs typeface="Times New Roman" panose="02020603050405020304" pitchFamily="18" charset="0"/>
              </a:rPr>
              <a:t>Pattern Search Engine</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Create a search engine to quickly identify and rank effective YARA signature patterns.</a:t>
            </a:r>
          </a:p>
          <a:p>
            <a:r>
              <a:rPr lang="en-US" sz="2400" b="1" dirty="0">
                <a:latin typeface="Times New Roman" panose="02020603050405020304" pitchFamily="18" charset="0"/>
                <a:cs typeface="Times New Roman" panose="02020603050405020304" pitchFamily="18" charset="0"/>
              </a:rPr>
              <a:t>Automated Rule Generation</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Automatically generate YARA rules that cover a specific set of malware files.</a:t>
            </a:r>
          </a:p>
          <a:p>
            <a:r>
              <a:rPr lang="en-US" sz="2400" b="1" dirty="0">
                <a:latin typeface="Times New Roman" panose="02020603050405020304" pitchFamily="18" charset="0"/>
                <a:cs typeface="Times New Roman" panose="02020603050405020304" pitchFamily="18" charset="0"/>
              </a:rPr>
              <a:t>Optimized Scanning</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Implement methods to minimize scanning time on large datasets, speeding up signature selection.</a:t>
            </a:r>
          </a:p>
          <a:p>
            <a:r>
              <a:rPr lang="en-US" sz="2400" b="1" dirty="0">
                <a:latin typeface="Times New Roman" panose="02020603050405020304" pitchFamily="18" charset="0"/>
                <a:cs typeface="Times New Roman" panose="02020603050405020304" pitchFamily="18" charset="0"/>
              </a:rPr>
              <a:t>Generic Signatures</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Design rules that can detect multiple malware samples using a single, broad signature.</a:t>
            </a:r>
          </a:p>
          <a:p>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30" dirty="0"/>
              <a:t>Objectives</a:t>
            </a:r>
          </a:p>
        </p:txBody>
      </p:sp>
      <p:sp>
        <p:nvSpPr>
          <p:cNvPr id="3" name="Text Placeholder 2">
            <a:extLst>
              <a:ext uri="{FF2B5EF4-FFF2-40B4-BE49-F238E27FC236}">
                <a16:creationId xmlns:a16="http://schemas.microsoft.com/office/drawing/2014/main" id="{4A386CB7-133A-06E1-0187-562E14A44310}"/>
              </a:ext>
            </a:extLst>
          </p:cNvPr>
          <p:cNvSpPr>
            <a:spLocks noGrp="1"/>
          </p:cNvSpPr>
          <p:nvPr>
            <p:ph type="body" idx="1"/>
          </p:nvPr>
        </p:nvSpPr>
        <p:spPr>
          <a:xfrm>
            <a:off x="869950" y="1618361"/>
            <a:ext cx="10961370" cy="4062651"/>
          </a:xfrm>
        </p:spPr>
        <p:txBody>
          <a:bodyPr/>
          <a:lstStyle/>
          <a:p>
            <a:r>
              <a:rPr lang="en-US" sz="2400" b="1" dirty="0">
                <a:latin typeface="Times New Roman" panose="02020603050405020304" pitchFamily="18" charset="0"/>
                <a:cs typeface="Times New Roman" panose="02020603050405020304" pitchFamily="18" charset="0"/>
              </a:rPr>
              <a:t>Develop Efficient YARA Rules</a:t>
            </a:r>
            <a:r>
              <a:rPr lang="en-US" sz="2400" dirty="0">
                <a:latin typeface="Times New Roman" panose="02020603050405020304" pitchFamily="18" charset="0"/>
                <a:cs typeface="Times New Roman" panose="02020603050405020304" pitchFamily="18" charset="0"/>
              </a:rPr>
              <a:t>: To create YARA rules that are both accurate and efficient in identifying known malware signatures</a:t>
            </a:r>
            <a:r>
              <a:rPr lang="en-GB" sz="2400"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Adapt to Polymorphic Malware</a:t>
            </a:r>
            <a:r>
              <a:rPr lang="en-US" sz="2400" dirty="0">
                <a:latin typeface="Times New Roman" panose="02020603050405020304" pitchFamily="18" charset="0"/>
                <a:cs typeface="Times New Roman" panose="02020603050405020304" pitchFamily="18" charset="0"/>
              </a:rPr>
              <a:t>: Implement techniques to handle code obfuscation and polymorphic malware that changes its structure.</a:t>
            </a:r>
          </a:p>
          <a:p>
            <a:r>
              <a:rPr lang="en-US" sz="2400" b="1" dirty="0">
                <a:latin typeface="Times New Roman" panose="02020603050405020304" pitchFamily="18" charset="0"/>
                <a:cs typeface="Times New Roman" panose="02020603050405020304" pitchFamily="18" charset="0"/>
              </a:rPr>
              <a:t>Automate Rule Generation</a:t>
            </a:r>
            <a:r>
              <a:rPr lang="en-US" sz="2400" dirty="0">
                <a:latin typeface="Times New Roman" panose="02020603050405020304" pitchFamily="18" charset="0"/>
                <a:cs typeface="Times New Roman" panose="02020603050405020304" pitchFamily="18" charset="0"/>
              </a:rPr>
              <a:t>: Explore methods for automatic or semi-automatic YARA rule generation to enhance scalability and reduce manual effort.</a:t>
            </a:r>
          </a:p>
          <a:p>
            <a:r>
              <a:rPr lang="en-US" sz="2400" b="1" dirty="0">
                <a:latin typeface="Times New Roman" panose="02020603050405020304" pitchFamily="18" charset="0"/>
                <a:cs typeface="Times New Roman" panose="02020603050405020304" pitchFamily="18" charset="0"/>
              </a:rPr>
              <a:t>Ensure Broad Malware Coverage</a:t>
            </a:r>
            <a:r>
              <a:rPr lang="en-US" sz="2400" dirty="0">
                <a:latin typeface="Times New Roman" panose="02020603050405020304" pitchFamily="18" charset="0"/>
                <a:cs typeface="Times New Roman" panose="02020603050405020304" pitchFamily="18" charset="0"/>
              </a:rPr>
              <a:t>: Create generic YARA rules that can cover multiple variants of malware, improving detection across a wide range of threats.</a:t>
            </a:r>
          </a:p>
          <a:p>
            <a:r>
              <a:rPr lang="en-US" sz="2400" b="1" dirty="0">
                <a:latin typeface="Times New Roman" panose="02020603050405020304" pitchFamily="18" charset="0"/>
                <a:cs typeface="Times New Roman" panose="02020603050405020304" pitchFamily="18" charset="0"/>
              </a:rPr>
              <a:t>Minimize Scanning Time</a:t>
            </a:r>
            <a:r>
              <a:rPr lang="en-US" sz="2400" dirty="0">
                <a:latin typeface="Times New Roman" panose="02020603050405020304" pitchFamily="18" charset="0"/>
                <a:cs typeface="Times New Roman" panose="02020603050405020304" pitchFamily="18" charset="0"/>
              </a:rPr>
              <a:t>: Focus on writing rules that reduce system scanning times while maintaining accuracy.</a:t>
            </a:r>
          </a:p>
          <a:p>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65" dirty="0"/>
              <a:t>System</a:t>
            </a:r>
            <a:r>
              <a:rPr b="1" spc="-150" dirty="0"/>
              <a:t> </a:t>
            </a:r>
            <a:r>
              <a:rPr b="1" spc="-25" dirty="0"/>
              <a:t>Design</a:t>
            </a:r>
            <a:r>
              <a:rPr b="1" spc="-140" dirty="0"/>
              <a:t> </a:t>
            </a:r>
            <a:r>
              <a:rPr b="1" dirty="0"/>
              <a:t>&amp;</a:t>
            </a:r>
            <a:r>
              <a:rPr b="1" spc="-125" dirty="0"/>
              <a:t> </a:t>
            </a:r>
            <a:r>
              <a:rPr b="1" spc="-35" dirty="0"/>
              <a:t>Implementation</a:t>
            </a:r>
          </a:p>
        </p:txBody>
      </p:sp>
      <p:sp>
        <p:nvSpPr>
          <p:cNvPr id="3" name="Text Placeholder 2">
            <a:extLst>
              <a:ext uri="{FF2B5EF4-FFF2-40B4-BE49-F238E27FC236}">
                <a16:creationId xmlns:a16="http://schemas.microsoft.com/office/drawing/2014/main" id="{1BF95811-226E-C734-2508-59AF857CAAA3}"/>
              </a:ext>
            </a:extLst>
          </p:cNvPr>
          <p:cNvSpPr>
            <a:spLocks noGrp="1"/>
          </p:cNvSpPr>
          <p:nvPr>
            <p:ph type="body" idx="1"/>
          </p:nvPr>
        </p:nvSpPr>
        <p:spPr>
          <a:xfrm>
            <a:off x="869950" y="1618361"/>
            <a:ext cx="10961370" cy="4062651"/>
          </a:xfrm>
        </p:spPr>
        <p:txBody>
          <a:bodyPr/>
          <a:lstStyle/>
          <a:p>
            <a:r>
              <a:rPr lang="en-US" sz="2400" b="1" dirty="0">
                <a:latin typeface="Times New Roman" panose="02020603050405020304" pitchFamily="18" charset="0"/>
                <a:cs typeface="Times New Roman" panose="02020603050405020304" pitchFamily="18" charset="0"/>
              </a:rPr>
              <a:t>System Overview:</a:t>
            </a:r>
          </a:p>
          <a:p>
            <a:r>
              <a:rPr lang="en-US" sz="2400" dirty="0">
                <a:latin typeface="Times New Roman" panose="02020603050405020304" pitchFamily="18" charset="0"/>
                <a:cs typeface="Times New Roman" panose="02020603050405020304" pitchFamily="18" charset="0"/>
              </a:rPr>
              <a:t>The system is designed with modularity in mind to ensure flexibility and scalability. The core functionality includes the automatic generation of YARA rules based on malware patterns extracted from both static and dynamic analyses. The system follows a structured workflow that consists of five main stages: </a:t>
            </a:r>
          </a:p>
          <a:p>
            <a:endParaRPr lang="en-US" sz="2400" dirty="0">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Data Collection </a:t>
            </a:r>
          </a:p>
          <a:p>
            <a:r>
              <a:rPr lang="en-US" sz="2400" dirty="0">
                <a:latin typeface="Times New Roman" panose="02020603050405020304" pitchFamily="18" charset="0"/>
                <a:cs typeface="Times New Roman" panose="02020603050405020304" pitchFamily="18" charset="0"/>
              </a:rPr>
              <a:t>2. Pattern Analysis </a:t>
            </a:r>
          </a:p>
          <a:p>
            <a:r>
              <a:rPr lang="en-US" sz="2400" dirty="0">
                <a:latin typeface="Times New Roman" panose="02020603050405020304" pitchFamily="18" charset="0"/>
                <a:cs typeface="Times New Roman" panose="02020603050405020304" pitchFamily="18" charset="0"/>
              </a:rPr>
              <a:t>3. Rule Generation </a:t>
            </a:r>
          </a:p>
          <a:p>
            <a:r>
              <a:rPr lang="en-US" sz="2400" dirty="0">
                <a:latin typeface="Times New Roman" panose="02020603050405020304" pitchFamily="18" charset="0"/>
                <a:cs typeface="Times New Roman" panose="02020603050405020304" pitchFamily="18" charset="0"/>
              </a:rPr>
              <a:t>4. Performance Optimization </a:t>
            </a:r>
          </a:p>
          <a:p>
            <a:r>
              <a:rPr lang="en-US" sz="2400" dirty="0">
                <a:latin typeface="Times New Roman" panose="02020603050405020304" pitchFamily="18" charset="0"/>
                <a:cs typeface="Times New Roman" panose="02020603050405020304" pitchFamily="18" charset="0"/>
              </a:rPr>
              <a:t>5. Rule Testing and Refinement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14FA-8412-CF50-6B98-4D57736FBF9C}"/>
              </a:ext>
            </a:extLst>
          </p:cNvPr>
          <p:cNvSpPr>
            <a:spLocks noGrp="1"/>
          </p:cNvSpPr>
          <p:nvPr>
            <p:ph type="title"/>
          </p:nvPr>
        </p:nvSpPr>
        <p:spPr>
          <a:xfrm>
            <a:off x="685800" y="304800"/>
            <a:ext cx="8938260" cy="677108"/>
          </a:xfrm>
        </p:spPr>
        <p:txBody>
          <a:bodyPr/>
          <a:lstStyle/>
          <a:p>
            <a:r>
              <a:rPr lang="en-IN" b="1" dirty="0" err="1"/>
              <a:t>Implemention</a:t>
            </a:r>
            <a:r>
              <a:rPr lang="en-IN" b="1" dirty="0"/>
              <a:t> Details </a:t>
            </a:r>
          </a:p>
        </p:txBody>
      </p:sp>
      <p:sp>
        <p:nvSpPr>
          <p:cNvPr id="3" name="Text Placeholder 2">
            <a:extLst>
              <a:ext uri="{FF2B5EF4-FFF2-40B4-BE49-F238E27FC236}">
                <a16:creationId xmlns:a16="http://schemas.microsoft.com/office/drawing/2014/main" id="{879BDE0B-902C-1713-3870-86E406349FA2}"/>
              </a:ext>
            </a:extLst>
          </p:cNvPr>
          <p:cNvSpPr>
            <a:spLocks noGrp="1"/>
          </p:cNvSpPr>
          <p:nvPr>
            <p:ph type="body" idx="1"/>
          </p:nvPr>
        </p:nvSpPr>
        <p:spPr>
          <a:xfrm>
            <a:off x="685800" y="1274564"/>
            <a:ext cx="10961370" cy="4308872"/>
          </a:xfrm>
        </p:spPr>
        <p:txBody>
          <a:bodyPr/>
          <a:lstStyle/>
          <a:p>
            <a:r>
              <a:rPr lang="en-IN" sz="2000" b="1" dirty="0">
                <a:latin typeface="Times New Roman" panose="02020603050405020304" pitchFamily="18" charset="0"/>
                <a:cs typeface="Times New Roman" panose="02020603050405020304" pitchFamily="18" charset="0"/>
              </a:rPr>
              <a:t>Programming languages and Frameworks :</a:t>
            </a:r>
          </a:p>
          <a:p>
            <a:r>
              <a:rPr lang="en-IN" sz="2000" dirty="0">
                <a:latin typeface="Times New Roman" panose="02020603050405020304" pitchFamily="18" charset="0"/>
                <a:cs typeface="Times New Roman" panose="02020603050405020304" pitchFamily="18" charset="0"/>
              </a:rPr>
              <a:t>PYTHON, YARA, Machine Learning Libraries, Sandbox Tools</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Data Structures and Algorithms </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Pattern Matching Algorithms, Data Structures for Optimization</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Performance Considerations :</a:t>
            </a:r>
          </a:p>
          <a:p>
            <a:r>
              <a:rPr lang="en-IN" sz="2000" dirty="0">
                <a:latin typeface="Times New Roman" panose="02020603050405020304" pitchFamily="18" charset="0"/>
                <a:cs typeface="Times New Roman" panose="02020603050405020304" pitchFamily="18" charset="0"/>
              </a:rPr>
              <a:t>Parallelism, Distributed Computing</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Testing and Debugging :</a:t>
            </a:r>
          </a:p>
          <a:p>
            <a:r>
              <a:rPr lang="en-IN" sz="2000" dirty="0">
                <a:latin typeface="Times New Roman" panose="02020603050405020304" pitchFamily="18" charset="0"/>
                <a:cs typeface="Times New Roman" panose="02020603050405020304" pitchFamily="18" charset="0"/>
              </a:rPr>
              <a:t>Unit Testing, Integration Testing</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User Interface and Deployment :</a:t>
            </a:r>
          </a:p>
          <a:p>
            <a:r>
              <a:rPr lang="en-IN" sz="2000" dirty="0">
                <a:latin typeface="Times New Roman" panose="02020603050405020304" pitchFamily="18" charset="0"/>
                <a:cs typeface="Times New Roman" panose="02020603050405020304" pitchFamily="18" charset="0"/>
              </a:rPr>
              <a:t>Dashboard, Rule Management, Deployment Pipeline, Scalability</a:t>
            </a:r>
          </a:p>
        </p:txBody>
      </p:sp>
      <p:pic>
        <p:nvPicPr>
          <p:cNvPr id="4" name="Image 10" descr="flowchart for the malware detection process">
            <a:extLst>
              <a:ext uri="{FF2B5EF4-FFF2-40B4-BE49-F238E27FC236}">
                <a16:creationId xmlns:a16="http://schemas.microsoft.com/office/drawing/2014/main" id="{15131B63-6645-A85A-7EFC-45C1F32D8D18}"/>
              </a:ext>
            </a:extLst>
          </p:cNvPr>
          <p:cNvPicPr>
            <a:picLocks/>
          </p:cNvPicPr>
          <p:nvPr/>
        </p:nvPicPr>
        <p:blipFill>
          <a:blip r:embed="rId2" cstate="print"/>
          <a:stretch>
            <a:fillRect/>
          </a:stretch>
        </p:blipFill>
        <p:spPr>
          <a:xfrm>
            <a:off x="7696200" y="1508592"/>
            <a:ext cx="4233545" cy="3840815"/>
          </a:xfrm>
          <a:prstGeom prst="rect">
            <a:avLst/>
          </a:prstGeom>
        </p:spPr>
      </p:pic>
    </p:spTree>
    <p:extLst>
      <p:ext uri="{BB962C8B-B14F-4D97-AF65-F5344CB8AC3E}">
        <p14:creationId xmlns:p14="http://schemas.microsoft.com/office/powerpoint/2010/main" val="545888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152400"/>
            <a:ext cx="8938260" cy="1056640"/>
          </a:xfrm>
          <a:prstGeom prst="rect">
            <a:avLst/>
          </a:prstGeom>
        </p:spPr>
        <p:txBody>
          <a:bodyPr vert="horz" wrap="square" lIns="0" tIns="350348" rIns="0" bIns="0" rtlCol="0">
            <a:spAutoFit/>
          </a:bodyPr>
          <a:lstStyle/>
          <a:p>
            <a:pPr marL="12700">
              <a:lnSpc>
                <a:spcPct val="100000"/>
              </a:lnSpc>
              <a:spcBef>
                <a:spcPts val="130"/>
              </a:spcBef>
            </a:pPr>
            <a:r>
              <a:rPr b="1" spc="-30" dirty="0"/>
              <a:t>Timeline</a:t>
            </a:r>
            <a:r>
              <a:rPr b="1" spc="-180" dirty="0"/>
              <a:t> </a:t>
            </a:r>
            <a:r>
              <a:rPr b="1" dirty="0"/>
              <a:t>of</a:t>
            </a:r>
            <a:r>
              <a:rPr b="1" spc="-135" dirty="0"/>
              <a:t> </a:t>
            </a:r>
            <a:r>
              <a:rPr b="1" spc="-20" dirty="0"/>
              <a:t>Project</a:t>
            </a:r>
          </a:p>
        </p:txBody>
      </p:sp>
      <p:pic>
        <p:nvPicPr>
          <p:cNvPr id="5" name="Content Placeholder 8">
            <a:extLst>
              <a:ext uri="{FF2B5EF4-FFF2-40B4-BE49-F238E27FC236}">
                <a16:creationId xmlns:a16="http://schemas.microsoft.com/office/drawing/2014/main" id="{A48D3178-F4D2-D4B0-BDA1-44BB27A6B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332084"/>
            <a:ext cx="10287000" cy="445911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TotalTime>
  <Words>1652</Words>
  <Application>Microsoft Office PowerPoint</Application>
  <PresentationFormat>Widescreen</PresentationFormat>
  <Paragraphs>149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Calibri Light</vt:lpstr>
      <vt:lpstr>Times New Roman</vt:lpstr>
      <vt:lpstr>Verdana</vt:lpstr>
      <vt:lpstr>Office Theme</vt:lpstr>
      <vt:lpstr>PIP2001 CAPSTONE PROJECT  FINAL REVIEW</vt:lpstr>
      <vt:lpstr>Introduction</vt:lpstr>
      <vt:lpstr>Literature Review</vt:lpstr>
      <vt:lpstr>Research Gaps Identified</vt:lpstr>
      <vt:lpstr>Proposed Methodology</vt:lpstr>
      <vt:lpstr>Objectives</vt:lpstr>
      <vt:lpstr>System Design &amp; Implementation</vt:lpstr>
      <vt:lpstr>Implemention Details </vt:lpstr>
      <vt:lpstr>Timeline of Project</vt:lpstr>
      <vt:lpstr>Outcomes / Results Obtained</vt:lpstr>
      <vt:lpstr>Results Obtained</vt:lpstr>
      <vt:lpstr>PowerPoint Presentation</vt:lpstr>
      <vt:lpstr>Conclusion</vt:lpstr>
      <vt:lpstr>CONCLUSION</vt:lpstr>
      <vt:lpstr>References</vt:lpstr>
      <vt:lpstr>Github link </vt:lpstr>
      <vt:lpstr>Publication Details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Suhaas</dc:creator>
  <cp:lastModifiedBy>sanju13.ram@outlook.com</cp:lastModifiedBy>
  <cp:revision>4</cp:revision>
  <dcterms:created xsi:type="dcterms:W3CDTF">2025-01-20T14:51:43Z</dcterms:created>
  <dcterms:modified xsi:type="dcterms:W3CDTF">2025-01-20T18:00:48Z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2025-01-09T00:00:00Z</vt:filetime>
  </property>
  <property fmtid="{D5CDD505-2E9C-101B-9397-08002B2CF9AE}" pid="3" name="LastSaved">
    <vt:filetime>2025-01-20T00:00:00Z</vt:filetime>
  </property>
</Properties>
</file>