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6"/>
  </p:notesMasterIdLst>
  <p:handoutMasterIdLst>
    <p:handoutMasterId r:id="rId37"/>
  </p:handoutMasterIdLst>
  <p:sldIdLst>
    <p:sldId id="256" r:id="rId2"/>
    <p:sldId id="266" r:id="rId3"/>
    <p:sldId id="296" r:id="rId4"/>
    <p:sldId id="313" r:id="rId5"/>
    <p:sldId id="268" r:id="rId6"/>
    <p:sldId id="257" r:id="rId7"/>
    <p:sldId id="298" r:id="rId8"/>
    <p:sldId id="270" r:id="rId9"/>
    <p:sldId id="314" r:id="rId10"/>
    <p:sldId id="284" r:id="rId11"/>
    <p:sldId id="315" r:id="rId12"/>
    <p:sldId id="258" r:id="rId13"/>
    <p:sldId id="285" r:id="rId14"/>
    <p:sldId id="286" r:id="rId15"/>
    <p:sldId id="300" r:id="rId16"/>
    <p:sldId id="271" r:id="rId17"/>
    <p:sldId id="316" r:id="rId18"/>
    <p:sldId id="317" r:id="rId19"/>
    <p:sldId id="318" r:id="rId20"/>
    <p:sldId id="275" r:id="rId21"/>
    <p:sldId id="276" r:id="rId22"/>
    <p:sldId id="261" r:id="rId23"/>
    <p:sldId id="262" r:id="rId24"/>
    <p:sldId id="301" r:id="rId25"/>
    <p:sldId id="303" r:id="rId26"/>
    <p:sldId id="283" r:id="rId27"/>
    <p:sldId id="308" r:id="rId28"/>
    <p:sldId id="288" r:id="rId29"/>
    <p:sldId id="289" r:id="rId30"/>
    <p:sldId id="292" r:id="rId31"/>
    <p:sldId id="312" r:id="rId32"/>
    <p:sldId id="291" r:id="rId33"/>
    <p:sldId id="290" r:id="rId34"/>
    <p:sldId id="267"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ea typeface="ＭＳ Ｐゴシック" charset="-128"/>
                <a:cs typeface="ＭＳ Ｐゴシック" charset="-128"/>
              </a:defRPr>
            </a:lvl1pPr>
          </a:lstStyle>
          <a:p>
            <a:pPr>
              <a:defRPr/>
            </a:pPr>
            <a:fld id="{AE044B3A-6016-42BB-BAFB-8A4798E621A3}" type="datetimeFigureOut">
              <a:rPr lang="en-US"/>
              <a:pPr>
                <a:defRPr/>
              </a:pPr>
              <a:t>5/17/2021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ea typeface="ＭＳ Ｐゴシック" charset="-128"/>
                <a:cs typeface="ＭＳ Ｐゴシック" charset="-128"/>
              </a:defRPr>
            </a:lvl1pPr>
          </a:lstStyle>
          <a:p>
            <a:pPr>
              <a:defRPr/>
            </a:pPr>
            <a:fld id="{C7F77C66-D7B4-456B-B252-81CCCA1A76C2}" type="slidenum">
              <a:rPr lang="en-US"/>
              <a:pPr>
                <a:defRPr/>
              </a:pPr>
              <a:t>‹#›</a:t>
            </a:fld>
            <a:endParaRPr lang="en-US"/>
          </a:p>
        </p:txBody>
      </p:sp>
    </p:spTree>
    <p:extLst>
      <p:ext uri="{BB962C8B-B14F-4D97-AF65-F5344CB8AC3E}">
        <p14:creationId xmlns:p14="http://schemas.microsoft.com/office/powerpoint/2010/main" val="18952551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ea typeface="ＭＳ Ｐゴシック" charset="-128"/>
                <a:cs typeface="ＭＳ Ｐゴシック" charset="-128"/>
              </a:defRPr>
            </a:lvl1pPr>
          </a:lstStyle>
          <a:p>
            <a:pPr>
              <a:defRPr/>
            </a:pPr>
            <a:fld id="{99A901B7-2FFB-40B9-9CE9-1CF8E5A4ED25}" type="datetimeFigureOut">
              <a:rPr lang="en-US"/>
              <a:pPr>
                <a:defRPr/>
              </a:pPr>
              <a:t>5/17/2021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ea typeface="ＭＳ Ｐゴシック" charset="-128"/>
                <a:cs typeface="ＭＳ Ｐゴシック" charset="-128"/>
              </a:defRPr>
            </a:lvl1pPr>
          </a:lstStyle>
          <a:p>
            <a:pPr>
              <a:defRPr/>
            </a:pPr>
            <a:fld id="{E88D0E73-FDF5-42D4-BED5-0DD8ADF668B7}" type="slidenum">
              <a:rPr lang="en-US"/>
              <a:pPr>
                <a:defRPr/>
              </a:pPr>
              <a:t>‹#›</a:t>
            </a:fld>
            <a:endParaRPr lang="en-US"/>
          </a:p>
        </p:txBody>
      </p:sp>
    </p:spTree>
    <p:extLst>
      <p:ext uri="{BB962C8B-B14F-4D97-AF65-F5344CB8AC3E}">
        <p14:creationId xmlns:p14="http://schemas.microsoft.com/office/powerpoint/2010/main" val="228266835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F1FFFC0-6840-40B7-8A70-C842C4FA036B}" type="slidenum">
              <a:rPr lang="en-US" altLang="en-US"/>
              <a:pPr eaLnBrk="1" hangingPunct="1"/>
              <a:t>1</a:t>
            </a:fld>
            <a:endParaRPr lang="en-US" altLang="en-US"/>
          </a:p>
        </p:txBody>
      </p:sp>
    </p:spTree>
    <p:extLst>
      <p:ext uri="{BB962C8B-B14F-4D97-AF65-F5344CB8AC3E}">
        <p14:creationId xmlns:p14="http://schemas.microsoft.com/office/powerpoint/2010/main" val="1820894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52EBA94-528E-4E2A-A4A7-25CA7D473766}" type="slidenum">
              <a:rPr lang="en-US" altLang="en-US"/>
              <a:pPr eaLnBrk="1" hangingPunct="1"/>
              <a:t>13</a:t>
            </a:fld>
            <a:endParaRPr lang="en-US" altLang="en-US"/>
          </a:p>
        </p:txBody>
      </p:sp>
    </p:spTree>
    <p:extLst>
      <p:ext uri="{BB962C8B-B14F-4D97-AF65-F5344CB8AC3E}">
        <p14:creationId xmlns:p14="http://schemas.microsoft.com/office/powerpoint/2010/main" val="2748391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A6E2A41-B321-4F0A-9172-3878472A835F}" type="slidenum">
              <a:rPr lang="en-US" altLang="en-US"/>
              <a:pPr eaLnBrk="1" hangingPunct="1"/>
              <a:t>14</a:t>
            </a:fld>
            <a:endParaRPr lang="en-US" altLang="en-US"/>
          </a:p>
        </p:txBody>
      </p:sp>
    </p:spTree>
    <p:extLst>
      <p:ext uri="{BB962C8B-B14F-4D97-AF65-F5344CB8AC3E}">
        <p14:creationId xmlns:p14="http://schemas.microsoft.com/office/powerpoint/2010/main" val="466944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7893AD5-781A-4D7D-89B3-0CBC91E8926A}" type="slidenum">
              <a:rPr lang="en-US" altLang="en-US"/>
              <a:pPr eaLnBrk="1" hangingPunct="1"/>
              <a:t>15</a:t>
            </a:fld>
            <a:endParaRPr lang="en-US" altLang="en-US"/>
          </a:p>
        </p:txBody>
      </p:sp>
    </p:spTree>
    <p:extLst>
      <p:ext uri="{BB962C8B-B14F-4D97-AF65-F5344CB8AC3E}">
        <p14:creationId xmlns:p14="http://schemas.microsoft.com/office/powerpoint/2010/main" val="2752213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F5A7390-BF2C-4662-A92F-ECE12050AFC5}" type="slidenum">
              <a:rPr lang="en-US" altLang="en-US"/>
              <a:pPr eaLnBrk="1" hangingPunct="1"/>
              <a:t>16</a:t>
            </a:fld>
            <a:endParaRPr lang="en-US" altLang="en-US"/>
          </a:p>
        </p:txBody>
      </p:sp>
    </p:spTree>
    <p:extLst>
      <p:ext uri="{BB962C8B-B14F-4D97-AF65-F5344CB8AC3E}">
        <p14:creationId xmlns:p14="http://schemas.microsoft.com/office/powerpoint/2010/main" val="669401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AADAC16-678E-4E68-83C7-B6C94D34077B}" type="slidenum">
              <a:rPr lang="en-US" altLang="en-US"/>
              <a:pPr eaLnBrk="1" hangingPunct="1"/>
              <a:t>18</a:t>
            </a:fld>
            <a:endParaRPr lang="en-US" altLang="en-US"/>
          </a:p>
        </p:txBody>
      </p:sp>
    </p:spTree>
    <p:extLst>
      <p:ext uri="{BB962C8B-B14F-4D97-AF65-F5344CB8AC3E}">
        <p14:creationId xmlns:p14="http://schemas.microsoft.com/office/powerpoint/2010/main" val="108715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99FB85E-4186-4F64-B413-DA8DA70B2808}" type="slidenum">
              <a:rPr lang="en-US" altLang="en-US"/>
              <a:pPr eaLnBrk="1" hangingPunct="1"/>
              <a:t>20</a:t>
            </a:fld>
            <a:endParaRPr lang="en-US" altLang="en-US"/>
          </a:p>
        </p:txBody>
      </p:sp>
    </p:spTree>
    <p:extLst>
      <p:ext uri="{BB962C8B-B14F-4D97-AF65-F5344CB8AC3E}">
        <p14:creationId xmlns:p14="http://schemas.microsoft.com/office/powerpoint/2010/main" val="3317015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630CA48-447B-423B-9EA3-4B5919B54C88}" type="slidenum">
              <a:rPr lang="en-US" altLang="en-US"/>
              <a:pPr eaLnBrk="1" hangingPunct="1"/>
              <a:t>21</a:t>
            </a:fld>
            <a:endParaRPr lang="en-US" altLang="en-US"/>
          </a:p>
        </p:txBody>
      </p:sp>
    </p:spTree>
    <p:extLst>
      <p:ext uri="{BB962C8B-B14F-4D97-AF65-F5344CB8AC3E}">
        <p14:creationId xmlns:p14="http://schemas.microsoft.com/office/powerpoint/2010/main" val="259266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6AB5EB7-E753-41A8-BAC2-F76BB5855368}" type="slidenum">
              <a:rPr lang="en-US" altLang="en-US"/>
              <a:pPr eaLnBrk="1" hangingPunct="1"/>
              <a:t>22</a:t>
            </a:fld>
            <a:endParaRPr lang="en-US" altLang="en-US"/>
          </a:p>
        </p:txBody>
      </p:sp>
    </p:spTree>
    <p:extLst>
      <p:ext uri="{BB962C8B-B14F-4D97-AF65-F5344CB8AC3E}">
        <p14:creationId xmlns:p14="http://schemas.microsoft.com/office/powerpoint/2010/main" val="889556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FF2B96D-FF77-42F6-8B70-34097CA710F7}" type="slidenum">
              <a:rPr lang="en-US" altLang="en-US"/>
              <a:pPr eaLnBrk="1" hangingPunct="1"/>
              <a:t>23</a:t>
            </a:fld>
            <a:endParaRPr lang="en-US" altLang="en-US"/>
          </a:p>
        </p:txBody>
      </p:sp>
    </p:spTree>
    <p:extLst>
      <p:ext uri="{BB962C8B-B14F-4D97-AF65-F5344CB8AC3E}">
        <p14:creationId xmlns:p14="http://schemas.microsoft.com/office/powerpoint/2010/main" val="169770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A73C48C-0F18-491E-99A9-8F72FEE4BCBC}" type="slidenum">
              <a:rPr lang="en-US" altLang="en-US"/>
              <a:pPr eaLnBrk="1" hangingPunct="1"/>
              <a:t>24</a:t>
            </a:fld>
            <a:endParaRPr lang="en-US" altLang="en-US"/>
          </a:p>
        </p:txBody>
      </p:sp>
    </p:spTree>
    <p:extLst>
      <p:ext uri="{BB962C8B-B14F-4D97-AF65-F5344CB8AC3E}">
        <p14:creationId xmlns:p14="http://schemas.microsoft.com/office/powerpoint/2010/main" val="377513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1595243-DF69-4B64-A5F5-786D539821C1}" type="slidenum">
              <a:rPr lang="en-US" altLang="en-US"/>
              <a:pPr eaLnBrk="1" hangingPunct="1"/>
              <a:t>2</a:t>
            </a:fld>
            <a:endParaRPr lang="en-US" altLang="en-US"/>
          </a:p>
        </p:txBody>
      </p:sp>
    </p:spTree>
    <p:extLst>
      <p:ext uri="{BB962C8B-B14F-4D97-AF65-F5344CB8AC3E}">
        <p14:creationId xmlns:p14="http://schemas.microsoft.com/office/powerpoint/2010/main" val="610845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CCBD98D-B181-433B-8057-5F5DB2901CE5}" type="slidenum">
              <a:rPr lang="en-US" altLang="en-US"/>
              <a:pPr eaLnBrk="1" hangingPunct="1"/>
              <a:t>25</a:t>
            </a:fld>
            <a:endParaRPr lang="en-US" altLang="en-US"/>
          </a:p>
        </p:txBody>
      </p:sp>
    </p:spTree>
    <p:extLst>
      <p:ext uri="{BB962C8B-B14F-4D97-AF65-F5344CB8AC3E}">
        <p14:creationId xmlns:p14="http://schemas.microsoft.com/office/powerpoint/2010/main" val="2330153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208690F-A44B-4DF3-835F-B64D2B0021DB}" type="slidenum">
              <a:rPr lang="en-US" altLang="en-US"/>
              <a:pPr eaLnBrk="1" hangingPunct="1"/>
              <a:t>26</a:t>
            </a:fld>
            <a:endParaRPr lang="en-US" altLang="en-US"/>
          </a:p>
        </p:txBody>
      </p:sp>
    </p:spTree>
    <p:extLst>
      <p:ext uri="{BB962C8B-B14F-4D97-AF65-F5344CB8AC3E}">
        <p14:creationId xmlns:p14="http://schemas.microsoft.com/office/powerpoint/2010/main" val="283970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FEBB9AA-5723-4525-9370-911FBEBC5F31}" type="slidenum">
              <a:rPr lang="en-US" altLang="en-US"/>
              <a:pPr eaLnBrk="1" hangingPunct="1"/>
              <a:t>27</a:t>
            </a:fld>
            <a:endParaRPr lang="en-US" altLang="en-US"/>
          </a:p>
        </p:txBody>
      </p:sp>
    </p:spTree>
    <p:extLst>
      <p:ext uri="{BB962C8B-B14F-4D97-AF65-F5344CB8AC3E}">
        <p14:creationId xmlns:p14="http://schemas.microsoft.com/office/powerpoint/2010/main" val="3887084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C5E80F5-9F45-47EF-B17E-55E7068B994F}" type="slidenum">
              <a:rPr lang="en-US" altLang="en-US"/>
              <a:pPr eaLnBrk="1" hangingPunct="1"/>
              <a:t>28</a:t>
            </a:fld>
            <a:endParaRPr lang="en-US" altLang="en-US"/>
          </a:p>
        </p:txBody>
      </p:sp>
    </p:spTree>
    <p:extLst>
      <p:ext uri="{BB962C8B-B14F-4D97-AF65-F5344CB8AC3E}">
        <p14:creationId xmlns:p14="http://schemas.microsoft.com/office/powerpoint/2010/main" val="392299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B00651C-4D55-4FB1-815F-6621B57420DF}" type="slidenum">
              <a:rPr lang="en-US" altLang="en-US"/>
              <a:pPr eaLnBrk="1" hangingPunct="1"/>
              <a:t>29</a:t>
            </a:fld>
            <a:endParaRPr lang="en-US" altLang="en-US"/>
          </a:p>
        </p:txBody>
      </p:sp>
    </p:spTree>
    <p:extLst>
      <p:ext uri="{BB962C8B-B14F-4D97-AF65-F5344CB8AC3E}">
        <p14:creationId xmlns:p14="http://schemas.microsoft.com/office/powerpoint/2010/main" val="2304198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54727EB-AE9B-4848-867F-9CC7C9188766}" type="slidenum">
              <a:rPr lang="en-US" altLang="en-US"/>
              <a:pPr eaLnBrk="1" hangingPunct="1"/>
              <a:t>30</a:t>
            </a:fld>
            <a:endParaRPr lang="en-US" altLang="en-US"/>
          </a:p>
        </p:txBody>
      </p:sp>
    </p:spTree>
    <p:extLst>
      <p:ext uri="{BB962C8B-B14F-4D97-AF65-F5344CB8AC3E}">
        <p14:creationId xmlns:p14="http://schemas.microsoft.com/office/powerpoint/2010/main" val="2959971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9181EA3-655E-43DC-AEEE-232BEBF354F3}" type="slidenum">
              <a:rPr lang="en-US" altLang="en-US"/>
              <a:pPr eaLnBrk="1" hangingPunct="1"/>
              <a:t>31</a:t>
            </a:fld>
            <a:endParaRPr lang="en-US" altLang="en-US"/>
          </a:p>
        </p:txBody>
      </p:sp>
    </p:spTree>
    <p:extLst>
      <p:ext uri="{BB962C8B-B14F-4D97-AF65-F5344CB8AC3E}">
        <p14:creationId xmlns:p14="http://schemas.microsoft.com/office/powerpoint/2010/main" val="58643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19D2E9A-785F-4EB7-8627-8C273B62D4C8}" type="slidenum">
              <a:rPr lang="en-US" altLang="en-US"/>
              <a:pPr eaLnBrk="1" hangingPunct="1"/>
              <a:t>32</a:t>
            </a:fld>
            <a:endParaRPr lang="en-US" altLang="en-US"/>
          </a:p>
        </p:txBody>
      </p:sp>
    </p:spTree>
    <p:extLst>
      <p:ext uri="{BB962C8B-B14F-4D97-AF65-F5344CB8AC3E}">
        <p14:creationId xmlns:p14="http://schemas.microsoft.com/office/powerpoint/2010/main" val="132681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3216C8CE-EFFC-4CF2-AF3E-50F23A4EB512}" type="slidenum">
              <a:rPr lang="en-US" altLang="en-US"/>
              <a:pPr eaLnBrk="1" hangingPunct="1"/>
              <a:t>33</a:t>
            </a:fld>
            <a:endParaRPr lang="en-US" altLang="en-US"/>
          </a:p>
        </p:txBody>
      </p:sp>
    </p:spTree>
    <p:extLst>
      <p:ext uri="{BB962C8B-B14F-4D97-AF65-F5344CB8AC3E}">
        <p14:creationId xmlns:p14="http://schemas.microsoft.com/office/powerpoint/2010/main" val="1656499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82A0C6-6E8C-4C7A-9DA5-3D7B9CAD12EB}" type="slidenum">
              <a:rPr lang="en-US" altLang="en-US"/>
              <a:pPr eaLnBrk="1" hangingPunct="1"/>
              <a:t>34</a:t>
            </a:fld>
            <a:endParaRPr lang="en-US" altLang="en-US"/>
          </a:p>
        </p:txBody>
      </p:sp>
    </p:spTree>
    <p:extLst>
      <p:ext uri="{BB962C8B-B14F-4D97-AF65-F5344CB8AC3E}">
        <p14:creationId xmlns:p14="http://schemas.microsoft.com/office/powerpoint/2010/main" val="307805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 </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C277F01-BEBE-4D5B-B58E-C40BC97E3DA3}" type="slidenum">
              <a:rPr lang="en-US" altLang="en-US"/>
              <a:pPr eaLnBrk="1" hangingPunct="1"/>
              <a:t>3</a:t>
            </a:fld>
            <a:endParaRPr lang="en-US" altLang="en-US"/>
          </a:p>
        </p:txBody>
      </p:sp>
    </p:spTree>
    <p:extLst>
      <p:ext uri="{BB962C8B-B14F-4D97-AF65-F5344CB8AC3E}">
        <p14:creationId xmlns:p14="http://schemas.microsoft.com/office/powerpoint/2010/main" val="372675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5A60A3C-27E4-4DB7-80B8-1189F5334D87}" type="slidenum">
              <a:rPr lang="en-US" altLang="en-US"/>
              <a:pPr eaLnBrk="1" hangingPunct="1"/>
              <a:t>5</a:t>
            </a:fld>
            <a:endParaRPr lang="en-US" altLang="en-US"/>
          </a:p>
        </p:txBody>
      </p:sp>
    </p:spTree>
    <p:extLst>
      <p:ext uri="{BB962C8B-B14F-4D97-AF65-F5344CB8AC3E}">
        <p14:creationId xmlns:p14="http://schemas.microsoft.com/office/powerpoint/2010/main" val="237267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3144F19-F794-4C27-9100-6608C7AC0F4A}" type="slidenum">
              <a:rPr lang="en-US" altLang="en-US"/>
              <a:pPr eaLnBrk="1" hangingPunct="1"/>
              <a:t>6</a:t>
            </a:fld>
            <a:endParaRPr lang="en-US" altLang="en-US"/>
          </a:p>
        </p:txBody>
      </p:sp>
    </p:spTree>
    <p:extLst>
      <p:ext uri="{BB962C8B-B14F-4D97-AF65-F5344CB8AC3E}">
        <p14:creationId xmlns:p14="http://schemas.microsoft.com/office/powerpoint/2010/main" val="2435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FCA284F-BA61-4883-9D0A-2BA0B88DAAF4}" type="slidenum">
              <a:rPr lang="en-US" altLang="en-US"/>
              <a:pPr eaLnBrk="1" hangingPunct="1"/>
              <a:t>7</a:t>
            </a:fld>
            <a:endParaRPr lang="en-US" altLang="en-US"/>
          </a:p>
        </p:txBody>
      </p:sp>
    </p:spTree>
    <p:extLst>
      <p:ext uri="{BB962C8B-B14F-4D97-AF65-F5344CB8AC3E}">
        <p14:creationId xmlns:p14="http://schemas.microsoft.com/office/powerpoint/2010/main" val="362922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981A1A2-BA40-41BD-98B4-E1843139151E}" type="slidenum">
              <a:rPr lang="en-US" altLang="en-US"/>
              <a:pPr eaLnBrk="1" hangingPunct="1"/>
              <a:t>8</a:t>
            </a:fld>
            <a:endParaRPr lang="en-US" altLang="en-US"/>
          </a:p>
        </p:txBody>
      </p:sp>
    </p:spTree>
    <p:extLst>
      <p:ext uri="{BB962C8B-B14F-4D97-AF65-F5344CB8AC3E}">
        <p14:creationId xmlns:p14="http://schemas.microsoft.com/office/powerpoint/2010/main" val="99738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B01577-A567-477D-8527-7CECE948F838}" type="slidenum">
              <a:rPr lang="en-US" altLang="en-US"/>
              <a:pPr eaLnBrk="1" hangingPunct="1"/>
              <a:t>10</a:t>
            </a:fld>
            <a:endParaRPr lang="en-US" altLang="en-US"/>
          </a:p>
        </p:txBody>
      </p:sp>
    </p:spTree>
    <p:extLst>
      <p:ext uri="{BB962C8B-B14F-4D97-AF65-F5344CB8AC3E}">
        <p14:creationId xmlns:p14="http://schemas.microsoft.com/office/powerpoint/2010/main" val="196396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5784308-085F-4D71-A248-C98B65358718}" type="slidenum">
              <a:rPr lang="en-US" altLang="en-US"/>
              <a:pPr eaLnBrk="1" hangingPunct="1"/>
              <a:t>12</a:t>
            </a:fld>
            <a:endParaRPr lang="en-US" altLang="en-US"/>
          </a:p>
        </p:txBody>
      </p:sp>
    </p:spTree>
    <p:extLst>
      <p:ext uri="{BB962C8B-B14F-4D97-AF65-F5344CB8AC3E}">
        <p14:creationId xmlns:p14="http://schemas.microsoft.com/office/powerpoint/2010/main" val="3134376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66CE5D6-05FE-4430-8142-B9ECD7510129}" type="datetime1">
              <a:rPr lang="en-US"/>
              <a:pPr>
                <a:defRPr/>
              </a:pPr>
              <a:t>5/17/2021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CD542DC6-1CE2-4A3D-988E-E6D867BF08C7}" type="slidenum">
              <a:rPr lang="en-US"/>
              <a:pPr>
                <a:defRPr/>
              </a:pPr>
              <a:t>‹#›</a:t>
            </a:fld>
            <a:endParaRPr lang="en-US"/>
          </a:p>
        </p:txBody>
      </p:sp>
    </p:spTree>
    <p:extLst>
      <p:ext uri="{BB962C8B-B14F-4D97-AF65-F5344CB8AC3E}">
        <p14:creationId xmlns:p14="http://schemas.microsoft.com/office/powerpoint/2010/main" val="377861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4ECD1B-3921-4BBD-B877-25FAB750F73B}" type="datetime1">
              <a:rPr lang="en-US"/>
              <a:pPr>
                <a:defRPr/>
              </a:pPr>
              <a:t>5/17/2021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7E4B3DA4-95A5-4E29-A697-1B57A1566F9C}" type="slidenum">
              <a:rPr lang="en-US"/>
              <a:pPr>
                <a:defRPr/>
              </a:pPr>
              <a:t>‹#›</a:t>
            </a:fld>
            <a:endParaRPr lang="en-US"/>
          </a:p>
        </p:txBody>
      </p:sp>
    </p:spTree>
    <p:extLst>
      <p:ext uri="{BB962C8B-B14F-4D97-AF65-F5344CB8AC3E}">
        <p14:creationId xmlns:p14="http://schemas.microsoft.com/office/powerpoint/2010/main" val="415001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2BB4026-3A6C-4D69-AB2A-49B885332100}" type="datetime1">
              <a:rPr lang="en-US"/>
              <a:pPr>
                <a:defRPr/>
              </a:pPr>
              <a:t>5/17/2021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3B84BF14-BED9-4567-AAE6-8925816B6524}" type="slidenum">
              <a:rPr lang="en-US"/>
              <a:pPr>
                <a:defRPr/>
              </a:pPr>
              <a:t>‹#›</a:t>
            </a:fld>
            <a:endParaRPr lang="en-US"/>
          </a:p>
        </p:txBody>
      </p:sp>
    </p:spTree>
    <p:extLst>
      <p:ext uri="{BB962C8B-B14F-4D97-AF65-F5344CB8AC3E}">
        <p14:creationId xmlns:p14="http://schemas.microsoft.com/office/powerpoint/2010/main" val="262751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F9BD632-6D1D-4DD0-BB8A-3F33E424A3CF}" type="datetime1">
              <a:rPr lang="en-US"/>
              <a:pPr>
                <a:defRPr/>
              </a:pPr>
              <a:t>5/17/2021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6A0C8F80-6518-4BB7-9B01-B81C8CE470BE}" type="slidenum">
              <a:rPr lang="en-US"/>
              <a:pPr>
                <a:defRPr/>
              </a:pPr>
              <a:t>‹#›</a:t>
            </a:fld>
            <a:endParaRPr lang="en-US"/>
          </a:p>
        </p:txBody>
      </p:sp>
    </p:spTree>
    <p:extLst>
      <p:ext uri="{BB962C8B-B14F-4D97-AF65-F5344CB8AC3E}">
        <p14:creationId xmlns:p14="http://schemas.microsoft.com/office/powerpoint/2010/main" val="11553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07CD42D-502C-48AE-9C90-41809769B51B}" type="datetime1">
              <a:rPr lang="en-US"/>
              <a:pPr>
                <a:defRPr/>
              </a:pPr>
              <a:t>5/17/2021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6E36658A-2997-406E-A438-FD058EC52654}" type="slidenum">
              <a:rPr lang="en-US"/>
              <a:pPr>
                <a:defRPr/>
              </a:pPr>
              <a:t>‹#›</a:t>
            </a:fld>
            <a:endParaRPr lang="en-US"/>
          </a:p>
        </p:txBody>
      </p:sp>
    </p:spTree>
    <p:extLst>
      <p:ext uri="{BB962C8B-B14F-4D97-AF65-F5344CB8AC3E}">
        <p14:creationId xmlns:p14="http://schemas.microsoft.com/office/powerpoint/2010/main" val="3227393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6C8C177-BEDC-47F8-AA28-59F334040897}" type="datetime1">
              <a:rPr lang="en-US"/>
              <a:pPr>
                <a:defRPr/>
              </a:pPr>
              <a:t>5/17/2021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6AD35322-8668-492A-973C-8EBB2DB0A857}" type="slidenum">
              <a:rPr lang="en-US"/>
              <a:pPr>
                <a:defRPr/>
              </a:pPr>
              <a:t>‹#›</a:t>
            </a:fld>
            <a:endParaRPr lang="en-US"/>
          </a:p>
        </p:txBody>
      </p:sp>
    </p:spTree>
    <p:extLst>
      <p:ext uri="{BB962C8B-B14F-4D97-AF65-F5344CB8AC3E}">
        <p14:creationId xmlns:p14="http://schemas.microsoft.com/office/powerpoint/2010/main" val="5682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BB79B6C-3791-490A-A9A8-C7718DC7C27D}" type="datetime1">
              <a:rPr lang="en-US"/>
              <a:pPr>
                <a:defRPr/>
              </a:pPr>
              <a:t>5/17/2021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65CEBD14-1FAD-43FB-A215-D6703814EAA5}" type="slidenum">
              <a:rPr lang="en-US"/>
              <a:pPr>
                <a:defRPr/>
              </a:pPr>
              <a:t>‹#›</a:t>
            </a:fld>
            <a:endParaRPr lang="en-US"/>
          </a:p>
        </p:txBody>
      </p:sp>
    </p:spTree>
    <p:extLst>
      <p:ext uri="{BB962C8B-B14F-4D97-AF65-F5344CB8AC3E}">
        <p14:creationId xmlns:p14="http://schemas.microsoft.com/office/powerpoint/2010/main" val="129781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4B73E32-9A5A-4704-AE93-988774C8F916}" type="datetime1">
              <a:rPr lang="en-US"/>
              <a:pPr>
                <a:defRPr/>
              </a:pPr>
              <a:t>5/17/2021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9E3F519B-4CD7-4A8D-87D0-F8BBDFCC5AC8}" type="slidenum">
              <a:rPr lang="en-US"/>
              <a:pPr>
                <a:defRPr/>
              </a:pPr>
              <a:t>‹#›</a:t>
            </a:fld>
            <a:endParaRPr lang="en-US"/>
          </a:p>
        </p:txBody>
      </p:sp>
    </p:spTree>
    <p:extLst>
      <p:ext uri="{BB962C8B-B14F-4D97-AF65-F5344CB8AC3E}">
        <p14:creationId xmlns:p14="http://schemas.microsoft.com/office/powerpoint/2010/main" val="107595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39293E8-433D-4CEB-865D-EDD14FEF7BCB}" type="datetime1">
              <a:rPr lang="en-US"/>
              <a:pPr>
                <a:defRPr/>
              </a:pPr>
              <a:t>5/17/2021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E84B5BEB-5EC5-4803-A618-97A2BE70590C}" type="slidenum">
              <a:rPr lang="en-US"/>
              <a:pPr>
                <a:defRPr/>
              </a:pPr>
              <a:t>‹#›</a:t>
            </a:fld>
            <a:endParaRPr lang="en-US"/>
          </a:p>
        </p:txBody>
      </p:sp>
    </p:spTree>
    <p:extLst>
      <p:ext uri="{BB962C8B-B14F-4D97-AF65-F5344CB8AC3E}">
        <p14:creationId xmlns:p14="http://schemas.microsoft.com/office/powerpoint/2010/main" val="337916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93CECF9-7CBF-4DFF-96D9-18C05EA3DD0D}" type="datetime1">
              <a:rPr lang="en-US"/>
              <a:pPr>
                <a:defRPr/>
              </a:pPr>
              <a:t>5/17/2021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747EF148-9411-4FE9-8BA6-BB957265A7E5}" type="slidenum">
              <a:rPr lang="en-US"/>
              <a:pPr>
                <a:defRPr/>
              </a:pPr>
              <a:t>‹#›</a:t>
            </a:fld>
            <a:endParaRPr lang="en-US"/>
          </a:p>
        </p:txBody>
      </p:sp>
    </p:spTree>
    <p:extLst>
      <p:ext uri="{BB962C8B-B14F-4D97-AF65-F5344CB8AC3E}">
        <p14:creationId xmlns:p14="http://schemas.microsoft.com/office/powerpoint/2010/main" val="395537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C0F59D-83A1-45EE-A5F6-62DBE4BBD337}" type="datetime1">
              <a:rPr lang="en-US"/>
              <a:pPr>
                <a:defRPr/>
              </a:pPr>
              <a:t>5/17/2021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0B543E29-D6C6-4E12-8919-6386E3465A04}" type="slidenum">
              <a:rPr lang="en-US"/>
              <a:pPr>
                <a:defRPr/>
              </a:pPr>
              <a:t>‹#›</a:t>
            </a:fld>
            <a:endParaRPr lang="en-US"/>
          </a:p>
        </p:txBody>
      </p:sp>
    </p:spTree>
    <p:extLst>
      <p:ext uri="{BB962C8B-B14F-4D97-AF65-F5344CB8AC3E}">
        <p14:creationId xmlns:p14="http://schemas.microsoft.com/office/powerpoint/2010/main" val="170160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2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52A4C45F-A452-416E-824F-D6850B51F23F}" type="datetime1">
              <a:rPr lang="en-US"/>
              <a:pPr>
                <a:defRPr/>
              </a:pPr>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E2B4906C-25A1-45C5-B198-7EB38F638AE7}" type="slidenum">
              <a:rPr lang="en-US"/>
              <a:pPr>
                <a:defRPr/>
              </a:pPr>
              <a:t>‹#›</a:t>
            </a:fld>
            <a:endParaRPr lang="en-US"/>
          </a:p>
        </p:txBody>
      </p:sp>
      <p:pic>
        <p:nvPicPr>
          <p:cNvPr id="1030" name="Picture 6" descr="Cover.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750175" y="287338"/>
            <a:ext cx="923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457200" y="1419225"/>
            <a:ext cx="730567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fontAlgn="base">
        <a:spcBef>
          <a:spcPct val="0"/>
        </a:spcBef>
        <a:spcAft>
          <a:spcPct val="0"/>
        </a:spcAft>
        <a:defRPr sz="2400" b="1" kern="1200">
          <a:solidFill>
            <a:srgbClr val="46424D"/>
          </a:solidFill>
          <a:latin typeface="Arial"/>
          <a:ea typeface="ＭＳ Ｐゴシック" charset="-128"/>
          <a:cs typeface="Arial"/>
        </a:defRPr>
      </a:lvl1pPr>
      <a:lvl2pPr algn="l" defTabSz="457200" rtl="0" fontAlgn="base">
        <a:spcBef>
          <a:spcPct val="0"/>
        </a:spcBef>
        <a:spcAft>
          <a:spcPct val="0"/>
        </a:spcAft>
        <a:defRPr sz="2400" b="1">
          <a:solidFill>
            <a:srgbClr val="46424D"/>
          </a:solidFill>
          <a:latin typeface="Arial" pitchFamily="34" charset="0"/>
          <a:ea typeface="ＭＳ Ｐゴシック" charset="-128"/>
          <a:cs typeface="Arial" pitchFamily="34" charset="0"/>
        </a:defRPr>
      </a:lvl2pPr>
      <a:lvl3pPr algn="l" defTabSz="457200" rtl="0" fontAlgn="base">
        <a:spcBef>
          <a:spcPct val="0"/>
        </a:spcBef>
        <a:spcAft>
          <a:spcPct val="0"/>
        </a:spcAft>
        <a:defRPr sz="2400" b="1">
          <a:solidFill>
            <a:srgbClr val="46424D"/>
          </a:solidFill>
          <a:latin typeface="Arial" pitchFamily="34" charset="0"/>
          <a:ea typeface="ＭＳ Ｐゴシック" charset="-128"/>
          <a:cs typeface="Arial" pitchFamily="34" charset="0"/>
        </a:defRPr>
      </a:lvl3pPr>
      <a:lvl4pPr algn="l" defTabSz="457200" rtl="0" fontAlgn="base">
        <a:spcBef>
          <a:spcPct val="0"/>
        </a:spcBef>
        <a:spcAft>
          <a:spcPct val="0"/>
        </a:spcAft>
        <a:defRPr sz="2400" b="1">
          <a:solidFill>
            <a:srgbClr val="46424D"/>
          </a:solidFill>
          <a:latin typeface="Arial" pitchFamily="34" charset="0"/>
          <a:ea typeface="ＭＳ Ｐゴシック" charset="-128"/>
          <a:cs typeface="Arial" pitchFamily="34" charset="0"/>
        </a:defRPr>
      </a:lvl4pPr>
      <a:lvl5pPr algn="l" defTabSz="457200" rtl="0" fontAlgn="base">
        <a:spcBef>
          <a:spcPct val="0"/>
        </a:spcBef>
        <a:spcAft>
          <a:spcPct val="0"/>
        </a:spcAft>
        <a:defRPr sz="2400" b="1">
          <a:solidFill>
            <a:srgbClr val="46424D"/>
          </a:solidFill>
          <a:latin typeface="Arial" pitchFamily="34" charset="0"/>
          <a:ea typeface="ＭＳ Ｐゴシック" charset="-128"/>
          <a:cs typeface="Arial" pitchFamily="34" charset="0"/>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pitchFamily="34" charset="0"/>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altLang="en-US" dirty="0" smtClean="0">
                <a:latin typeface="Arial" pitchFamily="34" charset="0"/>
                <a:ea typeface="ＭＳ Ｐゴシック" pitchFamily="34" charset="-128"/>
                <a:cs typeface="Arial" pitchFamily="34" charset="0"/>
              </a:rPr>
              <a:t>Chapter 3 – Agile Software Development</a:t>
            </a:r>
          </a:p>
        </p:txBody>
      </p:sp>
      <p:sp>
        <p:nvSpPr>
          <p:cNvPr id="4" name="Slide Number Placeholder 3"/>
          <p:cNvSpPr>
            <a:spLocks noGrp="1"/>
          </p:cNvSpPr>
          <p:nvPr>
            <p:ph type="sldNum" sz="quarter" idx="12"/>
          </p:nvPr>
        </p:nvSpPr>
        <p:spPr/>
        <p:txBody>
          <a:bodyPr/>
          <a:lstStyle/>
          <a:p>
            <a:pPr>
              <a:defRPr/>
            </a:pPr>
            <a:fld id="{DD5E4F1F-337C-40E6-833D-AD3ABC30E301}"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Plan-driven and agile development</a:t>
            </a:r>
          </a:p>
        </p:txBody>
      </p:sp>
      <p:sp>
        <p:nvSpPr>
          <p:cNvPr id="11267" name="Content Placeholder 2"/>
          <p:cNvSpPr>
            <a:spLocks noGrp="1"/>
          </p:cNvSpPr>
          <p:nvPr>
            <p:ph idx="1"/>
          </p:nvPr>
        </p:nvSpPr>
        <p:spPr bwMode="auto">
          <a:xfrm>
            <a:off x="235131" y="1509079"/>
            <a:ext cx="8451669"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a:latin typeface="Arial" pitchFamily="34" charset="0"/>
                <a:ea typeface="ＭＳ Ｐゴシック" pitchFamily="34" charset="-128"/>
                <a:cs typeface="Arial" pitchFamily="34" charset="0"/>
              </a:rPr>
              <a:t>Agile development</a:t>
            </a:r>
          </a:p>
          <a:p>
            <a:pPr lvl="1">
              <a:buFont typeface="Wingdings" pitchFamily="2" charset="2"/>
              <a:buChar char="§"/>
            </a:pPr>
            <a:r>
              <a:rPr lang="en-US" altLang="en-US" sz="2200" dirty="0">
                <a:latin typeface="Arial" pitchFamily="34" charset="0"/>
                <a:ea typeface="ＭＳ Ｐゴシック" pitchFamily="34" charset="-128"/>
                <a:cs typeface="Arial" pitchFamily="34" charset="0"/>
              </a:rPr>
              <a:t>Agile approaches to software development consider design and implementation to </a:t>
            </a:r>
            <a:r>
              <a:rPr lang="en-US" altLang="en-US" sz="2200" dirty="0" smtClean="0">
                <a:latin typeface="Arial" pitchFamily="34" charset="0"/>
                <a:ea typeface="ＭＳ Ｐゴシック" pitchFamily="34" charset="-128"/>
                <a:cs typeface="Arial" pitchFamily="34" charset="0"/>
              </a:rPr>
              <a:t>be the </a:t>
            </a:r>
            <a:r>
              <a:rPr lang="en-US" altLang="en-US" sz="2200" dirty="0">
                <a:latin typeface="Arial" pitchFamily="34" charset="0"/>
                <a:ea typeface="ＭＳ Ｐゴシック" pitchFamily="34" charset="-128"/>
                <a:cs typeface="Arial" pitchFamily="34" charset="0"/>
              </a:rPr>
              <a:t>central activities in the software process. They incorporate other activities, such </a:t>
            </a:r>
            <a:r>
              <a:rPr lang="en-US" altLang="en-US" sz="2200" dirty="0" smtClean="0">
                <a:latin typeface="Arial" pitchFamily="34" charset="0"/>
                <a:ea typeface="ＭＳ Ｐゴシック" pitchFamily="34" charset="-128"/>
                <a:cs typeface="Arial" pitchFamily="34" charset="0"/>
              </a:rPr>
              <a:t>as requirements </a:t>
            </a:r>
            <a:r>
              <a:rPr lang="en-US" altLang="en-US" sz="2200" dirty="0">
                <a:latin typeface="Arial" pitchFamily="34" charset="0"/>
                <a:ea typeface="ＭＳ Ｐゴシック" pitchFamily="34" charset="-128"/>
                <a:cs typeface="Arial" pitchFamily="34" charset="0"/>
              </a:rPr>
              <a:t>elicitation and testing, into design and implementation.</a:t>
            </a:r>
          </a:p>
          <a:p>
            <a:pPr lvl="1">
              <a:buFont typeface="Wingdings" pitchFamily="2" charset="2"/>
              <a:buChar char="§"/>
            </a:pPr>
            <a:r>
              <a:rPr lang="en-US" altLang="en-US" sz="2200" dirty="0" smtClean="0">
                <a:latin typeface="Arial" pitchFamily="34" charset="0"/>
                <a:ea typeface="ＭＳ Ｐゴシック" pitchFamily="34" charset="-128"/>
                <a:cs typeface="Arial" pitchFamily="34" charset="0"/>
              </a:rPr>
              <a:t>Specification</a:t>
            </a:r>
            <a:r>
              <a:rPr lang="en-US" altLang="en-US" sz="2200" dirty="0">
                <a:latin typeface="Arial" pitchFamily="34" charset="0"/>
                <a:ea typeface="ＭＳ Ｐゴシック" pitchFamily="34" charset="-128"/>
                <a:cs typeface="Arial" pitchFamily="34" charset="0"/>
              </a:rPr>
              <a:t>, design, implementation and testing are inter-leaved and the outputs from the development process are decided through a process of negotiation during the software development process</a:t>
            </a:r>
            <a:r>
              <a:rPr lang="en-US" altLang="en-US" sz="2200" dirty="0" smtClean="0">
                <a:latin typeface="Arial" pitchFamily="34" charset="0"/>
                <a:ea typeface="ＭＳ Ｐゴシック" pitchFamily="34" charset="-128"/>
                <a:cs typeface="Arial" pitchFamily="34" charset="0"/>
              </a:rPr>
              <a:t>.</a:t>
            </a:r>
          </a:p>
          <a:p>
            <a:pPr lvl="1">
              <a:buFont typeface="Wingdings" pitchFamily="2" charset="2"/>
              <a:buChar char="§"/>
            </a:pPr>
            <a:endParaRPr lang="en-US" altLang="en-US" sz="2200"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4AB5CFF6-A0B7-4706-95B7-1DC43E386188}" type="slidenum">
              <a:rPr lang="en-US"/>
              <a:pPr>
                <a:defRPr/>
              </a:pPr>
              <a:t>10</a:t>
            </a:fld>
            <a:endParaRPr lang="en-US"/>
          </a:p>
        </p:txBody>
      </p:sp>
      <p:sp>
        <p:nvSpPr>
          <p:cNvPr id="5" name="Footer Placeholder 4"/>
          <p:cNvSpPr>
            <a:spLocks noGrp="1"/>
          </p:cNvSpPr>
          <p:nvPr>
            <p:ph type="ftr" sz="quarter" idx="11"/>
          </p:nvPr>
        </p:nvSpPr>
        <p:spPr>
          <a:xfrm>
            <a:off x="4835453" y="6356350"/>
            <a:ext cx="2895600" cy="365125"/>
          </a:xfrm>
        </p:spPr>
        <p:txBody>
          <a:bodyPr/>
          <a:lstStyle/>
          <a:p>
            <a:pPr>
              <a:defRPr/>
            </a:pPr>
            <a:r>
              <a:rPr lang="en-US" dirty="0"/>
              <a:t>Chapter 3 Agile software development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Plan-driven and agile development</a:t>
            </a:r>
            <a:endParaRPr lang="en-US" dirty="0"/>
          </a:p>
        </p:txBody>
      </p:sp>
      <p:sp>
        <p:nvSpPr>
          <p:cNvPr id="3" name="Content Placeholder 2"/>
          <p:cNvSpPr>
            <a:spLocks noGrp="1"/>
          </p:cNvSpPr>
          <p:nvPr>
            <p:ph idx="1"/>
          </p:nvPr>
        </p:nvSpPr>
        <p:spPr/>
        <p:txBody>
          <a:bodyPr/>
          <a:lstStyle/>
          <a:p>
            <a:pPr>
              <a:buFont typeface="Wingdings" pitchFamily="2" charset="2"/>
              <a:buChar char="²"/>
            </a:pPr>
            <a:r>
              <a:rPr lang="en-US" altLang="en-US" dirty="0">
                <a:latin typeface="Arial" pitchFamily="34" charset="0"/>
                <a:ea typeface="ＭＳ Ｐゴシック" pitchFamily="34" charset="-128"/>
                <a:cs typeface="Arial" pitchFamily="34" charset="0"/>
              </a:rPr>
              <a:t>Plan-driven development</a:t>
            </a:r>
          </a:p>
          <a:p>
            <a:pPr lvl="1">
              <a:buFont typeface="Wingdings" pitchFamily="2" charset="2"/>
              <a:buChar char="§"/>
            </a:pPr>
            <a:r>
              <a:rPr lang="en-US" altLang="en-US" dirty="0">
                <a:latin typeface="Arial" pitchFamily="34" charset="0"/>
                <a:ea typeface="ＭＳ Ｐゴシック" pitchFamily="34" charset="-128"/>
                <a:cs typeface="Arial" pitchFamily="34" charset="0"/>
              </a:rPr>
              <a:t>A plan-driven approach </a:t>
            </a:r>
            <a:r>
              <a:rPr lang="en-US" altLang="en-US" dirty="0" smtClean="0">
                <a:latin typeface="Arial" pitchFamily="34" charset="0"/>
                <a:ea typeface="ＭＳ Ｐゴシック" pitchFamily="34" charset="-128"/>
                <a:cs typeface="Arial" pitchFamily="34" charset="0"/>
              </a:rPr>
              <a:t>is </a:t>
            </a:r>
            <a:r>
              <a:rPr lang="en-US" altLang="en-US" dirty="0">
                <a:latin typeface="Arial" pitchFamily="34" charset="0"/>
                <a:ea typeface="ＭＳ Ｐゴシック" pitchFamily="34" charset="-128"/>
                <a:cs typeface="Arial" pitchFamily="34" charset="0"/>
              </a:rPr>
              <a:t>based around separate development stages with the outputs to be produced at each of these stages planned in advance.</a:t>
            </a:r>
          </a:p>
          <a:p>
            <a:pPr lvl="1">
              <a:buFont typeface="Wingdings" pitchFamily="2" charset="2"/>
              <a:buChar char="§"/>
            </a:pPr>
            <a:r>
              <a:rPr lang="en-US" altLang="en-US" dirty="0">
                <a:latin typeface="Arial" pitchFamily="34" charset="0"/>
                <a:ea typeface="ＭＳ Ｐゴシック" pitchFamily="34" charset="-128"/>
                <a:cs typeface="Arial" pitchFamily="34" charset="0"/>
              </a:rPr>
              <a:t>The outputs from one stage </a:t>
            </a:r>
            <a:r>
              <a:rPr lang="en-US" altLang="en-US" dirty="0" smtClean="0">
                <a:latin typeface="Arial" pitchFamily="34" charset="0"/>
                <a:ea typeface="ＭＳ Ｐゴシック" pitchFamily="34" charset="-128"/>
                <a:cs typeface="Arial" pitchFamily="34" charset="0"/>
              </a:rPr>
              <a:t>are used </a:t>
            </a:r>
            <a:r>
              <a:rPr lang="en-US" altLang="en-US" dirty="0">
                <a:latin typeface="Arial" pitchFamily="34" charset="0"/>
                <a:ea typeface="ＭＳ Ｐゴシック" pitchFamily="34" charset="-128"/>
                <a:cs typeface="Arial" pitchFamily="34" charset="0"/>
              </a:rPr>
              <a:t>as a basis for planning the following process activity.</a:t>
            </a:r>
            <a:endParaRPr lang="en-US" altLang="en-US" dirty="0" smtClean="0">
              <a:latin typeface="Arial" pitchFamily="34" charset="0"/>
              <a:ea typeface="ＭＳ Ｐゴシック" pitchFamily="34" charset="-128"/>
              <a:cs typeface="Arial" pitchFamily="34" charset="0"/>
            </a:endParaRPr>
          </a:p>
          <a:p>
            <a:pPr lvl="1">
              <a:buFont typeface="Wingdings" pitchFamily="2" charset="2"/>
              <a:buChar char="§"/>
            </a:pPr>
            <a:r>
              <a:rPr lang="en-US" altLang="en-US" dirty="0" smtClean="0">
                <a:latin typeface="Arial" pitchFamily="34" charset="0"/>
                <a:ea typeface="ＭＳ Ｐゴシック" pitchFamily="34" charset="-128"/>
                <a:cs typeface="Arial" pitchFamily="34" charset="0"/>
              </a:rPr>
              <a:t>Not </a:t>
            </a:r>
            <a:r>
              <a:rPr lang="en-US" altLang="en-US" dirty="0">
                <a:latin typeface="Arial" pitchFamily="34" charset="0"/>
                <a:ea typeface="ＭＳ Ｐゴシック" pitchFamily="34" charset="-128"/>
                <a:cs typeface="Arial" pitchFamily="34" charset="0"/>
              </a:rPr>
              <a:t>necessarily waterfall model – plan-driven, incremental development is possible</a:t>
            </a:r>
          </a:p>
          <a:p>
            <a:pPr lvl="1">
              <a:buFont typeface="Wingdings" pitchFamily="2" charset="2"/>
              <a:buChar char="§"/>
            </a:pPr>
            <a:r>
              <a:rPr lang="en-US" altLang="en-US" dirty="0">
                <a:latin typeface="Arial" pitchFamily="34" charset="0"/>
                <a:ea typeface="ＭＳ Ｐゴシック" pitchFamily="34" charset="-128"/>
                <a:cs typeface="Arial" pitchFamily="34" charset="0"/>
              </a:rPr>
              <a:t>Iteration occurs within activities with formal </a:t>
            </a:r>
            <a:r>
              <a:rPr lang="en-US" altLang="en-US" dirty="0" smtClean="0">
                <a:latin typeface="Arial" pitchFamily="34" charset="0"/>
                <a:ea typeface="ＭＳ Ｐゴシック" pitchFamily="34" charset="-128"/>
                <a:cs typeface="Arial" pitchFamily="34" charset="0"/>
              </a:rPr>
              <a:t>documents used </a:t>
            </a:r>
            <a:r>
              <a:rPr lang="en-US" altLang="en-US" dirty="0">
                <a:latin typeface="Arial" pitchFamily="34" charset="0"/>
                <a:ea typeface="ＭＳ Ｐゴシック" pitchFamily="34" charset="-128"/>
                <a:cs typeface="Arial" pitchFamily="34" charset="0"/>
              </a:rPr>
              <a:t>to communicate </a:t>
            </a:r>
            <a:r>
              <a:rPr lang="en-US" altLang="en-US" dirty="0" smtClean="0">
                <a:latin typeface="Arial" pitchFamily="34" charset="0"/>
                <a:ea typeface="ＭＳ Ｐゴシック" pitchFamily="34" charset="-128"/>
                <a:cs typeface="Arial" pitchFamily="34" charset="0"/>
              </a:rPr>
              <a:t>between </a:t>
            </a:r>
            <a:r>
              <a:rPr lang="en-US" altLang="en-US" dirty="0">
                <a:latin typeface="Arial" pitchFamily="34" charset="0"/>
                <a:ea typeface="ＭＳ Ｐゴシック" pitchFamily="34" charset="-128"/>
                <a:cs typeface="Arial" pitchFamily="34" charset="0"/>
              </a:rPr>
              <a:t>stages of the process. For example, the </a:t>
            </a:r>
            <a:r>
              <a:rPr lang="en-US" altLang="en-US" dirty="0" smtClean="0">
                <a:latin typeface="Arial" pitchFamily="34" charset="0"/>
                <a:ea typeface="ＭＳ Ｐゴシック" pitchFamily="34" charset="-128"/>
                <a:cs typeface="Arial" pitchFamily="34" charset="0"/>
              </a:rPr>
              <a:t>requirements will evolve </a:t>
            </a:r>
            <a:r>
              <a:rPr lang="en-US" altLang="en-US" dirty="0">
                <a:latin typeface="Arial" pitchFamily="34" charset="0"/>
                <a:ea typeface="ＭＳ Ｐゴシック" pitchFamily="34" charset="-128"/>
                <a:cs typeface="Arial" pitchFamily="34" charset="0"/>
              </a:rPr>
              <a:t>and, ultimately, a requirements specification will be </a:t>
            </a:r>
            <a:r>
              <a:rPr lang="en-US" altLang="en-US" dirty="0" smtClean="0">
                <a:latin typeface="Arial" pitchFamily="34" charset="0"/>
                <a:ea typeface="ＭＳ Ｐゴシック" pitchFamily="34" charset="-128"/>
                <a:cs typeface="Arial" pitchFamily="34" charset="0"/>
              </a:rPr>
              <a:t>produced. This </a:t>
            </a:r>
            <a:r>
              <a:rPr lang="en-US" altLang="en-US" dirty="0">
                <a:latin typeface="Arial" pitchFamily="34" charset="0"/>
                <a:ea typeface="ＭＳ Ｐゴシック" pitchFamily="34" charset="-128"/>
                <a:cs typeface="Arial" pitchFamily="34" charset="0"/>
              </a:rPr>
              <a:t>is then an input to the design and implementation process.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6A0C8F80-6518-4BB7-9B01-B81C8CE470BE}" type="slidenum">
              <a:rPr lang="en-US" smtClean="0"/>
              <a:pPr>
                <a:defRPr/>
              </a:pPr>
              <a:t>11</a:t>
            </a:fld>
            <a:endParaRPr lang="en-US"/>
          </a:p>
        </p:txBody>
      </p:sp>
    </p:spTree>
    <p:extLst>
      <p:ext uri="{BB962C8B-B14F-4D97-AF65-F5344CB8AC3E}">
        <p14:creationId xmlns:p14="http://schemas.microsoft.com/office/powerpoint/2010/main" val="3454099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Plan-driven and agile specification</a:t>
            </a:r>
            <a:r>
              <a:rPr lang="en-GB" altLang="en-US" smtClean="0">
                <a:latin typeface="Arial" pitchFamily="34" charset="0"/>
                <a:ea typeface="ＭＳ Ｐゴシック" pitchFamily="34" charset="-128"/>
                <a:cs typeface="Arial" pitchFamily="34" charset="0"/>
              </a:rPr>
              <a:t> </a:t>
            </a:r>
            <a:endParaRPr lang="en-US" altLang="en-US" smtClean="0">
              <a:latin typeface="Arial" pitchFamily="34" charset="0"/>
              <a:ea typeface="ＭＳ Ｐゴシック" pitchFamily="34" charset="-128"/>
              <a:cs typeface="Arial" pitchFamily="34" charset="0"/>
            </a:endParaRPr>
          </a:p>
        </p:txBody>
      </p:sp>
      <p:pic>
        <p:nvPicPr>
          <p:cNvPr id="12291" name="Picture 3" descr="3.2 PlanBasedAgi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1785938"/>
            <a:ext cx="6148774" cy="467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DF40EAE7-0B29-4ECC-B37D-51DAD02FA721}" type="slidenum">
              <a:rPr lang="en-US"/>
              <a:pPr>
                <a:defRPr/>
              </a:pPr>
              <a:t>12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Technical, human, organizational issues</a:t>
            </a:r>
          </a:p>
        </p:txBody>
      </p:sp>
      <p:sp>
        <p:nvSpPr>
          <p:cNvPr id="13315" name="Content Placeholder 2"/>
          <p:cNvSpPr>
            <a:spLocks noGrp="1"/>
          </p:cNvSpPr>
          <p:nvPr>
            <p:ph idx="1"/>
          </p:nvPr>
        </p:nvSpPr>
        <p:spPr bwMode="auto">
          <a:xfrm>
            <a:off x="457200" y="1600200"/>
            <a:ext cx="84201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smtClean="0">
                <a:latin typeface="Arial" pitchFamily="34" charset="0"/>
                <a:ea typeface="ＭＳ Ｐゴシック" pitchFamily="34" charset="-128"/>
                <a:cs typeface="Arial" pitchFamily="34" charset="0"/>
              </a:rPr>
              <a:t>Most projects include elements of plan-driven and agile processes. Deciding on the balance depends on </a:t>
            </a:r>
            <a:r>
              <a:rPr lang="en-US" dirty="0" smtClean="0"/>
              <a:t>answering the following questions:</a:t>
            </a:r>
            <a:endParaRPr lang="en-US" altLang="en-US" dirty="0" smtClean="0">
              <a:latin typeface="Arial" pitchFamily="34" charset="0"/>
              <a:ea typeface="ＭＳ Ｐゴシック" pitchFamily="34" charset="-128"/>
              <a:cs typeface="Arial" pitchFamily="34" charset="0"/>
            </a:endParaRP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Is it important to have a very detailed specification and design before moving to implementation? If so, you probably need to use a plan-driven approach.</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Is an incremental delivery strategy, where you deliver the software to customers and get rapid feedback from them, realistic? If so, consider using agile methods.</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buFont typeface="Wingdings" pitchFamily="2" charset="2"/>
              <a:buChar char="§"/>
            </a:pPr>
            <a:endParaRPr lang="en-US" altLang="en-US"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13742AA5-545A-4F75-AB12-8F62166D664D}" type="slidenum">
              <a:rPr lang="en-US"/>
              <a:pPr>
                <a:defRPr/>
              </a:pPr>
              <a:t>13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Technical, human, organizational issues</a:t>
            </a:r>
          </a:p>
        </p:txBody>
      </p:sp>
      <p:sp>
        <p:nvSpPr>
          <p:cNvPr id="14339" name="Content Placeholder 2"/>
          <p:cNvSpPr>
            <a:spLocks noGrp="1"/>
          </p:cNvSpPr>
          <p:nvPr>
            <p:ph idx="1"/>
          </p:nvPr>
        </p:nvSpPr>
        <p:spPr bwMode="auto">
          <a:xfrm>
            <a:off x="457200" y="1600200"/>
            <a:ext cx="84709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itchFamily="2" charset="2"/>
              <a:buChar char="§"/>
            </a:pPr>
            <a:r>
              <a:rPr lang="en-GB" altLang="en-US" dirty="0" smtClean="0">
                <a:latin typeface="Arial" pitchFamily="34" charset="0"/>
                <a:ea typeface="ＭＳ Ｐゴシック" pitchFamily="34" charset="-128"/>
                <a:cs typeface="Arial" pitchFamily="34" charset="0"/>
              </a:rPr>
              <a:t>What type of system is being developed? </a:t>
            </a:r>
          </a:p>
          <a:p>
            <a:pPr lvl="2"/>
            <a:r>
              <a:rPr lang="en-GB" altLang="en-US" sz="2000" dirty="0" smtClean="0">
                <a:latin typeface="Arial" pitchFamily="34" charset="0"/>
                <a:ea typeface="ＭＳ Ｐゴシック" pitchFamily="34" charset="-128"/>
                <a:cs typeface="Arial" pitchFamily="34" charset="0"/>
              </a:rPr>
              <a:t>Plan-driven approaches may be required for systems that require a lot of analysis before implementation (e.g. real-time system with complex timing requirements).</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What is the expected system lifetime? </a:t>
            </a:r>
          </a:p>
          <a:p>
            <a:pPr lvl="2"/>
            <a:r>
              <a:rPr lang="en-GB" altLang="en-US" sz="2000" dirty="0" smtClean="0">
                <a:latin typeface="Arial" pitchFamily="34" charset="0"/>
                <a:ea typeface="ＭＳ Ｐゴシック" pitchFamily="34" charset="-128"/>
                <a:cs typeface="Arial" pitchFamily="34" charset="0"/>
              </a:rPr>
              <a:t>Long-lifetime systems may require more design documentation.</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What technologies are available to support system development? </a:t>
            </a:r>
          </a:p>
          <a:p>
            <a:pPr lvl="2"/>
            <a:r>
              <a:rPr lang="en-GB" altLang="en-US" sz="2000" dirty="0" smtClean="0">
                <a:latin typeface="Arial" pitchFamily="34" charset="0"/>
                <a:ea typeface="ＭＳ Ｐゴシック" pitchFamily="34" charset="-128"/>
                <a:cs typeface="Arial" pitchFamily="34" charset="0"/>
              </a:rPr>
              <a:t>Agile methods rely on good tools to keep track of an evolving design</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How is the development team organized? </a:t>
            </a:r>
          </a:p>
          <a:p>
            <a:pPr lvl="2"/>
            <a:r>
              <a:rPr lang="en-GB" altLang="en-US" sz="2000" dirty="0" smtClean="0">
                <a:latin typeface="Arial" pitchFamily="34" charset="0"/>
                <a:ea typeface="ＭＳ Ｐゴシック" pitchFamily="34" charset="-128"/>
                <a:cs typeface="Arial" pitchFamily="34" charset="0"/>
              </a:rPr>
              <a:t>If the development team is distributed or if part of the development is being outsourced, then you may need to develop design documents to communicate across the development teams. </a:t>
            </a:r>
          </a:p>
        </p:txBody>
      </p:sp>
      <p:sp>
        <p:nvSpPr>
          <p:cNvPr id="4" name="Slide Number Placeholder 3"/>
          <p:cNvSpPr>
            <a:spLocks noGrp="1"/>
          </p:cNvSpPr>
          <p:nvPr>
            <p:ph type="sldNum" sz="quarter" idx="12"/>
          </p:nvPr>
        </p:nvSpPr>
        <p:spPr/>
        <p:txBody>
          <a:bodyPr/>
          <a:lstStyle/>
          <a:p>
            <a:pPr>
              <a:defRPr/>
            </a:pPr>
            <a:fld id="{7E071005-EFDD-4C06-ADFF-FD4869CEE794}" type="slidenum">
              <a:rPr lang="en-US"/>
              <a:pPr>
                <a:defRPr/>
              </a:pPr>
              <a:t>14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Technical, human, organizational issues</a:t>
            </a:r>
          </a:p>
        </p:txBody>
      </p:sp>
      <p:sp>
        <p:nvSpPr>
          <p:cNvPr id="15363" name="Content Placeholder 2"/>
          <p:cNvSpPr>
            <a:spLocks noGrp="1"/>
          </p:cNvSpPr>
          <p:nvPr>
            <p:ph idx="1"/>
          </p:nvPr>
        </p:nvSpPr>
        <p:spPr bwMode="auto">
          <a:xfrm>
            <a:off x="457200" y="1613263"/>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Wingdings" pitchFamily="2" charset="2"/>
              <a:buChar char="§"/>
            </a:pPr>
            <a:r>
              <a:rPr lang="en-GB" altLang="en-US" dirty="0" smtClean="0">
                <a:latin typeface="Arial" pitchFamily="34" charset="0"/>
                <a:ea typeface="ＭＳ Ｐゴシック" pitchFamily="34" charset="-128"/>
                <a:cs typeface="Arial" pitchFamily="34" charset="0"/>
              </a:rPr>
              <a:t>Are there cultural or organizational issues that may affect the system development? </a:t>
            </a:r>
          </a:p>
          <a:p>
            <a:pPr lvl="2"/>
            <a:r>
              <a:rPr lang="en-GB" altLang="en-US" dirty="0" smtClean="0">
                <a:latin typeface="Arial" pitchFamily="34" charset="0"/>
                <a:ea typeface="ＭＳ Ｐゴシック" pitchFamily="34" charset="-128"/>
                <a:cs typeface="Arial" pitchFamily="34" charset="0"/>
              </a:rPr>
              <a:t>Traditional engineering organizations have a culture of plan-based development, as this is the norm in engineering.</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How good are the designers and programmers in the development team?</a:t>
            </a:r>
          </a:p>
          <a:p>
            <a:pPr lvl="2"/>
            <a:r>
              <a:rPr lang="en-GB" altLang="en-US" dirty="0" smtClean="0">
                <a:latin typeface="Arial" pitchFamily="34" charset="0"/>
                <a:ea typeface="ＭＳ Ｐゴシック" pitchFamily="34" charset="-128"/>
                <a:cs typeface="Arial" pitchFamily="34" charset="0"/>
              </a:rPr>
              <a:t>It is sometimes argued that agile methods require higher skill levels than plan-based approaches in which programmers simply translate a detailed design into code</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Is the system subject to external regulation? </a:t>
            </a:r>
          </a:p>
          <a:p>
            <a:pPr lvl="2"/>
            <a:r>
              <a:rPr lang="en-GB" altLang="en-US" dirty="0" smtClean="0">
                <a:latin typeface="Arial" pitchFamily="34" charset="0"/>
                <a:ea typeface="ＭＳ Ｐゴシック" pitchFamily="34" charset="-128"/>
                <a:cs typeface="Arial" pitchFamily="34" charset="0"/>
              </a:rPr>
              <a:t>If a system has to be approved by an external regulator (e.g. the Federal </a:t>
            </a:r>
            <a:r>
              <a:rPr lang="en-GB" altLang="en-US" dirty="0">
                <a:latin typeface="Arial" pitchFamily="34" charset="0"/>
                <a:ea typeface="ＭＳ Ｐゴシック" pitchFamily="34" charset="-128"/>
                <a:cs typeface="Arial" pitchFamily="34" charset="0"/>
              </a:rPr>
              <a:t>Aviation </a:t>
            </a:r>
            <a:r>
              <a:rPr lang="en-GB" altLang="en-US" dirty="0" smtClean="0">
                <a:latin typeface="Arial" pitchFamily="34" charset="0"/>
                <a:ea typeface="ＭＳ Ｐゴシック" pitchFamily="34" charset="-128"/>
                <a:cs typeface="Arial" pitchFamily="34" charset="0"/>
              </a:rPr>
              <a:t>Authority (FAA) approve software that is critical to the operation of an aircraft) then you will probably be required to produce detailed documentation as part of the system safety case.</a:t>
            </a:r>
          </a:p>
          <a:p>
            <a:pPr lvl="1">
              <a:buFont typeface="Wingdings" pitchFamily="2" charset="2"/>
              <a:buChar char="§"/>
            </a:pPr>
            <a:endParaRPr lang="en-US" altLang="en-US"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9934DC99-F739-4A9D-ABA8-B5D89450A9DD}"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latin typeface="Arial" pitchFamily="34" charset="0"/>
                <a:ea typeface="ＭＳ Ｐゴシック" pitchFamily="34" charset="-128"/>
                <a:cs typeface="Arial" pitchFamily="34" charset="0"/>
              </a:rPr>
              <a:t>Extreme programming</a:t>
            </a:r>
          </a:p>
        </p:txBody>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itchFamily="2" charset="2"/>
              <a:buChar char="²"/>
            </a:pPr>
            <a:r>
              <a:rPr lang="en-US" altLang="en-US" dirty="0" smtClean="0">
                <a:latin typeface="Arial" pitchFamily="34" charset="0"/>
                <a:ea typeface="ＭＳ Ｐゴシック" pitchFamily="34" charset="-128"/>
                <a:cs typeface="Arial" pitchFamily="34" charset="0"/>
              </a:rPr>
              <a:t>Perhaps the best-known and most widely used agile method.</a:t>
            </a:r>
          </a:p>
          <a:p>
            <a:pPr>
              <a:lnSpc>
                <a:spcPct val="90000"/>
              </a:lnSpc>
              <a:buFont typeface="Wingdings" pitchFamily="2" charset="2"/>
              <a:buChar char="²"/>
            </a:pPr>
            <a:r>
              <a:rPr lang="en-US" altLang="en-US" dirty="0" smtClean="0">
                <a:latin typeface="Arial" pitchFamily="34" charset="0"/>
                <a:ea typeface="ＭＳ Ｐゴシック" pitchFamily="34" charset="-128"/>
                <a:cs typeface="Arial" pitchFamily="34" charset="0"/>
              </a:rPr>
              <a:t>For example, in </a:t>
            </a:r>
            <a:r>
              <a:rPr lang="en-US" altLang="en-US" dirty="0">
                <a:latin typeface="Arial" pitchFamily="34" charset="0"/>
                <a:ea typeface="ＭＳ Ｐゴシック" pitchFamily="34" charset="-128"/>
                <a:cs typeface="Arial" pitchFamily="34" charset="0"/>
              </a:rPr>
              <a:t>XP, several new versions of a system may be </a:t>
            </a:r>
            <a:r>
              <a:rPr lang="en-US" altLang="en-US" dirty="0" smtClean="0">
                <a:latin typeface="Arial" pitchFamily="34" charset="0"/>
                <a:ea typeface="ＭＳ Ｐゴシック" pitchFamily="34" charset="-128"/>
                <a:cs typeface="Arial" pitchFamily="34" charset="0"/>
              </a:rPr>
              <a:t>developed by </a:t>
            </a:r>
            <a:r>
              <a:rPr lang="en-US" altLang="en-US" dirty="0">
                <a:latin typeface="Arial" pitchFamily="34" charset="0"/>
                <a:ea typeface="ＭＳ Ｐゴシック" pitchFamily="34" charset="-128"/>
                <a:cs typeface="Arial" pitchFamily="34" charset="0"/>
              </a:rPr>
              <a:t>different programmers, integrated and tested in a day</a:t>
            </a:r>
            <a:r>
              <a:rPr lang="en-US" altLang="en-US" dirty="0" smtClean="0">
                <a:latin typeface="Arial" pitchFamily="34" charset="0"/>
                <a:ea typeface="ＭＳ Ｐゴシック" pitchFamily="34" charset="-128"/>
                <a:cs typeface="Arial" pitchFamily="34" charset="0"/>
              </a:rPr>
              <a:t>.</a:t>
            </a:r>
          </a:p>
        </p:txBody>
      </p:sp>
      <p:sp>
        <p:nvSpPr>
          <p:cNvPr id="4" name="Slide Number Placeholder 3"/>
          <p:cNvSpPr>
            <a:spLocks noGrp="1"/>
          </p:cNvSpPr>
          <p:nvPr>
            <p:ph type="sldNum" sz="quarter" idx="12"/>
          </p:nvPr>
        </p:nvSpPr>
        <p:spPr/>
        <p:txBody>
          <a:bodyPr/>
          <a:lstStyle/>
          <a:p>
            <a:pPr>
              <a:defRPr/>
            </a:pPr>
            <a:fld id="{C4FECC00-3305-4B48-B267-C27453C82DFB}" type="slidenum">
              <a:rPr lang="en-US"/>
              <a:pPr>
                <a:defRPr/>
              </a:pPr>
              <a:t>16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Extreme programming</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XP process to </a:t>
            </a:r>
            <a:r>
              <a:rPr lang="en-US" dirty="0" smtClean="0"/>
              <a:t>produce an </a:t>
            </a:r>
            <a:r>
              <a:rPr lang="en-US" dirty="0"/>
              <a:t>increment of the system that is being </a:t>
            </a:r>
            <a:r>
              <a:rPr lang="en-US" dirty="0" smtClean="0"/>
              <a:t>developed can be as the following:</a:t>
            </a:r>
          </a:p>
          <a:p>
            <a:pPr lvl="1"/>
            <a:r>
              <a:rPr lang="en-US" dirty="0" smtClean="0"/>
              <a:t>Requirements </a:t>
            </a:r>
            <a:r>
              <a:rPr lang="en-US" dirty="0"/>
              <a:t>are expressed as scenarios (called user stories</a:t>
            </a:r>
            <a:r>
              <a:rPr lang="en-US" dirty="0" smtClean="0"/>
              <a:t>) </a:t>
            </a:r>
            <a:endParaRPr lang="en-US" altLang="en-US" dirty="0" smtClean="0">
              <a:latin typeface="Arial" pitchFamily="34" charset="0"/>
              <a:ea typeface="ＭＳ Ｐゴシック" pitchFamily="34" charset="-128"/>
              <a:cs typeface="Arial" pitchFamily="34" charset="0"/>
            </a:endParaRPr>
          </a:p>
          <a:p>
            <a:pPr lvl="1"/>
            <a:r>
              <a:rPr lang="en-US" altLang="en-US" dirty="0" smtClean="0">
                <a:latin typeface="Arial" pitchFamily="34" charset="0"/>
                <a:ea typeface="ＭＳ Ｐゴシック" pitchFamily="34" charset="-128"/>
                <a:cs typeface="Arial" pitchFamily="34" charset="0"/>
              </a:rPr>
              <a:t>Select which </a:t>
            </a:r>
            <a:r>
              <a:rPr lang="en-US" altLang="en-US" dirty="0">
                <a:latin typeface="Arial" pitchFamily="34" charset="0"/>
                <a:ea typeface="ＭＳ Ｐゴシック" pitchFamily="34" charset="-128"/>
                <a:cs typeface="Arial" pitchFamily="34" charset="0"/>
              </a:rPr>
              <a:t>user stories are going to be implemented for each system release and dates for those releases</a:t>
            </a:r>
            <a:r>
              <a:rPr lang="en-US" altLang="en-US" dirty="0" smtClean="0">
                <a:latin typeface="Arial" pitchFamily="34" charset="0"/>
                <a:ea typeface="ＭＳ Ｐゴシック" pitchFamily="34" charset="-128"/>
                <a:cs typeface="Arial" pitchFamily="34" charset="0"/>
              </a:rPr>
              <a:t>.</a:t>
            </a:r>
            <a:endParaRPr lang="en-US" dirty="0" smtClean="0"/>
          </a:p>
          <a:p>
            <a:pPr lvl="1"/>
            <a:r>
              <a:rPr lang="en-US" dirty="0" smtClean="0"/>
              <a:t>User </a:t>
            </a:r>
            <a:r>
              <a:rPr lang="en-US" dirty="0"/>
              <a:t>stories </a:t>
            </a:r>
            <a:r>
              <a:rPr lang="en-US" dirty="0" smtClean="0"/>
              <a:t>are </a:t>
            </a:r>
            <a:r>
              <a:rPr lang="en-US" dirty="0"/>
              <a:t>implemented directly as a series of tasks</a:t>
            </a:r>
            <a:r>
              <a:rPr lang="en-US" dirty="0" smtClean="0"/>
              <a:t>.</a:t>
            </a:r>
          </a:p>
          <a:p>
            <a:pPr lvl="1"/>
            <a:r>
              <a:rPr lang="en-US" dirty="0" smtClean="0"/>
              <a:t>Programmers </a:t>
            </a:r>
            <a:r>
              <a:rPr lang="en-US" dirty="0"/>
              <a:t>work in pairs and develop </a:t>
            </a:r>
            <a:r>
              <a:rPr lang="en-US" dirty="0" smtClean="0"/>
              <a:t>tests </a:t>
            </a:r>
            <a:r>
              <a:rPr lang="en-US" dirty="0"/>
              <a:t>for each task to verify when the stories are finished </a:t>
            </a:r>
            <a:r>
              <a:rPr lang="en-US" dirty="0" smtClean="0"/>
              <a:t>correctly </a:t>
            </a:r>
            <a:endParaRPr lang="en-US" dirty="0"/>
          </a:p>
          <a:p>
            <a:pPr lvl="1"/>
            <a:r>
              <a:rPr lang="en-US" dirty="0"/>
              <a:t>All tests must be successfully executed when new code is integrated into the system</a:t>
            </a:r>
            <a:r>
              <a:rPr lang="en-US" dirty="0" smtClean="0"/>
              <a:t>.</a:t>
            </a:r>
          </a:p>
          <a:p>
            <a:pPr lvl="1"/>
            <a:endParaRPr lang="en-US" altLang="en-US" dirty="0">
              <a:latin typeface="Arial" pitchFamily="34" charset="0"/>
              <a:ea typeface="ＭＳ Ｐゴシック" pitchFamily="34" charset="-128"/>
              <a:cs typeface="Arial" pitchFamily="34" charset="0"/>
            </a:endParaRP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6A0C8F80-6518-4BB7-9B01-B81C8CE470BE}" type="slidenum">
              <a:rPr lang="en-US" smtClean="0"/>
              <a:pPr>
                <a:defRPr/>
              </a:pPr>
              <a:t>17</a:t>
            </a:fld>
            <a:endParaRPr lang="en-US"/>
          </a:p>
        </p:txBody>
      </p:sp>
    </p:spTree>
    <p:extLst>
      <p:ext uri="{BB962C8B-B14F-4D97-AF65-F5344CB8AC3E}">
        <p14:creationId xmlns:p14="http://schemas.microsoft.com/office/powerpoint/2010/main" val="613158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The extreme programming release cycle</a:t>
            </a:r>
            <a:r>
              <a:rPr lang="en-GB" altLang="en-US" smtClean="0">
                <a:latin typeface="Arial" pitchFamily="34" charset="0"/>
                <a:ea typeface="ＭＳ Ｐゴシック" pitchFamily="34" charset="-128"/>
                <a:cs typeface="Arial" pitchFamily="34" charset="0"/>
              </a:rPr>
              <a:t> </a:t>
            </a:r>
            <a:endParaRPr lang="en-US" altLang="en-US" smtClean="0">
              <a:latin typeface="Arial" pitchFamily="34" charset="0"/>
              <a:ea typeface="ＭＳ Ｐゴシック" pitchFamily="34" charset="-128"/>
              <a:cs typeface="Arial" pitchFamily="34" charset="0"/>
            </a:endParaRPr>
          </a:p>
        </p:txBody>
      </p:sp>
      <p:pic>
        <p:nvPicPr>
          <p:cNvPr id="18435" name="Picture 3" descr="3.3-XP-ReleaseCyc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2213" y="2371725"/>
            <a:ext cx="6557962"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E3C3BD5B-2FE5-4642-A053-945FA4AA17CC}" type="slidenum">
              <a:rPr lang="en-US"/>
              <a:pPr>
                <a:defRPr/>
              </a:pPr>
              <a:t>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extLst>
      <p:ext uri="{BB962C8B-B14F-4D97-AF65-F5344CB8AC3E}">
        <p14:creationId xmlns:p14="http://schemas.microsoft.com/office/powerpoint/2010/main" val="568332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197"/>
            <a:ext cx="7292975" cy="1143000"/>
          </a:xfrm>
        </p:spPr>
        <p:txBody>
          <a:bodyPr/>
          <a:lstStyle/>
          <a:p>
            <a:r>
              <a:rPr lang="en-US" dirty="0"/>
              <a:t>Extreme </a:t>
            </a:r>
            <a:r>
              <a:rPr lang="en-US" dirty="0" smtClean="0"/>
              <a:t>programming practices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0" y="1099858"/>
            <a:ext cx="8656320" cy="5684986"/>
          </a:xfrm>
        </p:spPr>
      </p:pic>
      <p:sp>
        <p:nvSpPr>
          <p:cNvPr id="5" name="Slide Number Placeholder 4"/>
          <p:cNvSpPr>
            <a:spLocks noGrp="1"/>
          </p:cNvSpPr>
          <p:nvPr>
            <p:ph type="sldNum" sz="quarter" idx="12"/>
          </p:nvPr>
        </p:nvSpPr>
        <p:spPr/>
        <p:txBody>
          <a:bodyPr/>
          <a:lstStyle/>
          <a:p>
            <a:pPr>
              <a:defRPr/>
            </a:pPr>
            <a:fld id="{6A0C8F80-6518-4BB7-9B01-B81C8CE470BE}" type="slidenum">
              <a:rPr lang="en-US" smtClean="0"/>
              <a:pPr>
                <a:defRPr/>
              </a:pPr>
              <a:t>19</a:t>
            </a:fld>
            <a:endParaRPr lang="en-US"/>
          </a:p>
        </p:txBody>
      </p:sp>
    </p:spTree>
    <p:extLst>
      <p:ext uri="{BB962C8B-B14F-4D97-AF65-F5344CB8AC3E}">
        <p14:creationId xmlns:p14="http://schemas.microsoft.com/office/powerpoint/2010/main" val="809896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Topics covered</a:t>
            </a:r>
          </a:p>
        </p:txBody>
      </p:sp>
      <p:sp>
        <p:nvSpPr>
          <p:cNvPr id="307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smtClean="0">
                <a:latin typeface="Arial" pitchFamily="34" charset="0"/>
                <a:ea typeface="ＭＳ Ｐゴシック" pitchFamily="34" charset="-128"/>
                <a:cs typeface="Arial" pitchFamily="34" charset="0"/>
              </a:rPr>
              <a:t>Agile methods</a:t>
            </a:r>
          </a:p>
          <a:p>
            <a:pPr>
              <a:buFont typeface="Wingdings" pitchFamily="2" charset="2"/>
              <a:buChar char="²"/>
            </a:pPr>
            <a:r>
              <a:rPr lang="en-US" altLang="en-US" smtClean="0">
                <a:latin typeface="Arial" pitchFamily="34" charset="0"/>
                <a:ea typeface="ＭＳ Ｐゴシック" pitchFamily="34" charset="-128"/>
                <a:cs typeface="Arial" pitchFamily="34" charset="0"/>
              </a:rPr>
              <a:t>Plan-driven and agile development</a:t>
            </a:r>
          </a:p>
          <a:p>
            <a:pPr>
              <a:buFont typeface="Wingdings" pitchFamily="2" charset="2"/>
              <a:buChar char="²"/>
            </a:pPr>
            <a:r>
              <a:rPr lang="en-US" altLang="en-US" smtClean="0">
                <a:latin typeface="Arial" pitchFamily="34" charset="0"/>
                <a:ea typeface="ＭＳ Ｐゴシック" pitchFamily="34" charset="-128"/>
                <a:cs typeface="Arial" pitchFamily="34" charset="0"/>
              </a:rPr>
              <a:t>Extreme programming</a:t>
            </a:r>
          </a:p>
          <a:p>
            <a:pPr>
              <a:buFont typeface="Wingdings" pitchFamily="2" charset="2"/>
              <a:buChar char="²"/>
            </a:pPr>
            <a:r>
              <a:rPr lang="en-US" altLang="en-US" smtClean="0">
                <a:latin typeface="Arial" pitchFamily="34" charset="0"/>
                <a:ea typeface="ＭＳ Ｐゴシック" pitchFamily="34" charset="-128"/>
                <a:cs typeface="Arial" pitchFamily="34" charset="0"/>
              </a:rPr>
              <a:t>Agile project management</a:t>
            </a:r>
          </a:p>
          <a:p>
            <a:pPr>
              <a:buFont typeface="Wingdings" pitchFamily="2" charset="2"/>
              <a:buChar char="²"/>
            </a:pPr>
            <a:r>
              <a:rPr lang="en-US" altLang="en-US" smtClean="0">
                <a:latin typeface="Arial" pitchFamily="34" charset="0"/>
                <a:ea typeface="ＭＳ Ｐゴシック" pitchFamily="34" charset="-128"/>
                <a:cs typeface="Arial" pitchFamily="34" charset="0"/>
              </a:rPr>
              <a:t>Scaling agile methods</a:t>
            </a:r>
          </a:p>
        </p:txBody>
      </p:sp>
      <p:sp>
        <p:nvSpPr>
          <p:cNvPr id="4" name="Slide Number Placeholder 3"/>
          <p:cNvSpPr>
            <a:spLocks noGrp="1"/>
          </p:cNvSpPr>
          <p:nvPr>
            <p:ph type="sldNum" sz="quarter" idx="12"/>
          </p:nvPr>
        </p:nvSpPr>
        <p:spPr/>
        <p:txBody>
          <a:bodyPr/>
          <a:lstStyle/>
          <a:p>
            <a:pPr>
              <a:defRPr/>
            </a:pPr>
            <a:fld id="{607B4A5C-0DC7-4125-90EB-63285EA9C845}" type="slidenum">
              <a:rPr lang="en-US"/>
              <a:pPr>
                <a:defRPr/>
              </a:pPr>
              <a:t>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latin typeface="Arial" pitchFamily="34" charset="0"/>
                <a:ea typeface="ＭＳ Ｐゴシック" pitchFamily="34" charset="-128"/>
                <a:cs typeface="Arial" pitchFamily="34" charset="0"/>
              </a:rPr>
              <a:t>XP and agile principles</a:t>
            </a:r>
          </a:p>
        </p:txBody>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sz="2200" dirty="0">
                <a:latin typeface="Arial" pitchFamily="34" charset="0"/>
                <a:ea typeface="ＭＳ Ｐゴシック" pitchFamily="34" charset="-128"/>
                <a:cs typeface="Arial" pitchFamily="34" charset="0"/>
              </a:rPr>
              <a:t>Customer involvement means full-time customer engagement with the team.</a:t>
            </a:r>
          </a:p>
          <a:p>
            <a:pPr>
              <a:buFont typeface="Wingdings" pitchFamily="2" charset="2"/>
              <a:buChar char="²"/>
            </a:pPr>
            <a:r>
              <a:rPr lang="en-US" altLang="en-US" sz="2200" dirty="0" smtClean="0">
                <a:latin typeface="Arial" pitchFamily="34" charset="0"/>
                <a:ea typeface="ＭＳ Ｐゴシック" pitchFamily="34" charset="-128"/>
                <a:cs typeface="Arial" pitchFamily="34" charset="0"/>
              </a:rPr>
              <a:t>Incremental development is supported through small, frequent system releases.</a:t>
            </a:r>
          </a:p>
          <a:p>
            <a:pPr>
              <a:buFont typeface="Wingdings" pitchFamily="2" charset="2"/>
              <a:buChar char="²"/>
            </a:pPr>
            <a:r>
              <a:rPr lang="en-US" altLang="en-US" sz="2200" dirty="0" smtClean="0">
                <a:latin typeface="Arial" pitchFamily="34" charset="0"/>
                <a:ea typeface="ＭＳ Ｐゴシック" pitchFamily="34" charset="-128"/>
                <a:cs typeface="Arial" pitchFamily="34" charset="0"/>
              </a:rPr>
              <a:t>People not process are supported through pair programming, collective ownership</a:t>
            </a:r>
            <a:r>
              <a:rPr lang="en-US" altLang="en-US" sz="2200" dirty="0">
                <a:latin typeface="Arial" pitchFamily="34" charset="0"/>
                <a:ea typeface="ＭＳ Ｐゴシック" pitchFamily="34" charset="-128"/>
                <a:cs typeface="Arial" pitchFamily="34" charset="0"/>
              </a:rPr>
              <a:t>, </a:t>
            </a:r>
            <a:r>
              <a:rPr lang="en-US" altLang="en-US" sz="2200" dirty="0" smtClean="0">
                <a:latin typeface="Arial" pitchFamily="34" charset="0"/>
                <a:ea typeface="ＭＳ Ｐゴシック" pitchFamily="34" charset="-128"/>
                <a:cs typeface="Arial" pitchFamily="34" charset="0"/>
              </a:rPr>
              <a:t>and </a:t>
            </a:r>
            <a:r>
              <a:rPr lang="en-US" altLang="en-US" sz="2200" dirty="0">
                <a:latin typeface="Arial" pitchFamily="34" charset="0"/>
                <a:ea typeface="ＭＳ Ｐゴシック" pitchFamily="34" charset="-128"/>
                <a:cs typeface="Arial" pitchFamily="34" charset="0"/>
              </a:rPr>
              <a:t>a sustainable development process that does </a:t>
            </a:r>
            <a:r>
              <a:rPr lang="en-US" altLang="en-US" sz="2200" dirty="0" smtClean="0">
                <a:latin typeface="Arial" pitchFamily="34" charset="0"/>
                <a:ea typeface="ＭＳ Ｐゴシック" pitchFamily="34" charset="-128"/>
                <a:cs typeface="Arial" pitchFamily="34" charset="0"/>
              </a:rPr>
              <a:t>not involve </a:t>
            </a:r>
            <a:r>
              <a:rPr lang="en-US" altLang="en-US" sz="2200" dirty="0">
                <a:latin typeface="Arial" pitchFamily="34" charset="0"/>
                <a:ea typeface="ＭＳ Ｐゴシック" pitchFamily="34" charset="-128"/>
                <a:cs typeface="Arial" pitchFamily="34" charset="0"/>
              </a:rPr>
              <a:t>excessively long working hours.  </a:t>
            </a:r>
            <a:endParaRPr lang="en-US" altLang="en-US" sz="2200" dirty="0" smtClean="0">
              <a:latin typeface="Arial" pitchFamily="34" charset="0"/>
              <a:ea typeface="ＭＳ Ｐゴシック" pitchFamily="34" charset="-128"/>
              <a:cs typeface="Arial" pitchFamily="34" charset="0"/>
            </a:endParaRPr>
          </a:p>
          <a:p>
            <a:pPr>
              <a:buFont typeface="Wingdings" pitchFamily="2" charset="2"/>
              <a:buChar char="²"/>
            </a:pPr>
            <a:r>
              <a:rPr lang="en-US" altLang="en-US" sz="2200" dirty="0" smtClean="0">
                <a:latin typeface="Arial" pitchFamily="34" charset="0"/>
                <a:ea typeface="ＭＳ Ｐゴシック" pitchFamily="34" charset="-128"/>
                <a:cs typeface="Arial" pitchFamily="34" charset="0"/>
              </a:rPr>
              <a:t>Change is supported through regular system releases, test-first development</a:t>
            </a:r>
            <a:r>
              <a:rPr lang="en-US" altLang="en-US" sz="2200" dirty="0">
                <a:latin typeface="Arial" pitchFamily="34" charset="0"/>
                <a:ea typeface="ＭＳ Ｐゴシック" pitchFamily="34" charset="-128"/>
                <a:cs typeface="Arial" pitchFamily="34" charset="0"/>
              </a:rPr>
              <a:t>, refactoring to avoid code degeneration, and continuous </a:t>
            </a:r>
            <a:r>
              <a:rPr lang="en-US" altLang="en-US" sz="2200" dirty="0" smtClean="0">
                <a:latin typeface="Arial" pitchFamily="34" charset="0"/>
                <a:ea typeface="ＭＳ Ｐゴシック" pitchFamily="34" charset="-128"/>
                <a:cs typeface="Arial" pitchFamily="34" charset="0"/>
              </a:rPr>
              <a:t>integration of </a:t>
            </a:r>
            <a:r>
              <a:rPr lang="en-US" altLang="en-US" sz="2200" dirty="0">
                <a:latin typeface="Arial" pitchFamily="34" charset="0"/>
                <a:ea typeface="ＭＳ Ｐゴシック" pitchFamily="34" charset="-128"/>
                <a:cs typeface="Arial" pitchFamily="34" charset="0"/>
              </a:rPr>
              <a:t>new functionality.</a:t>
            </a:r>
            <a:endParaRPr lang="en-US" altLang="en-US" sz="2200" dirty="0" smtClean="0">
              <a:latin typeface="Arial" pitchFamily="34" charset="0"/>
              <a:ea typeface="ＭＳ Ｐゴシック" pitchFamily="34" charset="-128"/>
              <a:cs typeface="Arial" pitchFamily="34" charset="0"/>
            </a:endParaRPr>
          </a:p>
          <a:p>
            <a:pPr>
              <a:buFont typeface="Wingdings" pitchFamily="2" charset="2"/>
              <a:buChar char="²"/>
            </a:pPr>
            <a:r>
              <a:rPr lang="en-US" altLang="en-US" sz="2200" dirty="0" smtClean="0">
                <a:latin typeface="Arial" pitchFamily="34" charset="0"/>
                <a:ea typeface="ＭＳ Ｐゴシック" pitchFamily="34" charset="-128"/>
                <a:cs typeface="Arial" pitchFamily="34" charset="0"/>
              </a:rPr>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7CBF6041-89CB-4166-9A23-B4E680FDBC43}" type="slidenum">
              <a:rPr lang="en-US"/>
              <a:pPr>
                <a:defRPr/>
              </a:pPr>
              <a:t>20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latin typeface="Arial" pitchFamily="34" charset="0"/>
                <a:ea typeface="ＭＳ Ｐゴシック" pitchFamily="34" charset="-128"/>
                <a:cs typeface="Arial" pitchFamily="34" charset="0"/>
              </a:rPr>
              <a:t>Requirements scenarios</a:t>
            </a:r>
          </a:p>
        </p:txBody>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smtClean="0">
                <a:latin typeface="Arial" pitchFamily="34" charset="0"/>
                <a:ea typeface="ＭＳ Ｐゴシック" pitchFamily="34" charset="-128"/>
                <a:cs typeface="Arial" pitchFamily="34" charset="0"/>
              </a:rPr>
              <a:t>In XP, a customer or user is part of the XP team and is responsible for making decisions on requirements.</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User requirements are expressed as scenarios or user stories.</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These are written on cards and the development team break them down into implementation tasks. These tasks are the basis of schedule and cost estimates.</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453BD911-403E-4E89-B297-F2C14E381896}" type="slidenum">
              <a:rPr lang="en-US"/>
              <a:pPr>
                <a:defRPr/>
              </a:pPr>
              <a:t>21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A ‘prescribing medication’ story</a:t>
            </a:r>
            <a:r>
              <a:rPr lang="en-GB" altLang="en-US" smtClean="0">
                <a:latin typeface="Arial" pitchFamily="34" charset="0"/>
                <a:ea typeface="ＭＳ Ｐゴシック" pitchFamily="34" charset="-128"/>
                <a:cs typeface="Arial" pitchFamily="34" charset="0"/>
              </a:rPr>
              <a:t> </a:t>
            </a:r>
            <a:endParaRPr lang="en-US" altLang="en-US" smtClean="0">
              <a:latin typeface="Arial" pitchFamily="34" charset="0"/>
              <a:ea typeface="ＭＳ Ｐゴシック" pitchFamily="34" charset="-128"/>
              <a:cs typeface="Arial" pitchFamily="34" charset="0"/>
            </a:endParaRPr>
          </a:p>
        </p:txBody>
      </p:sp>
      <p:pic>
        <p:nvPicPr>
          <p:cNvPr id="20483" name="Picture 3" descr="3.5 StoryCar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257" y="1566863"/>
            <a:ext cx="6422571" cy="467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D6E15D7-2BCA-4058-931D-E226EA6E43BE}" type="slidenum">
              <a:rPr lang="en-US"/>
              <a:pPr>
                <a:defRPr/>
              </a:pPr>
              <a:t>22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Examples of task cards for prescribing medication </a:t>
            </a:r>
          </a:p>
        </p:txBody>
      </p:sp>
      <p:pic>
        <p:nvPicPr>
          <p:cNvPr id="21507" name="Picture 3" descr="3.6 TaskCard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760538"/>
            <a:ext cx="64166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F142CDB5-870C-4B10-9684-D474EA00260E}" type="slidenum">
              <a:rPr lang="en-US"/>
              <a:pPr>
                <a:defRPr/>
              </a:pPr>
              <a:t>23</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Refactoring</a:t>
            </a:r>
          </a:p>
        </p:txBody>
      </p:sp>
      <p:sp>
        <p:nvSpPr>
          <p:cNvPr id="225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smtClean="0">
                <a:latin typeface="Arial" pitchFamily="34" charset="0"/>
                <a:ea typeface="ＭＳ Ｐゴシック" pitchFamily="34" charset="-128"/>
                <a:cs typeface="Arial" pitchFamily="34" charset="0"/>
              </a:rPr>
              <a:t>Programming team look for possible software improvements and make these improvements even where there is no immediate need for them.</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This improves the understandability of the software and so reduces the need for documentation.</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Changes are easier to make because the code is well-structured and clear.</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AB86F77D-C9B8-4CF8-A70B-6A654B3B791D}"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Examples of refactoring</a:t>
            </a:r>
          </a:p>
        </p:txBody>
      </p:sp>
      <p:sp>
        <p:nvSpPr>
          <p:cNvPr id="2355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smtClean="0">
                <a:latin typeface="Arial" pitchFamily="34" charset="0"/>
                <a:ea typeface="ＭＳ Ｐゴシック" pitchFamily="34" charset="-128"/>
                <a:cs typeface="Arial" pitchFamily="34" charset="0"/>
              </a:rPr>
              <a:t>Re-organization of a class hierarchy to remove duplicate code.</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Tidying up and renaming attributes and methods to make them easier to understand.</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C9AFD992-673E-4D14-A36A-755E9705D62F}"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latin typeface="Arial" pitchFamily="34" charset="0"/>
                <a:ea typeface="ＭＳ Ｐゴシック" pitchFamily="34" charset="-128"/>
                <a:cs typeface="Arial" pitchFamily="34" charset="0"/>
              </a:rPr>
              <a:t>Pair programming</a:t>
            </a:r>
          </a:p>
        </p:txBody>
      </p:sp>
      <p:sp>
        <p:nvSpPr>
          <p:cNvPr id="24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itchFamily="2" charset="2"/>
              <a:buChar char="²"/>
            </a:pPr>
            <a:r>
              <a:rPr lang="en-US" altLang="en-US" dirty="0" smtClean="0">
                <a:latin typeface="Arial" pitchFamily="34" charset="0"/>
                <a:ea typeface="ＭＳ Ｐゴシック" pitchFamily="34" charset="-128"/>
                <a:cs typeface="Arial" pitchFamily="34" charset="0"/>
              </a:rPr>
              <a:t>In XP, programmers work in pairs, sitting together to develop code</a:t>
            </a:r>
            <a:r>
              <a:rPr lang="en-US" altLang="en-US" dirty="0">
                <a:latin typeface="Arial" pitchFamily="34" charset="0"/>
                <a:ea typeface="ＭＳ Ｐゴシック" pitchFamily="34" charset="-128"/>
                <a:cs typeface="Arial" pitchFamily="34" charset="0"/>
              </a:rPr>
              <a:t>. However, the same pairs do not always </a:t>
            </a:r>
            <a:r>
              <a:rPr lang="en-US" altLang="en-US" dirty="0" smtClean="0">
                <a:latin typeface="Arial" pitchFamily="34" charset="0"/>
                <a:ea typeface="ＭＳ Ｐゴシック" pitchFamily="34" charset="-128"/>
                <a:cs typeface="Arial" pitchFamily="34" charset="0"/>
              </a:rPr>
              <a:t>program together</a:t>
            </a:r>
            <a:r>
              <a:rPr lang="en-US" altLang="en-US" dirty="0">
                <a:latin typeface="Arial" pitchFamily="34" charset="0"/>
                <a:ea typeface="ＭＳ Ｐゴシック" pitchFamily="34" charset="-128"/>
                <a:cs typeface="Arial" pitchFamily="34" charset="0"/>
              </a:rPr>
              <a:t>. Rather, pairs are created dynamically so that all team members work </a:t>
            </a:r>
            <a:r>
              <a:rPr lang="en-US" altLang="en-US" dirty="0" smtClean="0">
                <a:latin typeface="Arial" pitchFamily="34" charset="0"/>
                <a:ea typeface="ＭＳ Ｐゴシック" pitchFamily="34" charset="-128"/>
                <a:cs typeface="Arial" pitchFamily="34" charset="0"/>
              </a:rPr>
              <a:t>with each </a:t>
            </a:r>
            <a:r>
              <a:rPr lang="en-US" altLang="en-US" dirty="0">
                <a:latin typeface="Arial" pitchFamily="34" charset="0"/>
                <a:ea typeface="ＭＳ Ｐゴシック" pitchFamily="34" charset="-128"/>
                <a:cs typeface="Arial" pitchFamily="34" charset="0"/>
              </a:rPr>
              <a:t>other during the development process</a:t>
            </a:r>
            <a:r>
              <a:rPr lang="en-US" altLang="en-US" dirty="0" smtClean="0">
                <a:latin typeface="Arial" pitchFamily="34" charset="0"/>
                <a:ea typeface="ＭＳ Ｐゴシック" pitchFamily="34" charset="-128"/>
                <a:cs typeface="Arial" pitchFamily="34" charset="0"/>
              </a:rPr>
              <a:t>.</a:t>
            </a:r>
          </a:p>
          <a:p>
            <a:pPr marL="342900" lvl="1" indent="-342900">
              <a:lnSpc>
                <a:spcPct val="90000"/>
              </a:lnSpc>
              <a:spcBef>
                <a:spcPts val="600"/>
              </a:spcBef>
              <a:spcAft>
                <a:spcPts val="600"/>
              </a:spcAft>
              <a:buFont typeface="Wingdings" pitchFamily="2" charset="2"/>
              <a:buChar char="²"/>
            </a:pPr>
            <a:r>
              <a:rPr lang="en-US" altLang="en-US" sz="2400" dirty="0">
                <a:latin typeface="Arial" pitchFamily="34" charset="0"/>
                <a:ea typeface="ＭＳ Ｐゴシック" pitchFamily="34" charset="-128"/>
                <a:cs typeface="Arial" pitchFamily="34" charset="0"/>
              </a:rPr>
              <a:t>Measurements suggest that development productivity with pair programming is similar to that of two people working independently</a:t>
            </a:r>
            <a:r>
              <a:rPr lang="en-US" altLang="en-US" sz="2400" dirty="0" smtClean="0">
                <a:latin typeface="Arial" pitchFamily="34" charset="0"/>
                <a:ea typeface="ＭＳ Ｐゴシック" pitchFamily="34" charset="-128"/>
                <a:cs typeface="Arial" pitchFamily="34" charset="0"/>
              </a:rPr>
              <a:t>.</a:t>
            </a:r>
          </a:p>
          <a:p>
            <a:pPr marL="342900" lvl="1" indent="-342900">
              <a:lnSpc>
                <a:spcPct val="90000"/>
              </a:lnSpc>
              <a:spcBef>
                <a:spcPts val="600"/>
              </a:spcBef>
              <a:spcAft>
                <a:spcPts val="600"/>
              </a:spcAft>
              <a:buFont typeface="Wingdings" pitchFamily="2" charset="2"/>
              <a:buChar char="²"/>
            </a:pPr>
            <a:r>
              <a:rPr lang="en-US" altLang="en-US" sz="2400" dirty="0">
                <a:latin typeface="Arial" pitchFamily="34" charset="0"/>
                <a:ea typeface="ＭＳ Ｐゴシック" pitchFamily="34" charset="-128"/>
                <a:cs typeface="Arial" pitchFamily="34" charset="0"/>
              </a:rPr>
              <a:t>The sharing of knowledge that happens during pair programming is very important as it reduces the overall risks to a project when team members leave</a:t>
            </a:r>
            <a:r>
              <a:rPr lang="en-US" altLang="en-US" sz="2400" dirty="0" smtClean="0">
                <a:latin typeface="Arial" pitchFamily="34" charset="0"/>
                <a:ea typeface="ＭＳ Ｐゴシック" pitchFamily="34" charset="-128"/>
                <a:cs typeface="Arial" pitchFamily="34" charset="0"/>
              </a:rPr>
              <a:t>.</a:t>
            </a:r>
            <a:endParaRPr lang="en-US" altLang="en-US" sz="2400" dirty="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3AA787EE-EE59-4FE4-8785-0AE30CD50BBD}" type="slidenum">
              <a:rPr lang="en-US"/>
              <a:pPr>
                <a:defRPr/>
              </a:pPr>
              <a:t>26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Advantages of pair programming</a:t>
            </a:r>
          </a:p>
        </p:txBody>
      </p:sp>
      <p:sp>
        <p:nvSpPr>
          <p:cNvPr id="2662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Wingdings" pitchFamily="2" charset="2"/>
              <a:buChar char="²"/>
            </a:pPr>
            <a:r>
              <a:rPr lang="en-US" dirty="0"/>
              <a:t>The use of pair programming has a number of advantages:</a:t>
            </a:r>
            <a:endParaRPr lang="en-US" altLang="en-US" dirty="0">
              <a:latin typeface="Arial" pitchFamily="34" charset="0"/>
              <a:ea typeface="ＭＳ Ｐゴシック" pitchFamily="34" charset="-128"/>
              <a:cs typeface="Arial" pitchFamily="34" charset="0"/>
            </a:endParaRPr>
          </a:p>
          <a:p>
            <a:pPr lvl="1">
              <a:lnSpc>
                <a:spcPct val="90000"/>
              </a:lnSpc>
              <a:buFont typeface="Wingdings" pitchFamily="2" charset="2"/>
              <a:buChar char="²"/>
            </a:pPr>
            <a:r>
              <a:rPr lang="en-US" altLang="en-US" sz="2400" dirty="0">
                <a:latin typeface="Arial" pitchFamily="34" charset="0"/>
                <a:ea typeface="ＭＳ Ｐゴシック" pitchFamily="34" charset="-128"/>
                <a:cs typeface="Arial" pitchFamily="34" charset="0"/>
              </a:rPr>
              <a:t>This helps develop common ownership of code and spreads knowledge across the team.</a:t>
            </a:r>
          </a:p>
          <a:p>
            <a:pPr lvl="1">
              <a:lnSpc>
                <a:spcPct val="90000"/>
              </a:lnSpc>
              <a:buFont typeface="Wingdings" pitchFamily="2" charset="2"/>
              <a:buChar char="²"/>
            </a:pPr>
            <a:r>
              <a:rPr lang="en-US" altLang="en-US" sz="2400" dirty="0">
                <a:latin typeface="Arial" pitchFamily="34" charset="0"/>
                <a:ea typeface="ＭＳ Ｐゴシック" pitchFamily="34" charset="-128"/>
                <a:cs typeface="Arial" pitchFamily="34" charset="0"/>
              </a:rPr>
              <a:t>It serves as an informal review process as each line of code is looked at by at least two people.</a:t>
            </a:r>
          </a:p>
          <a:p>
            <a:pPr lvl="1">
              <a:lnSpc>
                <a:spcPct val="90000"/>
              </a:lnSpc>
              <a:buFont typeface="Wingdings" pitchFamily="2" charset="2"/>
              <a:buChar char="²"/>
            </a:pPr>
            <a:r>
              <a:rPr lang="en-US" altLang="en-US" sz="2400" dirty="0">
                <a:latin typeface="Arial" pitchFamily="34" charset="0"/>
                <a:ea typeface="ＭＳ Ｐゴシック" pitchFamily="34" charset="-128"/>
                <a:cs typeface="Arial" pitchFamily="34" charset="0"/>
              </a:rPr>
              <a:t>It encourages refactoring as the whole team can benefit from this.</a:t>
            </a:r>
          </a:p>
          <a:p>
            <a:pPr marL="457200" lvl="1" indent="0">
              <a:buNone/>
            </a:pPr>
            <a:endParaRPr lang="en-US" altLang="en-US" sz="2400"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14AEA0E2-10C9-4AD4-A1A0-F1F28D045E50}"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Scaling agile methods</a:t>
            </a:r>
          </a:p>
        </p:txBody>
      </p:sp>
      <p:sp>
        <p:nvSpPr>
          <p:cNvPr id="2765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smtClean="0">
                <a:latin typeface="Arial" pitchFamily="34" charset="0"/>
                <a:ea typeface="ＭＳ Ｐゴシック" pitchFamily="34" charset="-128"/>
                <a:cs typeface="Arial" pitchFamily="34" charset="0"/>
              </a:rPr>
              <a:t>Agile methods have proved to be successful for </a:t>
            </a:r>
            <a:r>
              <a:rPr lang="en-US" altLang="en-US" b="1" dirty="0" smtClean="0">
                <a:latin typeface="Arial" pitchFamily="34" charset="0"/>
                <a:ea typeface="ＭＳ Ｐゴシック" pitchFamily="34" charset="-128"/>
                <a:cs typeface="Arial" pitchFamily="34" charset="0"/>
              </a:rPr>
              <a:t>small and medium sized projects</a:t>
            </a:r>
            <a:r>
              <a:rPr lang="en-US" altLang="en-US" dirty="0" smtClean="0">
                <a:latin typeface="Arial" pitchFamily="34" charset="0"/>
                <a:ea typeface="ＭＳ Ｐゴシック" pitchFamily="34" charset="-128"/>
                <a:cs typeface="Arial" pitchFamily="34" charset="0"/>
              </a:rPr>
              <a:t> that can be developed by a </a:t>
            </a:r>
            <a:r>
              <a:rPr lang="en-US" altLang="en-US" b="1" dirty="0" smtClean="0">
                <a:latin typeface="Arial" pitchFamily="34" charset="0"/>
                <a:ea typeface="ＭＳ Ｐゴシック" pitchFamily="34" charset="-128"/>
                <a:cs typeface="Arial" pitchFamily="34" charset="0"/>
              </a:rPr>
              <a:t>small co-located team</a:t>
            </a:r>
            <a:r>
              <a:rPr lang="en-US" altLang="en-US" dirty="0" smtClean="0">
                <a:latin typeface="Arial" pitchFamily="34" charset="0"/>
                <a:ea typeface="ＭＳ Ｐゴシック" pitchFamily="34" charset="-128"/>
                <a:cs typeface="Arial" pitchFamily="34" charset="0"/>
              </a:rPr>
              <a:t>.</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success of agile methods comes because of </a:t>
            </a:r>
            <a:r>
              <a:rPr lang="en-US" altLang="en-US" b="1" dirty="0" smtClean="0">
                <a:latin typeface="Arial" pitchFamily="34" charset="0"/>
                <a:ea typeface="ＭＳ Ｐゴシック" pitchFamily="34" charset="-128"/>
                <a:cs typeface="Arial" pitchFamily="34" charset="0"/>
              </a:rPr>
              <a:t>improved communications</a:t>
            </a:r>
            <a:r>
              <a:rPr lang="en-US" altLang="en-US" dirty="0" smtClean="0">
                <a:latin typeface="Arial" pitchFamily="34" charset="0"/>
                <a:ea typeface="ＭＳ Ｐゴシック" pitchFamily="34" charset="-128"/>
                <a:cs typeface="Arial" pitchFamily="34" charset="0"/>
              </a:rPr>
              <a:t> which is possible when </a:t>
            </a:r>
            <a:r>
              <a:rPr lang="en-US" altLang="en-US" b="1" dirty="0" smtClean="0">
                <a:latin typeface="Arial" pitchFamily="34" charset="0"/>
                <a:ea typeface="ＭＳ Ｐゴシック" pitchFamily="34" charset="-128"/>
                <a:cs typeface="Arial" pitchFamily="34" charset="0"/>
              </a:rPr>
              <a:t>everyone is working together</a:t>
            </a:r>
            <a:r>
              <a:rPr lang="en-US" altLang="en-US" dirty="0" smtClean="0">
                <a:latin typeface="Arial" pitchFamily="34" charset="0"/>
                <a:ea typeface="ＭＳ Ｐゴシック" pitchFamily="34" charset="-128"/>
                <a:cs typeface="Arial" pitchFamily="34" charset="0"/>
              </a:rPr>
              <a:t>.</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Scaling up agile methods involves changing these to cope with larger, longer projects where there are multiple development teams, perhaps working in different locations.</a:t>
            </a:r>
          </a:p>
          <a:p>
            <a:pPr>
              <a:buFont typeface="Wingdings" pitchFamily="2" charset="2"/>
              <a:buNone/>
            </a:pPr>
            <a:endParaRPr lang="en-US" altLang="en-US"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5FC08151-2F6D-463A-A784-D94521E149E7}" type="slidenum">
              <a:rPr lang="en-US"/>
              <a:pPr>
                <a:defRPr/>
              </a:pPr>
              <a:t>28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Large systems development</a:t>
            </a:r>
          </a:p>
        </p:txBody>
      </p:sp>
      <p:sp>
        <p:nvSpPr>
          <p:cNvPr id="28675" name="Content Placeholder 2"/>
          <p:cNvSpPr>
            <a:spLocks noGrp="1"/>
          </p:cNvSpPr>
          <p:nvPr>
            <p:ph idx="1"/>
          </p:nvPr>
        </p:nvSpPr>
        <p:spPr bwMode="auto">
          <a:xfrm>
            <a:off x="248192" y="1574074"/>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000" dirty="0"/>
              <a:t>Large software system development is different from small system </a:t>
            </a:r>
            <a:r>
              <a:rPr lang="en-US" sz="2000" dirty="0" smtClean="0"/>
              <a:t>development in </a:t>
            </a:r>
            <a:r>
              <a:rPr lang="en-US" sz="2000" dirty="0"/>
              <a:t>a number of ways:</a:t>
            </a:r>
            <a:endParaRPr lang="en-GB" altLang="en-US" sz="2200" dirty="0" smtClean="0">
              <a:latin typeface="Arial" pitchFamily="34" charset="0"/>
              <a:ea typeface="ＭＳ Ｐゴシック" pitchFamily="34" charset="-128"/>
              <a:cs typeface="Arial" pitchFamily="34" charset="0"/>
            </a:endParaRPr>
          </a:p>
          <a:p>
            <a:pPr>
              <a:buFont typeface="Wingdings" pitchFamily="2" charset="2"/>
              <a:buChar char="²"/>
            </a:pPr>
            <a:r>
              <a:rPr lang="en-GB" altLang="en-US" sz="2200" dirty="0" smtClean="0">
                <a:latin typeface="Arial" pitchFamily="34" charset="0"/>
                <a:ea typeface="ＭＳ Ｐゴシック" pitchFamily="34" charset="-128"/>
                <a:cs typeface="Arial" pitchFamily="34" charset="0"/>
              </a:rPr>
              <a:t>Large systems are usually collections of separate, communicating systems, where separate teams develop each system. Frequently, these teams are working in different places, sometimes in different time zones. </a:t>
            </a:r>
          </a:p>
          <a:p>
            <a:pPr>
              <a:buFont typeface="Wingdings" pitchFamily="2" charset="2"/>
              <a:buChar char="²"/>
            </a:pPr>
            <a:r>
              <a:rPr lang="en-GB" altLang="en-US" sz="2200" dirty="0" smtClean="0">
                <a:latin typeface="Arial" pitchFamily="34" charset="0"/>
                <a:ea typeface="ＭＳ Ｐゴシック" pitchFamily="34" charset="-128"/>
                <a:cs typeface="Arial" pitchFamily="34" charset="0"/>
              </a:rPr>
              <a:t>Large systems are ‘Brownfield systems’, that is they include and interact with a number of existing systems. Many of the system requirements are concerned with this interaction and so don’t really lend themselves to flexibility and incremental development. </a:t>
            </a:r>
          </a:p>
          <a:p>
            <a:pPr marL="0" indent="0">
              <a:buNone/>
            </a:pPr>
            <a:r>
              <a:rPr lang="en-GB" altLang="en-US" sz="2200" dirty="0" smtClean="0">
                <a:latin typeface="Arial" pitchFamily="34" charset="0"/>
                <a:ea typeface="ＭＳ Ｐゴシック" pitchFamily="34" charset="-128"/>
                <a:cs typeface="Arial" pitchFamily="34" charset="0"/>
              </a:rPr>
              <a:t> </a:t>
            </a:r>
            <a:endParaRPr lang="en-US" altLang="en-US" sz="2200"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4148DB80-3F94-4E6F-8615-047CF9C2EA01}"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Rapid software development</a:t>
            </a:r>
          </a:p>
        </p:txBody>
      </p:sp>
      <p:sp>
        <p:nvSpPr>
          <p:cNvPr id="4099" name="Content Placeholder 2"/>
          <p:cNvSpPr>
            <a:spLocks noGrp="1"/>
          </p:cNvSpPr>
          <p:nvPr>
            <p:ph idx="1"/>
          </p:nvPr>
        </p:nvSpPr>
        <p:spPr bwMode="auto">
          <a:xfrm>
            <a:off x="148449" y="1517075"/>
            <a:ext cx="8793669" cy="49431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smtClean="0">
                <a:latin typeface="Arial" pitchFamily="34" charset="0"/>
                <a:ea typeface="ＭＳ Ｐゴシック" pitchFamily="34" charset="-128"/>
                <a:cs typeface="Arial" pitchFamily="34" charset="0"/>
              </a:rPr>
              <a:t>Rapid development and delivery is now often the most important requirement for software systems</a:t>
            </a:r>
          </a:p>
          <a:p>
            <a:pPr lvl="1">
              <a:buFont typeface="Wingdings" pitchFamily="2" charset="2"/>
              <a:buChar char="§"/>
            </a:pPr>
            <a:r>
              <a:rPr lang="en-US" altLang="en-US" dirty="0" smtClean="0">
                <a:latin typeface="Arial" pitchFamily="34" charset="0"/>
                <a:ea typeface="ＭＳ Ｐゴシック" pitchFamily="34" charset="-128"/>
                <a:cs typeface="Arial" pitchFamily="34" charset="0"/>
              </a:rPr>
              <a:t>New software is needed to be developed quickly to take advantage of new opportunities and to respond to </a:t>
            </a:r>
            <a:r>
              <a:rPr lang="en-US" altLang="en-US" dirty="0">
                <a:latin typeface="Arial" pitchFamily="34" charset="0"/>
                <a:ea typeface="ＭＳ Ｐゴシック" pitchFamily="34" charset="-128"/>
                <a:cs typeface="Arial" pitchFamily="34" charset="0"/>
              </a:rPr>
              <a:t>competitive </a:t>
            </a:r>
            <a:r>
              <a:rPr lang="en-US" altLang="en-US" dirty="0" smtClean="0">
                <a:latin typeface="Arial" pitchFamily="34" charset="0"/>
                <a:ea typeface="ＭＳ Ｐゴシック" pitchFamily="34" charset="-128"/>
                <a:cs typeface="Arial" pitchFamily="34" charset="0"/>
              </a:rPr>
              <a:t>pressure. Rapid </a:t>
            </a:r>
            <a:r>
              <a:rPr lang="en-US" altLang="en-US" dirty="0">
                <a:latin typeface="Arial" pitchFamily="34" charset="0"/>
                <a:ea typeface="ＭＳ Ｐゴシック" pitchFamily="34" charset="-128"/>
                <a:cs typeface="Arial" pitchFamily="34" charset="0"/>
              </a:rPr>
              <a:t>development and </a:t>
            </a:r>
            <a:r>
              <a:rPr lang="en-US" altLang="en-US" dirty="0" smtClean="0">
                <a:latin typeface="Arial" pitchFamily="34" charset="0"/>
                <a:ea typeface="ＭＳ Ｐゴシック" pitchFamily="34" charset="-128"/>
                <a:cs typeface="Arial" pitchFamily="34" charset="0"/>
              </a:rPr>
              <a:t>delivery is </a:t>
            </a:r>
            <a:r>
              <a:rPr lang="en-US" altLang="en-US" dirty="0">
                <a:latin typeface="Arial" pitchFamily="34" charset="0"/>
                <a:ea typeface="ＭＳ Ｐゴシック" pitchFamily="34" charset="-128"/>
                <a:cs typeface="Arial" pitchFamily="34" charset="0"/>
              </a:rPr>
              <a:t>therefore now often the most critical requirement for software </a:t>
            </a:r>
            <a:r>
              <a:rPr lang="en-US" altLang="en-US" dirty="0" smtClean="0">
                <a:latin typeface="Arial" pitchFamily="34" charset="0"/>
                <a:ea typeface="ＭＳ Ｐゴシック" pitchFamily="34" charset="-128"/>
                <a:cs typeface="Arial" pitchFamily="34" charset="0"/>
              </a:rPr>
              <a:t>systems.</a:t>
            </a:r>
          </a:p>
          <a:p>
            <a:pPr lvl="1">
              <a:buFont typeface="Wingdings" pitchFamily="2" charset="2"/>
              <a:buChar char="§"/>
            </a:pPr>
            <a:r>
              <a:rPr lang="en-US" altLang="en-US" dirty="0" smtClean="0">
                <a:latin typeface="Arial" pitchFamily="34" charset="0"/>
                <a:ea typeface="ＭＳ Ｐゴシック" pitchFamily="34" charset="-128"/>
                <a:cs typeface="Arial" pitchFamily="34" charset="0"/>
              </a:rPr>
              <a:t>Software has to evolve quickly to reflect changing business needs.</a:t>
            </a:r>
          </a:p>
          <a:p>
            <a:pPr>
              <a:buFont typeface="Wingdings" pitchFamily="2" charset="2"/>
              <a:buChar char="²"/>
            </a:pPr>
            <a:r>
              <a:rPr lang="en-US" altLang="en-US" dirty="0" smtClean="0">
                <a:latin typeface="Arial" pitchFamily="34" charset="0"/>
                <a:ea typeface="ＭＳ Ｐゴシック" pitchFamily="34" charset="-128"/>
                <a:cs typeface="Arial" pitchFamily="34" charset="0"/>
              </a:rPr>
              <a:t>Rapid software development</a:t>
            </a:r>
          </a:p>
          <a:p>
            <a:pPr lvl="1">
              <a:buFont typeface="Arial" panose="020B0604020202020204" pitchFamily="34" charset="0"/>
              <a:buChar char="•"/>
            </a:pPr>
            <a:r>
              <a:rPr lang="en-US" dirty="0" smtClean="0"/>
              <a:t>Rapid </a:t>
            </a:r>
            <a:r>
              <a:rPr lang="en-US" dirty="0"/>
              <a:t>software development processes are designed to produce useful </a:t>
            </a:r>
            <a:r>
              <a:rPr lang="en-US" dirty="0" smtClean="0"/>
              <a:t>software quickly.</a:t>
            </a:r>
          </a:p>
          <a:p>
            <a:pPr lvl="1">
              <a:buFont typeface="Arial" panose="020B0604020202020204" pitchFamily="34" charset="0"/>
              <a:buChar char="•"/>
            </a:pPr>
            <a:r>
              <a:rPr lang="en-US" dirty="0"/>
              <a:t>The software is not developed as a single unit but as a series of increments, </a:t>
            </a:r>
            <a:r>
              <a:rPr lang="en-US" dirty="0" smtClean="0"/>
              <a:t>with each </a:t>
            </a:r>
            <a:r>
              <a:rPr lang="en-US" dirty="0"/>
              <a:t>increment including new system functionality.</a:t>
            </a:r>
            <a:endParaRPr lang="en-US"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BE0B2A34-B4CD-45CD-8F81-EFB7F351B13B}" type="slidenum">
              <a:rPr lang="en-US"/>
              <a:pPr>
                <a:defRPr/>
              </a:pPr>
              <a:t>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Large system development</a:t>
            </a:r>
          </a:p>
        </p:txBody>
      </p:sp>
      <p:sp>
        <p:nvSpPr>
          <p:cNvPr id="29699" name="Content Placeholder 2"/>
          <p:cNvSpPr>
            <a:spLocks noGrp="1"/>
          </p:cNvSpPr>
          <p:nvPr>
            <p:ph idx="1"/>
          </p:nvPr>
        </p:nvSpPr>
        <p:spPr bwMode="auto">
          <a:xfrm>
            <a:off x="156751" y="1596281"/>
            <a:ext cx="842554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GB" altLang="en-US" dirty="0" smtClean="0">
                <a:latin typeface="Arial" pitchFamily="34" charset="0"/>
                <a:ea typeface="ＭＳ Ｐゴシック" pitchFamily="34" charset="-128"/>
                <a:cs typeface="Arial" pitchFamily="34" charset="0"/>
              </a:rPr>
              <a:t>Large systems and their development processes are often constrained by external rules and regulations limiting the way that they can be developed, </a:t>
            </a:r>
            <a:r>
              <a:rPr lang="en-US" altLang="en-US" dirty="0" smtClean="0">
                <a:latin typeface="Arial" pitchFamily="34" charset="0"/>
                <a:ea typeface="ＭＳ Ｐゴシック" pitchFamily="34" charset="-128"/>
                <a:cs typeface="Arial" pitchFamily="34" charset="0"/>
              </a:rPr>
              <a:t>that require </a:t>
            </a:r>
            <a:r>
              <a:rPr lang="en-US" altLang="en-US" dirty="0">
                <a:latin typeface="Arial" pitchFamily="34" charset="0"/>
                <a:ea typeface="ＭＳ Ｐゴシック" pitchFamily="34" charset="-128"/>
                <a:cs typeface="Arial" pitchFamily="34" charset="0"/>
              </a:rPr>
              <a:t>certain types of system documentation to be </a:t>
            </a:r>
            <a:r>
              <a:rPr lang="en-US" altLang="en-US" dirty="0" smtClean="0">
                <a:latin typeface="Arial" pitchFamily="34" charset="0"/>
                <a:ea typeface="ＭＳ Ｐゴシック" pitchFamily="34" charset="-128"/>
                <a:cs typeface="Arial" pitchFamily="34" charset="0"/>
              </a:rPr>
              <a:t>produced, etc</a:t>
            </a:r>
            <a:r>
              <a:rPr lang="en-US" altLang="en-US" dirty="0">
                <a:latin typeface="Arial" pitchFamily="34" charset="0"/>
                <a:ea typeface="ＭＳ Ｐゴシック" pitchFamily="34" charset="-128"/>
                <a:cs typeface="Arial" pitchFamily="34" charset="0"/>
              </a:rPr>
              <a:t>.</a:t>
            </a:r>
            <a:endParaRPr lang="en-GB" altLang="en-US" dirty="0" smtClean="0">
              <a:latin typeface="Arial" pitchFamily="34" charset="0"/>
              <a:ea typeface="ＭＳ Ｐゴシック" pitchFamily="34" charset="-128"/>
              <a:cs typeface="Arial" pitchFamily="34" charset="0"/>
            </a:endParaRPr>
          </a:p>
          <a:p>
            <a:pPr>
              <a:buFont typeface="Wingdings" pitchFamily="2" charset="2"/>
              <a:buChar char="²"/>
            </a:pPr>
            <a:r>
              <a:rPr lang="en-GB" altLang="en-US" dirty="0" smtClean="0">
                <a:latin typeface="Arial" pitchFamily="34" charset="0"/>
                <a:ea typeface="ＭＳ Ｐゴシック" pitchFamily="34" charset="-128"/>
                <a:cs typeface="Arial" pitchFamily="34" charset="0"/>
              </a:rPr>
              <a:t>Large systems have a long procurement and development time. It is difficult to maintain coherent teams who know about the system over that period as, inevitably, people move on to other jobs and projects. </a:t>
            </a:r>
          </a:p>
          <a:p>
            <a:pPr>
              <a:buFont typeface="Wingdings" pitchFamily="2" charset="2"/>
              <a:buChar char="²"/>
            </a:pPr>
            <a:r>
              <a:rPr lang="en-GB" altLang="en-US" dirty="0" smtClean="0">
                <a:latin typeface="Arial" pitchFamily="34" charset="0"/>
                <a:ea typeface="ＭＳ Ｐゴシック" pitchFamily="34" charset="-128"/>
                <a:cs typeface="Arial" pitchFamily="34" charset="0"/>
              </a:rPr>
              <a:t>Large systems usually have a diverse set of stakeholders. It is practically impossible to involve all of these different stakeholders in the development process. </a:t>
            </a:r>
            <a:endParaRPr lang="en-US" altLang="en-US"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EFCC4E69-6C1C-4863-A25C-CBC4F917DA60}" type="slidenum">
              <a:rPr lang="en-US"/>
              <a:pPr>
                <a:defRPr/>
              </a:pPr>
              <a:t>30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Scaling out and scaling up</a:t>
            </a:r>
          </a:p>
        </p:txBody>
      </p:sp>
      <p:sp>
        <p:nvSpPr>
          <p:cNvPr id="30723" name="Content Placeholder 2"/>
          <p:cNvSpPr>
            <a:spLocks noGrp="1"/>
          </p:cNvSpPr>
          <p:nvPr>
            <p:ph idx="1"/>
          </p:nvPr>
        </p:nvSpPr>
        <p:spPr bwMode="auto">
          <a:xfrm>
            <a:off x="457199" y="1600200"/>
            <a:ext cx="833845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dirty="0"/>
              <a:t>There are two perspectives on the scaling of </a:t>
            </a:r>
            <a:r>
              <a:rPr lang="en-US" dirty="0" smtClean="0"/>
              <a:t>agile methods</a:t>
            </a:r>
            <a:r>
              <a:rPr lang="en-US" dirty="0"/>
              <a:t>:</a:t>
            </a:r>
            <a:endParaRPr lang="en-GB" altLang="en-US" dirty="0" smtClean="0">
              <a:latin typeface="Arial" pitchFamily="34" charset="0"/>
              <a:ea typeface="ＭＳ Ｐゴシック" pitchFamily="34" charset="-128"/>
              <a:cs typeface="Arial" pitchFamily="34" charset="0"/>
            </a:endParaRPr>
          </a:p>
          <a:p>
            <a:pPr>
              <a:buFont typeface="Wingdings" pitchFamily="2" charset="2"/>
              <a:buChar char="²"/>
            </a:pPr>
            <a:r>
              <a:rPr lang="en-GB" altLang="en-US" dirty="0" smtClean="0">
                <a:latin typeface="Arial" pitchFamily="34" charset="0"/>
                <a:ea typeface="ＭＳ Ｐゴシック" pitchFamily="34" charset="-128"/>
                <a:cs typeface="Arial" pitchFamily="34" charset="0"/>
              </a:rPr>
              <a:t>‘Scaling up’ is concerned with using agile methods for developing large software systems that cannot be developed by a small team.</a:t>
            </a:r>
          </a:p>
          <a:p>
            <a:pPr>
              <a:buFont typeface="Wingdings" pitchFamily="2" charset="2"/>
              <a:buChar char="²"/>
            </a:pPr>
            <a:r>
              <a:rPr lang="en-GB" altLang="en-US" dirty="0" smtClean="0">
                <a:latin typeface="Arial" pitchFamily="34" charset="0"/>
                <a:ea typeface="ＭＳ Ｐゴシック" pitchFamily="34" charset="-128"/>
                <a:cs typeface="Arial" pitchFamily="34" charset="0"/>
              </a:rPr>
              <a:t>‘Scaling out’ is concerned with how agile methods can be introduced across a large organization with many years of software development experience.</a:t>
            </a:r>
          </a:p>
          <a:p>
            <a:pPr>
              <a:buFont typeface="Wingdings" pitchFamily="2" charset="2"/>
              <a:buChar char="²"/>
            </a:pPr>
            <a:r>
              <a:rPr lang="en-GB" altLang="en-US" dirty="0" smtClean="0">
                <a:latin typeface="Arial" pitchFamily="34" charset="0"/>
                <a:ea typeface="ＭＳ Ｐゴシック" pitchFamily="34" charset="-128"/>
                <a:cs typeface="Arial" pitchFamily="34" charset="0"/>
              </a:rPr>
              <a:t>When scaling agile methods it is essential to maintain the fundamentals of agile methods</a:t>
            </a:r>
          </a:p>
          <a:p>
            <a:pPr lvl="1">
              <a:buFont typeface="Wingdings" pitchFamily="2" charset="2"/>
              <a:buChar char="§"/>
            </a:pPr>
            <a:r>
              <a:rPr lang="en-GB" altLang="en-US" dirty="0" smtClean="0">
                <a:latin typeface="Arial" pitchFamily="34" charset="0"/>
                <a:ea typeface="ＭＳ Ｐゴシック" pitchFamily="34" charset="-128"/>
                <a:cs typeface="Arial" pitchFamily="34" charset="0"/>
              </a:rPr>
              <a:t>Flexible planning, frequent system releases, continuous integration, test-driven development and good team communications. </a:t>
            </a:r>
          </a:p>
          <a:p>
            <a:pPr>
              <a:buFont typeface="Wingdings" pitchFamily="2" charset="2"/>
              <a:buChar char="²"/>
            </a:pPr>
            <a:endParaRPr lang="en-US" altLang="en-US"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1"/>
          </p:nvPr>
        </p:nvSpPr>
        <p:spPr>
          <a:xfrm>
            <a:off x="5462477" y="6421665"/>
            <a:ext cx="2895600" cy="365125"/>
          </a:xfrm>
        </p:spPr>
        <p:txBody>
          <a:bodyPr/>
          <a:lstStyle/>
          <a:p>
            <a:pPr>
              <a:defRPr/>
            </a:pPr>
            <a:r>
              <a:rPr lang="en-US" dirty="0"/>
              <a:t>Chapter 3 Agile software development</a:t>
            </a:r>
          </a:p>
        </p:txBody>
      </p:sp>
      <p:sp>
        <p:nvSpPr>
          <p:cNvPr id="5" name="Slide Number Placeholder 4"/>
          <p:cNvSpPr>
            <a:spLocks noGrp="1"/>
          </p:cNvSpPr>
          <p:nvPr>
            <p:ph type="sldNum" sz="quarter" idx="12"/>
          </p:nvPr>
        </p:nvSpPr>
        <p:spPr/>
        <p:txBody>
          <a:bodyPr/>
          <a:lstStyle/>
          <a:p>
            <a:pPr>
              <a:defRPr/>
            </a:pPr>
            <a:fld id="{2D578058-1841-48AA-B9B4-F59AF45597C7}"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Scaling up to large systems</a:t>
            </a:r>
          </a:p>
        </p:txBody>
      </p:sp>
      <p:sp>
        <p:nvSpPr>
          <p:cNvPr id="31747" name="Content Placeholder 2"/>
          <p:cNvSpPr>
            <a:spLocks noGrp="1"/>
          </p:cNvSpPr>
          <p:nvPr>
            <p:ph idx="1"/>
          </p:nvPr>
        </p:nvSpPr>
        <p:spPr bwMode="auto">
          <a:xfrm>
            <a:off x="248191" y="1547948"/>
            <a:ext cx="833410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en-US" sz="2200" dirty="0" smtClean="0">
                <a:latin typeface="Arial" pitchFamily="34" charset="0"/>
                <a:ea typeface="ＭＳ Ｐゴシック" pitchFamily="34" charset="-128"/>
                <a:cs typeface="Arial" pitchFamily="34" charset="0"/>
              </a:rPr>
              <a:t>The </a:t>
            </a:r>
            <a:r>
              <a:rPr lang="en-US" altLang="en-US" sz="2200" dirty="0">
                <a:latin typeface="Arial" pitchFamily="34" charset="0"/>
                <a:ea typeface="ＭＳ Ｐゴシック" pitchFamily="34" charset="-128"/>
                <a:cs typeface="Arial" pitchFamily="34" charset="0"/>
              </a:rPr>
              <a:t>critical </a:t>
            </a:r>
            <a:r>
              <a:rPr lang="en-US" altLang="en-US" sz="2200" dirty="0" smtClean="0">
                <a:latin typeface="Arial" pitchFamily="34" charset="0"/>
                <a:ea typeface="ＭＳ Ｐゴシック" pitchFamily="34" charset="-128"/>
                <a:cs typeface="Arial" pitchFamily="34" charset="0"/>
              </a:rPr>
              <a:t>adaptations that </a:t>
            </a:r>
            <a:r>
              <a:rPr lang="en-US" altLang="en-US" sz="2200" dirty="0">
                <a:latin typeface="Arial" pitchFamily="34" charset="0"/>
                <a:ea typeface="ＭＳ Ｐゴシック" pitchFamily="34" charset="-128"/>
                <a:cs typeface="Arial" pitchFamily="34" charset="0"/>
              </a:rPr>
              <a:t>have to be introduced are as follows:</a:t>
            </a:r>
            <a:endParaRPr lang="en-GB" altLang="en-US" sz="2200" dirty="0" smtClean="0">
              <a:latin typeface="Arial" pitchFamily="34" charset="0"/>
              <a:ea typeface="ＭＳ Ｐゴシック" pitchFamily="34" charset="-128"/>
              <a:cs typeface="Arial" pitchFamily="34" charset="0"/>
            </a:endParaRPr>
          </a:p>
          <a:p>
            <a:pPr>
              <a:buFont typeface="Wingdings" pitchFamily="2" charset="2"/>
              <a:buChar char="²"/>
            </a:pPr>
            <a:r>
              <a:rPr lang="en-GB" altLang="en-US" sz="2200" dirty="0" smtClean="0">
                <a:latin typeface="Arial" pitchFamily="34" charset="0"/>
                <a:ea typeface="ＭＳ Ｐゴシック" pitchFamily="34" charset="-128"/>
                <a:cs typeface="Arial" pitchFamily="34" charset="0"/>
              </a:rPr>
              <a:t>For large systems development, it is not possible to focus only on the code of the system. You need to do more up-front design and system documentation</a:t>
            </a:r>
          </a:p>
          <a:p>
            <a:pPr>
              <a:buFont typeface="Wingdings" pitchFamily="2" charset="2"/>
              <a:buChar char="²"/>
            </a:pPr>
            <a:r>
              <a:rPr lang="en-GB" altLang="en-US" sz="2200" dirty="0" smtClean="0">
                <a:latin typeface="Arial" pitchFamily="34" charset="0"/>
                <a:ea typeface="ＭＳ Ｐゴシック" pitchFamily="34" charset="-128"/>
                <a:cs typeface="Arial" pitchFamily="34" charset="0"/>
              </a:rPr>
              <a:t>Cross-team communication mechanisms have to be designed and used. This should involve regular phone and video conferences between team members and frequent, short electronic meetings where teams update each other on progress. </a:t>
            </a:r>
          </a:p>
          <a:p>
            <a:pPr>
              <a:buFont typeface="Wingdings" pitchFamily="2" charset="2"/>
              <a:buChar char="²"/>
            </a:pPr>
            <a:r>
              <a:rPr lang="en-GB" altLang="en-US" sz="2200" dirty="0" smtClean="0">
                <a:latin typeface="Arial" pitchFamily="34" charset="0"/>
                <a:ea typeface="ＭＳ Ｐゴシック" pitchFamily="34" charset="-128"/>
                <a:cs typeface="Arial" pitchFamily="34" charset="0"/>
              </a:rPr>
              <a:t>Continuous integration, where the whole system is built every time any developer checks in a change, is practically impossible. However, it is essential to maintain frequent system builds and regular releases of the system. </a:t>
            </a:r>
            <a:endParaRPr lang="en-US" altLang="en-US" sz="2200" dirty="0" smtClean="0">
              <a:latin typeface="Arial" pitchFamily="34" charset="0"/>
              <a:ea typeface="ＭＳ Ｐゴシック" pitchFamily="34" charset="-128"/>
              <a:cs typeface="Arial" pitchFamily="34" charset="0"/>
            </a:endParaRPr>
          </a:p>
        </p:txBody>
      </p:sp>
      <p:sp>
        <p:nvSpPr>
          <p:cNvPr id="4" name="Slide Number Placeholder 3"/>
          <p:cNvSpPr>
            <a:spLocks noGrp="1"/>
          </p:cNvSpPr>
          <p:nvPr>
            <p:ph type="sldNum" sz="quarter" idx="12"/>
          </p:nvPr>
        </p:nvSpPr>
        <p:spPr/>
        <p:txBody>
          <a:bodyPr/>
          <a:lstStyle/>
          <a:p>
            <a:pPr>
              <a:defRPr/>
            </a:pPr>
            <a:fld id="{7E3545A5-B7DE-436C-9007-C3F183FDFA6D}" type="slidenum">
              <a:rPr lang="en-US"/>
              <a:pPr>
                <a:defRPr/>
              </a:pPr>
              <a:t>32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Scaling out to large companies</a:t>
            </a:r>
          </a:p>
        </p:txBody>
      </p:sp>
      <p:sp>
        <p:nvSpPr>
          <p:cNvPr id="32771" name="Content Placeholder 2"/>
          <p:cNvSpPr>
            <a:spLocks noGrp="1"/>
          </p:cNvSpPr>
          <p:nvPr>
            <p:ph idx="1"/>
          </p:nvPr>
        </p:nvSpPr>
        <p:spPr bwMode="auto">
          <a:xfrm>
            <a:off x="457200" y="1600200"/>
            <a:ext cx="84074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000" dirty="0"/>
              <a:t>It is difficult to introduce agile </a:t>
            </a:r>
            <a:r>
              <a:rPr lang="en-US" sz="2000" dirty="0" smtClean="0"/>
              <a:t>methods </a:t>
            </a:r>
            <a:r>
              <a:rPr lang="en-US" sz="2000" dirty="0"/>
              <a:t>into large companies for a number </a:t>
            </a:r>
            <a:r>
              <a:rPr lang="en-US" sz="2000" dirty="0" smtClean="0"/>
              <a:t>of reasons</a:t>
            </a:r>
            <a:r>
              <a:rPr lang="en-US" sz="2000" dirty="0"/>
              <a:t>:</a:t>
            </a:r>
            <a:endParaRPr lang="en-GB" altLang="en-US" sz="2000" dirty="0" smtClean="0">
              <a:latin typeface="Arial" pitchFamily="34" charset="0"/>
              <a:ea typeface="ＭＳ Ｐゴシック" pitchFamily="34" charset="-128"/>
              <a:cs typeface="Arial" pitchFamily="34" charset="0"/>
            </a:endParaRPr>
          </a:p>
          <a:p>
            <a:pPr>
              <a:buFont typeface="Wingdings" pitchFamily="2" charset="2"/>
              <a:buChar char="²"/>
            </a:pPr>
            <a:r>
              <a:rPr lang="en-GB" altLang="en-US" sz="2000" dirty="0" smtClean="0">
                <a:latin typeface="Arial" pitchFamily="34" charset="0"/>
                <a:ea typeface="ＭＳ Ｐゴシック" pitchFamily="34" charset="-128"/>
                <a:cs typeface="Arial" pitchFamily="34" charset="0"/>
              </a:rPr>
              <a:t>Project managers who do not have experience of agile methods may be reluctant to accept the risk of a new approach.</a:t>
            </a:r>
          </a:p>
          <a:p>
            <a:pPr>
              <a:buFont typeface="Wingdings" pitchFamily="2" charset="2"/>
              <a:buChar char="²"/>
            </a:pPr>
            <a:r>
              <a:rPr lang="en-GB" altLang="en-US" sz="2000" dirty="0" smtClean="0">
                <a:latin typeface="Arial" pitchFamily="34" charset="0"/>
                <a:ea typeface="ＭＳ Ｐゴシック" pitchFamily="34" charset="-128"/>
                <a:cs typeface="Arial" pitchFamily="34" charset="0"/>
              </a:rPr>
              <a:t>Large organizations often have quality procedures and standards that all projects are expected to follow and, because of their bureaucratic nature, these are likely to be incompatible with agile methods. </a:t>
            </a:r>
          </a:p>
          <a:p>
            <a:pPr>
              <a:buFont typeface="Wingdings" pitchFamily="2" charset="2"/>
              <a:buChar char="²"/>
            </a:pPr>
            <a:r>
              <a:rPr lang="en-GB" altLang="en-US" sz="2000" dirty="0" smtClean="0">
                <a:latin typeface="Arial" pitchFamily="34" charset="0"/>
                <a:ea typeface="ＭＳ Ｐゴシック" pitchFamily="34" charset="-128"/>
                <a:cs typeface="Arial" pitchFamily="34" charset="0"/>
              </a:rPr>
              <a:t>Agile methods seem to work best when team members have a relatively high skill level. However, within large organizations, there are likely to be a wide range of skills and abilities. </a:t>
            </a:r>
          </a:p>
          <a:p>
            <a:pPr>
              <a:buFont typeface="Wingdings" pitchFamily="2" charset="2"/>
              <a:buChar char="²"/>
            </a:pPr>
            <a:r>
              <a:rPr lang="en-GB" altLang="en-US" sz="2000" dirty="0" smtClean="0">
                <a:latin typeface="Arial" pitchFamily="34" charset="0"/>
                <a:ea typeface="ＭＳ Ｐゴシック" pitchFamily="34" charset="-128"/>
                <a:cs typeface="Arial" pitchFamily="34" charset="0"/>
              </a:rPr>
              <a:t>There may be cultural resistance to agile methods, especially in those organizations that have a long history of using conventional systems engineering processes.</a:t>
            </a:r>
          </a:p>
        </p:txBody>
      </p:sp>
      <p:sp>
        <p:nvSpPr>
          <p:cNvPr id="4" name="Slide Number Placeholder 3"/>
          <p:cNvSpPr>
            <a:spLocks noGrp="1"/>
          </p:cNvSpPr>
          <p:nvPr>
            <p:ph type="sldNum" sz="quarter" idx="12"/>
          </p:nvPr>
        </p:nvSpPr>
        <p:spPr/>
        <p:txBody>
          <a:bodyPr/>
          <a:lstStyle/>
          <a:p>
            <a:pPr>
              <a:defRPr/>
            </a:pPr>
            <a:fld id="{78F1A22F-4E1D-4423-BC32-04EA7F156968}" type="slidenum">
              <a:rPr lang="en-US"/>
              <a:pPr>
                <a:defRPr/>
              </a:pPr>
              <a:t>33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Key points</a:t>
            </a:r>
          </a:p>
        </p:txBody>
      </p:sp>
      <p:sp>
        <p:nvSpPr>
          <p:cNvPr id="3379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GB" altLang="en-US" dirty="0" smtClean="0">
                <a:latin typeface="Arial" pitchFamily="34" charset="0"/>
                <a:ea typeface="ＭＳ Ｐゴシック" pitchFamily="34" charset="-128"/>
                <a:cs typeface="Arial" pitchFamily="34" charset="0"/>
              </a:rPr>
              <a:t>A particular strength of extreme programming is the development of automated tests before a program feature is created. All tests must successfully execute when an increment is integrated into a system.</a:t>
            </a:r>
          </a:p>
          <a:p>
            <a:pPr>
              <a:buFont typeface="Wingdings" pitchFamily="2" charset="2"/>
              <a:buChar char="²"/>
            </a:pPr>
            <a:r>
              <a:rPr lang="en-GB" altLang="en-US" dirty="0" smtClean="0">
                <a:latin typeface="Arial" pitchFamily="34" charset="0"/>
                <a:ea typeface="ＭＳ Ｐゴシック" pitchFamily="34" charset="-128"/>
                <a:cs typeface="Arial" pitchFamily="34" charset="0"/>
              </a:rPr>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47366EF5-7E1A-4A68-9F7A-6661DDF34A19}" type="slidenum">
              <a:rPr lang="en-US"/>
              <a:pPr>
                <a:defRPr/>
              </a:pPr>
              <a:t>34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Rapid software development</a:t>
            </a:r>
            <a:endParaRPr lang="en-US" dirty="0"/>
          </a:p>
        </p:txBody>
      </p:sp>
      <p:sp>
        <p:nvSpPr>
          <p:cNvPr id="3" name="Content Placeholder 2"/>
          <p:cNvSpPr>
            <a:spLocks noGrp="1"/>
          </p:cNvSpPr>
          <p:nvPr>
            <p:ph idx="1"/>
          </p:nvPr>
        </p:nvSpPr>
        <p:spPr>
          <a:xfrm>
            <a:off x="457199" y="1612075"/>
            <a:ext cx="8389917" cy="4658096"/>
          </a:xfrm>
        </p:spPr>
        <p:txBody>
          <a:bodyPr/>
          <a:lstStyle/>
          <a:p>
            <a:pPr marL="57150" indent="0">
              <a:buNone/>
            </a:pPr>
            <a:r>
              <a:rPr lang="en-US" altLang="en-US" dirty="0">
                <a:latin typeface="Arial" pitchFamily="34" charset="0"/>
                <a:ea typeface="ＭＳ Ｐゴシック" pitchFamily="34" charset="-128"/>
                <a:cs typeface="Arial" pitchFamily="34" charset="0"/>
              </a:rPr>
              <a:t>Although there are many approaches to rapid software development, they share some </a:t>
            </a:r>
            <a:r>
              <a:rPr lang="en-US" altLang="en-US" dirty="0" smtClean="0">
                <a:latin typeface="Arial" pitchFamily="34" charset="0"/>
                <a:ea typeface="ＭＳ Ｐゴシック" pitchFamily="34" charset="-128"/>
                <a:cs typeface="Arial" pitchFamily="34" charset="0"/>
              </a:rPr>
              <a:t>fundamental characteristics</a:t>
            </a:r>
            <a:r>
              <a:rPr lang="en-US" altLang="en-US" dirty="0">
                <a:latin typeface="Arial" pitchFamily="34" charset="0"/>
                <a:ea typeface="ＭＳ Ｐゴシック" pitchFamily="34" charset="-128"/>
                <a:cs typeface="Arial" pitchFamily="34" charset="0"/>
              </a:rPr>
              <a:t>:</a:t>
            </a:r>
          </a:p>
          <a:p>
            <a:pPr lvl="1">
              <a:buFont typeface="Wingdings" pitchFamily="2" charset="2"/>
              <a:buChar char="§"/>
            </a:pPr>
            <a:r>
              <a:rPr lang="en-US" altLang="en-US" dirty="0">
                <a:latin typeface="Arial" pitchFamily="34" charset="0"/>
                <a:ea typeface="ＭＳ Ｐゴシック" pitchFamily="34" charset="-128"/>
                <a:cs typeface="Arial" pitchFamily="34" charset="0"/>
              </a:rPr>
              <a:t>Specification, design and implementation are </a:t>
            </a:r>
            <a:r>
              <a:rPr lang="en-US" altLang="en-US" dirty="0" smtClean="0">
                <a:latin typeface="Arial" pitchFamily="34" charset="0"/>
                <a:ea typeface="ＭＳ Ｐゴシック" pitchFamily="34" charset="-128"/>
                <a:cs typeface="Arial" pitchFamily="34" charset="0"/>
              </a:rPr>
              <a:t>interleaved;</a:t>
            </a:r>
            <a:endParaRPr lang="en-US" altLang="en-US" dirty="0">
              <a:latin typeface="Arial" pitchFamily="34" charset="0"/>
              <a:ea typeface="ＭＳ Ｐゴシック" pitchFamily="34" charset="-128"/>
              <a:cs typeface="Arial" pitchFamily="34" charset="0"/>
            </a:endParaRPr>
          </a:p>
          <a:p>
            <a:pPr lvl="1">
              <a:buFont typeface="Wingdings" pitchFamily="2" charset="2"/>
              <a:buChar char="§"/>
            </a:pPr>
            <a:r>
              <a:rPr lang="en-US" altLang="en-US" dirty="0">
                <a:latin typeface="Arial" pitchFamily="34" charset="0"/>
                <a:ea typeface="ＭＳ Ｐゴシック" pitchFamily="34" charset="-128"/>
                <a:cs typeface="Arial" pitchFamily="34" charset="0"/>
              </a:rPr>
              <a:t>System is developed as a series of versions with stakeholders involved in </a:t>
            </a:r>
            <a:r>
              <a:rPr lang="en-US" altLang="en-US" dirty="0" smtClean="0">
                <a:latin typeface="Arial" pitchFamily="34" charset="0"/>
                <a:ea typeface="ＭＳ Ｐゴシック" pitchFamily="34" charset="-128"/>
                <a:cs typeface="Arial" pitchFamily="34" charset="0"/>
              </a:rPr>
              <a:t>specifying and evaluating each version;</a:t>
            </a:r>
            <a:endParaRPr lang="en-US" altLang="en-US" dirty="0">
              <a:latin typeface="Arial" pitchFamily="34" charset="0"/>
              <a:ea typeface="ＭＳ Ｐゴシック" pitchFamily="34" charset="-128"/>
              <a:cs typeface="Arial" pitchFamily="34" charset="0"/>
            </a:endParaRPr>
          </a:p>
          <a:p>
            <a:pPr lvl="1">
              <a:buFont typeface="Wingdings" pitchFamily="2" charset="2"/>
              <a:buChar char="§"/>
            </a:pPr>
            <a:r>
              <a:rPr lang="en-US" altLang="en-US" dirty="0">
                <a:latin typeface="Arial" pitchFamily="34" charset="0"/>
                <a:ea typeface="ＭＳ Ｐゴシック" pitchFamily="34" charset="-128"/>
                <a:cs typeface="Arial" pitchFamily="34" charset="0"/>
              </a:rPr>
              <a:t>System user interfaces are often developed using an interactive </a:t>
            </a:r>
            <a:r>
              <a:rPr lang="en-US" altLang="en-US" dirty="0" smtClean="0">
                <a:latin typeface="Arial" pitchFamily="34" charset="0"/>
                <a:ea typeface="ＭＳ Ｐゴシック" pitchFamily="34" charset="-128"/>
                <a:cs typeface="Arial" pitchFamily="34" charset="0"/>
              </a:rPr>
              <a:t>development environment (IDE) </a:t>
            </a:r>
            <a:r>
              <a:rPr lang="en-US" altLang="en-US" dirty="0">
                <a:latin typeface="Arial" pitchFamily="34" charset="0"/>
                <a:ea typeface="ＭＳ Ｐゴシック" pitchFamily="34" charset="-128"/>
                <a:cs typeface="Arial" pitchFamily="34" charset="0"/>
              </a:rPr>
              <a:t>that allows the interface design to be quickly created by drawing and </a:t>
            </a:r>
            <a:r>
              <a:rPr lang="en-US" altLang="en-US" dirty="0" smtClean="0">
                <a:latin typeface="Arial" pitchFamily="34" charset="0"/>
                <a:ea typeface="ＭＳ Ｐゴシック" pitchFamily="34" charset="-128"/>
                <a:cs typeface="Arial" pitchFamily="34" charset="0"/>
              </a:rPr>
              <a:t>placing icons </a:t>
            </a:r>
            <a:r>
              <a:rPr lang="en-US" altLang="en-US" dirty="0">
                <a:latin typeface="Arial" pitchFamily="34" charset="0"/>
                <a:ea typeface="ＭＳ Ｐゴシック" pitchFamily="34" charset="-128"/>
                <a:cs typeface="Arial" pitchFamily="34" charset="0"/>
              </a:rPr>
              <a:t>on the </a:t>
            </a:r>
            <a:r>
              <a:rPr lang="en-US" altLang="en-US" dirty="0" smtClean="0">
                <a:latin typeface="Arial" pitchFamily="34" charset="0"/>
                <a:ea typeface="ＭＳ Ｐゴシック" pitchFamily="34" charset="-128"/>
                <a:cs typeface="Arial" pitchFamily="34" charset="0"/>
              </a:rPr>
              <a:t>interface;</a:t>
            </a:r>
          </a:p>
          <a:p>
            <a:pPr marL="457200" lvl="1" indent="0">
              <a:buNone/>
            </a:pPr>
            <a:endParaRPr lang="en-US" altLang="en-US" dirty="0">
              <a:latin typeface="Arial" pitchFamily="34" charset="0"/>
              <a:ea typeface="ＭＳ Ｐゴシック" pitchFamily="34" charset="-128"/>
              <a:cs typeface="Arial" pitchFamily="34" charset="0"/>
            </a:endParaRP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6A0C8F80-6518-4BB7-9B01-B81C8CE470BE}" type="slidenum">
              <a:rPr lang="en-US" smtClean="0"/>
              <a:pPr>
                <a:defRPr/>
              </a:pPr>
              <a:t>4</a:t>
            </a:fld>
            <a:endParaRPr lang="en-US"/>
          </a:p>
        </p:txBody>
      </p:sp>
    </p:spTree>
    <p:extLst>
      <p:ext uri="{BB962C8B-B14F-4D97-AF65-F5344CB8AC3E}">
        <p14:creationId xmlns:p14="http://schemas.microsoft.com/office/powerpoint/2010/main" val="116209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smtClean="0">
                <a:latin typeface="Arial" pitchFamily="34" charset="0"/>
                <a:ea typeface="ＭＳ Ｐゴシック" pitchFamily="34" charset="-128"/>
                <a:cs typeface="Arial" pitchFamily="34" charset="0"/>
              </a:rPr>
              <a:t>Agile methods</a:t>
            </a:r>
          </a:p>
        </p:txBody>
      </p:sp>
      <p:sp>
        <p:nvSpPr>
          <p:cNvPr id="5123" name="Rectangle 3"/>
          <p:cNvSpPr>
            <a:spLocks noGrp="1" noChangeArrowheads="1"/>
          </p:cNvSpPr>
          <p:nvPr>
            <p:ph type="body" idx="1"/>
          </p:nvPr>
        </p:nvSpPr>
        <p:spPr bwMode="auto">
          <a:xfrm>
            <a:off x="207824" y="1457699"/>
            <a:ext cx="8817423" cy="507372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sz="2200" dirty="0" smtClean="0">
                <a:latin typeface="Arial" pitchFamily="34" charset="0"/>
                <a:ea typeface="ＭＳ Ｐゴシック" pitchFamily="34" charset="-128"/>
                <a:cs typeface="Arial" pitchFamily="34" charset="0"/>
              </a:rPr>
              <a:t>Dissatisfaction with the overheads involved in software methods of the 1980s and </a:t>
            </a:r>
            <a:r>
              <a:rPr lang="en-US" altLang="en-US" sz="2200" dirty="0">
                <a:latin typeface="Arial" pitchFamily="34" charset="0"/>
                <a:ea typeface="ＭＳ Ｐゴシック" pitchFamily="34" charset="-128"/>
                <a:cs typeface="Arial" pitchFamily="34" charset="0"/>
              </a:rPr>
              <a:t>1990s (i.e., heavyweight, plan-driven development </a:t>
            </a:r>
            <a:r>
              <a:rPr lang="en-US" altLang="en-US" sz="2200" dirty="0" smtClean="0">
                <a:latin typeface="Arial" pitchFamily="34" charset="0"/>
                <a:ea typeface="ＭＳ Ｐゴシック" pitchFamily="34" charset="-128"/>
                <a:cs typeface="Arial" pitchFamily="34" charset="0"/>
              </a:rPr>
              <a:t>approaches) led to the creation of agile methods. These methods:</a:t>
            </a:r>
          </a:p>
          <a:p>
            <a:pPr lvl="1">
              <a:buFont typeface="Wingdings" pitchFamily="2" charset="2"/>
              <a:buChar char="§"/>
            </a:pPr>
            <a:r>
              <a:rPr lang="en-US" altLang="en-US" dirty="0" smtClean="0">
                <a:latin typeface="Arial" pitchFamily="34" charset="0"/>
                <a:ea typeface="ＭＳ Ｐゴシック" pitchFamily="34" charset="-128"/>
                <a:cs typeface="Arial" pitchFamily="34" charset="0"/>
              </a:rPr>
              <a:t>Focus on the code rather than the design and documentation.</a:t>
            </a:r>
          </a:p>
          <a:p>
            <a:pPr lvl="1">
              <a:buFont typeface="Wingdings" pitchFamily="2" charset="2"/>
              <a:buChar char="§"/>
            </a:pPr>
            <a:r>
              <a:rPr lang="en-US" altLang="en-US" dirty="0">
                <a:latin typeface="Arial" pitchFamily="34" charset="0"/>
                <a:ea typeface="ＭＳ Ｐゴシック" pitchFamily="34" charset="-128"/>
                <a:cs typeface="Arial" pitchFamily="34" charset="0"/>
              </a:rPr>
              <a:t>Agile methods universally rely on an incremental approach to </a:t>
            </a:r>
            <a:r>
              <a:rPr lang="en-US" altLang="en-US" dirty="0" smtClean="0">
                <a:latin typeface="Arial" pitchFamily="34" charset="0"/>
                <a:ea typeface="ＭＳ Ｐゴシック" pitchFamily="34" charset="-128"/>
                <a:cs typeface="Arial" pitchFamily="34" charset="0"/>
              </a:rPr>
              <a:t>software specification</a:t>
            </a:r>
            <a:r>
              <a:rPr lang="en-US" altLang="en-US" dirty="0">
                <a:latin typeface="Arial" pitchFamily="34" charset="0"/>
                <a:ea typeface="ＭＳ Ｐゴシック" pitchFamily="34" charset="-128"/>
                <a:cs typeface="Arial" pitchFamily="34" charset="0"/>
              </a:rPr>
              <a:t>, development, and delivery</a:t>
            </a:r>
            <a:r>
              <a:rPr lang="en-US" altLang="en-US" dirty="0" smtClean="0">
                <a:latin typeface="Arial" pitchFamily="34" charset="0"/>
                <a:ea typeface="ＭＳ Ｐゴシック" pitchFamily="34" charset="-128"/>
                <a:cs typeface="Arial" pitchFamily="34" charset="0"/>
              </a:rPr>
              <a:t>.</a:t>
            </a:r>
          </a:p>
          <a:p>
            <a:pPr lvl="1">
              <a:buFont typeface="Wingdings" pitchFamily="2" charset="2"/>
              <a:buChar char="§"/>
            </a:pPr>
            <a:r>
              <a:rPr lang="en-US" altLang="en-US" dirty="0" smtClean="0">
                <a:latin typeface="Arial" pitchFamily="34" charset="0"/>
                <a:ea typeface="ＭＳ Ｐゴシック" pitchFamily="34" charset="-128"/>
                <a:cs typeface="Arial" pitchFamily="34" charset="0"/>
              </a:rPr>
              <a:t>Are intended to deliver working software quickly and evolve this quickly to meet changing requirements.</a:t>
            </a:r>
          </a:p>
          <a:p>
            <a:pPr lvl="1">
              <a:buFont typeface="Wingdings" pitchFamily="2" charset="2"/>
              <a:buChar char="§"/>
            </a:pPr>
            <a:r>
              <a:rPr lang="en-US" altLang="en-US" dirty="0" smtClean="0">
                <a:latin typeface="Arial" pitchFamily="34" charset="0"/>
                <a:ea typeface="ＭＳ Ｐゴシック" pitchFamily="34" charset="-128"/>
                <a:cs typeface="Arial" pitchFamily="34" charset="0"/>
              </a:rPr>
              <a:t>They are best suited to application development where the system requirements usually change rapidly during the development process.</a:t>
            </a:r>
          </a:p>
          <a:p>
            <a:pPr>
              <a:buFont typeface="Wingdings" pitchFamily="2" charset="2"/>
              <a:buChar char="²"/>
            </a:pPr>
            <a:r>
              <a:rPr lang="en-US" altLang="en-US" sz="2200" dirty="0" smtClean="0">
                <a:latin typeface="Arial" pitchFamily="34" charset="0"/>
                <a:ea typeface="ＭＳ Ｐゴシック" pitchFamily="34" charset="-128"/>
                <a:cs typeface="Arial" pitchFamily="34" charset="0"/>
              </a:rPr>
              <a:t>The aim of agile methods is to reduce overheads in the software process (e.g. by limiting documentation) and to be able to respond quickly to changing requirements without too much rework.</a:t>
            </a:r>
          </a:p>
        </p:txBody>
      </p:sp>
      <p:sp>
        <p:nvSpPr>
          <p:cNvPr id="4" name="Slide Number Placeholder 3"/>
          <p:cNvSpPr>
            <a:spLocks noGrp="1"/>
          </p:cNvSpPr>
          <p:nvPr>
            <p:ph type="sldNum" sz="quarter" idx="12"/>
          </p:nvPr>
        </p:nvSpPr>
        <p:spPr/>
        <p:txBody>
          <a:bodyPr/>
          <a:lstStyle/>
          <a:p>
            <a:pPr>
              <a:defRPr/>
            </a:pPr>
            <a:fld id="{8B10D7E9-07AE-429F-AE2E-D11F3ECF9D40}" type="slidenum">
              <a:rPr lang="en-US"/>
              <a:pPr>
                <a:defRPr/>
              </a:pPr>
              <a:t>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latin typeface="Arial" pitchFamily="34" charset="0"/>
                <a:ea typeface="ＭＳ Ｐゴシック" pitchFamily="34" charset="-128"/>
                <a:cs typeface="Arial" pitchFamily="34" charset="0"/>
              </a:rPr>
              <a:t>The principles of agile methods</a:t>
            </a:r>
            <a:r>
              <a:rPr lang="en-GB" altLang="en-US" dirty="0" smtClean="0">
                <a:latin typeface="Arial" pitchFamily="34" charset="0"/>
                <a:ea typeface="ＭＳ Ｐゴシック" pitchFamily="34" charset="-128"/>
                <a:cs typeface="Arial" pitchFamily="34" charset="0"/>
              </a:rPr>
              <a:t> </a:t>
            </a:r>
            <a:endParaRPr lang="en-US" altLang="en-US" dirty="0" smtClean="0">
              <a:latin typeface="Arial" pitchFamily="34" charset="0"/>
              <a:ea typeface="ＭＳ Ｐゴシック" pitchFamily="34" charset="-128"/>
              <a:cs typeface="Arial" pitchFamily="34" charset="0"/>
            </a:endParaRPr>
          </a:p>
        </p:txBody>
      </p:sp>
      <p:graphicFrame>
        <p:nvGraphicFramePr>
          <p:cNvPr id="4" name="Table 3"/>
          <p:cNvGraphicFramePr>
            <a:graphicFrameLocks noGrp="1"/>
          </p:cNvGraphicFramePr>
          <p:nvPr/>
        </p:nvGraphicFramePr>
        <p:xfrm>
          <a:off x="457200" y="1662113"/>
          <a:ext cx="8270875" cy="4684711"/>
        </p:xfrm>
        <a:graphic>
          <a:graphicData uri="http://schemas.openxmlformats.org/drawingml/2006/table">
            <a:tbl>
              <a:tblPr/>
              <a:tblGrid>
                <a:gridCol w="2300483">
                  <a:extLst>
                    <a:ext uri="{9D8B030D-6E8A-4147-A177-3AD203B41FA5}">
                      <a16:colId xmlns:a16="http://schemas.microsoft.com/office/drawing/2014/main" xmlns="" val="20000"/>
                    </a:ext>
                  </a:extLst>
                </a:gridCol>
                <a:gridCol w="5844646">
                  <a:extLst>
                    <a:ext uri="{9D8B030D-6E8A-4147-A177-3AD203B41FA5}">
                      <a16:colId xmlns:a16="http://schemas.microsoft.com/office/drawing/2014/main" xmlns="" val="20001"/>
                    </a:ext>
                  </a:extLst>
                </a:gridCol>
                <a:gridCol w="125746">
                  <a:extLst>
                    <a:ext uri="{9D8B030D-6E8A-4147-A177-3AD203B41FA5}">
                      <a16:colId xmlns:a16="http://schemas.microsoft.com/office/drawing/2014/main" xmlns="" val="20002"/>
                    </a:ext>
                  </a:extLst>
                </a:gridCol>
              </a:tblGrid>
              <a:tr h="4267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1" marR="73021" marT="91444"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1" marR="73021" marT="91444"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xmlns="" val="10000"/>
                  </a:ext>
                </a:extLst>
              </a:tr>
              <a:tr h="108358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xmlns="" val="10001"/>
                  </a:ext>
                </a:extLst>
              </a:tr>
              <a:tr h="73000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xmlns="" val="10002"/>
                  </a:ext>
                </a:extLst>
              </a:tr>
              <a:tr h="88199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xmlns="" val="10003"/>
                  </a:ext>
                </a:extLst>
              </a:tr>
              <a:tr h="68039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xmlns="" val="10004"/>
                  </a:ext>
                </a:extLst>
              </a:tr>
              <a:tr h="88199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
        <p:nvSpPr>
          <p:cNvPr id="5" name="Slide Number Placeholder 4"/>
          <p:cNvSpPr>
            <a:spLocks noGrp="1"/>
          </p:cNvSpPr>
          <p:nvPr>
            <p:ph type="sldNum" sz="quarter" idx="12"/>
          </p:nvPr>
        </p:nvSpPr>
        <p:spPr/>
        <p:txBody>
          <a:bodyPr/>
          <a:lstStyle/>
          <a:p>
            <a:pPr>
              <a:defRPr/>
            </a:pPr>
            <a:fld id="{946A7330-7220-43CB-B88B-DCEA8D2D11B5}" type="slidenum">
              <a:rPr lang="en-US"/>
              <a:pPr>
                <a:defRPr/>
              </a:pPr>
              <a:t>6</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latin typeface="Arial" pitchFamily="34" charset="0"/>
                <a:ea typeface="ＭＳ Ｐゴシック" pitchFamily="34" charset="-128"/>
                <a:cs typeface="Arial" pitchFamily="34" charset="0"/>
              </a:rPr>
              <a:t>Agile method applicability</a:t>
            </a:r>
          </a:p>
        </p:txBody>
      </p:sp>
      <p:sp>
        <p:nvSpPr>
          <p:cNvPr id="819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itchFamily="2" charset="2"/>
              <a:buChar char="²"/>
            </a:pPr>
            <a:r>
              <a:rPr lang="en-US" altLang="en-US" dirty="0">
                <a:latin typeface="Arial" pitchFamily="34" charset="0"/>
                <a:ea typeface="ＭＳ Ｐゴシック" pitchFamily="34" charset="-128"/>
                <a:cs typeface="Arial" pitchFamily="34" charset="0"/>
              </a:rPr>
              <a:t>Agile methods have been very successful for some types of system development:</a:t>
            </a:r>
            <a:endParaRPr lang="en-GB" altLang="en-US" dirty="0" smtClean="0">
              <a:latin typeface="Arial" pitchFamily="34" charset="0"/>
              <a:ea typeface="ＭＳ Ｐゴシック" pitchFamily="34" charset="-128"/>
              <a:cs typeface="Arial" pitchFamily="34" charset="0"/>
            </a:endParaRPr>
          </a:p>
          <a:p>
            <a:pPr marL="457200" indent="-457200">
              <a:buFont typeface="+mj-lt"/>
              <a:buAutoNum type="arabicPeriod"/>
            </a:pPr>
            <a:r>
              <a:rPr lang="en-GB" altLang="en-US" dirty="0" smtClean="0">
                <a:latin typeface="Arial" pitchFamily="34" charset="0"/>
                <a:ea typeface="ＭＳ Ｐゴシック" pitchFamily="34" charset="-128"/>
                <a:cs typeface="Arial" pitchFamily="34" charset="0"/>
              </a:rPr>
              <a:t>Product development where a software company is developing a small or medium-sized product for sale. </a:t>
            </a:r>
          </a:p>
          <a:p>
            <a:pPr marL="457200" indent="-457200">
              <a:buFont typeface="+mj-lt"/>
              <a:buAutoNum type="arabicPeriod"/>
            </a:pPr>
            <a:r>
              <a:rPr lang="en-GB" altLang="en-US" dirty="0" smtClean="0">
                <a:latin typeface="Arial" pitchFamily="34" charset="0"/>
                <a:ea typeface="ＭＳ Ｐゴシック" pitchFamily="34" charset="-128"/>
                <a:cs typeface="Arial" pitchFamily="34" charset="0"/>
              </a:rPr>
              <a:t>Custom system development within an organization, where there is a clear commitment from the customer to become involved in the development process and where there are not a lot of external rules and regulations that affect the software. </a:t>
            </a:r>
          </a:p>
          <a:p>
            <a:pPr>
              <a:buFont typeface="Wingdings" pitchFamily="2" charset="2"/>
              <a:buChar char="²"/>
            </a:pPr>
            <a:endParaRPr lang="en-US" altLang="en-US" dirty="0" smtClean="0">
              <a:latin typeface="Arial" pitchFamily="34" charset="0"/>
              <a:ea typeface="ＭＳ Ｐゴシック" pitchFamily="34" charset="-128"/>
              <a:cs typeface="Arial" pitchFamily="34" charset="0"/>
            </a:endParaRP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BBD5904C-9FDD-43AA-8B3F-5C72700658D9}"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latin typeface="Arial" pitchFamily="34" charset="0"/>
                <a:ea typeface="ＭＳ Ｐゴシック" pitchFamily="34" charset="-128"/>
                <a:cs typeface="Arial" pitchFamily="34" charset="0"/>
              </a:rPr>
              <a:t>Problems with agile methods</a:t>
            </a:r>
          </a:p>
        </p:txBody>
      </p:sp>
      <p:sp>
        <p:nvSpPr>
          <p:cNvPr id="92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j-lt"/>
              <a:buAutoNum type="arabicPeriod"/>
            </a:pPr>
            <a:r>
              <a:rPr lang="en-US" altLang="en-US" dirty="0" smtClean="0">
                <a:latin typeface="Arial" pitchFamily="34" charset="0"/>
                <a:ea typeface="ＭＳ Ｐゴシック" pitchFamily="34" charset="-128"/>
                <a:cs typeface="Arial" pitchFamily="34" charset="0"/>
              </a:rPr>
              <a:t>Agile methods success depend </a:t>
            </a:r>
            <a:r>
              <a:rPr lang="en-US" altLang="en-US" dirty="0">
                <a:latin typeface="Arial" pitchFamily="34" charset="0"/>
                <a:ea typeface="ＭＳ Ｐゴシック" pitchFamily="34" charset="-128"/>
                <a:cs typeface="Arial" pitchFamily="34" charset="0"/>
              </a:rPr>
              <a:t>on having a customer who is willing and </a:t>
            </a:r>
            <a:r>
              <a:rPr lang="en-US" altLang="en-US" dirty="0" smtClean="0">
                <a:latin typeface="Arial" pitchFamily="34" charset="0"/>
                <a:ea typeface="ＭＳ Ｐゴシック" pitchFamily="34" charset="-128"/>
                <a:cs typeface="Arial" pitchFamily="34" charset="0"/>
              </a:rPr>
              <a:t>able to </a:t>
            </a:r>
            <a:r>
              <a:rPr lang="en-US" altLang="en-US" dirty="0">
                <a:latin typeface="Arial" pitchFamily="34" charset="0"/>
                <a:ea typeface="ＭＳ Ｐゴシック" pitchFamily="34" charset="-128"/>
                <a:cs typeface="Arial" pitchFamily="34" charset="0"/>
              </a:rPr>
              <a:t>spend time with the development team and who can represent all </a:t>
            </a:r>
            <a:r>
              <a:rPr lang="en-US" altLang="en-US" dirty="0" smtClean="0">
                <a:latin typeface="Arial" pitchFamily="34" charset="0"/>
                <a:ea typeface="ＭＳ Ｐゴシック" pitchFamily="34" charset="-128"/>
                <a:cs typeface="Arial" pitchFamily="34" charset="0"/>
              </a:rPr>
              <a:t>system stakeholders. However, it can be difficult to keep the interest of customers who are involved in the process.</a:t>
            </a:r>
          </a:p>
          <a:p>
            <a:pPr marL="457200" indent="-457200">
              <a:buFont typeface="+mj-lt"/>
              <a:buAutoNum type="arabicPeriod"/>
            </a:pPr>
            <a:r>
              <a:rPr lang="en-US" altLang="en-US" dirty="0" smtClean="0">
                <a:latin typeface="Arial" pitchFamily="34" charset="0"/>
                <a:ea typeface="ＭＳ Ｐゴシック" pitchFamily="34" charset="-128"/>
                <a:cs typeface="Arial" pitchFamily="34" charset="0"/>
              </a:rPr>
              <a:t>Team members may be unsuited to the intense involvement that characterizes agile methods, and </a:t>
            </a:r>
            <a:r>
              <a:rPr lang="en-US" altLang="en-US" dirty="0">
                <a:latin typeface="Arial" pitchFamily="34" charset="0"/>
                <a:ea typeface="ＭＳ Ｐゴシック" pitchFamily="34" charset="-128"/>
                <a:cs typeface="Arial" pitchFamily="34" charset="0"/>
              </a:rPr>
              <a:t>therefore not interact well </a:t>
            </a:r>
            <a:r>
              <a:rPr lang="en-US" altLang="en-US" dirty="0" smtClean="0">
                <a:latin typeface="Arial" pitchFamily="34" charset="0"/>
                <a:ea typeface="ＭＳ Ｐゴシック" pitchFamily="34" charset="-128"/>
                <a:cs typeface="Arial" pitchFamily="34" charset="0"/>
              </a:rPr>
              <a:t>with other </a:t>
            </a:r>
            <a:r>
              <a:rPr lang="en-US" altLang="en-US" dirty="0">
                <a:latin typeface="Arial" pitchFamily="34" charset="0"/>
                <a:ea typeface="ＭＳ Ｐゴシック" pitchFamily="34" charset="-128"/>
                <a:cs typeface="Arial" pitchFamily="34" charset="0"/>
              </a:rPr>
              <a:t>team members., </a:t>
            </a:r>
            <a:endParaRPr lang="en-US" altLang="en-US" dirty="0" smtClean="0">
              <a:latin typeface="Arial" pitchFamily="34" charset="0"/>
              <a:ea typeface="ＭＳ Ｐゴシック" pitchFamily="34" charset="-128"/>
              <a:cs typeface="Arial" pitchFamily="34" charset="0"/>
            </a:endParaRPr>
          </a:p>
          <a:p>
            <a:pPr marL="457200" indent="-457200">
              <a:buFont typeface="+mj-lt"/>
              <a:buAutoNum type="arabicPeriod"/>
            </a:pPr>
            <a:r>
              <a:rPr lang="en-US" altLang="en-US" dirty="0" smtClean="0">
                <a:latin typeface="Arial" pitchFamily="34" charset="0"/>
                <a:ea typeface="ＭＳ Ｐゴシック" pitchFamily="34" charset="-128"/>
                <a:cs typeface="Arial" pitchFamily="34" charset="0"/>
              </a:rPr>
              <a:t>Prioritizing changes can be difficult where there are multiple stakeholders</a:t>
            </a:r>
            <a:r>
              <a:rPr lang="en-US" altLang="en-US" dirty="0">
                <a:latin typeface="Arial" pitchFamily="34" charset="0"/>
                <a:ea typeface="ＭＳ Ｐゴシック" pitchFamily="34" charset="-128"/>
                <a:cs typeface="Arial" pitchFamily="34" charset="0"/>
              </a:rPr>
              <a:t>. Typically, each stakeholder gives different </a:t>
            </a:r>
            <a:r>
              <a:rPr lang="en-US" altLang="en-US" dirty="0" smtClean="0">
                <a:latin typeface="Arial" pitchFamily="34" charset="0"/>
                <a:ea typeface="ＭＳ Ｐゴシック" pitchFamily="34" charset="-128"/>
                <a:cs typeface="Arial" pitchFamily="34" charset="0"/>
              </a:rPr>
              <a:t>priorities to </a:t>
            </a:r>
            <a:r>
              <a:rPr lang="en-US" altLang="en-US" dirty="0">
                <a:latin typeface="Arial" pitchFamily="34" charset="0"/>
                <a:ea typeface="ＭＳ Ｐゴシック" pitchFamily="34" charset="-128"/>
                <a:cs typeface="Arial" pitchFamily="34" charset="0"/>
              </a:rPr>
              <a:t>different changes</a:t>
            </a:r>
            <a:r>
              <a:rPr lang="en-US" altLang="en-US" dirty="0" smtClean="0">
                <a:latin typeface="Arial" pitchFamily="34" charset="0"/>
                <a:ea typeface="ＭＳ Ｐゴシック" pitchFamily="34" charset="-128"/>
                <a:cs typeface="Arial" pitchFamily="34" charset="0"/>
              </a:rPr>
              <a: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Arial" pitchFamily="34" charset="0"/>
              </a:rPr>
              <a:t>Problems with agile methods</a:t>
            </a:r>
            <a:endParaRPr lang="en-US" dirty="0"/>
          </a:p>
        </p:txBody>
      </p:sp>
      <p:sp>
        <p:nvSpPr>
          <p:cNvPr id="3" name="Content Placeholder 2"/>
          <p:cNvSpPr>
            <a:spLocks noGrp="1"/>
          </p:cNvSpPr>
          <p:nvPr>
            <p:ph idx="1"/>
          </p:nvPr>
        </p:nvSpPr>
        <p:spPr>
          <a:xfrm>
            <a:off x="457200" y="1417638"/>
            <a:ext cx="8229600" cy="4525963"/>
          </a:xfrm>
        </p:spPr>
        <p:txBody>
          <a:bodyPr/>
          <a:lstStyle/>
          <a:p>
            <a:pPr marL="457200" indent="-457200">
              <a:buFont typeface="+mj-lt"/>
              <a:buAutoNum type="arabicPeriod" startAt="4"/>
            </a:pPr>
            <a:r>
              <a:rPr lang="en-US" altLang="en-US" dirty="0">
                <a:latin typeface="Arial" pitchFamily="34" charset="0"/>
                <a:ea typeface="ＭＳ Ｐゴシック" pitchFamily="34" charset="-128"/>
                <a:cs typeface="Arial" pitchFamily="34" charset="0"/>
              </a:rPr>
              <a:t>Maintaining simplicity requires extra work. </a:t>
            </a:r>
            <a:r>
              <a:rPr lang="en-US" dirty="0"/>
              <a:t>Under pressure from </a:t>
            </a:r>
            <a:r>
              <a:rPr lang="en-US" dirty="0" smtClean="0"/>
              <a:t>delivery schedules</a:t>
            </a:r>
            <a:r>
              <a:rPr lang="en-US" dirty="0"/>
              <a:t>, the team members may not have time to carry out desirable </a:t>
            </a:r>
            <a:r>
              <a:rPr lang="en-US" dirty="0" smtClean="0"/>
              <a:t>system simplifications</a:t>
            </a:r>
            <a:r>
              <a:rPr lang="en-US" dirty="0"/>
              <a:t>.</a:t>
            </a:r>
            <a:endParaRPr lang="en-US" altLang="en-US" dirty="0">
              <a:latin typeface="Arial" pitchFamily="34" charset="0"/>
              <a:ea typeface="ＭＳ Ｐゴシック" pitchFamily="34" charset="-128"/>
              <a:cs typeface="Arial" pitchFamily="34" charset="0"/>
            </a:endParaRPr>
          </a:p>
          <a:p>
            <a:pPr marL="457200" indent="-457200">
              <a:buFont typeface="+mj-lt"/>
              <a:buAutoNum type="arabicPeriod" startAt="4"/>
            </a:pPr>
            <a:r>
              <a:rPr lang="en-US" altLang="en-US" dirty="0" smtClean="0">
                <a:latin typeface="Arial" pitchFamily="34" charset="0"/>
                <a:ea typeface="ＭＳ Ｐゴシック" pitchFamily="34" charset="-128"/>
                <a:cs typeface="Arial" pitchFamily="34" charset="0"/>
              </a:rPr>
              <a:t>It </a:t>
            </a:r>
            <a:r>
              <a:rPr lang="en-US" altLang="en-US" dirty="0">
                <a:latin typeface="Arial" pitchFamily="34" charset="0"/>
                <a:ea typeface="ＭＳ Ｐゴシック" pitchFamily="34" charset="-128"/>
                <a:cs typeface="Arial" pitchFamily="34" charset="0"/>
              </a:rPr>
              <a:t>is difficult for </a:t>
            </a:r>
            <a:r>
              <a:rPr lang="en-US" altLang="en-US" dirty="0" smtClean="0">
                <a:latin typeface="Arial" pitchFamily="34" charset="0"/>
                <a:ea typeface="ＭＳ Ｐゴシック" pitchFamily="34" charset="-128"/>
                <a:cs typeface="Arial" pitchFamily="34" charset="0"/>
              </a:rPr>
              <a:t>organizations to move </a:t>
            </a:r>
            <a:r>
              <a:rPr lang="en-US" altLang="en-US" dirty="0">
                <a:latin typeface="Arial" pitchFamily="34" charset="0"/>
                <a:ea typeface="ＭＳ Ｐゴシック" pitchFamily="34" charset="-128"/>
                <a:cs typeface="Arial" pitchFamily="34" charset="0"/>
              </a:rPr>
              <a:t>to a working model in which processes are informal and defined by </a:t>
            </a:r>
            <a:r>
              <a:rPr lang="en-US" altLang="en-US" dirty="0" smtClean="0">
                <a:latin typeface="Arial" pitchFamily="34" charset="0"/>
                <a:ea typeface="ＭＳ Ｐゴシック" pitchFamily="34" charset="-128"/>
                <a:cs typeface="Arial" pitchFamily="34" charset="0"/>
              </a:rPr>
              <a:t>development teams</a:t>
            </a:r>
            <a:r>
              <a:rPr lang="en-US" altLang="en-US" dirty="0">
                <a:latin typeface="Arial" pitchFamily="34" charset="0"/>
                <a:ea typeface="ＭＳ Ｐゴシック" pitchFamily="34" charset="-128"/>
                <a:cs typeface="Arial" pitchFamily="34" charset="0"/>
              </a:rPr>
              <a:t>.</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6A0C8F80-6518-4BB7-9B01-B81C8CE470BE}" type="slidenum">
              <a:rPr lang="en-US" smtClean="0"/>
              <a:pPr>
                <a:defRPr/>
              </a:pPr>
              <a:t>9</a:t>
            </a:fld>
            <a:endParaRPr lang="en-US"/>
          </a:p>
        </p:txBody>
      </p:sp>
    </p:spTree>
    <p:extLst>
      <p:ext uri="{BB962C8B-B14F-4D97-AF65-F5344CB8AC3E}">
        <p14:creationId xmlns:p14="http://schemas.microsoft.com/office/powerpoint/2010/main" val="4165232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6182</TotalTime>
  <Words>2735</Words>
  <Application>Microsoft Office PowerPoint</Application>
  <PresentationFormat>On-screen Show (4:3)</PresentationFormat>
  <Paragraphs>254</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SE9</vt:lpstr>
      <vt:lpstr>Chapter 3 – Agile Software Development</vt:lpstr>
      <vt:lpstr>Topics covered</vt:lpstr>
      <vt:lpstr>Rapid software development</vt:lpstr>
      <vt:lpstr>Rapid software development</vt:lpstr>
      <vt:lpstr>Agile methods</vt:lpstr>
      <vt:lpstr>The principles of agile methods </vt:lpstr>
      <vt:lpstr>Agile method applicability</vt:lpstr>
      <vt:lpstr>Problems with agile methods</vt:lpstr>
      <vt:lpstr>Problems with agile methods</vt:lpstr>
      <vt:lpstr>Plan-driven and agile development</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Extreme programming</vt:lpstr>
      <vt:lpstr>The extreme programming release cycle </vt:lpstr>
      <vt:lpstr>Extreme programming practices</vt:lpstr>
      <vt:lpstr>XP and agile principles</vt:lpstr>
      <vt:lpstr>Requirements scenarios</vt:lpstr>
      <vt:lpstr>A ‘prescribing medication’ story </vt:lpstr>
      <vt:lpstr>Examples of task cards for prescribing medication </vt:lpstr>
      <vt:lpstr>Refactoring</vt:lpstr>
      <vt:lpstr>Examples of refactoring</vt:lpstr>
      <vt:lpstr>Pair programming</vt:lpstr>
      <vt:lpstr>Advantages of pair programming</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Dr.Osama</cp:lastModifiedBy>
  <cp:revision>93</cp:revision>
  <dcterms:created xsi:type="dcterms:W3CDTF">2010-01-06T20:28:26Z</dcterms:created>
  <dcterms:modified xsi:type="dcterms:W3CDTF">2021-05-19T12:17:39Z</dcterms:modified>
</cp:coreProperties>
</file>