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sldIdLst>
    <p:sldId id="430" r:id="rId2"/>
    <p:sldId id="269" r:id="rId3"/>
    <p:sldId id="431" r:id="rId4"/>
    <p:sldId id="337" r:id="rId5"/>
    <p:sldId id="334" r:id="rId6"/>
    <p:sldId id="338" r:id="rId7"/>
    <p:sldId id="339" r:id="rId8"/>
    <p:sldId id="340" r:id="rId9"/>
    <p:sldId id="342" r:id="rId10"/>
    <p:sldId id="364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44" r:id="rId25"/>
    <p:sldId id="346" r:id="rId26"/>
    <p:sldId id="345" r:id="rId27"/>
    <p:sldId id="348" r:id="rId28"/>
    <p:sldId id="347" r:id="rId29"/>
    <p:sldId id="349" r:id="rId30"/>
    <p:sldId id="350" r:id="rId31"/>
    <p:sldId id="351" r:id="rId32"/>
    <p:sldId id="432" r:id="rId33"/>
    <p:sldId id="433" r:id="rId34"/>
    <p:sldId id="434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4D9"/>
    <a:srgbClr val="B42442"/>
    <a:srgbClr val="193543"/>
    <a:srgbClr val="005843"/>
    <a:srgbClr val="D4C5EC"/>
    <a:srgbClr val="AC233F"/>
    <a:srgbClr val="DED1F0"/>
    <a:srgbClr val="E6DDF4"/>
    <a:srgbClr val="E6DCF4"/>
    <a:srgbClr val="DFD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/>
    <p:restoredTop sz="97300"/>
  </p:normalViewPr>
  <p:slideViewPr>
    <p:cSldViewPr snapToGrid="0" snapToObjects="1">
      <p:cViewPr varScale="1">
        <p:scale>
          <a:sx n="68" d="100"/>
          <a:sy n="68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tinyPPT.com_5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462F45-0E3F-4B88-8096-E2B9AD4DFBE1}"/>
              </a:ext>
            </a:extLst>
          </p:cNvPr>
          <p:cNvGrpSpPr/>
          <p:nvPr userDrawn="1"/>
        </p:nvGrpSpPr>
        <p:grpSpPr>
          <a:xfrm>
            <a:off x="1967821" y="700885"/>
            <a:ext cx="2675420" cy="990049"/>
            <a:chOff x="866323" y="787720"/>
            <a:chExt cx="3583927" cy="13217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1EFC78-6F3D-441E-82E1-5DBEFA7925D4}"/>
                </a:ext>
              </a:extLst>
            </p:cNvPr>
            <p:cNvSpPr/>
            <p:nvPr/>
          </p:nvSpPr>
          <p:spPr>
            <a:xfrm rot="3386809">
              <a:off x="843834" y="1126409"/>
              <a:ext cx="740478" cy="695500"/>
            </a:xfrm>
            <a:prstGeom prst="roundRect">
              <a:avLst>
                <a:gd name="adj" fmla="val 10051"/>
              </a:avLst>
            </a:prstGeom>
            <a:solidFill>
              <a:srgbClr val="19354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2B25A-0D06-43E0-BA16-19B997D39DF1}"/>
                </a:ext>
              </a:extLst>
            </p:cNvPr>
            <p:cNvSpPr txBox="1"/>
            <p:nvPr/>
          </p:nvSpPr>
          <p:spPr>
            <a:xfrm>
              <a:off x="868484" y="1045174"/>
              <a:ext cx="346365" cy="69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F561F-12C9-41B7-80D7-ED8EF7CDDD12}"/>
                </a:ext>
              </a:extLst>
            </p:cNvPr>
            <p:cNvSpPr txBox="1"/>
            <p:nvPr/>
          </p:nvSpPr>
          <p:spPr>
            <a:xfrm>
              <a:off x="1033979" y="1180413"/>
              <a:ext cx="515069" cy="69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E40FDC-BF64-4C72-8E7F-39EACC5B89EE}"/>
                </a:ext>
              </a:extLst>
            </p:cNvPr>
            <p:cNvCxnSpPr/>
            <p:nvPr/>
          </p:nvCxnSpPr>
          <p:spPr>
            <a:xfrm>
              <a:off x="1708514" y="1559062"/>
              <a:ext cx="255868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B621E9-7C84-45DB-B4B2-7F275C97DBD0}"/>
                </a:ext>
              </a:extLst>
            </p:cNvPr>
            <p:cNvSpPr txBox="1"/>
            <p:nvPr/>
          </p:nvSpPr>
          <p:spPr>
            <a:xfrm>
              <a:off x="1584013" y="787720"/>
              <a:ext cx="2712906" cy="86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JO" sz="3600" dirty="0">
                  <a:solidFill>
                    <a:srgbClr val="00B0F0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جامعة الإسراء</a:t>
              </a:r>
              <a:endParaRPr lang="en-US" sz="36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A68B4A-524F-4B7F-8743-88FAD83B5EEE}"/>
                </a:ext>
              </a:extLst>
            </p:cNvPr>
            <p:cNvSpPr txBox="1"/>
            <p:nvPr/>
          </p:nvSpPr>
          <p:spPr>
            <a:xfrm>
              <a:off x="1606563" y="1493150"/>
              <a:ext cx="2843687" cy="61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Isra University</a:t>
              </a:r>
              <a:r>
                <a:rPr lang="ar-JO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0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_tinyPPT.com_5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0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yppt.com/" TargetMode="Externa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E1DA4-B5B0-6E46-B8F3-04AF0CFF3D33}"/>
              </a:ext>
            </a:extLst>
          </p:cNvPr>
          <p:cNvSpPr/>
          <p:nvPr userDrawn="1"/>
        </p:nvSpPr>
        <p:spPr>
          <a:xfrm>
            <a:off x="0" y="6540402"/>
            <a:ext cx="12192000" cy="326387"/>
          </a:xfrm>
          <a:prstGeom prst="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5"/>
            <a:extLst>
              <a:ext uri="{FF2B5EF4-FFF2-40B4-BE49-F238E27FC236}">
                <a16:creationId xmlns:a16="http://schemas.microsoft.com/office/drawing/2014/main" id="{945510A5-0667-4F2D-8E87-07719B88D3DE}"/>
              </a:ext>
            </a:extLst>
          </p:cNvPr>
          <p:cNvSpPr/>
          <p:nvPr userDrawn="1"/>
        </p:nvSpPr>
        <p:spPr>
          <a:xfrm>
            <a:off x="-102359" y="6541205"/>
            <a:ext cx="1763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5265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cap="none" spc="0" dirty="0">
                <a:ln w="0"/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Data Structures</a:t>
            </a:r>
            <a:endParaRPr lang="en-US" sz="2400" b="1" i="0" kern="1200" cap="none" spc="0" dirty="0">
              <a:ln w="0"/>
              <a:solidFill>
                <a:srgbClr val="FFFF00"/>
              </a:solidFill>
              <a:effectLst/>
              <a:latin typeface="Century Gothic" panose="020B0502020202020204" pitchFamily="34" charset="0"/>
              <a:ea typeface="+mn-ea"/>
              <a:cs typeface="Arial Hebrew" pitchFamily="2" charset="-79"/>
            </a:endParaRPr>
          </a:p>
        </p:txBody>
      </p:sp>
      <p:sp>
        <p:nvSpPr>
          <p:cNvPr id="14" name="Rectangle 13">
            <a:hlinkClick r:id="rId5"/>
            <a:extLst>
              <a:ext uri="{FF2B5EF4-FFF2-40B4-BE49-F238E27FC236}">
                <a16:creationId xmlns:a16="http://schemas.microsoft.com/office/drawing/2014/main" id="{E52EB572-BB9E-4FC3-BBE0-D3D7DDA6F9C5}"/>
              </a:ext>
            </a:extLst>
          </p:cNvPr>
          <p:cNvSpPr/>
          <p:nvPr userDrawn="1"/>
        </p:nvSpPr>
        <p:spPr>
          <a:xfrm>
            <a:off x="9264556" y="6534318"/>
            <a:ext cx="3029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5265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cap="none" spc="0" dirty="0">
                <a:ln w="0"/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Dr.</a:t>
            </a:r>
            <a:r>
              <a:rPr lang="en-US" sz="1600" b="0" i="0" kern="1200" cap="none" spc="0" baseline="0" dirty="0">
                <a:ln w="0"/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Mohammad Ali H. Eljinini</a:t>
            </a:r>
            <a:endParaRPr lang="en-US" sz="2400" b="1" i="0" kern="1200" cap="none" spc="0" dirty="0">
              <a:ln w="0"/>
              <a:solidFill>
                <a:srgbClr val="00B050"/>
              </a:solidFill>
              <a:effectLst/>
              <a:latin typeface="Century Gothic" panose="020B0502020202020204" pitchFamily="34" charset="0"/>
              <a:ea typeface="+mn-ea"/>
              <a:cs typeface="Arial Hebrew" pitchFamily="2" charset="-79"/>
            </a:endParaRPr>
          </a:p>
        </p:txBody>
      </p:sp>
      <p:sp>
        <p:nvSpPr>
          <p:cNvPr id="15" name="Rectangle 14">
            <a:hlinkClick r:id="rId5"/>
            <a:extLst>
              <a:ext uri="{FF2B5EF4-FFF2-40B4-BE49-F238E27FC236}">
                <a16:creationId xmlns:a16="http://schemas.microsoft.com/office/drawing/2014/main" id="{0C83A8BE-E889-4952-ACDB-A4668D1DF889}"/>
              </a:ext>
            </a:extLst>
          </p:cNvPr>
          <p:cNvSpPr/>
          <p:nvPr userDrawn="1"/>
        </p:nvSpPr>
        <p:spPr>
          <a:xfrm>
            <a:off x="5240738" y="6516424"/>
            <a:ext cx="1303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5265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cap="none" spc="0" dirty="0">
                <a:ln w="0"/>
                <a:solidFill>
                  <a:srgbClr val="00B0F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Chapter 1</a:t>
            </a:r>
            <a:endParaRPr lang="en-US" sz="2400" b="1" i="0" kern="1200" cap="none" spc="0" dirty="0">
              <a:ln w="0"/>
              <a:solidFill>
                <a:srgbClr val="00B0F0"/>
              </a:solidFill>
              <a:effectLst/>
              <a:latin typeface="Century Gothic" panose="020B0502020202020204" pitchFamily="34" charset="0"/>
              <a:ea typeface="+mn-ea"/>
              <a:cs typeface="Arial Hebrew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2F277-F9B3-4890-A06E-18AFB957C31B}"/>
              </a:ext>
            </a:extLst>
          </p:cNvPr>
          <p:cNvSpPr txBox="1"/>
          <p:nvPr userDrawn="1"/>
        </p:nvSpPr>
        <p:spPr>
          <a:xfrm rot="1314723">
            <a:off x="3188635" y="6593883"/>
            <a:ext cx="76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400" b="1" dirty="0">
                <a:solidFill>
                  <a:srgbClr val="FF0000"/>
                </a:solidFill>
              </a:rPr>
              <a:t>البيانات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7571E-8307-478F-8293-74B986575BB9}"/>
              </a:ext>
            </a:extLst>
          </p:cNvPr>
          <p:cNvSpPr txBox="1"/>
          <p:nvPr userDrawn="1"/>
        </p:nvSpPr>
        <p:spPr>
          <a:xfrm rot="20579941">
            <a:off x="2765031" y="6483644"/>
            <a:ext cx="75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1B4A1-087B-40BF-9E8E-08335D149137}"/>
              </a:ext>
            </a:extLst>
          </p:cNvPr>
          <p:cNvSpPr txBox="1"/>
          <p:nvPr userDrawn="1"/>
        </p:nvSpPr>
        <p:spPr>
          <a:xfrm rot="19707180">
            <a:off x="3772868" y="6511778"/>
            <a:ext cx="55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400" b="1" dirty="0">
                <a:solidFill>
                  <a:srgbClr val="FF0000"/>
                </a:solidFill>
              </a:rPr>
              <a:t>هياكل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564D4-F2A3-4C1A-8FDF-41803EF64C3F}"/>
              </a:ext>
            </a:extLst>
          </p:cNvPr>
          <p:cNvSpPr txBox="1"/>
          <p:nvPr userDrawn="1"/>
        </p:nvSpPr>
        <p:spPr>
          <a:xfrm rot="21236305">
            <a:off x="7046757" y="6521965"/>
            <a:ext cx="1135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46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1CD5D3-3ECB-4378-A364-87C9C3431512}"/>
              </a:ext>
            </a:extLst>
          </p:cNvPr>
          <p:cNvSpPr/>
          <p:nvPr/>
        </p:nvSpPr>
        <p:spPr>
          <a:xfrm>
            <a:off x="3478038" y="2817236"/>
            <a:ext cx="4639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5400" b="1" dirty="0">
                <a:solidFill>
                  <a:srgbClr val="FFFF00"/>
                </a:solidFill>
              </a:rPr>
              <a:t>Data Structures</a:t>
            </a:r>
            <a:endParaRPr lang="ar-JO" sz="5400" b="1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F5B0C-8722-4BF7-8C06-D802294E9CAC}"/>
              </a:ext>
            </a:extLst>
          </p:cNvPr>
          <p:cNvSpPr/>
          <p:nvPr/>
        </p:nvSpPr>
        <p:spPr>
          <a:xfrm>
            <a:off x="3452413" y="4355908"/>
            <a:ext cx="48352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28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Data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9544C-356E-47A4-8406-963C8C064505}"/>
              </a:ext>
            </a:extLst>
          </p:cNvPr>
          <p:cNvSpPr/>
          <p:nvPr/>
        </p:nvSpPr>
        <p:spPr>
          <a:xfrm>
            <a:off x="5080080" y="3786627"/>
            <a:ext cx="16312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66884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The Steps in software development are: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25331-5D8E-40DD-8788-3EE3B96D021A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95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The Steps in software development are: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259" y="1893758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required to solve the Problem?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6259" y="2797251"/>
            <a:ext cx="40115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9432040" y="2263090"/>
            <a:ext cx="0" cy="5341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4839" y="3977743"/>
            <a:ext cx="4011561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B0F0"/>
                </a:solidFill>
                <a:latin typeface="Calibri" panose="020F0502020204030204"/>
              </a:rPr>
              <a:t>Scope defines  the boundaries of the problem. For Example: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If we are required to design a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B0F0"/>
                </a:solidFill>
                <a:latin typeface="Calibri" panose="020F0502020204030204"/>
              </a:rPr>
              <a:t> 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Registration </a:t>
            </a:r>
            <a:r>
              <a:rPr lang="en-US" b="1" dirty="0">
                <a:solidFill>
                  <a:srgbClr val="00B0F0"/>
                </a:solidFill>
                <a:latin typeface="Calibri" panose="020F0502020204030204"/>
              </a:rPr>
              <a:t>System, then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alibri" panose="020F0502020204030204"/>
              </a:rPr>
              <a:t>An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Employees Payroll is considered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B0F0"/>
                </a:solidFill>
                <a:latin typeface="Calibri" panose="020F0502020204030204"/>
              </a:rPr>
              <a:t>  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</a:t>
            </a:r>
            <a:r>
              <a:rPr lang="en-US" b="1" dirty="0">
                <a:solidFill>
                  <a:srgbClr val="00B0F0"/>
                </a:solidFill>
                <a:latin typeface="Calibri" panose="020F0502020204030204"/>
              </a:rPr>
              <a:t>of the scope!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060440" y="3383230"/>
            <a:ext cx="0" cy="5341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0DAEC-751F-48C1-9053-3B7C1B6E3544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54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4931" y="2549135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does the data come from?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3940925" y="2733801"/>
            <a:ext cx="2564006" cy="19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4930" y="3459922"/>
            <a:ext cx="4011561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The Keyboard (Default Input)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Text File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Internet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noProof="0" dirty="0">
                <a:solidFill>
                  <a:srgbClr val="0070C0"/>
                </a:solidFill>
                <a:latin typeface="Calibri" panose="020F0502020204030204"/>
              </a:rPr>
              <a:t>Hard Coded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 flipH="1">
            <a:off x="8510711" y="2918467"/>
            <a:ext cx="1" cy="5414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87830-AC97-4A3D-9830-EB44E1A79827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17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286" y="2907766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Set of Instructions, for example: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931920" y="3071553"/>
            <a:ext cx="2396366" cy="208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8285" y="3581440"/>
            <a:ext cx="476987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noProof="0" dirty="0">
                <a:solidFill>
                  <a:srgbClr val="0070C0"/>
                </a:solidFill>
                <a:latin typeface="Calibri" panose="020F0502020204030204"/>
              </a:rPr>
              <a:t>Assignment Statements: x=10;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Mathematical Expressions: y=y+1;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Decision Control Structures: if(x&gt;5)x++;</a:t>
            </a: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Looping Control Structures: while(x&gt;1)x--;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8332839" y="3277098"/>
            <a:ext cx="1228" cy="304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1D78-3FEF-4142-AEFC-4CCFC0970EDC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92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2532" y="3124308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does the data go to?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10446" y="3308974"/>
            <a:ext cx="244208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52532" y="3796968"/>
            <a:ext cx="4011561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noProof="0" dirty="0">
                <a:solidFill>
                  <a:srgbClr val="0070C0"/>
                </a:solidFill>
                <a:latin typeface="Calibri" panose="020F0502020204030204"/>
              </a:rPr>
              <a:t>The Screen (default output)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Text File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Database</a:t>
            </a: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Printer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etc.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8358313" y="3492626"/>
            <a:ext cx="0" cy="304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3936E-BAB1-452E-89D6-5DC2AB1C97BA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78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9261" y="3563779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 alternatives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5126875" y="3748445"/>
            <a:ext cx="1032386" cy="19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9261" y="4236439"/>
            <a:ext cx="40115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At this stage we may need to conduct a feasibility study, and check other solutions too.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8165042" y="3932097"/>
            <a:ext cx="0" cy="304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7485E-4164-4A75-A6BB-E08BC11F56CB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02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2724" y="4172685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Algorithm?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4238798" y="4357351"/>
            <a:ext cx="1923926" cy="9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2724" y="4845345"/>
            <a:ext cx="40115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set of instructions that solve </a:t>
            </a: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a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problem</a:t>
            </a: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8168505" y="4541003"/>
            <a:ext cx="0" cy="304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6067A-D09D-4987-B331-2EEEE054884D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78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5015" y="4186540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The Types of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Algorithms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4211089" y="4371206"/>
            <a:ext cx="1923926" cy="9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5015" y="4859200"/>
            <a:ext cx="40115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Pseudocodes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Flowcharts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8140796" y="4554858"/>
            <a:ext cx="0" cy="304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9A76C5-E5FD-44C8-A2F3-07727FE69A5E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544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9706" y="4196506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Types of Algorithms are: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4335780" y="4381172"/>
            <a:ext cx="1923926" cy="9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59706" y="4869166"/>
            <a:ext cx="40115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Pseudocodes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Flowcharts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8265487" y="4564824"/>
            <a:ext cx="0" cy="304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59706" y="5597105"/>
            <a:ext cx="40115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English like step-by-step instructions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to problem solving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0980" y="5192331"/>
            <a:ext cx="7620" cy="404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16150-7878-4A2A-BB06-9873CEF56549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35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076" y="4163181"/>
            <a:ext cx="40115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Types of Algorithms are: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61324" y="4399293"/>
            <a:ext cx="1068274" cy="15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67076" y="4721194"/>
            <a:ext cx="401156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Pseudocodes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Flowcharts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9310" y="5420860"/>
            <a:ext cx="40115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0070C0"/>
                </a:solidFill>
              </a:rPr>
              <a:t>Example: Read two numbers (A and B), store their sum in (C), then print the sum.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22818" y="5271655"/>
            <a:ext cx="0" cy="1818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مجموعة 3"/>
          <p:cNvGrpSpPr/>
          <p:nvPr/>
        </p:nvGrpSpPr>
        <p:grpSpPr>
          <a:xfrm>
            <a:off x="9544237" y="1865153"/>
            <a:ext cx="1558907" cy="4130846"/>
            <a:chOff x="3774036" y="1772816"/>
            <a:chExt cx="1858973" cy="484997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067944" y="1772816"/>
              <a:ext cx="1368152" cy="5407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Start</a:t>
              </a:r>
              <a:endParaRPr lang="x-none" b="1" dirty="0"/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3851920" y="2635762"/>
              <a:ext cx="1781089" cy="610511"/>
            </a:xfrm>
            <a:prstGeom prst="parallelogram">
              <a:avLst>
                <a:gd name="adj" fmla="val 58275"/>
              </a:avLst>
            </a:prstGeom>
            <a:solidFill>
              <a:srgbClr val="FFFFFF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/>
                <a:t>Read A</a:t>
              </a:r>
              <a:endParaRPr lang="x-none" dirty="0"/>
            </a:p>
          </p:txBody>
        </p:sp>
        <p:sp>
          <p:nvSpPr>
            <p:cNvPr id="14" name="Line 2"/>
            <p:cNvSpPr>
              <a:spLocks noChangeShapeType="1"/>
            </p:cNvSpPr>
            <p:nvPr/>
          </p:nvSpPr>
          <p:spPr bwMode="auto">
            <a:xfrm>
              <a:off x="4735126" y="2327671"/>
              <a:ext cx="7337" cy="253999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x-none"/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3815956" y="3571866"/>
              <a:ext cx="1781089" cy="610511"/>
            </a:xfrm>
            <a:prstGeom prst="parallelogram">
              <a:avLst>
                <a:gd name="adj" fmla="val 58275"/>
              </a:avLst>
            </a:prstGeom>
            <a:solidFill>
              <a:srgbClr val="FFFFFF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/>
                <a:t>Read B</a:t>
              </a:r>
              <a:endParaRPr lang="x-none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86200" y="4435962"/>
              <a:ext cx="1693912" cy="516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/>
                <a:t>C= A+B</a:t>
              </a:r>
              <a:endParaRPr lang="x-none" dirty="0"/>
            </a:p>
          </p:txBody>
        </p:sp>
        <p:sp>
          <p:nvSpPr>
            <p:cNvPr id="17" name="Line 2"/>
            <p:cNvSpPr>
              <a:spLocks noChangeShapeType="1"/>
            </p:cNvSpPr>
            <p:nvPr/>
          </p:nvSpPr>
          <p:spPr bwMode="auto">
            <a:xfrm>
              <a:off x="4717267" y="3258546"/>
              <a:ext cx="7337" cy="253999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x-none"/>
            </a:p>
          </p:txBody>
        </p:sp>
        <p:sp>
          <p:nvSpPr>
            <p:cNvPr id="18" name="Line 2"/>
            <p:cNvSpPr>
              <a:spLocks noChangeShapeType="1"/>
            </p:cNvSpPr>
            <p:nvPr/>
          </p:nvSpPr>
          <p:spPr bwMode="auto">
            <a:xfrm>
              <a:off x="4735126" y="4174810"/>
              <a:ext cx="7337" cy="253999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x-none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3774036" y="5228050"/>
              <a:ext cx="1781089" cy="610511"/>
            </a:xfrm>
            <a:prstGeom prst="parallelogram">
              <a:avLst>
                <a:gd name="adj" fmla="val 58275"/>
              </a:avLst>
            </a:prstGeom>
            <a:solidFill>
              <a:srgbClr val="FFFFFF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/>
                <a:t>Print C</a:t>
              </a:r>
              <a:endParaRPr lang="x-none" dirty="0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4717267" y="4976357"/>
              <a:ext cx="7337" cy="253999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x-none"/>
            </a:p>
          </p:txBody>
        </p:sp>
        <p:sp>
          <p:nvSpPr>
            <p:cNvPr id="21" name="Line 2"/>
            <p:cNvSpPr>
              <a:spLocks noChangeShapeType="1"/>
            </p:cNvSpPr>
            <p:nvPr/>
          </p:nvSpPr>
          <p:spPr bwMode="auto">
            <a:xfrm>
              <a:off x="4717267" y="5828050"/>
              <a:ext cx="7337" cy="253999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x-none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036859" y="6082049"/>
              <a:ext cx="1368152" cy="5407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Stop</a:t>
              </a:r>
              <a:endParaRPr lang="x-none" b="1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9180871" y="5475407"/>
            <a:ext cx="281204" cy="22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7172857" y="4532513"/>
            <a:ext cx="0" cy="1886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24625-2ADC-4B93-846D-7F7017EEDC25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674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DD397A-0DC1-3347-84B1-D258333F7F0A}"/>
              </a:ext>
            </a:extLst>
          </p:cNvPr>
          <p:cNvSpPr/>
          <p:nvPr/>
        </p:nvSpPr>
        <p:spPr>
          <a:xfrm>
            <a:off x="5036801" y="1171086"/>
            <a:ext cx="448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Objectives</a:t>
            </a:r>
            <a:endParaRPr lang="ar-JO" sz="28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0E8341-A7C0-5D40-992A-D102C71D6D50}"/>
              </a:ext>
            </a:extLst>
          </p:cNvPr>
          <p:cNvSpPr/>
          <p:nvPr/>
        </p:nvSpPr>
        <p:spPr>
          <a:xfrm>
            <a:off x="4959006" y="2162763"/>
            <a:ext cx="5418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Definition of Data Structures</a:t>
            </a:r>
            <a:endParaRPr lang="ar-JO" sz="2800" b="1" dirty="0">
              <a:solidFill>
                <a:srgbClr val="00B0F0"/>
              </a:solidFill>
            </a:endParaRPr>
          </a:p>
        </p:txBody>
      </p:sp>
      <p:sp>
        <p:nvSpPr>
          <p:cNvPr id="40" name="Rectangle: Rounded Corners 45">
            <a:extLst>
              <a:ext uri="{FF2B5EF4-FFF2-40B4-BE49-F238E27FC236}">
                <a16:creationId xmlns:a16="http://schemas.microsoft.com/office/drawing/2014/main" id="{7E9C9991-49C2-1544-86EA-5D304A4EA198}"/>
              </a:ext>
            </a:extLst>
          </p:cNvPr>
          <p:cNvSpPr/>
          <p:nvPr/>
        </p:nvSpPr>
        <p:spPr>
          <a:xfrm rot="18900000">
            <a:off x="1990022" y="4844120"/>
            <a:ext cx="1046324" cy="1046324"/>
          </a:xfrm>
          <a:prstGeom prst="roundRect">
            <a:avLst/>
          </a:prstGeom>
          <a:solidFill>
            <a:srgbClr val="D0284B"/>
          </a:solidFill>
          <a:ln w="1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>
              <a:solidFill>
                <a:srgbClr val="00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90457" y="927398"/>
            <a:ext cx="2988731" cy="4895601"/>
            <a:chOff x="4034673" y="1100580"/>
            <a:chExt cx="2988731" cy="4895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518E6-72C5-054A-8137-E6DF250B81AB}"/>
                </a:ext>
              </a:extLst>
            </p:cNvPr>
            <p:cNvSpPr/>
            <p:nvPr/>
          </p:nvSpPr>
          <p:spPr>
            <a:xfrm rot="2653249">
              <a:off x="4869365" y="1960041"/>
              <a:ext cx="409073" cy="253868"/>
            </a:xfrm>
            <a:prstGeom prst="rect">
              <a:avLst/>
            </a:prstGeom>
            <a:solidFill>
              <a:srgbClr val="21CCAB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9" name="Rectangle: Rounded Corners 10">
              <a:extLst>
                <a:ext uri="{FF2B5EF4-FFF2-40B4-BE49-F238E27FC236}">
                  <a16:creationId xmlns:a16="http://schemas.microsoft.com/office/drawing/2014/main" id="{08484886-6CEE-854A-9644-25537FC043C4}"/>
                </a:ext>
              </a:extLst>
            </p:cNvPr>
            <p:cNvSpPr/>
            <p:nvPr/>
          </p:nvSpPr>
          <p:spPr>
            <a:xfrm rot="18900000">
              <a:off x="4075501" y="1100580"/>
              <a:ext cx="1046324" cy="1046324"/>
            </a:xfrm>
            <a:prstGeom prst="roundRect">
              <a:avLst/>
            </a:prstGeom>
            <a:solidFill>
              <a:srgbClr val="026CA5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10" name="Rectangle: Rounded Corners 11">
              <a:extLst>
                <a:ext uri="{FF2B5EF4-FFF2-40B4-BE49-F238E27FC236}">
                  <a16:creationId xmlns:a16="http://schemas.microsoft.com/office/drawing/2014/main" id="{FA4C25E3-EDC3-F64D-A72A-7159C1411946}"/>
                </a:ext>
              </a:extLst>
            </p:cNvPr>
            <p:cNvSpPr/>
            <p:nvPr/>
          </p:nvSpPr>
          <p:spPr>
            <a:xfrm rot="18900000">
              <a:off x="4142942" y="1168021"/>
              <a:ext cx="911438" cy="911438"/>
            </a:xfrm>
            <a:prstGeom prst="roundRect">
              <a:avLst/>
            </a:prstGeom>
            <a:gradFill>
              <a:gsLst>
                <a:gs pos="0">
                  <a:srgbClr val="087CB0"/>
                </a:gs>
                <a:gs pos="100000">
                  <a:srgbClr val="0B4565"/>
                </a:gs>
              </a:gsLst>
              <a:path path="circle">
                <a:fillToRect l="50000" t="50000" r="50000" b="50000"/>
              </a:path>
            </a:gra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243146" y="1501573"/>
              <a:ext cx="1714483" cy="205740"/>
              <a:chOff x="5243146" y="1501573"/>
              <a:chExt cx="1714483" cy="20574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F599EFC-A92E-0140-A992-AADEEE54BF5F}"/>
                  </a:ext>
                </a:extLst>
              </p:cNvPr>
              <p:cNvCxnSpPr/>
              <p:nvPr/>
            </p:nvCxnSpPr>
            <p:spPr>
              <a:xfrm>
                <a:off x="5243146" y="1623740"/>
                <a:ext cx="1667594" cy="0"/>
              </a:xfrm>
              <a:prstGeom prst="line">
                <a:avLst/>
              </a:prstGeom>
              <a:ln w="3810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C7EA749-636E-6F4F-AF7B-7A05C1BDE6FA}"/>
                  </a:ext>
                </a:extLst>
              </p:cNvPr>
              <p:cNvSpPr/>
              <p:nvPr/>
            </p:nvSpPr>
            <p:spPr>
              <a:xfrm>
                <a:off x="6751889" y="1501573"/>
                <a:ext cx="205740" cy="20574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C95985-792A-724E-8EAB-F6451303265F}"/>
                </a:ext>
              </a:extLst>
            </p:cNvPr>
            <p:cNvSpPr/>
            <p:nvPr/>
          </p:nvSpPr>
          <p:spPr>
            <a:xfrm>
              <a:off x="4347470" y="1277169"/>
              <a:ext cx="502382" cy="69249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>
                  <a:ln w="0"/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04FADC-01A6-714F-818B-2886CFE24118}"/>
                </a:ext>
              </a:extLst>
            </p:cNvPr>
            <p:cNvSpPr/>
            <p:nvPr/>
          </p:nvSpPr>
          <p:spPr>
            <a:xfrm rot="8111011">
              <a:off x="4828535" y="2976534"/>
              <a:ext cx="409073" cy="253868"/>
            </a:xfrm>
            <a:prstGeom prst="rect">
              <a:avLst/>
            </a:prstGeom>
            <a:solidFill>
              <a:srgbClr val="099185"/>
            </a:soli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17" name="Rectangle: Rounded Corners 21">
              <a:extLst>
                <a:ext uri="{FF2B5EF4-FFF2-40B4-BE49-F238E27FC236}">
                  <a16:creationId xmlns:a16="http://schemas.microsoft.com/office/drawing/2014/main" id="{564E30F4-3AE6-F149-9C26-BD77BC5C516D}"/>
                </a:ext>
              </a:extLst>
            </p:cNvPr>
            <p:cNvSpPr/>
            <p:nvPr/>
          </p:nvSpPr>
          <p:spPr>
            <a:xfrm rot="18900000">
              <a:off x="5020640" y="2082496"/>
              <a:ext cx="1046324" cy="1046324"/>
            </a:xfrm>
            <a:prstGeom prst="roundRect">
              <a:avLst/>
            </a:prstGeom>
            <a:solidFill>
              <a:srgbClr val="21CCAB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18" name="Rectangle: Rounded Corners 22">
              <a:extLst>
                <a:ext uri="{FF2B5EF4-FFF2-40B4-BE49-F238E27FC236}">
                  <a16:creationId xmlns:a16="http://schemas.microsoft.com/office/drawing/2014/main" id="{6DD8ACAA-7534-8144-94C9-646878C4984C}"/>
                </a:ext>
              </a:extLst>
            </p:cNvPr>
            <p:cNvSpPr/>
            <p:nvPr/>
          </p:nvSpPr>
          <p:spPr>
            <a:xfrm rot="18900000">
              <a:off x="5088082" y="2149938"/>
              <a:ext cx="911438" cy="911438"/>
            </a:xfrm>
            <a:prstGeom prst="roundRect">
              <a:avLst/>
            </a:prstGeom>
            <a:gradFill>
              <a:gsLst>
                <a:gs pos="0">
                  <a:srgbClr val="20B89C"/>
                </a:gs>
                <a:gs pos="100000">
                  <a:srgbClr val="1B8D75"/>
                </a:gs>
              </a:gsLst>
              <a:path path="circle">
                <a:fillToRect l="50000" t="50000" r="50000" b="50000"/>
              </a:path>
            </a:gra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188285" y="2499842"/>
              <a:ext cx="825325" cy="205740"/>
              <a:chOff x="6188285" y="2499842"/>
              <a:chExt cx="825325" cy="2057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47EC127-F0B2-8141-A548-0F75E9EC38D3}"/>
                  </a:ext>
                </a:extLst>
              </p:cNvPr>
              <p:cNvCxnSpPr/>
              <p:nvPr/>
            </p:nvCxnSpPr>
            <p:spPr>
              <a:xfrm flipV="1">
                <a:off x="6188285" y="2605333"/>
                <a:ext cx="633051" cy="324"/>
              </a:xfrm>
              <a:prstGeom prst="line">
                <a:avLst/>
              </a:prstGeom>
              <a:ln w="3810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D55899-2B5C-C241-A708-B3DFA8450CAB}"/>
                  </a:ext>
                </a:extLst>
              </p:cNvPr>
              <p:cNvSpPr/>
              <p:nvPr/>
            </p:nvSpPr>
            <p:spPr>
              <a:xfrm>
                <a:off x="6807870" y="2499842"/>
                <a:ext cx="205740" cy="20574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972B63-3203-9A4C-AF55-404D42EC9D35}"/>
                </a:ext>
              </a:extLst>
            </p:cNvPr>
            <p:cNvSpPr/>
            <p:nvPr/>
          </p:nvSpPr>
          <p:spPr>
            <a:xfrm>
              <a:off x="5238909" y="2259085"/>
              <a:ext cx="609783" cy="69249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>
                  <a:ln w="0"/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FB6FF3-2F66-4F45-8731-F45B32870165}"/>
                </a:ext>
              </a:extLst>
            </p:cNvPr>
            <p:cNvSpPr/>
            <p:nvPr/>
          </p:nvSpPr>
          <p:spPr>
            <a:xfrm rot="2653249">
              <a:off x="4828537" y="3930505"/>
              <a:ext cx="409073" cy="253868"/>
            </a:xfrm>
            <a:prstGeom prst="rect">
              <a:avLst/>
            </a:prstGeom>
            <a:solidFill>
              <a:srgbClr val="1D4042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25" name="Rectangle: Rounded Corners 29">
              <a:extLst>
                <a:ext uri="{FF2B5EF4-FFF2-40B4-BE49-F238E27FC236}">
                  <a16:creationId xmlns:a16="http://schemas.microsoft.com/office/drawing/2014/main" id="{692E8448-7514-6041-B196-BB7FFBB9A9F2}"/>
                </a:ext>
              </a:extLst>
            </p:cNvPr>
            <p:cNvSpPr/>
            <p:nvPr/>
          </p:nvSpPr>
          <p:spPr>
            <a:xfrm rot="18900000">
              <a:off x="4034673" y="3071044"/>
              <a:ext cx="1046324" cy="1046324"/>
            </a:xfrm>
            <a:prstGeom prst="roundRect">
              <a:avLst/>
            </a:prstGeom>
            <a:solidFill>
              <a:srgbClr val="099185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26" name="Rectangle: Rounded Corners 30">
              <a:extLst>
                <a:ext uri="{FF2B5EF4-FFF2-40B4-BE49-F238E27FC236}">
                  <a16:creationId xmlns:a16="http://schemas.microsoft.com/office/drawing/2014/main" id="{27577BE3-2152-724B-A647-B033F55CFFBF}"/>
                </a:ext>
              </a:extLst>
            </p:cNvPr>
            <p:cNvSpPr/>
            <p:nvPr/>
          </p:nvSpPr>
          <p:spPr>
            <a:xfrm rot="18900000">
              <a:off x="4102115" y="3138485"/>
              <a:ext cx="911438" cy="911438"/>
            </a:xfrm>
            <a:prstGeom prst="roundRect">
              <a:avLst/>
            </a:prstGeom>
            <a:gradFill>
              <a:gsLst>
                <a:gs pos="0">
                  <a:srgbClr val="029084"/>
                </a:gs>
                <a:gs pos="100000">
                  <a:srgbClr val="00645A"/>
                </a:gs>
              </a:gsLst>
              <a:path path="circle">
                <a:fillToRect l="50000" t="50000" r="50000" b="50000"/>
              </a:path>
            </a:gra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202318" y="3491370"/>
              <a:ext cx="1800904" cy="205740"/>
              <a:chOff x="5202318" y="3491370"/>
              <a:chExt cx="1800904" cy="20574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4CC89D2-C346-2F4A-8349-A320E18C739A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>
                <a:off x="5202318" y="3594204"/>
                <a:ext cx="1595164" cy="36"/>
              </a:xfrm>
              <a:prstGeom prst="line">
                <a:avLst/>
              </a:prstGeom>
              <a:ln w="3810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791BB98-2181-7D4E-94BF-755166D2081F}"/>
                  </a:ext>
                </a:extLst>
              </p:cNvPr>
              <p:cNvSpPr/>
              <p:nvPr/>
            </p:nvSpPr>
            <p:spPr>
              <a:xfrm>
                <a:off x="6797482" y="3491370"/>
                <a:ext cx="205740" cy="20574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307FF4-91FD-4E46-9061-BBDED83A2AB7}"/>
                </a:ext>
              </a:extLst>
            </p:cNvPr>
            <p:cNvSpPr/>
            <p:nvPr/>
          </p:nvSpPr>
          <p:spPr>
            <a:xfrm>
              <a:off x="4248133" y="3247632"/>
              <a:ext cx="619400" cy="69249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>
                  <a:ln w="0"/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5832F2-1B36-4246-9F11-F30D5A58A98A}"/>
                </a:ext>
              </a:extLst>
            </p:cNvPr>
            <p:cNvSpPr/>
            <p:nvPr/>
          </p:nvSpPr>
          <p:spPr>
            <a:xfrm rot="8003042">
              <a:off x="4810351" y="4973368"/>
              <a:ext cx="409073" cy="253868"/>
            </a:xfrm>
            <a:prstGeom prst="rect">
              <a:avLst/>
            </a:prstGeom>
            <a:solidFill>
              <a:srgbClr val="D0284B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33" name="Rectangle: Rounded Corners 37">
              <a:extLst>
                <a:ext uri="{FF2B5EF4-FFF2-40B4-BE49-F238E27FC236}">
                  <a16:creationId xmlns:a16="http://schemas.microsoft.com/office/drawing/2014/main" id="{4CDE99AD-73AF-B94B-BB07-01471992D5AD}"/>
                </a:ext>
              </a:extLst>
            </p:cNvPr>
            <p:cNvSpPr/>
            <p:nvPr/>
          </p:nvSpPr>
          <p:spPr>
            <a:xfrm rot="18900000">
              <a:off x="4979813" y="4052960"/>
              <a:ext cx="1046324" cy="1046324"/>
            </a:xfrm>
            <a:prstGeom prst="roundRect">
              <a:avLst/>
            </a:prstGeom>
            <a:solidFill>
              <a:srgbClr val="1D4042"/>
            </a:solidFill>
            <a:ln w="18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sp>
          <p:nvSpPr>
            <p:cNvPr id="34" name="Rectangle: Rounded Corners 38">
              <a:extLst>
                <a:ext uri="{FF2B5EF4-FFF2-40B4-BE49-F238E27FC236}">
                  <a16:creationId xmlns:a16="http://schemas.microsoft.com/office/drawing/2014/main" id="{9F6AABFA-9E88-DB45-88AA-93D78D9A08D1}"/>
                </a:ext>
              </a:extLst>
            </p:cNvPr>
            <p:cNvSpPr/>
            <p:nvPr/>
          </p:nvSpPr>
          <p:spPr>
            <a:xfrm rot="18900000">
              <a:off x="5047254" y="4120402"/>
              <a:ext cx="911438" cy="911438"/>
            </a:xfrm>
            <a:prstGeom prst="roundRect">
              <a:avLst/>
            </a:prstGeom>
            <a:gradFill>
              <a:gsLst>
                <a:gs pos="0">
                  <a:srgbClr val="304F5A"/>
                </a:gs>
                <a:gs pos="100000">
                  <a:srgbClr val="172F30"/>
                </a:gs>
              </a:gsLst>
              <a:path path="circle">
                <a:fillToRect l="50000" t="50000" r="50000" b="50000"/>
              </a:path>
            </a:gra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125978" y="4454144"/>
              <a:ext cx="887632" cy="205740"/>
              <a:chOff x="6147458" y="4469521"/>
              <a:chExt cx="887632" cy="20574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5639408-2C16-9241-968D-EF38469EE673}"/>
                  </a:ext>
                </a:extLst>
              </p:cNvPr>
              <p:cNvCxnSpPr/>
              <p:nvPr/>
            </p:nvCxnSpPr>
            <p:spPr>
              <a:xfrm>
                <a:off x="6147458" y="4576121"/>
                <a:ext cx="701891" cy="0"/>
              </a:xfrm>
              <a:prstGeom prst="line">
                <a:avLst/>
              </a:prstGeom>
              <a:ln w="3810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3FD3817-4688-7D48-8ED8-9F854B84BC1A}"/>
                  </a:ext>
                </a:extLst>
              </p:cNvPr>
              <p:cNvSpPr/>
              <p:nvPr/>
            </p:nvSpPr>
            <p:spPr>
              <a:xfrm>
                <a:off x="6829350" y="4469521"/>
                <a:ext cx="205740" cy="20574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83197ED-0FDF-2348-877C-A9B8CCFDECBD}"/>
                </a:ext>
              </a:extLst>
            </p:cNvPr>
            <p:cNvSpPr/>
            <p:nvPr/>
          </p:nvSpPr>
          <p:spPr>
            <a:xfrm>
              <a:off x="5194876" y="4229549"/>
              <a:ext cx="616194" cy="69249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>
                  <a:ln w="0"/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  <p:sp>
          <p:nvSpPr>
            <p:cNvPr id="41" name="Rectangle: Rounded Corners 46">
              <a:extLst>
                <a:ext uri="{FF2B5EF4-FFF2-40B4-BE49-F238E27FC236}">
                  <a16:creationId xmlns:a16="http://schemas.microsoft.com/office/drawing/2014/main" id="{B9D0F5DA-CB4E-DE4B-AAA4-468C356847A8}"/>
                </a:ext>
              </a:extLst>
            </p:cNvPr>
            <p:cNvSpPr/>
            <p:nvPr/>
          </p:nvSpPr>
          <p:spPr>
            <a:xfrm rot="18900000">
              <a:off x="4101680" y="5084743"/>
              <a:ext cx="911438" cy="911438"/>
            </a:xfrm>
            <a:prstGeom prst="roundRect">
              <a:avLst/>
            </a:prstGeom>
            <a:gradFill>
              <a:gsLst>
                <a:gs pos="0">
                  <a:srgbClr val="C22746"/>
                </a:gs>
                <a:gs pos="100000">
                  <a:srgbClr val="881C33"/>
                </a:gs>
              </a:gsLst>
              <a:path path="circle">
                <a:fillToRect l="50000" t="50000" r="50000" b="50000"/>
              </a:path>
            </a:gra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201883" y="5437269"/>
              <a:ext cx="1821521" cy="205740"/>
              <a:chOff x="5201883" y="5437269"/>
              <a:chExt cx="1821521" cy="20574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BE3D807-5852-5743-8BE7-013E93F68384}"/>
                  </a:ext>
                </a:extLst>
              </p:cNvPr>
              <p:cNvCxnSpPr>
                <a:endCxn id="42" idx="2"/>
              </p:cNvCxnSpPr>
              <p:nvPr/>
            </p:nvCxnSpPr>
            <p:spPr>
              <a:xfrm flipV="1">
                <a:off x="5201883" y="5540139"/>
                <a:ext cx="1615781" cy="24387"/>
              </a:xfrm>
              <a:prstGeom prst="line">
                <a:avLst/>
              </a:prstGeom>
              <a:ln w="3810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91980E-38B9-FC41-BFBC-25729A42B8E6}"/>
                  </a:ext>
                </a:extLst>
              </p:cNvPr>
              <p:cNvSpPr/>
              <p:nvPr/>
            </p:nvSpPr>
            <p:spPr>
              <a:xfrm>
                <a:off x="6817664" y="5437269"/>
                <a:ext cx="205740" cy="20574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F6C65E-8BC1-E840-80FD-AC892B4E906E}"/>
                </a:ext>
              </a:extLst>
            </p:cNvPr>
            <p:cNvSpPr/>
            <p:nvPr/>
          </p:nvSpPr>
          <p:spPr>
            <a:xfrm>
              <a:off x="4249301" y="5193891"/>
              <a:ext cx="616194" cy="69249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b="1">
                  <a:ln w="0"/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50E8341-A7C0-5D40-992A-D102C71D6D50}"/>
              </a:ext>
            </a:extLst>
          </p:cNvPr>
          <p:cNvSpPr/>
          <p:nvPr/>
        </p:nvSpPr>
        <p:spPr>
          <a:xfrm>
            <a:off x="5009454" y="3111678"/>
            <a:ext cx="4341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Random Access Memory</a:t>
            </a:r>
            <a:endParaRPr lang="ar-JO" sz="2800" b="1" dirty="0">
              <a:solidFill>
                <a:srgbClr val="00B0F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0E8341-A7C0-5D40-992A-D102C71D6D50}"/>
              </a:ext>
            </a:extLst>
          </p:cNvPr>
          <p:cNvSpPr/>
          <p:nvPr/>
        </p:nvSpPr>
        <p:spPr>
          <a:xfrm>
            <a:off x="5009454" y="3997910"/>
            <a:ext cx="4189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Software Development</a:t>
            </a:r>
            <a:endParaRPr lang="ar-JO" sz="2800" b="1" dirty="0">
              <a:solidFill>
                <a:srgbClr val="00B0F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0E8341-A7C0-5D40-992A-D102C71D6D50}"/>
              </a:ext>
            </a:extLst>
          </p:cNvPr>
          <p:cNvSpPr/>
          <p:nvPr/>
        </p:nvSpPr>
        <p:spPr>
          <a:xfrm>
            <a:off x="4985335" y="5105347"/>
            <a:ext cx="4809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Case Study &amp; Exercises</a:t>
            </a:r>
            <a:endParaRPr lang="ar-JO" sz="2800" b="1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2F8A6-E691-4ACA-B211-A0D53D7E0B83}"/>
              </a:ext>
            </a:extLst>
          </p:cNvPr>
          <p:cNvSpPr/>
          <p:nvPr/>
        </p:nvSpPr>
        <p:spPr>
          <a:xfrm>
            <a:off x="3609000" y="302720"/>
            <a:ext cx="47115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dirty="0">
                <a:solidFill>
                  <a:schemeClr val="bg2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Chapter 1: Outline</a:t>
            </a:r>
            <a:endParaRPr lang="ar-JO" sz="3200" b="1" dirty="0">
              <a:solidFill>
                <a:schemeClr val="bg2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15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6034" y="4497706"/>
            <a:ext cx="279580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visual Presentation of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1800" b="1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Input/Output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Screens.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07759" y="4666409"/>
            <a:ext cx="1068274" cy="15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76033" y="5790368"/>
            <a:ext cx="279580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Banking Register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98792" y="5144037"/>
            <a:ext cx="7374" cy="621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48" y="2411864"/>
            <a:ext cx="3399964" cy="3144794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7" idx="3"/>
            <a:endCxn id="9" idx="2"/>
          </p:cNvCxnSpPr>
          <p:nvPr/>
        </p:nvCxnSpPr>
        <p:spPr>
          <a:xfrm flipV="1">
            <a:off x="8071838" y="5556658"/>
            <a:ext cx="1810592" cy="418376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79F64-13B3-4DFD-888D-3A3BF3BF2141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84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8297" y="4612265"/>
            <a:ext cx="279580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 Data in related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20023" y="4927450"/>
            <a:ext cx="1068274" cy="15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43155" y="5719570"/>
            <a:ext cx="279580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Ordering System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6586199" y="5258596"/>
            <a:ext cx="0" cy="4151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8138960" y="5485860"/>
            <a:ext cx="1810592" cy="418376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40" y="1745050"/>
            <a:ext cx="4104660" cy="371789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4B5C76-064E-4562-8354-4E80A3BD4BE7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199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8815" y="4937092"/>
            <a:ext cx="279580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Choose suitable Programming Language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9645" y="5308749"/>
            <a:ext cx="869170" cy="20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5428" y="1918131"/>
            <a:ext cx="2906417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/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C++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>
                <a:solidFill>
                  <a:srgbClr val="FF0000"/>
                </a:solidFill>
                <a:latin typeface="Calibri" panose="020F0502020204030204"/>
              </a:rPr>
              <a:t>C#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Python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endParaRPr lang="en-US" b="1" dirty="0">
              <a:solidFill>
                <a:srgbClr val="0070C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PHP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Visual Basic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noProof="0" dirty="0">
                <a:solidFill>
                  <a:srgbClr val="0070C0"/>
                </a:solidFill>
                <a:latin typeface="Calibri" panose="020F0502020204030204"/>
              </a:rPr>
              <a:t>Oracle / DBMS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etc…</a:t>
            </a:r>
            <a:endParaRPr lang="en-US" b="1" noProof="0" dirty="0">
              <a:solidFill>
                <a:srgbClr val="0070C0"/>
              </a:solidFill>
              <a:latin typeface="Calibri" panose="020F0502020204030204"/>
            </a:endParaRPr>
          </a:p>
        </p:txBody>
      </p:sp>
      <p:cxnSp>
        <p:nvCxnSpPr>
          <p:cNvPr id="14" name="Elbow Connector 13"/>
          <p:cNvCxnSpPr>
            <a:stCxn id="11" idx="3"/>
            <a:endCxn id="13" idx="2"/>
          </p:cNvCxnSpPr>
          <p:nvPr/>
        </p:nvCxnSpPr>
        <p:spPr>
          <a:xfrm flipV="1">
            <a:off x="8814619" y="4780453"/>
            <a:ext cx="364018" cy="479805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1A05C-A2C1-43BC-900E-4C58935428FC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28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68637" y="1918131"/>
            <a:ext cx="6810000" cy="4202395"/>
          </a:xfrm>
        </p:spPr>
        <p:txBody>
          <a:bodyPr>
            <a:normAutofit fontScale="92500" lnSpcReduction="10000"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Identify and 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Analyze the Problem.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Input.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Design Solution(s).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Choose best Solution.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Algorithms.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I/O Screens.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Code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Test the Solution.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2368637" y="1242849"/>
            <a:ext cx="53007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Steps in software development are: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0997" y="5328835"/>
            <a:ext cx="411578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Choose good </a:t>
            </a:r>
            <a:r>
              <a:rPr lang="en-US" b="1" i="1" dirty="0">
                <a:solidFill>
                  <a:srgbClr val="FF0000"/>
                </a:solidFill>
                <a:latin typeface="Calibri" panose="020F0502020204030204"/>
              </a:rPr>
              <a:t>IDE</a:t>
            </a: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(Integrated Development Environment)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41827" y="5655158"/>
            <a:ext cx="869170" cy="20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5428" y="1918131"/>
            <a:ext cx="2906417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Visual Studio</a:t>
            </a: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Visual Studio Code</a:t>
            </a:r>
            <a:endParaRPr lang="en-US" b="1" baseline="0" dirty="0">
              <a:solidFill>
                <a:srgbClr val="0070C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noProof="0" dirty="0">
                <a:solidFill>
                  <a:srgbClr val="0070C0"/>
                </a:solidFill>
                <a:latin typeface="Calibri" panose="020F0502020204030204"/>
              </a:rPr>
              <a:t>JGrasp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Eclipse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NetBeans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IntelliJ IDEA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>
                <a:solidFill>
                  <a:srgbClr val="0070C0"/>
                </a:solidFill>
                <a:latin typeface="Calibri" panose="020F0502020204030204"/>
              </a:rPr>
              <a:t>BlueJ</a:t>
            </a:r>
            <a:endParaRPr lang="en-US" b="1" dirty="0">
              <a:solidFill>
                <a:srgbClr val="0070C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Code::Blocks</a:t>
            </a:r>
            <a:endParaRPr lang="en-US" b="1" noProof="0" dirty="0">
              <a:solidFill>
                <a:srgbClr val="0070C0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/>
              </a:rPr>
              <a:t>etc…</a:t>
            </a:r>
            <a:endParaRPr lang="en-US" b="1" noProof="0" dirty="0">
              <a:solidFill>
                <a:srgbClr val="0070C0"/>
              </a:solidFill>
              <a:latin typeface="Calibri" panose="020F0502020204030204"/>
            </a:endParaRPr>
          </a:p>
        </p:txBody>
      </p:sp>
      <p:cxnSp>
        <p:nvCxnSpPr>
          <p:cNvPr id="14" name="Elbow Connector 13"/>
          <p:cNvCxnSpPr>
            <a:stCxn id="11" idx="0"/>
            <a:endCxn id="13" idx="2"/>
          </p:cNvCxnSpPr>
          <p:nvPr/>
        </p:nvCxnSpPr>
        <p:spPr>
          <a:xfrm rot="5400000" flipH="1" flipV="1">
            <a:off x="8249572" y="4399771"/>
            <a:ext cx="548382" cy="130974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F8208-178A-4B45-9909-B481C98461F9}"/>
              </a:ext>
            </a:extLst>
          </p:cNvPr>
          <p:cNvSpPr/>
          <p:nvPr/>
        </p:nvSpPr>
        <p:spPr>
          <a:xfrm>
            <a:off x="3329568" y="296507"/>
            <a:ext cx="5828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 Development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39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435683" y="1998666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The activities of the library system: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6411" y="2753005"/>
            <a:ext cx="4240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800" i="1" dirty="0">
                <a:solidFill>
                  <a:srgbClr val="00B0F0"/>
                </a:solidFill>
              </a:rPr>
              <a:t>Borrow Book</a:t>
            </a:r>
          </a:p>
          <a:p>
            <a:pPr marL="285750" indent="-285750" algn="just">
              <a:buFontTx/>
              <a:buChar char="-"/>
            </a:pPr>
            <a:r>
              <a:rPr lang="en-US" sz="2800" i="1" dirty="0">
                <a:solidFill>
                  <a:srgbClr val="00B0F0"/>
                </a:solidFill>
              </a:rPr>
              <a:t>Return Book</a:t>
            </a:r>
          </a:p>
          <a:p>
            <a:pPr marL="285750" indent="-285750" algn="just">
              <a:buFontTx/>
              <a:buChar char="-"/>
            </a:pPr>
            <a:r>
              <a:rPr lang="en-US" sz="2800" i="1" dirty="0">
                <a:solidFill>
                  <a:srgbClr val="00B0F0"/>
                </a:solidFill>
              </a:rPr>
              <a:t>Search for 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471601-62EB-4559-8EAA-367595872C5F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05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126966" y="1452091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Borrow Book: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8" name="Picture 7" descr="Borrow Book -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38244"/>
            <a:ext cx="4241967" cy="374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867431-2569-4D23-A594-64D73B07CB2E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03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120038" y="1452091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Return Book: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1" name="Picture 10" descr="Return Book -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19" y="2408131"/>
            <a:ext cx="6023865" cy="30660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399B21-F355-4CF5-8504-5A381F5248B8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50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2842947" y="1713701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Search for Book: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1720" y="2472267"/>
            <a:ext cx="6014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800" i="1" dirty="0">
                <a:solidFill>
                  <a:srgbClr val="00B0F0"/>
                </a:solidFill>
              </a:rPr>
              <a:t>Look for Book’s Card in drawer!</a:t>
            </a:r>
          </a:p>
          <a:p>
            <a:pPr marL="285750" indent="-285750" algn="just">
              <a:buFontTx/>
              <a:buChar char="-"/>
            </a:pPr>
            <a:r>
              <a:rPr lang="en-US" sz="2800" i="1" dirty="0">
                <a:solidFill>
                  <a:srgbClr val="00B0F0"/>
                </a:solidFill>
              </a:rPr>
              <a:t>Look for book on the shelves!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C40C0-B7E6-429A-984E-EC94EC5D3D2E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89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435683" y="1452091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Design the Main Algorithm: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7" name="Picture 6" descr="The Main Algorithm -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83" y="1973677"/>
            <a:ext cx="543448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C5FF0A-0BF1-4763-A459-8E5D328132E2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70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359052" y="1452091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Design the Main Menu: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4651687" y="2257624"/>
            <a:ext cx="2881746" cy="30733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Books Library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Menu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spcBef>
                <a:spcPts val="5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Borrow Book</a:t>
            </a:r>
          </a:p>
          <a:p>
            <a:pPr marL="342900" lvl="0" indent="-342900">
              <a:spcBef>
                <a:spcPts val="5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Return Book</a:t>
            </a:r>
          </a:p>
          <a:p>
            <a:pPr marL="342900" lvl="0" indent="-342900">
              <a:spcBef>
                <a:spcPts val="5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Search</a:t>
            </a:r>
          </a:p>
          <a:p>
            <a:pPr marL="342900" lvl="0" indent="-342900">
              <a:spcBef>
                <a:spcPts val="5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Exit </a:t>
            </a:r>
          </a:p>
          <a:p>
            <a:pPr marL="228600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indent="228600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your choice (1-4): 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9C642-8A2E-452F-B422-9E36AE1CD308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8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extBox 5"/>
          <p:cNvSpPr txBox="1"/>
          <p:nvPr/>
        </p:nvSpPr>
        <p:spPr>
          <a:xfrm>
            <a:off x="2265218" y="1659285"/>
            <a:ext cx="8070273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Understand the fundamentals of Data Structures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Understand the role of Random-Access Memory (RAM)	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Learn about the Software Development Cycle and the role of data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Applying the problem-solving steps using a Case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CE442-96A5-4ED4-8190-8AAD815ECEC3}"/>
              </a:ext>
            </a:extLst>
          </p:cNvPr>
          <p:cNvSpPr/>
          <p:nvPr/>
        </p:nvSpPr>
        <p:spPr>
          <a:xfrm>
            <a:off x="2886286" y="300243"/>
            <a:ext cx="60869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dirty="0">
                <a:solidFill>
                  <a:schemeClr val="bg2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Objectives of Chapter 1</a:t>
            </a:r>
            <a:endParaRPr lang="ar-JO" sz="3200" b="1" dirty="0">
              <a:solidFill>
                <a:schemeClr val="bg2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2336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445619" y="1540519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Design the Borrow Book Screen: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293491" y="2291830"/>
            <a:ext cx="3540446" cy="28063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Books Library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Book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Student ID: _______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Book ID: ________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Name: XXXXXXXXXXXX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 Title: XXXXXXXXXXXX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Correct? (Y/N) ___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9FD80-A943-410B-BB66-A33B7F5050FF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89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3512804" y="1501832"/>
            <a:ext cx="53007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Design the Return Book Screen: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4017819" y="2236921"/>
            <a:ext cx="4239490" cy="3034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Books Library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Book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Book ID: ________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Name: XXXXXXXXXXXX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 Title: XXXXXXXXXXXX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Correct? (Y/N) ___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44652-4AE7-4D81-A36D-BC920854917A}"/>
              </a:ext>
            </a:extLst>
          </p:cNvPr>
          <p:cNvSpPr/>
          <p:nvPr/>
        </p:nvSpPr>
        <p:spPr>
          <a:xfrm>
            <a:off x="2831039" y="296507"/>
            <a:ext cx="6825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Case Study: Library System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59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F2835B-CD95-4C80-96D2-47CB81C2006E}"/>
              </a:ext>
            </a:extLst>
          </p:cNvPr>
          <p:cNvSpPr/>
          <p:nvPr/>
        </p:nvSpPr>
        <p:spPr>
          <a:xfrm>
            <a:off x="464804" y="848993"/>
            <a:ext cx="6096000" cy="54871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Structures is about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Organizing data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Managing data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Storing data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of the above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Programs reserve space for data in the 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Disk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Magnetic Tape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 Memory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Read-Only Memory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may take the form of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Characters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of the above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ED2AF0-B52D-49E4-9FA7-5BFB69DFEE0A}"/>
              </a:ext>
            </a:extLst>
          </p:cNvPr>
          <p:cNvSpPr/>
          <p:nvPr/>
        </p:nvSpPr>
        <p:spPr>
          <a:xfrm>
            <a:off x="5299364" y="1694012"/>
            <a:ext cx="6096000" cy="42129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we run a program, the operating system loads it into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CPU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Boot Loaders are small programs that live in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CPU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Disk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6294F-88E5-4B72-94D0-B5935B7BC2FB}"/>
              </a:ext>
            </a:extLst>
          </p:cNvPr>
          <p:cNvSpPr/>
          <p:nvPr/>
        </p:nvSpPr>
        <p:spPr>
          <a:xfrm>
            <a:off x="5012727" y="296507"/>
            <a:ext cx="2462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Exercises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208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A50AB-89F7-4184-9AC8-BE7930F6498A}"/>
              </a:ext>
            </a:extLst>
          </p:cNvPr>
          <p:cNvSpPr/>
          <p:nvPr/>
        </p:nvSpPr>
        <p:spPr>
          <a:xfrm>
            <a:off x="706581" y="1024667"/>
            <a:ext cx="6096000" cy="54871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buFont typeface="+mj-lt"/>
              <a:buAutoNum type="arabicPeriod" startAt="6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smallest unit of data is the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Byte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Coding Systems are developed to standardize the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CPU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instructions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systems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declare variables in our programs to hold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 systems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instructions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7440C-8C05-495A-B517-A0931D641D78}"/>
              </a:ext>
            </a:extLst>
          </p:cNvPr>
          <p:cNvSpPr/>
          <p:nvPr/>
        </p:nvSpPr>
        <p:spPr>
          <a:xfrm>
            <a:off x="6601691" y="1980312"/>
            <a:ext cx="5167745" cy="357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aim of studying data structures is to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 computer hardware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 computer software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 machine instructions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analyze programs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first step for problem-solving is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analyze the problem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understand the problem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the solution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 computer code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3D36D-A7B7-4958-AEF6-EE105C78AD68}"/>
              </a:ext>
            </a:extLst>
          </p:cNvPr>
          <p:cNvSpPr/>
          <p:nvPr/>
        </p:nvSpPr>
        <p:spPr>
          <a:xfrm>
            <a:off x="5012727" y="296507"/>
            <a:ext cx="2462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Exercises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497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98159" y="314845"/>
            <a:ext cx="11493247" cy="5422325"/>
            <a:chOff x="398159" y="1071600"/>
            <a:chExt cx="11493247" cy="542232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4089706" y="1071600"/>
              <a:ext cx="4257658" cy="523467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7619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67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Data Structures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52296" y="1919362"/>
              <a:ext cx="1057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rgbClr val="0070C0"/>
                  </a:solidFill>
                </a:rPr>
                <a:t>Linear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9661" y="2419303"/>
              <a:ext cx="15908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F0"/>
                  </a:solidFill>
                </a:rPr>
                <a:t>Stack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7030A0"/>
                  </a:solidFill>
                </a:rPr>
                <a:t>Queue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5854" y="1910931"/>
              <a:ext cx="1573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rgbClr val="0070C0"/>
                  </a:solidFill>
                </a:rPr>
                <a:t>None-Linear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3530" y="2419303"/>
              <a:ext cx="15908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50"/>
                  </a:solidFill>
                </a:rPr>
                <a:t>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C00000"/>
                  </a:solidFill>
                </a:rPr>
                <a:t>Graph</a:t>
              </a:r>
            </a:p>
          </p:txBody>
        </p:sp>
        <p:cxnSp>
          <p:nvCxnSpPr>
            <p:cNvPr id="10" name="Straight Arrow Connector 9"/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4981037" y="1595067"/>
              <a:ext cx="1237498" cy="3242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4" idx="2"/>
              <a:endCxn id="8" idx="0"/>
            </p:cNvCxnSpPr>
            <p:nvPr/>
          </p:nvCxnSpPr>
          <p:spPr>
            <a:xfrm>
              <a:off x="6218535" y="1595067"/>
              <a:ext cx="893900" cy="3158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7187" y="3150692"/>
              <a:ext cx="2857255" cy="314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44922" y="3393579"/>
              <a:ext cx="25175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0000"/>
                  </a:solidFill>
                </a:rPr>
                <a:t>Definition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0000"/>
                  </a:solidFill>
                </a:rPr>
                <a:t>Operations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0000"/>
                  </a:solidFill>
                </a:rPr>
                <a:t>Implementations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u="sng" dirty="0">
                  <a:solidFill>
                    <a:srgbClr val="FF0000"/>
                  </a:solidFill>
                </a:rPr>
                <a:t>Real-Life Examples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6871" y="3865651"/>
              <a:ext cx="1622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Array-Based</a:t>
              </a:r>
            </a:p>
            <a:p>
              <a:r>
                <a:rPr lang="en-US" sz="2000" b="1" dirty="0">
                  <a:solidFill>
                    <a:srgbClr val="0070C0"/>
                  </a:solidFill>
                </a:rPr>
                <a:t>Linked-Based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855733" y="4055300"/>
              <a:ext cx="721454" cy="103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001739" y="4219105"/>
              <a:ext cx="575448" cy="144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855733" y="2600530"/>
              <a:ext cx="569054" cy="978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870309" y="2917286"/>
              <a:ext cx="569054" cy="978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44256" y="2400475"/>
              <a:ext cx="1057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( LIFO 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4256" y="2717231"/>
              <a:ext cx="1057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( FIFO 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2395417" y="2596674"/>
              <a:ext cx="569054" cy="978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409993" y="2913430"/>
              <a:ext cx="569054" cy="978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9652" y="2373136"/>
              <a:ext cx="1740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( Push, Pop 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8159" y="2722124"/>
              <a:ext cx="2399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( Insert, Remove 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11870" y="2405368"/>
              <a:ext cx="4052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( Binary Trees, Heaps, </a:t>
              </a:r>
              <a:r>
                <a:rPr lang="en-US" sz="2000" b="1" u="sng" dirty="0">
                  <a:solidFill>
                    <a:srgbClr val="00B050"/>
                  </a:solidFill>
                </a:rPr>
                <a:t>Traversing BT </a:t>
              </a:r>
              <a:r>
                <a:rPr lang="en-US" sz="2000" b="1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11870" y="2712364"/>
              <a:ext cx="3549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( Undirected Graphs, Digraphs)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7709" y="4228443"/>
              <a:ext cx="271935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C00000"/>
                  </a:solidFill>
                </a:rPr>
                <a:t>Depth-First Search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C00000"/>
                  </a:solidFill>
                </a:rPr>
                <a:t>Breadth-First Search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31227" y="3920666"/>
              <a:ext cx="16601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50"/>
                  </a:solidFill>
                </a:rPr>
                <a:t>Postorder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50"/>
                  </a:solidFill>
                </a:rPr>
                <a:t>Inorder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50"/>
                  </a:solidFill>
                </a:rPr>
                <a:t>Preorder </a:t>
              </a:r>
            </a:p>
          </p:txBody>
        </p:sp>
        <p:cxnSp>
          <p:nvCxnSpPr>
            <p:cNvPr id="29" name="Straight Arrow Connector 28"/>
            <p:cNvCxnSpPr>
              <a:endCxn id="28" idx="0"/>
            </p:cNvCxnSpPr>
            <p:nvPr/>
          </p:nvCxnSpPr>
          <p:spPr>
            <a:xfrm>
              <a:off x="11061316" y="2773246"/>
              <a:ext cx="1" cy="114742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511870" y="3026008"/>
              <a:ext cx="3298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rgbClr val="C00000"/>
                  </a:solidFill>
                </a:rPr>
                <a:t>( Graph Search)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8441633" y="3362903"/>
              <a:ext cx="14871" cy="8562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94783" y="5170486"/>
              <a:ext cx="946214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F0"/>
                  </a:solidFill>
                </a:rPr>
                <a:t>Stacks: Balancing Brackets, Prefix -&gt; Infix,  Postfix Evaluation.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7030A0"/>
                  </a:solidFill>
                </a:rPr>
                <a:t>Queues: Print Buffers, Print Spoolers, Simulation Problems, Palindromes.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B050"/>
                  </a:solidFill>
                </a:rPr>
                <a:t>Trees: Heap Sort, Priority Queues, BSTs, Tree Sort, Huffman Coding.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C00000"/>
                  </a:solidFill>
                </a:rPr>
                <a:t>Graphs: Transportation Networks, Flow Graphs, Games Graphs, Communications )  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703708" y="4614744"/>
              <a:ext cx="5301" cy="5182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24" idx="2"/>
            </p:cNvCxnSpPr>
            <p:nvPr/>
          </p:nvCxnSpPr>
          <p:spPr>
            <a:xfrm rot="10800000">
              <a:off x="1597697" y="3122235"/>
              <a:ext cx="2979491" cy="743417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20" idx="2"/>
            </p:cNvCxnSpPr>
            <p:nvPr/>
          </p:nvCxnSpPr>
          <p:spPr>
            <a:xfrm rot="10800000">
              <a:off x="3472998" y="3117342"/>
              <a:ext cx="1104189" cy="467321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293385" y="4689198"/>
              <a:ext cx="4460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Linked Lists, Circular Doubly Linked Lists</a:t>
              </a:r>
            </a:p>
          </p:txBody>
        </p:sp>
        <p:cxnSp>
          <p:nvCxnSpPr>
            <p:cNvPr id="37" name="Straight Arrow Connector 36"/>
            <p:cNvCxnSpPr>
              <a:stCxn id="14" idx="2"/>
            </p:cNvCxnSpPr>
            <p:nvPr/>
          </p:nvCxnSpPr>
          <p:spPr>
            <a:xfrm>
              <a:off x="3278289" y="4573537"/>
              <a:ext cx="0" cy="2053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19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85744E-7125-4A3D-A6BF-97ADF803C417}"/>
              </a:ext>
            </a:extLst>
          </p:cNvPr>
          <p:cNvSpPr/>
          <p:nvPr/>
        </p:nvSpPr>
        <p:spPr>
          <a:xfrm>
            <a:off x="4151398" y="3244334"/>
            <a:ext cx="3889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End of Chapter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02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/>
          <p:cNvSpPr txBox="1"/>
          <p:nvPr/>
        </p:nvSpPr>
        <p:spPr>
          <a:xfrm>
            <a:off x="7985081" y="2049989"/>
            <a:ext cx="3805137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that enables efficient access and modification. </a:t>
            </a:r>
            <a:endParaRPr lang="en-US" sz="2000" dirty="0">
              <a:solidFill>
                <a:srgbClr val="00B0F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872837" y="2211471"/>
            <a:ext cx="35931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B0F0"/>
                </a:solidFill>
              </a:rPr>
              <a:t>Data structure is about </a:t>
            </a:r>
            <a:endParaRPr lang="en-US" sz="2000" dirty="0">
              <a:solidFill>
                <a:srgbClr val="00B0F0"/>
              </a:solidFill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4466026" y="1842140"/>
            <a:ext cx="3519055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00B0F0"/>
                </a:solidFill>
              </a:rPr>
              <a:t>Data organization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00B0F0"/>
                </a:solidFill>
              </a:rPr>
              <a:t>Data management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00B0F0"/>
                </a:solidFill>
              </a:rPr>
              <a:t>Data storage format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7441" y="3698185"/>
            <a:ext cx="1015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F0"/>
                </a:solidFill>
              </a:rPr>
              <a:t>In other words, it is a collection of data values, the relationships among them, and the operations that can be applied to the data.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F748-B38C-4B30-9E7A-D078B1B7574F}"/>
              </a:ext>
            </a:extLst>
          </p:cNvPr>
          <p:cNvSpPr/>
          <p:nvPr/>
        </p:nvSpPr>
        <p:spPr>
          <a:xfrm>
            <a:off x="2606102" y="368430"/>
            <a:ext cx="69797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Definition of Data Structures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79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74469" y="1919024"/>
            <a:ext cx="4650993" cy="961148"/>
            <a:chOff x="0" y="1"/>
            <a:chExt cx="3581400" cy="485776"/>
          </a:xfrm>
        </p:grpSpPr>
        <p:grpSp>
          <p:nvGrpSpPr>
            <p:cNvPr id="13" name="Group 12"/>
            <p:cNvGrpSpPr/>
            <p:nvPr/>
          </p:nvGrpSpPr>
          <p:grpSpPr>
            <a:xfrm>
              <a:off x="909638" y="61913"/>
              <a:ext cx="1775459" cy="180975"/>
              <a:chOff x="747793" y="109537"/>
              <a:chExt cx="1775779" cy="181354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747793" y="109537"/>
                <a:ext cx="433387" cy="1520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2110113" y="128549"/>
                <a:ext cx="413459" cy="162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2686050" y="23781"/>
              <a:ext cx="895350" cy="461996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Data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43025" y="14269"/>
              <a:ext cx="914400" cy="46198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PROCESS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Data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0" y="1"/>
              <a:ext cx="895350" cy="43338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INPUT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Data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49038" y="3530739"/>
            <a:ext cx="10987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</a:rPr>
              <a:t>Data come from </a:t>
            </a:r>
            <a:r>
              <a:rPr lang="en-US" sz="2400" i="1" dirty="0">
                <a:solidFill>
                  <a:srgbClr val="00B0F0"/>
                </a:solidFill>
              </a:rPr>
              <a:t>Keyboard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i="1" dirty="0">
                <a:solidFill>
                  <a:srgbClr val="00B0F0"/>
                </a:solidFill>
              </a:rPr>
              <a:t>Internet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i="1" dirty="0">
                <a:solidFill>
                  <a:srgbClr val="00B0F0"/>
                </a:solidFill>
              </a:rPr>
              <a:t>Camera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i="1" dirty="0">
                <a:solidFill>
                  <a:srgbClr val="00B0F0"/>
                </a:solidFill>
              </a:rPr>
              <a:t>Files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i="1" dirty="0">
                <a:solidFill>
                  <a:srgbClr val="00B0F0"/>
                </a:solidFill>
              </a:rPr>
              <a:t>etc</a:t>
            </a:r>
            <a:r>
              <a:rPr lang="en-US" sz="2400" dirty="0">
                <a:solidFill>
                  <a:srgbClr val="00B0F0"/>
                </a:solidFill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</a:rPr>
              <a:t>Adobe Photoshop process picture (data), and then save them to Hard Disk.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</a:rPr>
              <a:t>Calculator process numbers (data), perform calculations and display results.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</a:rPr>
              <a:t>MS Word process text (data) into something more beautiful, and send it to printer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 rot="19836013">
            <a:off x="1228122" y="1704465"/>
            <a:ext cx="30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It is all about Data!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B787A2-B70C-477E-A894-6ED53793BFF6}"/>
              </a:ext>
            </a:extLst>
          </p:cNvPr>
          <p:cNvSpPr/>
          <p:nvPr/>
        </p:nvSpPr>
        <p:spPr>
          <a:xfrm>
            <a:off x="3602368" y="309778"/>
            <a:ext cx="4987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Data, Data, Data …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236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22931" y="1947044"/>
            <a:ext cx="1847547" cy="3311237"/>
            <a:chOff x="0" y="397462"/>
            <a:chExt cx="2880320" cy="2952328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397462"/>
              <a:ext cx="2880320" cy="2952328"/>
              <a:chOff x="0" y="397462"/>
              <a:chExt cx="2880320" cy="295232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397462"/>
                <a:ext cx="2880320" cy="42921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OS Kernel Space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864096"/>
                <a:ext cx="2880320" cy="1224136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Code Segment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2125654"/>
                <a:ext cx="2880320" cy="1224136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Data Segment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9" name="Up-Down Arrow 8"/>
            <p:cNvSpPr/>
            <p:nvPr/>
          </p:nvSpPr>
          <p:spPr>
            <a:xfrm>
              <a:off x="1296144" y="1836204"/>
              <a:ext cx="288032" cy="504056"/>
            </a:xfrm>
            <a:prstGeom prst="up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 useBgFill="1">
        <p:nvSpPr>
          <p:cNvPr id="13" name="TextBox 12"/>
          <p:cNvSpPr txBox="1"/>
          <p:nvPr/>
        </p:nvSpPr>
        <p:spPr>
          <a:xfrm>
            <a:off x="4745013" y="3028550"/>
            <a:ext cx="610292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OS loads programs to this section before they are executed.</a:t>
            </a:r>
            <a:endParaRPr lang="en-US" dirty="0">
              <a:solidFill>
                <a:srgbClr val="00B0F0"/>
              </a:solidFill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4745013" y="1924640"/>
            <a:ext cx="610292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This space is reserved for the Operating System (i.e. Windows 10)</a:t>
            </a:r>
            <a:endParaRPr lang="en-US" dirty="0">
              <a:solidFill>
                <a:srgbClr val="00B0F0"/>
              </a:solidFill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4745013" y="4156306"/>
            <a:ext cx="610292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Programs reserve space for their data in this section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006409" y="2101545"/>
            <a:ext cx="602672" cy="21474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006409" y="4357059"/>
            <a:ext cx="602672" cy="21474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006409" y="3229302"/>
            <a:ext cx="602672" cy="21474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0CFF6-B10D-AB4D-80AF-8D23374BC363}"/>
              </a:ext>
            </a:extLst>
          </p:cNvPr>
          <p:cNvSpPr txBox="1"/>
          <p:nvPr/>
        </p:nvSpPr>
        <p:spPr>
          <a:xfrm>
            <a:off x="2409861" y="1428764"/>
            <a:ext cx="125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5760">
              <a:defRPr/>
            </a:pPr>
            <a:r>
              <a:rPr lang="en-US" sz="2400" b="1" i="1" dirty="0">
                <a:solidFill>
                  <a:srgbClr val="FF0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RAM</a:t>
            </a:r>
            <a:endParaRPr lang="ar-JO" sz="3200" b="1" i="1" dirty="0">
              <a:solidFill>
                <a:srgbClr val="FF0000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99DBAB-3C1B-4D2C-A1BF-1B5EDE06D023}"/>
              </a:ext>
            </a:extLst>
          </p:cNvPr>
          <p:cNvSpPr/>
          <p:nvPr/>
        </p:nvSpPr>
        <p:spPr>
          <a:xfrm>
            <a:off x="3020184" y="296507"/>
            <a:ext cx="6447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Random Access Memory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30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extBox 12"/>
          <p:cNvSpPr txBox="1"/>
          <p:nvPr/>
        </p:nvSpPr>
        <p:spPr>
          <a:xfrm>
            <a:off x="4915582" y="4286961"/>
            <a:ext cx="610292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Data is organized, manipulated, and processed here</a:t>
            </a:r>
            <a:endParaRPr lang="en-US" dirty="0">
              <a:solidFill>
                <a:srgbClr val="00B0F0"/>
              </a:solidFill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4915582" y="2471359"/>
            <a:ext cx="610292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Computer Instructions move from here to CPU for execution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39323" y="2779485"/>
            <a:ext cx="602672" cy="21474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239323" y="4595087"/>
            <a:ext cx="602672" cy="21474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0CFF6-B10D-AB4D-80AF-8D23374BC363}"/>
              </a:ext>
            </a:extLst>
          </p:cNvPr>
          <p:cNvSpPr txBox="1"/>
          <p:nvPr/>
        </p:nvSpPr>
        <p:spPr>
          <a:xfrm>
            <a:off x="921125" y="2640288"/>
            <a:ext cx="144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5760">
              <a:defRPr/>
            </a:pPr>
            <a:r>
              <a:rPr lang="en-US" sz="2000" b="1" i="1" dirty="0">
                <a:solidFill>
                  <a:srgbClr val="FF0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Code Segment</a:t>
            </a:r>
            <a:endParaRPr lang="ar-JO" sz="2800" b="1" i="1" dirty="0">
              <a:solidFill>
                <a:srgbClr val="FF0000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55845" y="1728493"/>
            <a:ext cx="1847547" cy="4024745"/>
            <a:chOff x="2158863" y="2251364"/>
            <a:chExt cx="1847547" cy="4024745"/>
          </a:xfrm>
        </p:grpSpPr>
        <p:grpSp>
          <p:nvGrpSpPr>
            <p:cNvPr id="8" name="Group 7"/>
            <p:cNvGrpSpPr/>
            <p:nvPr/>
          </p:nvGrpSpPr>
          <p:grpSpPr>
            <a:xfrm>
              <a:off x="2158863" y="2251364"/>
              <a:ext cx="1847547" cy="4024745"/>
              <a:chOff x="0" y="397462"/>
              <a:chExt cx="2880320" cy="327663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397462"/>
                <a:ext cx="2880320" cy="42921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OS Kernel Space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864096"/>
                <a:ext cx="2880320" cy="1224136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spcAft>
                    <a:spcPts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i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f(op==‘+’)</a:t>
                </a:r>
              </a:p>
              <a:p>
                <a:pPr algn="ctr" rtl="1">
                  <a:spcAft>
                    <a:spcPts val="0"/>
                  </a:spcAft>
                </a:pPr>
                <a:r>
                  <a:rPr lang="en-US" sz="16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R=X+Y;</a:t>
                </a:r>
              </a:p>
              <a:p>
                <a:pPr algn="ctr" rtl="1">
                  <a:spcAft>
                    <a:spcPts val="0"/>
                  </a:spcAft>
                </a:pPr>
                <a:r>
                  <a:rPr lang="en-US" sz="16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f(op==‘*”)</a:t>
                </a:r>
              </a:p>
              <a:p>
                <a:pPr algn="ctr" rtl="1">
                  <a:spcAft>
                    <a:spcPts val="0"/>
                  </a:spcAft>
                </a:pPr>
                <a:r>
                  <a:rPr lang="en-US" sz="16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R=X*Y;</a:t>
                </a:r>
              </a:p>
              <a:p>
                <a:pPr rtl="1">
                  <a:spcAft>
                    <a:spcPts val="0"/>
                  </a:spcAft>
                </a:pPr>
                <a:r>
                  <a:rPr lang="en-US" sz="16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…</a:t>
                </a:r>
                <a:endParaRPr lang="en-US" sz="16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2125654"/>
                <a:ext cx="2880320" cy="1548446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sz="24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X:         Y:</a:t>
                </a:r>
              </a:p>
              <a:p>
                <a:pPr>
                  <a:spcAft>
                    <a:spcPts val="0"/>
                  </a:spcAft>
                </a:pPr>
                <a:endParaRPr lang="en-US" sz="6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OP:</a:t>
                </a:r>
                <a:endParaRPr 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R:</a:t>
                </a:r>
                <a:endParaRPr lang="en-US" sz="24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450059" y="4701971"/>
              <a:ext cx="466573" cy="400110"/>
            </a:xfrm>
            <a:prstGeom prst="rect">
              <a:avLst/>
            </a:prstGeom>
            <a:solidFill>
              <a:srgbClr val="E6DCF4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rgbClr val="0070C0"/>
                  </a:solidFill>
                </a:rPr>
                <a:t>15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0497" y="4701971"/>
              <a:ext cx="494619" cy="400110"/>
            </a:xfrm>
            <a:prstGeom prst="rect">
              <a:avLst/>
            </a:prstGeom>
            <a:solidFill>
              <a:srgbClr val="E6DDF4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rgbClr val="0070C0"/>
                  </a:solidFill>
                </a:rPr>
                <a:t>10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4153" y="5180637"/>
              <a:ext cx="494619" cy="400110"/>
            </a:xfrm>
            <a:prstGeom prst="rect">
              <a:avLst/>
            </a:prstGeom>
            <a:solidFill>
              <a:srgbClr val="DED1F0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rgbClr val="0070C0"/>
                  </a:solidFill>
                </a:rPr>
                <a:t>‘+’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1362" y="5580747"/>
              <a:ext cx="494619" cy="400110"/>
            </a:xfrm>
            <a:prstGeom prst="rect">
              <a:avLst/>
            </a:prstGeom>
            <a:solidFill>
              <a:srgbClr val="D4C5EC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rgbClr val="0070C0"/>
                  </a:solidFill>
                </a:rPr>
                <a:t>25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20CFF6-B10D-AB4D-80AF-8D23374BC363}"/>
              </a:ext>
            </a:extLst>
          </p:cNvPr>
          <p:cNvSpPr txBox="1"/>
          <p:nvPr/>
        </p:nvSpPr>
        <p:spPr>
          <a:xfrm>
            <a:off x="921125" y="4410072"/>
            <a:ext cx="144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5760">
              <a:defRPr/>
            </a:pPr>
            <a:r>
              <a:rPr lang="en-US" sz="2000" b="1" i="1" dirty="0">
                <a:solidFill>
                  <a:srgbClr val="FF0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Data</a:t>
            </a:r>
          </a:p>
          <a:p>
            <a:pPr algn="ctr" defTabSz="535760">
              <a:defRPr/>
            </a:pPr>
            <a:r>
              <a:rPr lang="en-US" sz="2000" b="1" i="1" dirty="0">
                <a:solidFill>
                  <a:srgbClr val="FF0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Segment</a:t>
            </a:r>
            <a:endParaRPr lang="ar-JO" sz="2800" b="1" i="1" dirty="0">
              <a:solidFill>
                <a:srgbClr val="FF0000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20CFF6-B10D-AB4D-80AF-8D23374BC363}"/>
              </a:ext>
            </a:extLst>
          </p:cNvPr>
          <p:cNvSpPr txBox="1"/>
          <p:nvPr/>
        </p:nvSpPr>
        <p:spPr>
          <a:xfrm>
            <a:off x="2427740" y="1364517"/>
            <a:ext cx="144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5760">
              <a:defRPr/>
            </a:pPr>
            <a:r>
              <a:rPr lang="en-US" sz="2000" b="1" i="1" dirty="0">
                <a:solidFill>
                  <a:srgbClr val="FF0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RAM</a:t>
            </a:r>
            <a:endParaRPr lang="ar-JO" sz="2800" b="1" i="1" dirty="0">
              <a:solidFill>
                <a:srgbClr val="FF0000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42BB6-D7BE-4236-BA8C-98B58A3ED8E0}"/>
              </a:ext>
            </a:extLst>
          </p:cNvPr>
          <p:cNvSpPr/>
          <p:nvPr/>
        </p:nvSpPr>
        <p:spPr>
          <a:xfrm>
            <a:off x="3020184" y="296507"/>
            <a:ext cx="6447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Random Access Memory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15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TextBox 13"/>
          <p:cNvSpPr txBox="1"/>
          <p:nvPr/>
        </p:nvSpPr>
        <p:spPr>
          <a:xfrm>
            <a:off x="699654" y="2047379"/>
            <a:ext cx="6596345" cy="33855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rgbClr val="00B0F0"/>
                </a:solidFill>
              </a:rPr>
              <a:t>Data is store in RAM in the form of 0’s and 1’s</a:t>
            </a: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rgbClr val="00B0F0"/>
                </a:solidFill>
              </a:rPr>
              <a:t>Groups of 0’s and 1’s are coded into symbols</a:t>
            </a:r>
          </a:p>
          <a:p>
            <a:pPr marL="342900" indent="-342900" algn="just">
              <a:buFontTx/>
              <a:buChar char="-"/>
            </a:pPr>
            <a:r>
              <a:rPr lang="en-US" sz="2800" dirty="0">
                <a:solidFill>
                  <a:srgbClr val="00B0F0"/>
                </a:solidFill>
              </a:rPr>
              <a:t>Codes follow universal standers, like Unicode and ASCII code ( shown in this table ).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3218" y="19465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95994"/>
              </p:ext>
            </p:extLst>
          </p:nvPr>
        </p:nvGraphicFramePr>
        <p:xfrm>
          <a:off x="7434545" y="1660367"/>
          <a:ext cx="3995456" cy="406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3" imgW="3105173" imgH="3157561" progId="Paint.Picture">
                  <p:embed/>
                </p:oleObj>
              </mc:Choice>
              <mc:Fallback>
                <p:oleObj name="Bitmap Image" r:id="rId3" imgW="3105173" imgH="3157561" progId="Paint.Picture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545" y="1660367"/>
                        <a:ext cx="3995456" cy="4061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C218C0-1867-44AA-BBD1-FAB4172E77BB}"/>
              </a:ext>
            </a:extLst>
          </p:cNvPr>
          <p:cNvSpPr/>
          <p:nvPr/>
        </p:nvSpPr>
        <p:spPr>
          <a:xfrm>
            <a:off x="3020184" y="296507"/>
            <a:ext cx="6447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Random Access Memory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12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1848883" y="1861534"/>
            <a:ext cx="3706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B0F0"/>
                </a:solidFill>
              </a:rPr>
              <a:t>Computer Software is 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821" y="2802782"/>
            <a:ext cx="8618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>
                <a:solidFill>
                  <a:srgbClr val="00B0F0"/>
                </a:solidFill>
              </a:rPr>
              <a:t>a group of instructions that tells a computer what to do or how to perform some tasks</a:t>
            </a:r>
          </a:p>
          <a:p>
            <a:pPr algn="just"/>
            <a:endParaRPr lang="en-US" sz="2800" i="1" dirty="0">
              <a:solidFill>
                <a:srgbClr val="0070C0"/>
              </a:solidFill>
            </a:endParaRPr>
          </a:p>
          <a:p>
            <a:pPr algn="just"/>
            <a:r>
              <a:rPr lang="en-US" sz="2800" i="1" dirty="0">
                <a:solidFill>
                  <a:srgbClr val="00B0F0"/>
                </a:solidFill>
              </a:rPr>
              <a:t>Today, computers are everywhere;  inside our cars, smart phones, smart TVs, inside home devices, etc…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112BF-25B0-49D1-A178-73610D13EBF4}"/>
              </a:ext>
            </a:extLst>
          </p:cNvPr>
          <p:cNvSpPr/>
          <p:nvPr/>
        </p:nvSpPr>
        <p:spPr>
          <a:xfrm>
            <a:off x="5084852" y="296507"/>
            <a:ext cx="2318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5760">
              <a:defRPr/>
            </a:pPr>
            <a:r>
              <a:rPr lang="en-US" sz="4000" b="1" i="1" dirty="0">
                <a:solidFill>
                  <a:schemeClr val="bg1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Software</a:t>
            </a:r>
            <a:endParaRPr lang="ar-JO" sz="4000" b="1" i="1" dirty="0">
              <a:solidFill>
                <a:schemeClr val="bg1"/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86972"/>
      </p:ext>
    </p:extLst>
  </p:cSld>
  <p:clrMapOvr>
    <a:masterClrMapping/>
  </p:clrMapOvr>
</p:sld>
</file>

<file path=ppt/theme/theme1.xml><?xml version="1.0" encoding="utf-8"?>
<a:theme xmlns:a="http://schemas.openxmlformats.org/drawingml/2006/main" name="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1F60190-1CFA-5C4A-AD8F-A9CCBDD621C3}" vid="{4EB3D723-2758-7646-84CC-3F9A8601BA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2408</TotalTime>
  <Words>1887</Words>
  <Application>Microsoft Office PowerPoint</Application>
  <PresentationFormat>Widescreen</PresentationFormat>
  <Paragraphs>494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Agency FB</vt:lpstr>
      <vt:lpstr>Andalus</vt:lpstr>
      <vt:lpstr>Arial</vt:lpstr>
      <vt:lpstr>Calibri</vt:lpstr>
      <vt:lpstr>Calibri Light</vt:lpstr>
      <vt:lpstr>Century Gothic</vt:lpstr>
      <vt:lpstr>Times New Roman</vt:lpstr>
      <vt:lpstr>Wingdings</vt:lpstr>
      <vt:lpstr>tinyPPT.com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>https://tinyppt.com/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Mohammad Ali H. Eljinini</dc:creator>
  <cp:lastModifiedBy>Mohammad Ali Eljinini</cp:lastModifiedBy>
  <cp:revision>271</cp:revision>
  <dcterms:created xsi:type="dcterms:W3CDTF">2018-07-19T09:40:15Z</dcterms:created>
  <dcterms:modified xsi:type="dcterms:W3CDTF">2020-11-19T09:36:30Z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</Properties>
</file>