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72" r:id="rId2"/>
    <p:sldId id="270" r:id="rId3"/>
    <p:sldId id="271" r:id="rId4"/>
    <p:sldId id="269" r:id="rId5"/>
    <p:sldId id="258" r:id="rId6"/>
  </p:sldIdLst>
  <p:sldSz cx="9144000" cy="5143500" type="screen16x9"/>
  <p:notesSz cx="6858000" cy="9144000"/>
  <p:embeddedFontLst>
    <p:embeddedFont>
      <p:font typeface="Economica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Open Sans" pitchFamily="3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DF4FA3-ED82-423F-AB17-A24565A4180D}">
  <a:tblStyle styleId="{88DF4FA3-ED82-423F-AB17-A24565A41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560" y="-6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35da46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35da469_6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e35da4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e35da4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e35da4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e35da4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688115"/>
            <a:ext cx="303059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/>
              <a:t>Roll Forward </a:t>
            </a:r>
            <a:r>
              <a:rPr lang="en" sz="1000" b="1" dirty="0" smtClean="0"/>
              <a:t>Rates</a:t>
            </a: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- </a:t>
            </a:r>
          </a:p>
          <a:p>
            <a:r>
              <a:rPr lang="en-US" sz="900" dirty="0" smtClean="0"/>
              <a:t>- </a:t>
            </a:r>
            <a:r>
              <a:rPr lang="en-US" sz="900" dirty="0" smtClean="0"/>
              <a:t>Roll rate for TBO loans in March:  </a:t>
            </a:r>
            <a:r>
              <a:rPr lang="en-US" sz="900" dirty="0" smtClean="0"/>
              <a:t>60.9%</a:t>
            </a:r>
            <a:endParaRPr lang="en-US" sz="900" dirty="0" smtClean="0"/>
          </a:p>
          <a:p>
            <a:r>
              <a:rPr lang="en-US" sz="900" dirty="0" smtClean="0"/>
              <a:t>Roll rate for TB0 loans in April:  </a:t>
            </a:r>
            <a:r>
              <a:rPr lang="en-US" sz="900" dirty="0" smtClean="0"/>
              <a:t>67.1%</a:t>
            </a:r>
            <a:endParaRPr lang="en-US" sz="900" dirty="0" smtClean="0"/>
          </a:p>
          <a:p>
            <a:r>
              <a:rPr lang="en-US" sz="900" dirty="0" smtClean="0"/>
              <a:t>Roll rate for TB0 loans in May:    </a:t>
            </a:r>
            <a:r>
              <a:rPr lang="en-US" sz="900" dirty="0" smtClean="0"/>
              <a:t>72.1%</a:t>
            </a:r>
            <a:endParaRPr lang="en-US" sz="900" dirty="0" smtClean="0"/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Roll rate for March TB0 loans:  </a:t>
            </a:r>
            <a:r>
              <a:rPr lang="en-US" sz="900" dirty="0" smtClean="0"/>
              <a:t>1.591%</a:t>
            </a:r>
            <a:endParaRPr lang="en-US" sz="900" dirty="0" smtClean="0"/>
          </a:p>
          <a:p>
            <a:r>
              <a:rPr lang="en-US" sz="900" dirty="0" smtClean="0"/>
              <a:t>Roll rate for April TB0 loans:  </a:t>
            </a:r>
            <a:r>
              <a:rPr lang="en-US" sz="900" dirty="0" smtClean="0"/>
              <a:t>1.998%</a:t>
            </a:r>
            <a:endParaRPr lang="en-US" sz="900" dirty="0" smtClean="0"/>
          </a:p>
          <a:p>
            <a:r>
              <a:rPr lang="en-US" sz="900" dirty="0" smtClean="0"/>
              <a:t>Roll rate for May TB0 loans:    </a:t>
            </a:r>
            <a:r>
              <a:rPr lang="en-US" sz="900" dirty="0" smtClean="0"/>
              <a:t>1.556%</a:t>
            </a:r>
            <a:endParaRPr lang="en-US" sz="900" dirty="0" smtClean="0"/>
          </a:p>
          <a:p>
            <a:r>
              <a:rPr lang="en-US" sz="900" dirty="0" smtClean="0"/>
              <a:t> </a:t>
            </a:r>
          </a:p>
          <a:p>
            <a:r>
              <a:rPr lang="en-US" sz="900" dirty="0" smtClean="0"/>
              <a:t>Principal Balance Roll forward rate:</a:t>
            </a:r>
          </a:p>
          <a:p>
            <a:r>
              <a:rPr lang="en-US" sz="900" dirty="0" smtClean="0"/>
              <a:t>Total sanctioned amount:  1862351670144</a:t>
            </a:r>
          </a:p>
          <a:p>
            <a:r>
              <a:rPr lang="en-US" sz="900" dirty="0" smtClean="0"/>
              <a:t>Balance roll rate for TB0 loans in March:  </a:t>
            </a:r>
            <a:r>
              <a:rPr lang="en-US" sz="900" dirty="0" smtClean="0"/>
              <a:t>44.4 %</a:t>
            </a:r>
            <a:endParaRPr lang="en-US" sz="900" dirty="0" smtClean="0"/>
          </a:p>
          <a:p>
            <a:r>
              <a:rPr lang="en-US" sz="900" dirty="0" smtClean="0"/>
              <a:t>Balance roll rate for TB0 loans in April:  </a:t>
            </a:r>
            <a:r>
              <a:rPr lang="en-US" sz="900" dirty="0" smtClean="0"/>
              <a:t>48.56 %</a:t>
            </a:r>
            <a:endParaRPr lang="en-US" sz="900" dirty="0" smtClean="0"/>
          </a:p>
          <a:p>
            <a:r>
              <a:rPr lang="en-US" sz="900" dirty="0" smtClean="0"/>
              <a:t>Balance roll rate for TB0 loans in May:    </a:t>
            </a:r>
            <a:r>
              <a:rPr lang="en-US" sz="900" dirty="0" smtClean="0"/>
              <a:t>53.39 %</a:t>
            </a:r>
            <a:endParaRPr lang="en-US" sz="90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32076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Data Analysis</a:t>
            </a:r>
            <a:endParaRPr sz="240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3740064"/>
              </p:ext>
            </p:extLst>
          </p:nvPr>
        </p:nvGraphicFramePr>
        <p:xfrm>
          <a:off x="4177861" y="888386"/>
          <a:ext cx="4559943" cy="1580750"/>
        </p:xfrm>
        <a:graphic>
          <a:graphicData uri="http://schemas.openxmlformats.org/drawingml/2006/table">
            <a:tbl>
              <a:tblPr/>
              <a:tblGrid>
                <a:gridCol w="831122">
                  <a:extLst>
                    <a:ext uri="{9D8B030D-6E8A-4147-A177-3AD203B41FA5}">
                      <a16:colId xmlns="" xmlns:a16="http://schemas.microsoft.com/office/drawing/2014/main" val="3339747500"/>
                    </a:ext>
                  </a:extLst>
                </a:gridCol>
                <a:gridCol w="805174">
                  <a:extLst>
                    <a:ext uri="{9D8B030D-6E8A-4147-A177-3AD203B41FA5}">
                      <a16:colId xmlns="" xmlns:a16="http://schemas.microsoft.com/office/drawing/2014/main" val="2171048418"/>
                    </a:ext>
                  </a:extLst>
                </a:gridCol>
                <a:gridCol w="1773197">
                  <a:extLst>
                    <a:ext uri="{9D8B030D-6E8A-4147-A177-3AD203B41FA5}">
                      <a16:colId xmlns="" xmlns:a16="http://schemas.microsoft.com/office/drawing/2014/main" val="505646319"/>
                    </a:ext>
                  </a:extLst>
                </a:gridCol>
                <a:gridCol w="1150450">
                  <a:extLst>
                    <a:ext uri="{9D8B030D-6E8A-4147-A177-3AD203B41FA5}">
                      <a16:colId xmlns="" xmlns:a16="http://schemas.microsoft.com/office/drawing/2014/main" val="3552967369"/>
                    </a:ext>
                  </a:extLst>
                </a:gridCol>
              </a:tblGrid>
              <a:tr h="53529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Principal Balance Roll Forward Rate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90" marR="119090" marT="59545" marB="5954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0265559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676264"/>
                  </a:ext>
                </a:extLst>
              </a:tr>
              <a:tr h="2833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$ 827,728,346,975.54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44.445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9572266"/>
                  </a:ext>
                </a:extLst>
              </a:tr>
              <a:tr h="2833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67.129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$ 904,446,972,331.73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48.565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7716161"/>
                  </a:ext>
                </a:extLst>
              </a:tr>
              <a:tr h="2833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72.176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$ 994,376,841,007.47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53.394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5" marR="12405" marT="12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0550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1932" t="55603" r="52138" b="10776"/>
          <a:stretch>
            <a:fillRect/>
          </a:stretch>
        </p:blipFill>
        <p:spPr bwMode="auto">
          <a:xfrm>
            <a:off x="409907" y="878921"/>
            <a:ext cx="3279227" cy="23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QC Checks &amp; Issues</a:t>
            </a:r>
            <a:endParaRPr sz="18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Analysis</a:t>
            </a:r>
            <a:endParaRPr sz="24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Call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Data Analysis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A57B0D56-578E-7C47-8E69-EEB6070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1771067"/>
              </p:ext>
            </p:extLst>
          </p:nvPr>
        </p:nvGraphicFramePr>
        <p:xfrm>
          <a:off x="4710223" y="765543"/>
          <a:ext cx="3548593" cy="1222802"/>
        </p:xfrm>
        <a:graphic>
          <a:graphicData uri="http://schemas.openxmlformats.org/drawingml/2006/table">
            <a:tbl>
              <a:tblPr/>
              <a:tblGrid>
                <a:gridCol w="646788">
                  <a:extLst>
                    <a:ext uri="{9D8B030D-6E8A-4147-A177-3AD203B41FA5}">
                      <a16:colId xmlns="" xmlns:a16="http://schemas.microsoft.com/office/drawing/2014/main" val="3339747500"/>
                    </a:ext>
                  </a:extLst>
                </a:gridCol>
                <a:gridCol w="938520">
                  <a:extLst>
                    <a:ext uri="{9D8B030D-6E8A-4147-A177-3AD203B41FA5}">
                      <a16:colId xmlns="" xmlns:a16="http://schemas.microsoft.com/office/drawing/2014/main" val="2171048418"/>
                    </a:ext>
                  </a:extLst>
                </a:gridCol>
                <a:gridCol w="977465">
                  <a:extLst>
                    <a:ext uri="{9D8B030D-6E8A-4147-A177-3AD203B41FA5}">
                      <a16:colId xmlns="" xmlns:a16="http://schemas.microsoft.com/office/drawing/2014/main" val="505646319"/>
                    </a:ext>
                  </a:extLst>
                </a:gridCol>
                <a:gridCol w="985820">
                  <a:extLst>
                    <a:ext uri="{9D8B030D-6E8A-4147-A177-3AD203B41FA5}">
                      <a16:colId xmlns="" xmlns:a16="http://schemas.microsoft.com/office/drawing/2014/main" val="3552967369"/>
                    </a:ext>
                  </a:extLst>
                </a:gridCol>
              </a:tblGrid>
              <a:tr h="276092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Intensity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RPC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PTP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0265559"/>
                  </a:ext>
                </a:extLst>
              </a:tr>
              <a:tr h="162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676264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9572266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7716161"/>
                  </a:ext>
                </a:extLst>
              </a:tr>
              <a:tr h="251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055051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="" xmlns:a16="http://schemas.microsoft.com/office/drawing/2014/main" id="{DF7BD9B2-D8FC-514E-91B1-32C54AF2E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03117898"/>
              </p:ext>
            </p:extLst>
          </p:nvPr>
        </p:nvGraphicFramePr>
        <p:xfrm>
          <a:off x="4414346" y="2272438"/>
          <a:ext cx="4023577" cy="2291317"/>
        </p:xfrm>
        <a:graphic>
          <a:graphicData uri="http://schemas.openxmlformats.org/drawingml/2006/table">
            <a:tbl>
              <a:tblPr/>
              <a:tblGrid>
                <a:gridCol w="245911">
                  <a:extLst>
                    <a:ext uri="{9D8B030D-6E8A-4147-A177-3AD203B41FA5}">
                      <a16:colId xmlns="" xmlns:a16="http://schemas.microsoft.com/office/drawing/2014/main" val="2490510637"/>
                    </a:ext>
                  </a:extLst>
                </a:gridCol>
                <a:gridCol w="567578">
                  <a:extLst>
                    <a:ext uri="{9D8B030D-6E8A-4147-A177-3AD203B41FA5}">
                      <a16:colId xmlns="" xmlns:a16="http://schemas.microsoft.com/office/drawing/2014/main" val="1141885864"/>
                    </a:ext>
                  </a:extLst>
                </a:gridCol>
                <a:gridCol w="461053">
                  <a:extLst>
                    <a:ext uri="{9D8B030D-6E8A-4147-A177-3AD203B41FA5}">
                      <a16:colId xmlns="" xmlns:a16="http://schemas.microsoft.com/office/drawing/2014/main" val="2846577144"/>
                    </a:ext>
                  </a:extLst>
                </a:gridCol>
                <a:gridCol w="559028">
                  <a:extLst>
                    <a:ext uri="{9D8B030D-6E8A-4147-A177-3AD203B41FA5}">
                      <a16:colId xmlns="" xmlns:a16="http://schemas.microsoft.com/office/drawing/2014/main" val="736432959"/>
                    </a:ext>
                  </a:extLst>
                </a:gridCol>
                <a:gridCol w="449528">
                  <a:extLst>
                    <a:ext uri="{9D8B030D-6E8A-4147-A177-3AD203B41FA5}">
                      <a16:colId xmlns="" xmlns:a16="http://schemas.microsoft.com/office/drawing/2014/main" val="3701445170"/>
                    </a:ext>
                  </a:extLst>
                </a:gridCol>
                <a:gridCol w="518686">
                  <a:extLst>
                    <a:ext uri="{9D8B030D-6E8A-4147-A177-3AD203B41FA5}">
                      <a16:colId xmlns="" xmlns:a16="http://schemas.microsoft.com/office/drawing/2014/main" val="2988564765"/>
                    </a:ext>
                  </a:extLst>
                </a:gridCol>
                <a:gridCol w="409185">
                  <a:extLst>
                    <a:ext uri="{9D8B030D-6E8A-4147-A177-3AD203B41FA5}">
                      <a16:colId xmlns="" xmlns:a16="http://schemas.microsoft.com/office/drawing/2014/main" val="1141725233"/>
                    </a:ext>
                  </a:extLst>
                </a:gridCol>
                <a:gridCol w="391897">
                  <a:extLst>
                    <a:ext uri="{9D8B030D-6E8A-4147-A177-3AD203B41FA5}">
                      <a16:colId xmlns="" xmlns:a16="http://schemas.microsoft.com/office/drawing/2014/main" val="1756584435"/>
                    </a:ext>
                  </a:extLst>
                </a:gridCol>
                <a:gridCol w="420711">
                  <a:extLst>
                    <a:ext uri="{9D8B030D-6E8A-4147-A177-3AD203B41FA5}">
                      <a16:colId xmlns="" xmlns:a16="http://schemas.microsoft.com/office/drawing/2014/main" val="370625231"/>
                    </a:ext>
                  </a:extLst>
                </a:gridCol>
              </a:tblGrid>
              <a:tr h="28667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Months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Contacts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RPC rate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 rate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 Metric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3435354"/>
                  </a:ext>
                </a:extLst>
              </a:tr>
              <a:tr h="163580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0588813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AGNT91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880425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64825074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8753233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29327641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1881754"/>
                  </a:ext>
                </a:extLst>
              </a:tr>
              <a:tr h="141771">
                <a:tc rowSpan="6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BOTTOM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012" marR="109012" marT="54506" marB="54506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Login_ID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9218500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AGNT68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1717561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AGNT75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9279476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AGNT104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5629642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AGNT51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3058714"/>
                  </a:ext>
                </a:extLst>
              </a:tr>
              <a:tr h="14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AGNT83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55" marR="11355" marT="113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2665552"/>
                  </a:ext>
                </a:extLst>
              </a:tr>
            </a:tbl>
          </a:graphicData>
        </a:graphic>
      </p:graphicFrame>
      <p:sp>
        <p:nvSpPr>
          <p:cNvPr id="9" name="Google Shape;80;p15"/>
          <p:cNvSpPr txBox="1"/>
          <p:nvPr/>
        </p:nvSpPr>
        <p:spPr>
          <a:xfrm>
            <a:off x="209467" y="3301925"/>
            <a:ext cx="4141819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Correlation between principal balance and term: -0.551402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lvl="0"/>
            <a:r>
              <a:rPr lang="en-US" sz="1000" dirty="0" smtClean="0"/>
              <a:t>If we estimate the absolute correlation value as being moderate if it falls between 0.5 and 0.7, we can conclude that there is a moderate correlation between term completed and principal balance. In addition as this is a negative value, we conclude that this is a negative relationship, meaning as there is an increase in one variable there is a decrease in the other and vice-versa.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245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XGB Classifier </a:t>
            </a:r>
            <a:endParaRPr sz="180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23972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Prediction Model </a:t>
            </a:r>
            <a:endParaRPr sz="2400"/>
          </a:p>
        </p:txBody>
      </p:sp>
      <p:sp>
        <p:nvSpPr>
          <p:cNvPr id="14" name="Google Shape;165;p25"/>
          <p:cNvSpPr txBox="1">
            <a:spLocks/>
          </p:cNvSpPr>
          <p:nvPr/>
        </p:nvSpPr>
        <p:spPr>
          <a:xfrm>
            <a:off x="4359656" y="16334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Features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" name="Google Shape;165;p25"/>
          <p:cNvSpPr txBox="1">
            <a:spLocks/>
          </p:cNvSpPr>
          <p:nvPr/>
        </p:nvSpPr>
        <p:spPr>
          <a:xfrm>
            <a:off x="4385928" y="315362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LR &amp; DT Result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 Comparison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2374" t="48896" r="34611" b="35587"/>
          <a:stretch>
            <a:fillRect/>
          </a:stretch>
        </p:blipFill>
        <p:spPr bwMode="auto">
          <a:xfrm>
            <a:off x="4148106" y="683245"/>
            <a:ext cx="4948619" cy="100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Google Shape;165;p25"/>
          <p:cNvSpPr txBox="1">
            <a:spLocks/>
          </p:cNvSpPr>
          <p:nvPr/>
        </p:nvSpPr>
        <p:spPr>
          <a:xfrm>
            <a:off x="4417460" y="1498195"/>
            <a:ext cx="413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Target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 l="23991" t="73491" r="50563" b="13147"/>
          <a:stretch>
            <a:fillRect/>
          </a:stretch>
        </p:blipFill>
        <p:spPr bwMode="auto">
          <a:xfrm>
            <a:off x="4524703" y="3610303"/>
            <a:ext cx="4004442" cy="11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l="22416" t="22629" r="36144" b="6250"/>
          <a:stretch>
            <a:fillRect/>
          </a:stretch>
        </p:blipFill>
        <p:spPr bwMode="auto">
          <a:xfrm>
            <a:off x="220716" y="1024757"/>
            <a:ext cx="3988676" cy="384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6"/>
          <a:srcRect l="22131" t="44585" r="41155" b="27613"/>
          <a:stretch>
            <a:fillRect/>
          </a:stretch>
        </p:blipFill>
        <p:spPr bwMode="auto">
          <a:xfrm>
            <a:off x="5092263" y="1855959"/>
            <a:ext cx="3358054" cy="142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11350" y="982075"/>
            <a:ext cx="40032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School District analysis presented several challenges: 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Matching School Districts to Neighborhoods proved to be time consuming, with school District Boundaries have changed over time...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school district does not represent educational value, some rich families send their children to private schools instead...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Our team only included middle and elementary school ratings because of the high school system in New York…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Locational features within the dataset are possibly interdependent presenting challenges for regression: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School Districts, Neighborhoods and Zip Code features are essentially subsets of each other... 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Possibly requires feature engineering to effectively incorporate locational variables while addressing multicollinearity and heteroskedasticity...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5" name="Google Shape;175;p26"/>
          <p:cNvSpPr txBox="1"/>
          <p:nvPr/>
        </p:nvSpPr>
        <p:spPr>
          <a:xfrm>
            <a:off x="4502350" y="982075"/>
            <a:ext cx="43299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Large Datasets are a blessing and a curse: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With 111 features and large number of observations the data presented tremendous analytical and predictive opportunities...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The process of identifying and zoning into manageable chunks of information was time consuming and tedious...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With several interdependencies and overlaps, the right answer to many a question was usually another bigger question...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Visualizations are useful in quickly identifying trends which may otherwise take longer / be difficult to verify/validate: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Scatter plot visualization point to a clear trend in neighbourhoods closer to manhattan being more expensive..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Box plots enabled comparison of locational variables across the board allowing identification of school districts as focus variable for analysis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Interpreting and calibrating regressions/ML models to produce meaningful outputs is perhaps the real challenge 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 Squared is not the only variable to be focused on... 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Understanding and keeping track how results relate to the changes in inputs requires discipline and experience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1635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Post Mortem</a:t>
            </a:r>
            <a:endParaRPr sz="2400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Limitations and Issues</a:t>
            </a:r>
            <a:endParaRPr sz="18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502700" y="521225"/>
            <a:ext cx="4139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Observations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490668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Appendix: Additional Discussion Materials</a:t>
            </a:r>
            <a:endParaRPr sz="2400"/>
          </a:p>
        </p:txBody>
      </p:sp>
      <p:sp>
        <p:nvSpPr>
          <p:cNvPr id="6" name="Google Shape;148;p23"/>
          <p:cNvSpPr txBox="1">
            <a:spLocks/>
          </p:cNvSpPr>
          <p:nvPr/>
        </p:nvSpPr>
        <p:spPr>
          <a:xfrm>
            <a:off x="311700" y="521225"/>
            <a:ext cx="24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conomica"/>
                <a:ea typeface="Economica"/>
                <a:cs typeface="Economica"/>
                <a:sym typeface="Economica"/>
              </a:rPr>
              <a:t>Correlation Heat Map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1689" t="26293" r="29722" b="5603"/>
          <a:stretch>
            <a:fillRect/>
          </a:stretch>
        </p:blipFill>
        <p:spPr bwMode="auto">
          <a:xfrm>
            <a:off x="3626111" y="709447"/>
            <a:ext cx="5376041" cy="423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21768" t="40275" r="59330" b="17699"/>
          <a:stretch>
            <a:fillRect/>
          </a:stretch>
        </p:blipFill>
        <p:spPr bwMode="auto">
          <a:xfrm>
            <a:off x="614862" y="1135118"/>
            <a:ext cx="2853559" cy="356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579</Words>
  <PresentationFormat>On-screen Show (16:9)</PresentationFormat>
  <Paragraphs>193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Economica</vt:lpstr>
      <vt:lpstr>Calibri</vt:lpstr>
      <vt:lpstr>Open Sans</vt:lpstr>
      <vt:lpstr>Luxe</vt:lpstr>
      <vt:lpstr>Data Analysis</vt:lpstr>
      <vt:lpstr>QC Checks &amp; Issues</vt:lpstr>
      <vt:lpstr>XGB Classifier </vt:lpstr>
      <vt:lpstr>Post Mortem</vt:lpstr>
      <vt:lpstr>Appendix: Additional Discussion Materials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Housing Market</dc:title>
  <dc:creator>Suhaib Kiani</dc:creator>
  <cp:lastModifiedBy>Suhaib Kiani</cp:lastModifiedBy>
  <cp:revision>7</cp:revision>
  <dcterms:modified xsi:type="dcterms:W3CDTF">2020-05-18T11:31:19Z</dcterms:modified>
</cp:coreProperties>
</file>