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70" r:id="rId3"/>
    <p:sldId id="271" r:id="rId4"/>
    <p:sldId id="269" r:id="rId5"/>
  </p:sldIdLst>
  <p:sldSz cx="9144000" cy="5143500" type="screen16x9"/>
  <p:notesSz cx="6858000" cy="9144000"/>
  <p:embeddedFontLst>
    <p:embeddedFont>
      <p:font typeface="Economica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Open Sans" pitchFamily="3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560" y="-6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688115"/>
            <a:ext cx="23340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Roll Forward </a:t>
            </a:r>
            <a:r>
              <a:rPr lang="en" sz="1000" b="1" dirty="0" smtClean="0"/>
              <a:t>Assumptions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-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-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-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56765" y="2229837"/>
            <a:ext cx="2773514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Correlation between principal balance and term: -0.551402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lvl="0"/>
            <a:r>
              <a:rPr lang="en-US" sz="1000" dirty="0" smtClean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32076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Data Analysis</a:t>
            </a:r>
            <a:endParaRPr sz="2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3740064"/>
              </p:ext>
            </p:extLst>
          </p:nvPr>
        </p:nvGraphicFramePr>
        <p:xfrm>
          <a:off x="3394367" y="2827544"/>
          <a:ext cx="5406500" cy="1653267"/>
        </p:xfrm>
        <a:graphic>
          <a:graphicData uri="http://schemas.openxmlformats.org/drawingml/2006/table">
            <a:tbl>
              <a:tblPr/>
              <a:tblGrid>
                <a:gridCol w="985421">
                  <a:extLst>
                    <a:ext uri="{9D8B030D-6E8A-4147-A177-3AD203B41FA5}">
                      <a16:colId xmlns:a16="http://schemas.microsoft.com/office/drawing/2014/main" xmlns="" val="3339747500"/>
                    </a:ext>
                  </a:extLst>
                </a:gridCol>
                <a:gridCol w="954655">
                  <a:extLst>
                    <a:ext uri="{9D8B030D-6E8A-4147-A177-3AD203B41FA5}">
                      <a16:colId xmlns:a16="http://schemas.microsoft.com/office/drawing/2014/main" xmlns="" val="2171048418"/>
                    </a:ext>
                  </a:extLst>
                </a:gridCol>
                <a:gridCol w="2102392">
                  <a:extLst>
                    <a:ext uri="{9D8B030D-6E8A-4147-A177-3AD203B41FA5}">
                      <a16:colId xmlns:a16="http://schemas.microsoft.com/office/drawing/2014/main" xmlns="" val="505646319"/>
                    </a:ext>
                  </a:extLst>
                </a:gridCol>
                <a:gridCol w="1364032">
                  <a:extLst>
                    <a:ext uri="{9D8B030D-6E8A-4147-A177-3AD203B41FA5}">
                      <a16:colId xmlns:a16="http://schemas.microsoft.com/office/drawing/2014/main" xmlns="" val="3552967369"/>
                    </a:ext>
                  </a:extLst>
                </a:gridCol>
              </a:tblGrid>
              <a:tr h="5633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265559"/>
                  </a:ext>
                </a:extLst>
              </a:tr>
              <a:tr h="1473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676264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572266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7716161"/>
                  </a:ext>
                </a:extLst>
              </a:tr>
              <a:tr h="298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550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Regression Modelling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/>
          </a:p>
        </p:txBody>
      </p:sp>
      <p:sp>
        <p:nvSpPr>
          <p:cNvPr id="151" name="Google Shape;151;p23"/>
          <p:cNvSpPr txBox="1"/>
          <p:nvPr/>
        </p:nvSpPr>
        <p:spPr>
          <a:xfrm>
            <a:off x="158950" y="1058275"/>
            <a:ext cx="3181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 smtClean="0">
                <a:solidFill>
                  <a:schemeClr val="dk1"/>
                </a:solidFill>
              </a:rPr>
              <a:t>LinearRegression </a:t>
            </a:r>
            <a:r>
              <a:rPr lang="en" sz="1000" dirty="0">
                <a:solidFill>
                  <a:schemeClr val="dk1"/>
                </a:solidFill>
              </a:rPr>
              <a:t>from sklearn.linear_model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OLS Regression  from statsmodels.regression.linear_model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Call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1771067"/>
              </p:ext>
            </p:extLst>
          </p:nvPr>
        </p:nvGraphicFramePr>
        <p:xfrm>
          <a:off x="4710223" y="765543"/>
          <a:ext cx="3548593" cy="1222802"/>
        </p:xfrm>
        <a:graphic>
          <a:graphicData uri="http://schemas.openxmlformats.org/drawingml/2006/table">
            <a:tbl>
              <a:tblPr/>
              <a:tblGrid>
                <a:gridCol w="646788">
                  <a:extLst>
                    <a:ext uri="{9D8B030D-6E8A-4147-A177-3AD203B41FA5}">
                      <a16:colId xmlns:a16="http://schemas.microsoft.com/office/drawing/2014/main" xmlns="" val="3339747500"/>
                    </a:ext>
                  </a:extLst>
                </a:gridCol>
                <a:gridCol w="938520">
                  <a:extLst>
                    <a:ext uri="{9D8B030D-6E8A-4147-A177-3AD203B41FA5}">
                      <a16:colId xmlns:a16="http://schemas.microsoft.com/office/drawing/2014/main" xmlns="" val="2171048418"/>
                    </a:ext>
                  </a:extLst>
                </a:gridCol>
                <a:gridCol w="977465">
                  <a:extLst>
                    <a:ext uri="{9D8B030D-6E8A-4147-A177-3AD203B41FA5}">
                      <a16:colId xmlns:a16="http://schemas.microsoft.com/office/drawing/2014/main" xmlns="" val="505646319"/>
                    </a:ext>
                  </a:extLst>
                </a:gridCol>
                <a:gridCol w="985820">
                  <a:extLst>
                    <a:ext uri="{9D8B030D-6E8A-4147-A177-3AD203B41FA5}">
                      <a16:colId xmlns:a16="http://schemas.microsoft.com/office/drawing/2014/main" xmlns="" val="3552967369"/>
                    </a:ext>
                  </a:extLst>
                </a:gridCol>
              </a:tblGrid>
              <a:tr h="276092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265559"/>
                  </a:ext>
                </a:extLst>
              </a:tr>
              <a:tr h="162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676264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9572266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7716161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5505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xmlns="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03117898"/>
              </p:ext>
            </p:extLst>
          </p:nvPr>
        </p:nvGraphicFramePr>
        <p:xfrm>
          <a:off x="3859619" y="2240506"/>
          <a:ext cx="4578304" cy="2323249"/>
        </p:xfrm>
        <a:graphic>
          <a:graphicData uri="http://schemas.openxmlformats.org/drawingml/2006/table">
            <a:tbl>
              <a:tblPr/>
              <a:tblGrid>
                <a:gridCol w="279815">
                  <a:extLst>
                    <a:ext uri="{9D8B030D-6E8A-4147-A177-3AD203B41FA5}">
                      <a16:colId xmlns:a16="http://schemas.microsoft.com/office/drawing/2014/main" xmlns="" val="2490510637"/>
                    </a:ext>
                  </a:extLst>
                </a:gridCol>
                <a:gridCol w="645829">
                  <a:extLst>
                    <a:ext uri="{9D8B030D-6E8A-4147-A177-3AD203B41FA5}">
                      <a16:colId xmlns:a16="http://schemas.microsoft.com/office/drawing/2014/main" xmlns="" val="1141885864"/>
                    </a:ext>
                  </a:extLst>
                </a:gridCol>
                <a:gridCol w="524618">
                  <a:extLst>
                    <a:ext uri="{9D8B030D-6E8A-4147-A177-3AD203B41FA5}">
                      <a16:colId xmlns:a16="http://schemas.microsoft.com/office/drawing/2014/main" xmlns="" val="2846577144"/>
                    </a:ext>
                  </a:extLst>
                </a:gridCol>
                <a:gridCol w="636101">
                  <a:extLst>
                    <a:ext uri="{9D8B030D-6E8A-4147-A177-3AD203B41FA5}">
                      <a16:colId xmlns:a16="http://schemas.microsoft.com/office/drawing/2014/main" xmlns="" val="736432959"/>
                    </a:ext>
                  </a:extLst>
                </a:gridCol>
                <a:gridCol w="511504">
                  <a:extLst>
                    <a:ext uri="{9D8B030D-6E8A-4147-A177-3AD203B41FA5}">
                      <a16:colId xmlns:a16="http://schemas.microsoft.com/office/drawing/2014/main" xmlns="" val="3701445170"/>
                    </a:ext>
                  </a:extLst>
                </a:gridCol>
                <a:gridCol w="590197">
                  <a:extLst>
                    <a:ext uri="{9D8B030D-6E8A-4147-A177-3AD203B41FA5}">
                      <a16:colId xmlns:a16="http://schemas.microsoft.com/office/drawing/2014/main" xmlns="" val="2988564765"/>
                    </a:ext>
                  </a:extLst>
                </a:gridCol>
                <a:gridCol w="465599">
                  <a:extLst>
                    <a:ext uri="{9D8B030D-6E8A-4147-A177-3AD203B41FA5}">
                      <a16:colId xmlns:a16="http://schemas.microsoft.com/office/drawing/2014/main" xmlns="" val="1141725233"/>
                    </a:ext>
                  </a:extLst>
                </a:gridCol>
                <a:gridCol w="445927">
                  <a:extLst>
                    <a:ext uri="{9D8B030D-6E8A-4147-A177-3AD203B41FA5}">
                      <a16:colId xmlns:a16="http://schemas.microsoft.com/office/drawing/2014/main" xmlns="" val="1756584435"/>
                    </a:ext>
                  </a:extLst>
                </a:gridCol>
                <a:gridCol w="478714">
                  <a:extLst>
                    <a:ext uri="{9D8B030D-6E8A-4147-A177-3AD203B41FA5}">
                      <a16:colId xmlns:a16="http://schemas.microsoft.com/office/drawing/2014/main" xmlns="" val="370625231"/>
                    </a:ext>
                  </a:extLst>
                </a:gridCol>
              </a:tblGrid>
              <a:tr h="2882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3435354"/>
                  </a:ext>
                </a:extLst>
              </a:tr>
              <a:tr h="164456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588813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880425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4825074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8753233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9327641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1881754"/>
                  </a:ext>
                </a:extLst>
              </a:tr>
              <a:tr h="163887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9218500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1717561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9279476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5629642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3058714"/>
                  </a:ext>
                </a:extLst>
              </a:tr>
              <a:tr h="163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26655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 l="14861" t="59671" r="50848" b="23303"/>
          <a:stretch>
            <a:fillRect/>
          </a:stretch>
        </p:blipFill>
        <p:spPr bwMode="auto">
          <a:xfrm>
            <a:off x="4582507" y="3550535"/>
            <a:ext cx="4035973" cy="112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XGB Classifier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Prediction Model 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2053" t="20905" r="35901"/>
          <a:stretch>
            <a:fillRect/>
          </a:stretch>
        </p:blipFill>
        <p:spPr bwMode="auto">
          <a:xfrm>
            <a:off x="425669" y="1030165"/>
            <a:ext cx="3631981" cy="38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Google Shape;165;p25"/>
          <p:cNvSpPr txBox="1">
            <a:spLocks/>
          </p:cNvSpPr>
          <p:nvPr/>
        </p:nvSpPr>
        <p:spPr>
          <a:xfrm>
            <a:off x="4385928" y="315362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LR &amp; DT Result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22374" t="48896" r="34611" b="35587"/>
          <a:stretch>
            <a:fillRect/>
          </a:stretch>
        </p:blipFill>
        <p:spPr bwMode="auto">
          <a:xfrm>
            <a:off x="4148106" y="683245"/>
            <a:ext cx="4948619" cy="100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 l="22737" t="36611" r="41033" b="42268"/>
          <a:stretch>
            <a:fillRect/>
          </a:stretch>
        </p:blipFill>
        <p:spPr bwMode="auto">
          <a:xfrm>
            <a:off x="4619298" y="1939578"/>
            <a:ext cx="3846786" cy="12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165;p25"/>
          <p:cNvSpPr txBox="1">
            <a:spLocks/>
          </p:cNvSpPr>
          <p:nvPr/>
        </p:nvSpPr>
        <p:spPr>
          <a:xfrm>
            <a:off x="4417460" y="149819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District analysis presented several challenges: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Matching School Districts to Neighborhoods proved to be time consuming, with school District Boundaries have changed over time...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school district does not represent educational value, some rich families send their children to private schools instead...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Our team only included middle and elementary school ratings because of the high school system in New York…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Locational features within the dataset are possibly interdependent presenting challenges for regression: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Districts, Neighborhoods and Zip Code features are essentially subsets of each other...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Possibly requires feature engineering to effectively incorporate locational variables while addressing multicollinearity and heteroskedasticity...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5" name="Google Shape;175;p26"/>
          <p:cNvSpPr txBox="1"/>
          <p:nvPr/>
        </p:nvSpPr>
        <p:spPr>
          <a:xfrm>
            <a:off x="4502350" y="982075"/>
            <a:ext cx="43299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Large Datasets are a blessing and a curse: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111 features and large number of observations the data presented tremendous analytical and predictive opportunities...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process of identifying and zoning into manageable chunks of information was time consuming and tedious...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several interdependencies and overlaps, the right answer to many a question was usually another bigger question...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Visualizations are useful in quickly identifying trends which may otherwise take longer / be difficult to verify/validate: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Scatter plot visualization point to a clear trend in neighbourhoods closer to manhattan being more expensive..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Box plots enabled comparison of locational variables across the board allowing identification of school districts as focus variable for analysis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Interpreting and calibrating regressions/ML models to produce meaningful outputs is perhaps the real challenge 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is not the only variable to be focused on...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Understanding and keeping track how results relate to the changes in inputs requires discipline and experience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Observations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546</Words>
  <PresentationFormat>On-screen Show (16:9)</PresentationFormat>
  <Paragraphs>181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Economica</vt:lpstr>
      <vt:lpstr>Calibri</vt:lpstr>
      <vt:lpstr>Open Sans</vt:lpstr>
      <vt:lpstr>Luxe</vt:lpstr>
      <vt:lpstr>Data Analysis</vt:lpstr>
      <vt:lpstr>Regression Modelling </vt:lpstr>
      <vt:lpstr>XGB Classifier </vt:lpstr>
      <vt:lpstr>Post Mortem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6</cp:revision>
  <dcterms:modified xsi:type="dcterms:W3CDTF">2020-05-18T09:48:02Z</dcterms:modified>
</cp:coreProperties>
</file>