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39"/>
    <p:restoredTop sz="94694"/>
  </p:normalViewPr>
  <p:slideViewPr>
    <p:cSldViewPr snapToGrid="0" snapToObjects="1">
      <p:cViewPr>
        <p:scale>
          <a:sx n="88" d="100"/>
          <a:sy n="88" d="100"/>
        </p:scale>
        <p:origin x="1336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F89D-A094-004C-8B83-DDE3A7F2E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E2412-4849-A241-8147-5FE93E5FC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1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18DA-848A-6945-875B-7E5449C0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6A905-7352-C545-B621-686A159E4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Assumptions:</a:t>
            </a:r>
          </a:p>
          <a:p>
            <a:pPr lvl="0"/>
            <a:r>
              <a:rPr lang="en-US" dirty="0"/>
              <a:t>Data</a:t>
            </a:r>
          </a:p>
          <a:p>
            <a:pPr lvl="0"/>
            <a:r>
              <a:rPr lang="en-US" dirty="0"/>
              <a:t>Principal Balance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r>
              <a:rPr lang="en-US" dirty="0"/>
              <a:t>Correlation between principal balance and term: -0.551402</a:t>
            </a:r>
          </a:p>
          <a:p>
            <a:r>
              <a:rPr lang="en-US" dirty="0"/>
              <a:t>If we estimate the absolute correlation value as being moderate if it falls between 0.5 and 0.7, we can conclude that there is a moderate correlation between term completed and principal balance. In addition as this is a negative value, we conclude that this is a negative relationship, meaning as there is an increase in one variable there is a decrease in the other and vice-versa.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7B0D56-578E-7C47-8E69-EEB60709B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740064"/>
              </p:ext>
            </p:extLst>
          </p:nvPr>
        </p:nvGraphicFramePr>
        <p:xfrm>
          <a:off x="5903651" y="2614893"/>
          <a:ext cx="5406500" cy="1745279"/>
        </p:xfrm>
        <a:graphic>
          <a:graphicData uri="http://schemas.openxmlformats.org/drawingml/2006/table">
            <a:tbl>
              <a:tblPr/>
              <a:tblGrid>
                <a:gridCol w="985421">
                  <a:extLst>
                    <a:ext uri="{9D8B030D-6E8A-4147-A177-3AD203B41FA5}">
                      <a16:colId xmlns:a16="http://schemas.microsoft.com/office/drawing/2014/main" val="3339747500"/>
                    </a:ext>
                  </a:extLst>
                </a:gridCol>
                <a:gridCol w="954655">
                  <a:extLst>
                    <a:ext uri="{9D8B030D-6E8A-4147-A177-3AD203B41FA5}">
                      <a16:colId xmlns:a16="http://schemas.microsoft.com/office/drawing/2014/main" val="2171048418"/>
                    </a:ext>
                  </a:extLst>
                </a:gridCol>
                <a:gridCol w="2102392">
                  <a:extLst>
                    <a:ext uri="{9D8B030D-6E8A-4147-A177-3AD203B41FA5}">
                      <a16:colId xmlns:a16="http://schemas.microsoft.com/office/drawing/2014/main" val="505646319"/>
                    </a:ext>
                  </a:extLst>
                </a:gridCol>
                <a:gridCol w="1364032">
                  <a:extLst>
                    <a:ext uri="{9D8B030D-6E8A-4147-A177-3AD203B41FA5}">
                      <a16:colId xmlns:a16="http://schemas.microsoft.com/office/drawing/2014/main" val="3552967369"/>
                    </a:ext>
                  </a:extLst>
                </a:gridCol>
              </a:tblGrid>
              <a:tr h="56331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Roll Forward Rate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90" marR="119090" marT="59545" marB="595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Principal Balance Roll Forward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90" marR="119090" marT="59545" marB="5954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Principal Balance Roll Forward Rate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90" marR="119090" marT="59545" marB="5954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65559"/>
                  </a:ext>
                </a:extLst>
              </a:tr>
              <a:tr h="14739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76264"/>
                  </a:ext>
                </a:extLst>
              </a:tr>
              <a:tr h="29822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60.921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$ 827,728,346,975.54 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44.445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572266"/>
                  </a:ext>
                </a:extLst>
              </a:tr>
              <a:tr h="29822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67.129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$ 904,446,972,331.73 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48.565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716161"/>
                  </a:ext>
                </a:extLst>
              </a:tr>
              <a:tr h="29822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72.176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$ 994,376,841,007.47 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53.394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550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19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18DA-848A-6945-875B-7E5449C0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Call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6A905-7352-C545-B621-686A159E4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Nothing</a:t>
            </a:r>
          </a:p>
          <a:p>
            <a:r>
              <a:rPr lang="en-US" dirty="0" err="1"/>
              <a:t>agent_table</a:t>
            </a:r>
            <a:r>
              <a:rPr lang="en-US" dirty="0"/>
              <a:t>['perf_metric1'] = </a:t>
            </a:r>
            <a:r>
              <a:rPr lang="en-US" dirty="0" err="1"/>
              <a:t>agent_table</a:t>
            </a:r>
            <a:r>
              <a:rPr lang="en-US" dirty="0"/>
              <a:t>['</a:t>
            </a:r>
            <a:r>
              <a:rPr lang="en-US" dirty="0" err="1"/>
              <a:t>month_count</a:t>
            </a:r>
            <a:r>
              <a:rPr lang="en-US" dirty="0"/>
              <a:t>'] * </a:t>
            </a:r>
            <a:r>
              <a:rPr lang="en-US" dirty="0" err="1"/>
              <a:t>agent_table</a:t>
            </a:r>
            <a:r>
              <a:rPr lang="en-US" dirty="0"/>
              <a:t>['</a:t>
            </a:r>
            <a:r>
              <a:rPr lang="en-US" dirty="0" err="1"/>
              <a:t>RPC_rate</a:t>
            </a:r>
            <a:r>
              <a:rPr lang="en-US" dirty="0"/>
              <a:t>'] * </a:t>
            </a:r>
            <a:r>
              <a:rPr lang="en-US" dirty="0" err="1"/>
              <a:t>agent_table</a:t>
            </a:r>
            <a:r>
              <a:rPr lang="en-US" dirty="0"/>
              <a:t>['</a:t>
            </a:r>
            <a:r>
              <a:rPr lang="en-US" dirty="0" err="1"/>
              <a:t>PTP_rate</a:t>
            </a:r>
            <a:r>
              <a:rPr lang="en-US" dirty="0"/>
              <a:t>'] </a:t>
            </a:r>
            <a:r>
              <a:rPr lang="en-US"/>
              <a:t>+ 0.01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7B0D56-578E-7C47-8E69-EEB60709B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71067"/>
              </p:ext>
            </p:extLst>
          </p:nvPr>
        </p:nvGraphicFramePr>
        <p:xfrm>
          <a:off x="7550138" y="1192203"/>
          <a:ext cx="3770855" cy="1414542"/>
        </p:xfrm>
        <a:graphic>
          <a:graphicData uri="http://schemas.openxmlformats.org/drawingml/2006/table">
            <a:tbl>
              <a:tblPr/>
              <a:tblGrid>
                <a:gridCol w="687299">
                  <a:extLst>
                    <a:ext uri="{9D8B030D-6E8A-4147-A177-3AD203B41FA5}">
                      <a16:colId xmlns:a16="http://schemas.microsoft.com/office/drawing/2014/main" val="3339747500"/>
                    </a:ext>
                  </a:extLst>
                </a:gridCol>
                <a:gridCol w="997303">
                  <a:extLst>
                    <a:ext uri="{9D8B030D-6E8A-4147-A177-3AD203B41FA5}">
                      <a16:colId xmlns:a16="http://schemas.microsoft.com/office/drawing/2014/main" val="2171048418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505646319"/>
                    </a:ext>
                  </a:extLst>
                </a:gridCol>
                <a:gridCol w="1047566">
                  <a:extLst>
                    <a:ext uri="{9D8B030D-6E8A-4147-A177-3AD203B41FA5}">
                      <a16:colId xmlns:a16="http://schemas.microsoft.com/office/drawing/2014/main" val="3552967369"/>
                    </a:ext>
                  </a:extLst>
                </a:gridCol>
              </a:tblGrid>
              <a:tr h="327468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Intensity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RPC Rate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PTP Rate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65559"/>
                  </a:ext>
                </a:extLst>
              </a:tr>
              <a:tr h="1473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76264"/>
                  </a:ext>
                </a:extLst>
              </a:tr>
              <a:tr h="298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572266"/>
                  </a:ext>
                </a:extLst>
              </a:tr>
              <a:tr h="298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716161"/>
                  </a:ext>
                </a:extLst>
              </a:tr>
              <a:tr h="298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550516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DF7BD9B2-D8FC-514E-91B1-32C54AF2EE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117898"/>
              </p:ext>
            </p:extLst>
          </p:nvPr>
        </p:nvGraphicFramePr>
        <p:xfrm>
          <a:off x="5614134" y="2903128"/>
          <a:ext cx="6187736" cy="3319719"/>
        </p:xfrm>
        <a:graphic>
          <a:graphicData uri="http://schemas.openxmlformats.org/drawingml/2006/table">
            <a:tbl>
              <a:tblPr/>
              <a:tblGrid>
                <a:gridCol w="368570">
                  <a:extLst>
                    <a:ext uri="{9D8B030D-6E8A-4147-A177-3AD203B41FA5}">
                      <a16:colId xmlns:a16="http://schemas.microsoft.com/office/drawing/2014/main" val="2490510637"/>
                    </a:ext>
                  </a:extLst>
                </a:gridCol>
                <a:gridCol w="874304">
                  <a:extLst>
                    <a:ext uri="{9D8B030D-6E8A-4147-A177-3AD203B41FA5}">
                      <a16:colId xmlns:a16="http://schemas.microsoft.com/office/drawing/2014/main" val="1141885864"/>
                    </a:ext>
                  </a:extLst>
                </a:gridCol>
                <a:gridCol w="710213">
                  <a:extLst>
                    <a:ext uri="{9D8B030D-6E8A-4147-A177-3AD203B41FA5}">
                      <a16:colId xmlns:a16="http://schemas.microsoft.com/office/drawing/2014/main" val="2846577144"/>
                    </a:ext>
                  </a:extLst>
                </a:gridCol>
                <a:gridCol w="861134">
                  <a:extLst>
                    <a:ext uri="{9D8B030D-6E8A-4147-A177-3AD203B41FA5}">
                      <a16:colId xmlns:a16="http://schemas.microsoft.com/office/drawing/2014/main" val="736432959"/>
                    </a:ext>
                  </a:extLst>
                </a:gridCol>
                <a:gridCol w="692458">
                  <a:extLst>
                    <a:ext uri="{9D8B030D-6E8A-4147-A177-3AD203B41FA5}">
                      <a16:colId xmlns:a16="http://schemas.microsoft.com/office/drawing/2014/main" val="3701445170"/>
                    </a:ext>
                  </a:extLst>
                </a:gridCol>
                <a:gridCol w="798991">
                  <a:extLst>
                    <a:ext uri="{9D8B030D-6E8A-4147-A177-3AD203B41FA5}">
                      <a16:colId xmlns:a16="http://schemas.microsoft.com/office/drawing/2014/main" val="2988564765"/>
                    </a:ext>
                  </a:extLst>
                </a:gridCol>
                <a:gridCol w="630314">
                  <a:extLst>
                    <a:ext uri="{9D8B030D-6E8A-4147-A177-3AD203B41FA5}">
                      <a16:colId xmlns:a16="http://schemas.microsoft.com/office/drawing/2014/main" val="1141725233"/>
                    </a:ext>
                  </a:extLst>
                </a:gridCol>
                <a:gridCol w="603682">
                  <a:extLst>
                    <a:ext uri="{9D8B030D-6E8A-4147-A177-3AD203B41FA5}">
                      <a16:colId xmlns:a16="http://schemas.microsoft.com/office/drawing/2014/main" val="1756584435"/>
                    </a:ext>
                  </a:extLst>
                </a:gridCol>
                <a:gridCol w="648070">
                  <a:extLst>
                    <a:ext uri="{9D8B030D-6E8A-4147-A177-3AD203B41FA5}">
                      <a16:colId xmlns:a16="http://schemas.microsoft.com/office/drawing/2014/main" val="370625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Months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RPC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PTP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Contacts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RPC rate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PTP rate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 Metric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435354"/>
                  </a:ext>
                </a:extLst>
              </a:tr>
              <a:tr h="249027">
                <a:tc row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Login_ID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588813"/>
                  </a:ext>
                </a:extLst>
              </a:tr>
              <a:tr h="249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AGNT91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0.287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0.584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80425"/>
                  </a:ext>
                </a:extLst>
              </a:tr>
              <a:tr h="249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AGNT58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825074"/>
                  </a:ext>
                </a:extLst>
              </a:tr>
              <a:tr h="249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AGNT79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753233"/>
                  </a:ext>
                </a:extLst>
              </a:tr>
              <a:tr h="249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AGNT80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327641"/>
                  </a:ext>
                </a:extLst>
              </a:tr>
              <a:tr h="249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AGNT71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0.667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881754"/>
                  </a:ext>
                </a:extLst>
              </a:tr>
              <a:tr h="249027">
                <a:tc row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 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Login_ID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218500"/>
                  </a:ext>
                </a:extLst>
              </a:tr>
              <a:tr h="249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AGNT68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717561"/>
                  </a:ext>
                </a:extLst>
              </a:tr>
              <a:tr h="249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AGNT75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279476"/>
                  </a:ext>
                </a:extLst>
              </a:tr>
              <a:tr h="249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AGNT104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629642"/>
                  </a:ext>
                </a:extLst>
              </a:tr>
              <a:tr h="249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AGNT51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058714"/>
                  </a:ext>
                </a:extLst>
              </a:tr>
              <a:tr h="249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AGNT83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665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67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CB3DD-A0BF-9C43-90F4-FA9C04D93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3770C8-6317-C04B-9B25-B23A40FCBC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598094"/>
              </p:ext>
            </p:extLst>
          </p:nvPr>
        </p:nvGraphicFramePr>
        <p:xfrm>
          <a:off x="4403324" y="2906839"/>
          <a:ext cx="6187736" cy="3319719"/>
        </p:xfrm>
        <a:graphic>
          <a:graphicData uri="http://schemas.openxmlformats.org/drawingml/2006/table">
            <a:tbl>
              <a:tblPr/>
              <a:tblGrid>
                <a:gridCol w="368570">
                  <a:extLst>
                    <a:ext uri="{9D8B030D-6E8A-4147-A177-3AD203B41FA5}">
                      <a16:colId xmlns:a16="http://schemas.microsoft.com/office/drawing/2014/main" val="2490510637"/>
                    </a:ext>
                  </a:extLst>
                </a:gridCol>
                <a:gridCol w="874304">
                  <a:extLst>
                    <a:ext uri="{9D8B030D-6E8A-4147-A177-3AD203B41FA5}">
                      <a16:colId xmlns:a16="http://schemas.microsoft.com/office/drawing/2014/main" val="1141885864"/>
                    </a:ext>
                  </a:extLst>
                </a:gridCol>
                <a:gridCol w="710213">
                  <a:extLst>
                    <a:ext uri="{9D8B030D-6E8A-4147-A177-3AD203B41FA5}">
                      <a16:colId xmlns:a16="http://schemas.microsoft.com/office/drawing/2014/main" val="2846577144"/>
                    </a:ext>
                  </a:extLst>
                </a:gridCol>
                <a:gridCol w="861134">
                  <a:extLst>
                    <a:ext uri="{9D8B030D-6E8A-4147-A177-3AD203B41FA5}">
                      <a16:colId xmlns:a16="http://schemas.microsoft.com/office/drawing/2014/main" val="736432959"/>
                    </a:ext>
                  </a:extLst>
                </a:gridCol>
                <a:gridCol w="692458">
                  <a:extLst>
                    <a:ext uri="{9D8B030D-6E8A-4147-A177-3AD203B41FA5}">
                      <a16:colId xmlns:a16="http://schemas.microsoft.com/office/drawing/2014/main" val="3701445170"/>
                    </a:ext>
                  </a:extLst>
                </a:gridCol>
                <a:gridCol w="798991">
                  <a:extLst>
                    <a:ext uri="{9D8B030D-6E8A-4147-A177-3AD203B41FA5}">
                      <a16:colId xmlns:a16="http://schemas.microsoft.com/office/drawing/2014/main" val="2988564765"/>
                    </a:ext>
                  </a:extLst>
                </a:gridCol>
                <a:gridCol w="630314">
                  <a:extLst>
                    <a:ext uri="{9D8B030D-6E8A-4147-A177-3AD203B41FA5}">
                      <a16:colId xmlns:a16="http://schemas.microsoft.com/office/drawing/2014/main" val="1141725233"/>
                    </a:ext>
                  </a:extLst>
                </a:gridCol>
                <a:gridCol w="603682">
                  <a:extLst>
                    <a:ext uri="{9D8B030D-6E8A-4147-A177-3AD203B41FA5}">
                      <a16:colId xmlns:a16="http://schemas.microsoft.com/office/drawing/2014/main" val="1756584435"/>
                    </a:ext>
                  </a:extLst>
                </a:gridCol>
                <a:gridCol w="648070">
                  <a:extLst>
                    <a:ext uri="{9D8B030D-6E8A-4147-A177-3AD203B41FA5}">
                      <a16:colId xmlns:a16="http://schemas.microsoft.com/office/drawing/2014/main" val="370625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Months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RPC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PTP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Contacts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RPC rate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PTP rate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 Metric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435354"/>
                  </a:ext>
                </a:extLst>
              </a:tr>
              <a:tr h="249027">
                <a:tc row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Login_ID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588813"/>
                  </a:ext>
                </a:extLst>
              </a:tr>
              <a:tr h="249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AGNT91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0.287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0.584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80425"/>
                  </a:ext>
                </a:extLst>
              </a:tr>
              <a:tr h="249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AGNT58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825074"/>
                  </a:ext>
                </a:extLst>
              </a:tr>
              <a:tr h="249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AGNT79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753233"/>
                  </a:ext>
                </a:extLst>
              </a:tr>
              <a:tr h="249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AGNT80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327641"/>
                  </a:ext>
                </a:extLst>
              </a:tr>
              <a:tr h="249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AGNT71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0.667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881754"/>
                  </a:ext>
                </a:extLst>
              </a:tr>
              <a:tr h="249027">
                <a:tc row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 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Login_ID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218500"/>
                  </a:ext>
                </a:extLst>
              </a:tr>
              <a:tr h="249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AGNT68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717561"/>
                  </a:ext>
                </a:extLst>
              </a:tr>
              <a:tr h="249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AGNT75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279476"/>
                  </a:ext>
                </a:extLst>
              </a:tr>
              <a:tr h="249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AGNT104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629642"/>
                  </a:ext>
                </a:extLst>
              </a:tr>
              <a:tr h="249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AGNT51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058714"/>
                  </a:ext>
                </a:extLst>
              </a:tr>
              <a:tr h="249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AGNT83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665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75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1587617-1CD9-4BB4-8FDB-02547523F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359BEA-F467-446B-9ED2-7DE4AE39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6E6E1-2444-FC43-A3A2-24094AE3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Call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3880-7649-2D4A-910A-51D27FD60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729" y="5016709"/>
            <a:ext cx="8643011" cy="457219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800" cap="all"/>
              <a:t>Assumptions:</a:t>
            </a:r>
            <a:br>
              <a:rPr lang="en-US" sz="800" cap="all"/>
            </a:br>
            <a:endParaRPr lang="en-US" sz="800" cap="all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C4A58F-EDCB-42E6-BB21-2D410EF0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EF18BD6-B169-4CEE-BB3D-71DFD6A8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253CD2-F713-407C-B979-22CDBA53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D6CACD-7F01-DB4B-8BB5-2C5253C6D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652334"/>
              </p:ext>
            </p:extLst>
          </p:nvPr>
        </p:nvGraphicFramePr>
        <p:xfrm>
          <a:off x="1976877" y="4734803"/>
          <a:ext cx="8648603" cy="3305031"/>
        </p:xfrm>
        <a:graphic>
          <a:graphicData uri="http://schemas.openxmlformats.org/drawingml/2006/table">
            <a:tbl>
              <a:tblPr/>
              <a:tblGrid>
                <a:gridCol w="1613994">
                  <a:extLst>
                    <a:ext uri="{9D8B030D-6E8A-4147-A177-3AD203B41FA5}">
                      <a16:colId xmlns:a16="http://schemas.microsoft.com/office/drawing/2014/main" val="3409970769"/>
                    </a:ext>
                  </a:extLst>
                </a:gridCol>
                <a:gridCol w="2130862">
                  <a:extLst>
                    <a:ext uri="{9D8B030D-6E8A-4147-A177-3AD203B41FA5}">
                      <a16:colId xmlns:a16="http://schemas.microsoft.com/office/drawing/2014/main" val="2184525506"/>
                    </a:ext>
                  </a:extLst>
                </a:gridCol>
                <a:gridCol w="2740377">
                  <a:extLst>
                    <a:ext uri="{9D8B030D-6E8A-4147-A177-3AD203B41FA5}">
                      <a16:colId xmlns:a16="http://schemas.microsoft.com/office/drawing/2014/main" val="2114947911"/>
                    </a:ext>
                  </a:extLst>
                </a:gridCol>
                <a:gridCol w="2163370">
                  <a:extLst>
                    <a:ext uri="{9D8B030D-6E8A-4147-A177-3AD203B41FA5}">
                      <a16:colId xmlns:a16="http://schemas.microsoft.com/office/drawing/2014/main" val="2641872581"/>
                    </a:ext>
                  </a:extLst>
                </a:gridCol>
              </a:tblGrid>
              <a:tr h="96059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81" marR="24381" marT="2438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Intensity</a:t>
                      </a:r>
                      <a:endParaRPr 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053" marR="234053" marT="117027" marB="1170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RPC Rate</a:t>
                      </a:r>
                      <a:endParaRPr 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053" marR="234053" marT="117027" marB="11702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PTP Rate</a:t>
                      </a:r>
                      <a:endParaRPr 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053" marR="234053" marT="117027" marB="117027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3864"/>
                  </a:ext>
                </a:extLst>
              </a:tr>
              <a:tr h="58610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  <a:endParaRPr 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81" marR="24381" marT="243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09690"/>
                  </a:ext>
                </a:extLst>
              </a:tr>
              <a:tr h="58610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  <a:endParaRPr 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81" marR="24381" marT="243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12.958</a:t>
                      </a:r>
                      <a:endParaRPr 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81" marR="24381" marT="2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0.495</a:t>
                      </a:r>
                      <a:endParaRPr 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81" marR="24381" marT="2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0.237</a:t>
                      </a:r>
                      <a:endParaRPr 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81" marR="24381" marT="2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187691"/>
                  </a:ext>
                </a:extLst>
              </a:tr>
              <a:tr h="58610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  <a:endParaRPr 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81" marR="24381" marT="243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11.248</a:t>
                      </a:r>
                      <a:endParaRPr 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81" marR="24381" marT="2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0.485</a:t>
                      </a:r>
                      <a:endParaRPr 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81" marR="24381" marT="2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0.218</a:t>
                      </a:r>
                      <a:endParaRPr 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81" marR="24381" marT="2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517714"/>
                  </a:ext>
                </a:extLst>
              </a:tr>
              <a:tr h="58610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  <a:endParaRPr 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81" marR="24381" marT="243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10.963</a:t>
                      </a:r>
                      <a:endParaRPr 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81" marR="24381" marT="2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0.497</a:t>
                      </a:r>
                      <a:endParaRPr 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81" marR="24381" marT="2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</a:t>
                      </a:r>
                      <a:endParaRPr lang="en-US" sz="4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81" marR="24381" marT="2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495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5175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{959C6A59-7F5C-864A-A4EB-0CC6BF79CA65}tf10001062</Template>
  <TotalTime>8</TotalTime>
  <Words>426</Words>
  <Application>Microsoft Macintosh PowerPoint</Application>
  <PresentationFormat>Widescreen</PresentationFormat>
  <Paragraphs>264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PowerPoint Presentation</vt:lpstr>
      <vt:lpstr>Overview</vt:lpstr>
      <vt:lpstr>Call data</vt:lpstr>
      <vt:lpstr>PowerPoint Presentation</vt:lpstr>
      <vt:lpstr>Call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Sharmeen Malik</dc:creator>
  <cp:lastModifiedBy>Sharmeen Malik</cp:lastModifiedBy>
  <cp:revision>2</cp:revision>
  <dcterms:created xsi:type="dcterms:W3CDTF">2020-05-18T06:49:20Z</dcterms:created>
  <dcterms:modified xsi:type="dcterms:W3CDTF">2020-05-18T06:58:18Z</dcterms:modified>
</cp:coreProperties>
</file>