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2" r:id="rId2"/>
    <p:sldId id="270" r:id="rId3"/>
    <p:sldId id="271" r:id="rId4"/>
    <p:sldId id="269" r:id="rId5"/>
    <p:sldId id="258" r:id="rId6"/>
  </p:sldIdLst>
  <p:sldSz cx="9144000" cy="5143500" type="screen16x9"/>
  <p:notesSz cx="6858000" cy="9144000"/>
  <p:embeddedFontLst>
    <p:embeddedFont>
      <p:font typeface="Economica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Open Sans" pitchFamily="3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F4FA3-ED82-423F-AB17-A24565A4180D}">
  <a:tblStyle styleId="{88DF4FA3-ED82-423F-AB17-A24565A4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560" y="-6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35da4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35da4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32076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Data Analysis</a:t>
            </a:r>
            <a:endParaRPr sz="240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3740064"/>
              </p:ext>
            </p:extLst>
          </p:nvPr>
        </p:nvGraphicFramePr>
        <p:xfrm>
          <a:off x="561324" y="3003138"/>
          <a:ext cx="3998577" cy="1560989"/>
        </p:xfrm>
        <a:graphic>
          <a:graphicData uri="http://schemas.openxmlformats.org/drawingml/2006/table">
            <a:tbl>
              <a:tblPr/>
              <a:tblGrid>
                <a:gridCol w="728804">
                  <a:extLst>
                    <a:ext uri="{9D8B030D-6E8A-4147-A177-3AD203B41FA5}">
                      <a16:colId xmlns="" xmlns:a16="http://schemas.microsoft.com/office/drawing/2014/main" val="3339747500"/>
                    </a:ext>
                  </a:extLst>
                </a:gridCol>
                <a:gridCol w="706051">
                  <a:extLst>
                    <a:ext uri="{9D8B030D-6E8A-4147-A177-3AD203B41FA5}">
                      <a16:colId xmlns="" xmlns:a16="http://schemas.microsoft.com/office/drawing/2014/main" val="2171048418"/>
                    </a:ext>
                  </a:extLst>
                </a:gridCol>
                <a:gridCol w="1554902">
                  <a:extLst>
                    <a:ext uri="{9D8B030D-6E8A-4147-A177-3AD203B41FA5}">
                      <a16:colId xmlns="" xmlns:a16="http://schemas.microsoft.com/office/drawing/2014/main" val="505646319"/>
                    </a:ext>
                  </a:extLst>
                </a:gridCol>
                <a:gridCol w="1008820">
                  <a:extLst>
                    <a:ext uri="{9D8B030D-6E8A-4147-A177-3AD203B41FA5}">
                      <a16:colId xmlns="" xmlns:a16="http://schemas.microsoft.com/office/drawing/2014/main" val="3552967369"/>
                    </a:ext>
                  </a:extLst>
                </a:gridCol>
              </a:tblGrid>
              <a:tr h="4472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0265559"/>
                  </a:ext>
                </a:extLst>
              </a:tr>
              <a:tr h="1631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76264"/>
                  </a:ext>
                </a:extLst>
              </a:tr>
              <a:tr h="2367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60.921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$ 827,728,346,975.54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44.445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572266"/>
                  </a:ext>
                </a:extLst>
              </a:tr>
              <a:tr h="2367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67.129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$ 904,446,972,331.73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7716161"/>
                  </a:ext>
                </a:extLst>
              </a:tr>
              <a:tr h="2367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72.176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$ 994,376,841,007.47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53.394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0550516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21932" t="55603" r="52138" b="10776"/>
          <a:stretch>
            <a:fillRect/>
          </a:stretch>
        </p:blipFill>
        <p:spPr bwMode="auto">
          <a:xfrm>
            <a:off x="5258555" y="889554"/>
            <a:ext cx="3279227" cy="23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148;p23"/>
          <p:cNvSpPr txBox="1">
            <a:spLocks/>
          </p:cNvSpPr>
          <p:nvPr/>
        </p:nvSpPr>
        <p:spPr>
          <a:xfrm>
            <a:off x="5160348" y="499959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QC Checks &amp; Issues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" name="Google Shape;174;p26"/>
          <p:cNvSpPr txBox="1"/>
          <p:nvPr/>
        </p:nvSpPr>
        <p:spPr>
          <a:xfrm>
            <a:off x="5159998" y="3140574"/>
            <a:ext cx="3601431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 smtClean="0"/>
              <a:t>- Historical 6m Data particularly relating to Rolls Back and Roll Forwards was found to be inconsistent/incomplete. </a:t>
            </a:r>
          </a:p>
          <a:p>
            <a:pPr lvl="0">
              <a:spcBef>
                <a:spcPts val="600"/>
              </a:spcBef>
              <a:buFontTx/>
              <a:buChar char="-"/>
            </a:pPr>
            <a:r>
              <a:rPr lang="en-US" sz="1000" dirty="0" smtClean="0">
                <a:solidFill>
                  <a:schemeClr val="dk1"/>
                </a:solidFill>
              </a:rPr>
              <a:t>Roll Forwards and Roll Backs </a:t>
            </a:r>
            <a:r>
              <a:rPr lang="en-US" sz="1000" dirty="0" smtClean="0">
                <a:solidFill>
                  <a:schemeClr val="dk1"/>
                </a:solidFill>
              </a:rPr>
              <a:t>were recalculated </a:t>
            </a:r>
            <a:r>
              <a:rPr lang="en-US" sz="1000" dirty="0" smtClean="0">
                <a:solidFill>
                  <a:schemeClr val="dk1"/>
                </a:solidFill>
              </a:rPr>
              <a:t>as “if </a:t>
            </a:r>
            <a:r>
              <a:rPr lang="en-US" sz="1000" dirty="0" smtClean="0">
                <a:solidFill>
                  <a:schemeClr val="dk1"/>
                </a:solidFill>
              </a:rPr>
              <a:t>account moves from </a:t>
            </a:r>
            <a:r>
              <a:rPr lang="en-US" sz="1000" dirty="0" err="1" smtClean="0">
                <a:solidFill>
                  <a:schemeClr val="dk1"/>
                </a:solidFill>
              </a:rPr>
              <a:t>reg</a:t>
            </a:r>
            <a:r>
              <a:rPr lang="en-US" sz="1000" dirty="0" smtClean="0">
                <a:solidFill>
                  <a:schemeClr val="dk1"/>
                </a:solidFill>
              </a:rPr>
              <a:t> to Tb0 or </a:t>
            </a:r>
            <a:r>
              <a:rPr lang="en-US" sz="1000" dirty="0" err="1" smtClean="0">
                <a:solidFill>
                  <a:schemeClr val="dk1"/>
                </a:solidFill>
              </a:rPr>
              <a:t>reg</a:t>
            </a:r>
            <a:r>
              <a:rPr lang="en-US" sz="1000" dirty="0" smtClean="0">
                <a:solidFill>
                  <a:schemeClr val="dk1"/>
                </a:solidFill>
              </a:rPr>
              <a:t> to tb1 or </a:t>
            </a:r>
            <a:r>
              <a:rPr lang="en-US" sz="1000" dirty="0" err="1" smtClean="0">
                <a:solidFill>
                  <a:schemeClr val="dk1"/>
                </a:solidFill>
              </a:rPr>
              <a:t>reg</a:t>
            </a:r>
            <a:r>
              <a:rPr lang="en-US" sz="1000" dirty="0" smtClean="0">
                <a:solidFill>
                  <a:schemeClr val="dk1"/>
                </a:solidFill>
              </a:rPr>
              <a:t> to tb2 (then they are </a:t>
            </a:r>
            <a:r>
              <a:rPr lang="en-US" sz="1000" dirty="0" smtClean="0">
                <a:solidFill>
                  <a:schemeClr val="dk1"/>
                </a:solidFill>
              </a:rPr>
              <a:t>bad </a:t>
            </a:r>
            <a:r>
              <a:rPr lang="en-US" sz="1000" dirty="0" err="1" smtClean="0">
                <a:solidFill>
                  <a:schemeClr val="dk1"/>
                </a:solidFill>
              </a:rPr>
              <a:t>ie</a:t>
            </a:r>
            <a:r>
              <a:rPr lang="en-US" sz="1000" dirty="0" smtClean="0">
                <a:solidFill>
                  <a:schemeClr val="dk1"/>
                </a:solidFill>
              </a:rPr>
              <a:t> scored as Roll forward) </a:t>
            </a:r>
            <a:r>
              <a:rPr lang="en-US" sz="1000" dirty="0" smtClean="0">
                <a:solidFill>
                  <a:schemeClr val="dk1"/>
                </a:solidFill>
              </a:rPr>
              <a:t>likewise (tb0 to tb0 and tb0 to tb1</a:t>
            </a:r>
            <a:r>
              <a:rPr lang="en-US" sz="1000" dirty="0" smtClean="0">
                <a:solidFill>
                  <a:schemeClr val="dk1"/>
                </a:solidFill>
              </a:rPr>
              <a:t>).</a:t>
            </a:r>
            <a:r>
              <a:rPr lang="en-US" sz="1000" dirty="0" smtClean="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" name="Google Shape;148;p23"/>
          <p:cNvSpPr txBox="1">
            <a:spLocks/>
          </p:cNvSpPr>
          <p:nvPr/>
        </p:nvSpPr>
        <p:spPr>
          <a:xfrm>
            <a:off x="400505" y="492866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4200"/>
            </a:pPr>
            <a:r>
              <a:rPr lang="en-US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Account Roll Forward Rate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2295" t="57112" r="48988" b="22629"/>
          <a:stretch>
            <a:fillRect/>
          </a:stretch>
        </p:blipFill>
        <p:spPr bwMode="auto">
          <a:xfrm>
            <a:off x="709448" y="1292772"/>
            <a:ext cx="3736428" cy="148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Analysis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Call Data Analysis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1771067"/>
              </p:ext>
            </p:extLst>
          </p:nvPr>
        </p:nvGraphicFramePr>
        <p:xfrm>
          <a:off x="4710223" y="765543"/>
          <a:ext cx="3548593" cy="1222802"/>
        </p:xfrm>
        <a:graphic>
          <a:graphicData uri="http://schemas.openxmlformats.org/drawingml/2006/table">
            <a:tbl>
              <a:tblPr/>
              <a:tblGrid>
                <a:gridCol w="646788">
                  <a:extLst>
                    <a:ext uri="{9D8B030D-6E8A-4147-A177-3AD203B41FA5}">
                      <a16:colId xmlns="" xmlns:a16="http://schemas.microsoft.com/office/drawing/2014/main" val="3339747500"/>
                    </a:ext>
                  </a:extLst>
                </a:gridCol>
                <a:gridCol w="938520">
                  <a:extLst>
                    <a:ext uri="{9D8B030D-6E8A-4147-A177-3AD203B41FA5}">
                      <a16:colId xmlns="" xmlns:a16="http://schemas.microsoft.com/office/drawing/2014/main" val="2171048418"/>
                    </a:ext>
                  </a:extLst>
                </a:gridCol>
                <a:gridCol w="977465">
                  <a:extLst>
                    <a:ext uri="{9D8B030D-6E8A-4147-A177-3AD203B41FA5}">
                      <a16:colId xmlns="" xmlns:a16="http://schemas.microsoft.com/office/drawing/2014/main" val="505646319"/>
                    </a:ext>
                  </a:extLst>
                </a:gridCol>
                <a:gridCol w="985820">
                  <a:extLst>
                    <a:ext uri="{9D8B030D-6E8A-4147-A177-3AD203B41FA5}">
                      <a16:colId xmlns="" xmlns:a16="http://schemas.microsoft.com/office/drawing/2014/main" val="3552967369"/>
                    </a:ext>
                  </a:extLst>
                </a:gridCol>
              </a:tblGrid>
              <a:tr h="276092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Intensity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RPC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PTP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0265559"/>
                  </a:ext>
                </a:extLst>
              </a:tr>
              <a:tr h="162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76264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572266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7716161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055051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="" xmlns:a16="http://schemas.microsoft.com/office/drawing/2014/main" id="{DF7BD9B2-D8FC-514E-91B1-32C54AF2E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03117898"/>
              </p:ext>
            </p:extLst>
          </p:nvPr>
        </p:nvGraphicFramePr>
        <p:xfrm>
          <a:off x="4414346" y="2272438"/>
          <a:ext cx="4023577" cy="2291317"/>
        </p:xfrm>
        <a:graphic>
          <a:graphicData uri="http://schemas.openxmlformats.org/drawingml/2006/table">
            <a:tbl>
              <a:tblPr/>
              <a:tblGrid>
                <a:gridCol w="245911">
                  <a:extLst>
                    <a:ext uri="{9D8B030D-6E8A-4147-A177-3AD203B41FA5}">
                      <a16:colId xmlns="" xmlns:a16="http://schemas.microsoft.com/office/drawing/2014/main" val="2490510637"/>
                    </a:ext>
                  </a:extLst>
                </a:gridCol>
                <a:gridCol w="567578">
                  <a:extLst>
                    <a:ext uri="{9D8B030D-6E8A-4147-A177-3AD203B41FA5}">
                      <a16:colId xmlns="" xmlns:a16="http://schemas.microsoft.com/office/drawing/2014/main" val="1141885864"/>
                    </a:ext>
                  </a:extLst>
                </a:gridCol>
                <a:gridCol w="461053">
                  <a:extLst>
                    <a:ext uri="{9D8B030D-6E8A-4147-A177-3AD203B41FA5}">
                      <a16:colId xmlns="" xmlns:a16="http://schemas.microsoft.com/office/drawing/2014/main" val="2846577144"/>
                    </a:ext>
                  </a:extLst>
                </a:gridCol>
                <a:gridCol w="559028">
                  <a:extLst>
                    <a:ext uri="{9D8B030D-6E8A-4147-A177-3AD203B41FA5}">
                      <a16:colId xmlns="" xmlns:a16="http://schemas.microsoft.com/office/drawing/2014/main" val="736432959"/>
                    </a:ext>
                  </a:extLst>
                </a:gridCol>
                <a:gridCol w="449528">
                  <a:extLst>
                    <a:ext uri="{9D8B030D-6E8A-4147-A177-3AD203B41FA5}">
                      <a16:colId xmlns="" xmlns:a16="http://schemas.microsoft.com/office/drawing/2014/main" val="3701445170"/>
                    </a:ext>
                  </a:extLst>
                </a:gridCol>
                <a:gridCol w="518686">
                  <a:extLst>
                    <a:ext uri="{9D8B030D-6E8A-4147-A177-3AD203B41FA5}">
                      <a16:colId xmlns="" xmlns:a16="http://schemas.microsoft.com/office/drawing/2014/main" val="2988564765"/>
                    </a:ext>
                  </a:extLst>
                </a:gridCol>
                <a:gridCol w="409185">
                  <a:extLst>
                    <a:ext uri="{9D8B030D-6E8A-4147-A177-3AD203B41FA5}">
                      <a16:colId xmlns="" xmlns:a16="http://schemas.microsoft.com/office/drawing/2014/main" val="1141725233"/>
                    </a:ext>
                  </a:extLst>
                </a:gridCol>
                <a:gridCol w="391897">
                  <a:extLst>
                    <a:ext uri="{9D8B030D-6E8A-4147-A177-3AD203B41FA5}">
                      <a16:colId xmlns="" xmlns:a16="http://schemas.microsoft.com/office/drawing/2014/main" val="1756584435"/>
                    </a:ext>
                  </a:extLst>
                </a:gridCol>
                <a:gridCol w="420711">
                  <a:extLst>
                    <a:ext uri="{9D8B030D-6E8A-4147-A177-3AD203B41FA5}">
                      <a16:colId xmlns="" xmlns:a16="http://schemas.microsoft.com/office/drawing/2014/main" val="370625231"/>
                    </a:ext>
                  </a:extLst>
                </a:gridCol>
              </a:tblGrid>
              <a:tr h="2866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Months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 rate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 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 Metric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3435354"/>
                  </a:ext>
                </a:extLst>
              </a:tr>
              <a:tr h="163580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058881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AGNT91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880425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482507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875323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32764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1881754"/>
                  </a:ext>
                </a:extLst>
              </a:tr>
              <a:tr h="141771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9218500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AGNT68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171756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AGNT75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9279476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AGNT104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5629642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305871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2665552"/>
                  </a:ext>
                </a:extLst>
              </a:tr>
            </a:tbl>
          </a:graphicData>
        </a:graphic>
      </p:graphicFrame>
      <p:sp>
        <p:nvSpPr>
          <p:cNvPr id="9" name="Google Shape;80;p15"/>
          <p:cNvSpPr txBox="1"/>
          <p:nvPr/>
        </p:nvSpPr>
        <p:spPr>
          <a:xfrm>
            <a:off x="315794" y="835172"/>
            <a:ext cx="3320542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b="1" dirty="0" smtClean="0"/>
              <a:t>Correlation between principal balance and term: -0.551402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lvl="0"/>
            <a:r>
              <a:rPr lang="en-US" sz="1200" dirty="0" smtClean="0"/>
              <a:t>If we estimate the absolute correlation value as being moderate if it falls between 0.5 and 0.7, we can conclude that there is a moderate correlation between term completed and principal balance. In addition as this is a negative value, we conclude that this is a negative relationship, meaning as there is an increase in one variable there is a decrease in the other and vice-versa.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XGB Classifier 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Prediction Model 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Features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" name="Google Shape;165;p25"/>
          <p:cNvSpPr txBox="1">
            <a:spLocks/>
          </p:cNvSpPr>
          <p:nvPr/>
        </p:nvSpPr>
        <p:spPr>
          <a:xfrm>
            <a:off x="4385928" y="315362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LR &amp; DT Result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 Comparison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2374" t="48896" r="34611" b="35587"/>
          <a:stretch>
            <a:fillRect/>
          </a:stretch>
        </p:blipFill>
        <p:spPr bwMode="auto">
          <a:xfrm>
            <a:off x="4148106" y="683245"/>
            <a:ext cx="4948619" cy="100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Google Shape;165;p25"/>
          <p:cNvSpPr txBox="1">
            <a:spLocks/>
          </p:cNvSpPr>
          <p:nvPr/>
        </p:nvSpPr>
        <p:spPr>
          <a:xfrm>
            <a:off x="4417460" y="149819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Target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350" y="982075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/>
              <a:t>Several factors with respect to the dataset and methodology need  to be carefully considered in light of client’s credit outlook and any regulatory requirements: </a:t>
            </a:r>
            <a:endParaRPr sz="1100"/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Details of loan balance and payments (interest/principal split) , pricing  and default penalties...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Definition,  methodology and timing for loan roll-backs and roll-forward ...</a:t>
            </a:r>
            <a:endParaRPr sz="11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QC and revalidation of 6 monthly data particularly rollb and rolf...</a:t>
            </a:r>
            <a:endParaRPr sz="11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Historical data for agent calls and responses as well and link back to results (rollb/forward)...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D</a:t>
            </a:r>
            <a:r>
              <a:rPr lang="en" sz="1100" dirty="0" smtClean="0">
                <a:solidFill>
                  <a:schemeClr val="dk1"/>
                </a:solidFill>
              </a:rPr>
              <a:t>efinition and features of target  variable in light of the sampling methodology...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C</a:t>
            </a:r>
            <a:r>
              <a:rPr lang="en" sz="1100" dirty="0" smtClean="0">
                <a:solidFill>
                  <a:schemeClr val="dk1"/>
                </a:solidFill>
              </a:rPr>
              <a:t>alibration of prediction model in light of tabove factors and he risk policies of client and portfolio risk considerations...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Limitations and Issues</a:t>
            </a:r>
            <a:endParaRPr sz="18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502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Some Observations...</a:t>
            </a:r>
            <a:endParaRPr sz="1800"/>
          </a:p>
        </p:txBody>
      </p:sp>
      <p:sp>
        <p:nvSpPr>
          <p:cNvPr id="7" name="Google Shape;174;p26"/>
          <p:cNvSpPr txBox="1"/>
          <p:nvPr/>
        </p:nvSpPr>
        <p:spPr>
          <a:xfrm>
            <a:off x="4483024" y="943081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Current analysis and modelling is overly dependant on dataset limitations and assumptions...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Current target definition has been calibrated in line with broad portfolio of models (XGB / DT / LR) and needs to be optimized for final model choice...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Further room for feature engineering based on discussion and additional data...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Choice of final modelling methodology needs to be considered further...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" sz="11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490668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Appendix: Additional Discussion Materials</a:t>
            </a:r>
            <a:endParaRPr sz="2400"/>
          </a:p>
        </p:txBody>
      </p:sp>
      <p:sp>
        <p:nvSpPr>
          <p:cNvPr id="6" name="Google Shape;148;p23"/>
          <p:cNvSpPr txBox="1">
            <a:spLocks/>
          </p:cNvSpPr>
          <p:nvPr/>
        </p:nvSpPr>
        <p:spPr>
          <a:xfrm>
            <a:off x="311700" y="521225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Correlation Heat Map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689" t="26293" r="29722" b="5603"/>
          <a:stretch>
            <a:fillRect/>
          </a:stretch>
        </p:blipFill>
        <p:spPr bwMode="auto">
          <a:xfrm>
            <a:off x="3626111" y="709447"/>
            <a:ext cx="5376041" cy="423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21768" t="40275" r="59330" b="17699"/>
          <a:stretch>
            <a:fillRect/>
          </a:stretch>
        </p:blipFill>
        <p:spPr bwMode="auto">
          <a:xfrm>
            <a:off x="614862" y="1135118"/>
            <a:ext cx="2853559" cy="356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526</Words>
  <PresentationFormat>On-screen Show (16:9)</PresentationFormat>
  <Paragraphs>176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Economica</vt:lpstr>
      <vt:lpstr>Calibri</vt:lpstr>
      <vt:lpstr>Open Sans</vt:lpstr>
      <vt:lpstr>Luxe</vt:lpstr>
      <vt:lpstr>Data Analysis</vt:lpstr>
      <vt:lpstr>Data Analysis</vt:lpstr>
      <vt:lpstr>XGB Classifier </vt:lpstr>
      <vt:lpstr>Post Mortem</vt:lpstr>
      <vt:lpstr>Appendix: Additional Discussion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Housing Market</dc:title>
  <dc:creator>Suhaib Kiani</dc:creator>
  <cp:lastModifiedBy>Suhaib Kiani</cp:lastModifiedBy>
  <cp:revision>9</cp:revision>
  <dcterms:modified xsi:type="dcterms:W3CDTF">2020-05-18T19:16:49Z</dcterms:modified>
</cp:coreProperties>
</file>