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72" r:id="rId2"/>
    <p:sldId id="270" r:id="rId3"/>
    <p:sldId id="271" r:id="rId4"/>
    <p:sldId id="269" r:id="rId5"/>
    <p:sldId id="258" r:id="rId6"/>
  </p:sldIdLst>
  <p:sldSz cx="9144000" cy="5143500" type="screen16x9"/>
  <p:notesSz cx="6858000" cy="9144000"/>
  <p:embeddedFontLst>
    <p:embeddedFont>
      <p:font typeface="Economica" charset="0"/>
      <p:regular r:id="rId8"/>
      <p:bold r:id="rId9"/>
      <p:italic r:id="rId10"/>
      <p:boldItalic r:id="rId11"/>
    </p:embeddedFon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Open Sans" pitchFamily="34" charset="0"/>
      <p:regular r:id="rId16"/>
      <p:bold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88DF4FA3-ED82-423F-AB17-A24565A4180D}">
  <a:tblStyle styleId="{88DF4FA3-ED82-423F-AB17-A24565A418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720" y="-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5e35da46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5e35da46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e35da469_6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5e35da469_6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e35da469_6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5e35da469_6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5e35da46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5e35da46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5e35da46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5e35da46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311700" y="688115"/>
            <a:ext cx="3030590" cy="3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/>
              <a:t>Roll Forward Rates</a:t>
            </a:r>
            <a:endParaRPr sz="10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/>
              <a:t>- </a:t>
            </a:r>
          </a:p>
          <a:p>
            <a:r>
              <a:rPr lang="en-US" sz="900" dirty="0" smtClean="0"/>
              <a:t>- Roll rate for TBO loans in March:  60.9%</a:t>
            </a:r>
          </a:p>
          <a:p>
            <a:r>
              <a:rPr lang="en-US" sz="900" dirty="0" smtClean="0"/>
              <a:t>Roll rate for TB0 loans in April:  67.1%</a:t>
            </a:r>
          </a:p>
          <a:p>
            <a:r>
              <a:rPr lang="en-US" sz="900" dirty="0" smtClean="0"/>
              <a:t>Roll rate for TB0 loans in May:    72.1%</a:t>
            </a:r>
          </a:p>
          <a:p>
            <a:r>
              <a:rPr lang="en-US" sz="900" dirty="0" smtClean="0"/>
              <a:t> </a:t>
            </a:r>
          </a:p>
          <a:p>
            <a:r>
              <a:rPr lang="en-US" sz="900" dirty="0" smtClean="0"/>
              <a:t>Roll rate for March TB0 loans:  1.591%</a:t>
            </a:r>
          </a:p>
          <a:p>
            <a:r>
              <a:rPr lang="en-US" sz="900" dirty="0" smtClean="0"/>
              <a:t>Roll rate for April TB0 loans:  1.998%</a:t>
            </a:r>
          </a:p>
          <a:p>
            <a:r>
              <a:rPr lang="en-US" sz="900" dirty="0" smtClean="0"/>
              <a:t>Roll rate for May TB0 loans:    1.556%</a:t>
            </a:r>
          </a:p>
          <a:p>
            <a:r>
              <a:rPr lang="en-US" sz="900" dirty="0" smtClean="0"/>
              <a:t> </a:t>
            </a:r>
          </a:p>
          <a:p>
            <a:r>
              <a:rPr lang="en-US" sz="900" dirty="0" smtClean="0"/>
              <a:t>Principal Balance Roll forward rate:</a:t>
            </a:r>
          </a:p>
          <a:p>
            <a:r>
              <a:rPr lang="en-US" sz="900" dirty="0" smtClean="0"/>
              <a:t>Total sanctioned amount:  1862351670144</a:t>
            </a:r>
          </a:p>
          <a:p>
            <a:r>
              <a:rPr lang="en-US" sz="900" dirty="0" smtClean="0"/>
              <a:t>Balance roll rate for TB0 loans in March:  44.4 %</a:t>
            </a:r>
          </a:p>
          <a:p>
            <a:r>
              <a:rPr lang="en-US" sz="900" dirty="0" smtClean="0"/>
              <a:t>Balance roll rate for TB0 loans in April:  48.56 %</a:t>
            </a:r>
          </a:p>
          <a:p>
            <a:r>
              <a:rPr lang="en-US" sz="900" dirty="0" smtClean="0"/>
              <a:t>Balance roll rate for TB0 loans in May:    53.39 %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000" b="1">
              <a:solidFill>
                <a:schemeClr val="dk1"/>
              </a:solidFill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699" y="140225"/>
            <a:ext cx="320767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400" dirty="0" smtClean="0"/>
              <a:t>Data Analysis</a:t>
            </a:r>
            <a:endParaRPr sz="240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A57B0D56-578E-7C47-8E69-EEB60709B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23740064"/>
              </p:ext>
            </p:extLst>
          </p:nvPr>
        </p:nvGraphicFramePr>
        <p:xfrm>
          <a:off x="4177861" y="888386"/>
          <a:ext cx="4559943" cy="1580750"/>
        </p:xfrm>
        <a:graphic>
          <a:graphicData uri="http://schemas.openxmlformats.org/drawingml/2006/table">
            <a:tbl>
              <a:tblPr/>
              <a:tblGrid>
                <a:gridCol w="831122">
                  <a:extLst>
                    <a:ext uri="{9D8B030D-6E8A-4147-A177-3AD203B41FA5}">
                      <a16:colId xmlns:a16="http://schemas.microsoft.com/office/drawing/2014/main" xmlns="" val="3339747500"/>
                    </a:ext>
                  </a:extLst>
                </a:gridCol>
                <a:gridCol w="805174">
                  <a:extLst>
                    <a:ext uri="{9D8B030D-6E8A-4147-A177-3AD203B41FA5}">
                      <a16:colId xmlns:a16="http://schemas.microsoft.com/office/drawing/2014/main" xmlns="" val="2171048418"/>
                    </a:ext>
                  </a:extLst>
                </a:gridCol>
                <a:gridCol w="1773197">
                  <a:extLst>
                    <a:ext uri="{9D8B030D-6E8A-4147-A177-3AD203B41FA5}">
                      <a16:colId xmlns:a16="http://schemas.microsoft.com/office/drawing/2014/main" xmlns="" val="505646319"/>
                    </a:ext>
                  </a:extLst>
                </a:gridCol>
                <a:gridCol w="1150450">
                  <a:extLst>
                    <a:ext uri="{9D8B030D-6E8A-4147-A177-3AD203B41FA5}">
                      <a16:colId xmlns:a16="http://schemas.microsoft.com/office/drawing/2014/main" xmlns="" val="3552967369"/>
                    </a:ext>
                  </a:extLst>
                </a:gridCol>
              </a:tblGrid>
              <a:tr h="53529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Roll Forward Rate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90" marR="119090" marT="59545" marB="595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Principal Balance Roll Forward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90" marR="119090" marT="59545" marB="5954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Principal Balance Roll Forward Rate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90" marR="119090" marT="59545" marB="5954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0265559"/>
                  </a:ext>
                </a:extLst>
              </a:tr>
              <a:tr h="18557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676264"/>
                  </a:ext>
                </a:extLst>
              </a:tr>
              <a:tr h="28339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60.921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$ 827,728,346,975.54 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44.445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29572266"/>
                  </a:ext>
                </a:extLst>
              </a:tr>
              <a:tr h="28339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67.129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$ 904,446,972,331.73 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48.565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57716161"/>
                  </a:ext>
                </a:extLst>
              </a:tr>
              <a:tr h="28339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72.176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$ 994,376,841,007.47 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53.394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6055051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21932" t="55603" r="52138" b="10776"/>
          <a:stretch>
            <a:fillRect/>
          </a:stretch>
        </p:blipFill>
        <p:spPr bwMode="auto">
          <a:xfrm>
            <a:off x="409907" y="878921"/>
            <a:ext cx="3279227" cy="23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2458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QC Checks &amp; Issues</a:t>
            </a:r>
            <a:endParaRPr sz="1800"/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311700" y="239725"/>
            <a:ext cx="8520600" cy="5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Data Analysis</a:t>
            </a:r>
            <a:endParaRPr sz="2400"/>
          </a:p>
        </p:txBody>
      </p:sp>
      <p:sp>
        <p:nvSpPr>
          <p:cNvPr id="14" name="Google Shape;165;p25"/>
          <p:cNvSpPr txBox="1">
            <a:spLocks/>
          </p:cNvSpPr>
          <p:nvPr/>
        </p:nvSpPr>
        <p:spPr>
          <a:xfrm>
            <a:off x="4359656" y="163345"/>
            <a:ext cx="413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conomica"/>
                <a:ea typeface="Economica"/>
                <a:cs typeface="Economica"/>
                <a:sym typeface="Economica"/>
              </a:rPr>
              <a:t>Call Data Analysis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Economica"/>
              <a:ea typeface="Economica"/>
              <a:cs typeface="Economica"/>
              <a:sym typeface="Economica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A57B0D56-578E-7C47-8E69-EEB60709B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71771067"/>
              </p:ext>
            </p:extLst>
          </p:nvPr>
        </p:nvGraphicFramePr>
        <p:xfrm>
          <a:off x="4710223" y="765543"/>
          <a:ext cx="3548593" cy="1222802"/>
        </p:xfrm>
        <a:graphic>
          <a:graphicData uri="http://schemas.openxmlformats.org/drawingml/2006/table">
            <a:tbl>
              <a:tblPr/>
              <a:tblGrid>
                <a:gridCol w="646788">
                  <a:extLst>
                    <a:ext uri="{9D8B030D-6E8A-4147-A177-3AD203B41FA5}">
                      <a16:colId xmlns:a16="http://schemas.microsoft.com/office/drawing/2014/main" xmlns="" val="3339747500"/>
                    </a:ext>
                  </a:extLst>
                </a:gridCol>
                <a:gridCol w="938520">
                  <a:extLst>
                    <a:ext uri="{9D8B030D-6E8A-4147-A177-3AD203B41FA5}">
                      <a16:colId xmlns:a16="http://schemas.microsoft.com/office/drawing/2014/main" xmlns="" val="2171048418"/>
                    </a:ext>
                  </a:extLst>
                </a:gridCol>
                <a:gridCol w="977465">
                  <a:extLst>
                    <a:ext uri="{9D8B030D-6E8A-4147-A177-3AD203B41FA5}">
                      <a16:colId xmlns:a16="http://schemas.microsoft.com/office/drawing/2014/main" xmlns="" val="505646319"/>
                    </a:ext>
                  </a:extLst>
                </a:gridCol>
                <a:gridCol w="985820">
                  <a:extLst>
                    <a:ext uri="{9D8B030D-6E8A-4147-A177-3AD203B41FA5}">
                      <a16:colId xmlns:a16="http://schemas.microsoft.com/office/drawing/2014/main" xmlns="" val="3552967369"/>
                    </a:ext>
                  </a:extLst>
                </a:gridCol>
              </a:tblGrid>
              <a:tr h="276092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Intensity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RPC Rate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PTP Rate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0265559"/>
                  </a:ext>
                </a:extLst>
              </a:tr>
              <a:tr h="1622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676264"/>
                  </a:ext>
                </a:extLst>
              </a:tr>
              <a:tr h="251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29572266"/>
                  </a:ext>
                </a:extLst>
              </a:tr>
              <a:tr h="251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57716161"/>
                  </a:ext>
                </a:extLst>
              </a:tr>
              <a:tr h="251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60550516"/>
                  </a:ext>
                </a:extLst>
              </a:tr>
            </a:tbl>
          </a:graphicData>
        </a:graphic>
      </p:graphicFrame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xmlns="" id="{DF7BD9B2-D8FC-514E-91B1-32C54AF2EE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503117898"/>
              </p:ext>
            </p:extLst>
          </p:nvPr>
        </p:nvGraphicFramePr>
        <p:xfrm>
          <a:off x="4414346" y="2272438"/>
          <a:ext cx="4023577" cy="2291317"/>
        </p:xfrm>
        <a:graphic>
          <a:graphicData uri="http://schemas.openxmlformats.org/drawingml/2006/table">
            <a:tbl>
              <a:tblPr/>
              <a:tblGrid>
                <a:gridCol w="245911">
                  <a:extLst>
                    <a:ext uri="{9D8B030D-6E8A-4147-A177-3AD203B41FA5}">
                      <a16:colId xmlns:a16="http://schemas.microsoft.com/office/drawing/2014/main" xmlns="" val="2490510637"/>
                    </a:ext>
                  </a:extLst>
                </a:gridCol>
                <a:gridCol w="567578">
                  <a:extLst>
                    <a:ext uri="{9D8B030D-6E8A-4147-A177-3AD203B41FA5}">
                      <a16:colId xmlns:a16="http://schemas.microsoft.com/office/drawing/2014/main" xmlns="" val="1141885864"/>
                    </a:ext>
                  </a:extLst>
                </a:gridCol>
                <a:gridCol w="461053">
                  <a:extLst>
                    <a:ext uri="{9D8B030D-6E8A-4147-A177-3AD203B41FA5}">
                      <a16:colId xmlns:a16="http://schemas.microsoft.com/office/drawing/2014/main" xmlns="" val="2846577144"/>
                    </a:ext>
                  </a:extLst>
                </a:gridCol>
                <a:gridCol w="559028">
                  <a:extLst>
                    <a:ext uri="{9D8B030D-6E8A-4147-A177-3AD203B41FA5}">
                      <a16:colId xmlns:a16="http://schemas.microsoft.com/office/drawing/2014/main" xmlns="" val="736432959"/>
                    </a:ext>
                  </a:extLst>
                </a:gridCol>
                <a:gridCol w="449528">
                  <a:extLst>
                    <a:ext uri="{9D8B030D-6E8A-4147-A177-3AD203B41FA5}">
                      <a16:colId xmlns:a16="http://schemas.microsoft.com/office/drawing/2014/main" xmlns="" val="3701445170"/>
                    </a:ext>
                  </a:extLst>
                </a:gridCol>
                <a:gridCol w="518686">
                  <a:extLst>
                    <a:ext uri="{9D8B030D-6E8A-4147-A177-3AD203B41FA5}">
                      <a16:colId xmlns:a16="http://schemas.microsoft.com/office/drawing/2014/main" xmlns="" val="2988564765"/>
                    </a:ext>
                  </a:extLst>
                </a:gridCol>
                <a:gridCol w="409185">
                  <a:extLst>
                    <a:ext uri="{9D8B030D-6E8A-4147-A177-3AD203B41FA5}">
                      <a16:colId xmlns:a16="http://schemas.microsoft.com/office/drawing/2014/main" xmlns="" val="1141725233"/>
                    </a:ext>
                  </a:extLst>
                </a:gridCol>
                <a:gridCol w="391897">
                  <a:extLst>
                    <a:ext uri="{9D8B030D-6E8A-4147-A177-3AD203B41FA5}">
                      <a16:colId xmlns:a16="http://schemas.microsoft.com/office/drawing/2014/main" xmlns="" val="1756584435"/>
                    </a:ext>
                  </a:extLst>
                </a:gridCol>
                <a:gridCol w="420711">
                  <a:extLst>
                    <a:ext uri="{9D8B030D-6E8A-4147-A177-3AD203B41FA5}">
                      <a16:colId xmlns:a16="http://schemas.microsoft.com/office/drawing/2014/main" xmlns="" val="370625231"/>
                    </a:ext>
                  </a:extLst>
                </a:gridCol>
              </a:tblGrid>
              <a:tr h="2866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Months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RPC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PTP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Contacts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RPC rate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PTP rate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 Metric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3435354"/>
                  </a:ext>
                </a:extLst>
              </a:tr>
              <a:tr h="163580">
                <a:tc rowSpan="6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5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Login_ID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0588813"/>
                  </a:ext>
                </a:extLst>
              </a:tr>
              <a:tr h="14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AGNT91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0.287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0.584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5880425"/>
                  </a:ext>
                </a:extLst>
              </a:tr>
              <a:tr h="14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AGNT58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0.505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0.515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64825074"/>
                  </a:ext>
                </a:extLst>
              </a:tr>
              <a:tr h="14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AGNT79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0.529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0.508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08753233"/>
                  </a:ext>
                </a:extLst>
              </a:tr>
              <a:tr h="14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AGNT80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0.456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29327641"/>
                  </a:ext>
                </a:extLst>
              </a:tr>
              <a:tr h="14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AGNT71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0.667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0.668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0.456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81881754"/>
                  </a:ext>
                </a:extLst>
              </a:tr>
              <a:tr h="141771">
                <a:tc rowSpan="6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 5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Login_ID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39218500"/>
                  </a:ext>
                </a:extLst>
              </a:tr>
              <a:tr h="14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AGNT68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61717561"/>
                  </a:ext>
                </a:extLst>
              </a:tr>
              <a:tr h="14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AGNT75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0.929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19279476"/>
                  </a:ext>
                </a:extLst>
              </a:tr>
              <a:tr h="14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AGNT104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35629642"/>
                  </a:ext>
                </a:extLst>
              </a:tr>
              <a:tr h="14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AGNT51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3058714"/>
                  </a:ext>
                </a:extLst>
              </a:tr>
              <a:tr h="14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AGNT83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62665552"/>
                  </a:ext>
                </a:extLst>
              </a:tr>
            </a:tbl>
          </a:graphicData>
        </a:graphic>
      </p:graphicFrame>
      <p:sp>
        <p:nvSpPr>
          <p:cNvPr id="9" name="Google Shape;80;p15"/>
          <p:cNvSpPr txBox="1"/>
          <p:nvPr/>
        </p:nvSpPr>
        <p:spPr>
          <a:xfrm>
            <a:off x="209467" y="3301925"/>
            <a:ext cx="4141819" cy="3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b="1" dirty="0" smtClean="0"/>
              <a:t>Correlation between principal balance and term: -0.551402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lvl="0"/>
            <a:r>
              <a:rPr lang="en-US" sz="1000" dirty="0" smtClean="0"/>
              <a:t>If we estimate the absolute correlation value as being moderate if it falls between 0.5 and 0.7, we can conclude that there is a moderate correlation between term completed and principal balance. In addition as this is a negative value, we conclude that this is a negative relationship, meaning as there is an increase in one variable there is a decrease in the other and vice-versa.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0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2458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XGB Classifier </a:t>
            </a:r>
            <a:endParaRPr sz="1800"/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311700" y="239725"/>
            <a:ext cx="8520600" cy="5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Prediction Model </a:t>
            </a:r>
            <a:endParaRPr sz="2400"/>
          </a:p>
        </p:txBody>
      </p:sp>
      <p:sp>
        <p:nvSpPr>
          <p:cNvPr id="14" name="Google Shape;165;p25"/>
          <p:cNvSpPr txBox="1">
            <a:spLocks/>
          </p:cNvSpPr>
          <p:nvPr/>
        </p:nvSpPr>
        <p:spPr>
          <a:xfrm>
            <a:off x="4359656" y="163345"/>
            <a:ext cx="413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conomica"/>
                <a:ea typeface="Economica"/>
                <a:cs typeface="Economica"/>
                <a:sym typeface="Economica"/>
              </a:rPr>
              <a:t>Features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" name="Google Shape;165;p25"/>
          <p:cNvSpPr txBox="1">
            <a:spLocks/>
          </p:cNvSpPr>
          <p:nvPr/>
        </p:nvSpPr>
        <p:spPr>
          <a:xfrm>
            <a:off x="4385928" y="3153625"/>
            <a:ext cx="413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conomica"/>
                <a:ea typeface="Economica"/>
                <a:cs typeface="Economica"/>
                <a:sym typeface="Economica"/>
              </a:rPr>
              <a:t>LR &amp; DT Result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conomica"/>
                <a:ea typeface="Economica"/>
                <a:cs typeface="Economica"/>
                <a:sym typeface="Economica"/>
              </a:rPr>
              <a:t> Comparison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l="22374" t="48896" r="34611" b="35587"/>
          <a:stretch>
            <a:fillRect/>
          </a:stretch>
        </p:blipFill>
        <p:spPr bwMode="auto">
          <a:xfrm>
            <a:off x="4148106" y="683245"/>
            <a:ext cx="4948619" cy="100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Google Shape;165;p25"/>
          <p:cNvSpPr txBox="1">
            <a:spLocks/>
          </p:cNvSpPr>
          <p:nvPr/>
        </p:nvSpPr>
        <p:spPr>
          <a:xfrm>
            <a:off x="4417460" y="1498195"/>
            <a:ext cx="413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conomica"/>
                <a:ea typeface="Economica"/>
                <a:cs typeface="Economica"/>
                <a:sym typeface="Economica"/>
              </a:rPr>
              <a:t>Target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 l="23991" t="73491" r="50563" b="13147"/>
          <a:stretch>
            <a:fillRect/>
          </a:stretch>
        </p:blipFill>
        <p:spPr bwMode="auto">
          <a:xfrm>
            <a:off x="4524703" y="3610303"/>
            <a:ext cx="4004442" cy="118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 l="22416" t="22629" r="36144" b="6250"/>
          <a:stretch>
            <a:fillRect/>
          </a:stretch>
        </p:blipFill>
        <p:spPr bwMode="auto">
          <a:xfrm>
            <a:off x="220716" y="1024757"/>
            <a:ext cx="3988676" cy="384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6"/>
          <a:srcRect l="22131" t="44585" r="41155" b="27613"/>
          <a:stretch>
            <a:fillRect/>
          </a:stretch>
        </p:blipFill>
        <p:spPr bwMode="auto">
          <a:xfrm>
            <a:off x="5092263" y="1855959"/>
            <a:ext cx="3358054" cy="1429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/>
        </p:nvSpPr>
        <p:spPr>
          <a:xfrm>
            <a:off x="311350" y="982075"/>
            <a:ext cx="4003200" cy="3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/>
              <a:t>Several factors with respect to the dataset and methodology need  to be carefully considered in light of client’s credit outlook and any regulatory requirements: </a:t>
            </a:r>
            <a:endParaRPr sz="1100"/>
          </a:p>
          <a:p>
            <a:pPr marL="45720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100" dirty="0" smtClean="0">
                <a:solidFill>
                  <a:schemeClr val="dk1"/>
                </a:solidFill>
              </a:rPr>
              <a:t>Details of loan balance and payments (interest/principal split) , pricing  and default penalties...</a:t>
            </a:r>
          </a:p>
          <a:p>
            <a:pPr marL="45720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100" dirty="0" smtClean="0">
                <a:solidFill>
                  <a:schemeClr val="dk1"/>
                </a:solidFill>
              </a:rPr>
              <a:t>Definition,  methodology and timing for loan roll-backs and roll-forward ...</a:t>
            </a:r>
            <a:endParaRPr sz="11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100" dirty="0" smtClean="0">
                <a:solidFill>
                  <a:schemeClr val="dk1"/>
                </a:solidFill>
              </a:rPr>
              <a:t>QC and revalidation of 6 monthly data particularly rollb and rolf...</a:t>
            </a:r>
            <a:endParaRPr sz="11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100" dirty="0" smtClean="0">
                <a:solidFill>
                  <a:schemeClr val="dk1"/>
                </a:solidFill>
              </a:rPr>
              <a:t>Historical data for agent calls and responses as well and link back to results (rollb/forward)...</a:t>
            </a:r>
          </a:p>
          <a:p>
            <a:pPr marL="45720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100" dirty="0" smtClean="0">
                <a:solidFill>
                  <a:schemeClr val="dk1"/>
                </a:solidFill>
              </a:rPr>
              <a:t>D</a:t>
            </a:r>
            <a:r>
              <a:rPr lang="en" sz="1100" dirty="0" smtClean="0">
                <a:solidFill>
                  <a:schemeClr val="dk1"/>
                </a:solidFill>
              </a:rPr>
              <a:t>efinition and features of target </a:t>
            </a:r>
            <a:r>
              <a:rPr lang="en" sz="1100" dirty="0" smtClean="0">
                <a:solidFill>
                  <a:schemeClr val="dk1"/>
                </a:solidFill>
              </a:rPr>
              <a:t> variable in light of the sampling methodology...</a:t>
            </a:r>
          </a:p>
          <a:p>
            <a:pPr marL="45720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100" dirty="0" smtClean="0">
                <a:solidFill>
                  <a:schemeClr val="dk1"/>
                </a:solidFill>
              </a:rPr>
              <a:t>C</a:t>
            </a:r>
            <a:r>
              <a:rPr lang="en" sz="1100" dirty="0" smtClean="0">
                <a:solidFill>
                  <a:schemeClr val="dk1"/>
                </a:solidFill>
              </a:rPr>
              <a:t>alibration of prediction model in light of tabove factors and he risk policies of client and portfolio risk considerations...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  </a:t>
            </a:r>
            <a:endParaRPr sz="10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311700" y="1635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Post Mortem</a:t>
            </a:r>
            <a:endParaRPr sz="2400"/>
          </a:p>
        </p:txBody>
      </p:sp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4139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Dataset Limitations and Issues</a:t>
            </a:r>
            <a:endParaRPr sz="1800"/>
          </a:p>
        </p:txBody>
      </p:sp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4502700" y="521225"/>
            <a:ext cx="4139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Some Observations...</a:t>
            </a:r>
            <a:endParaRPr sz="1800"/>
          </a:p>
        </p:txBody>
      </p:sp>
      <p:sp>
        <p:nvSpPr>
          <p:cNvPr id="7" name="Google Shape;174;p26"/>
          <p:cNvSpPr txBox="1"/>
          <p:nvPr/>
        </p:nvSpPr>
        <p:spPr>
          <a:xfrm>
            <a:off x="4483024" y="943081"/>
            <a:ext cx="4003200" cy="3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100" dirty="0" smtClean="0">
                <a:solidFill>
                  <a:schemeClr val="dk1"/>
                </a:solidFill>
              </a:rPr>
              <a:t>Current analysis and modelling is overly dependant on dataset limitations and assumptions...</a:t>
            </a:r>
          </a:p>
          <a:p>
            <a:pPr marL="45720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100" dirty="0" smtClean="0">
                <a:solidFill>
                  <a:schemeClr val="dk1"/>
                </a:solidFill>
              </a:rPr>
              <a:t>Current target definition has been calibrated in line with broad portfolio of models (XGB / DT / LR) and needs to be optimized for final model choice...</a:t>
            </a:r>
          </a:p>
          <a:p>
            <a:pPr marL="45720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100" dirty="0" smtClean="0">
                <a:solidFill>
                  <a:schemeClr val="dk1"/>
                </a:solidFill>
              </a:rPr>
              <a:t>Further room for feature engineering based on discussion and additional data...</a:t>
            </a:r>
          </a:p>
          <a:p>
            <a:pPr marL="45720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100" dirty="0" smtClean="0">
                <a:solidFill>
                  <a:schemeClr val="dk1"/>
                </a:solidFill>
              </a:rPr>
              <a:t>Choice of final modelling methodology needs to be considered further...</a:t>
            </a:r>
          </a:p>
          <a:p>
            <a:pPr marL="45720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endParaRPr lang="en" sz="1100" dirty="0" smtClean="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  </a:t>
            </a:r>
            <a:endParaRPr sz="10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699" y="140225"/>
            <a:ext cx="490668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400" dirty="0" smtClean="0"/>
              <a:t>Appendix: Additional Discussion Materials</a:t>
            </a:r>
            <a:endParaRPr sz="2400"/>
          </a:p>
        </p:txBody>
      </p:sp>
      <p:sp>
        <p:nvSpPr>
          <p:cNvPr id="6" name="Google Shape;148;p23"/>
          <p:cNvSpPr txBox="1">
            <a:spLocks/>
          </p:cNvSpPr>
          <p:nvPr/>
        </p:nvSpPr>
        <p:spPr>
          <a:xfrm>
            <a:off x="311700" y="521225"/>
            <a:ext cx="245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conomica"/>
                <a:ea typeface="Economica"/>
                <a:cs typeface="Economica"/>
                <a:sym typeface="Economica"/>
              </a:rPr>
              <a:t>Correlation Heat Map 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21689" t="26293" r="29722" b="5603"/>
          <a:stretch>
            <a:fillRect/>
          </a:stretch>
        </p:blipFill>
        <p:spPr bwMode="auto">
          <a:xfrm>
            <a:off x="3626111" y="709447"/>
            <a:ext cx="5376041" cy="423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 l="21768" t="40275" r="59330" b="17699"/>
          <a:stretch>
            <a:fillRect/>
          </a:stretch>
        </p:blipFill>
        <p:spPr bwMode="auto">
          <a:xfrm>
            <a:off x="614862" y="1135118"/>
            <a:ext cx="2853559" cy="3566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492</Words>
  <PresentationFormat>On-screen Show (16:9)</PresentationFormat>
  <Paragraphs>186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Economica</vt:lpstr>
      <vt:lpstr>Calibri</vt:lpstr>
      <vt:lpstr>Open Sans</vt:lpstr>
      <vt:lpstr>Luxe</vt:lpstr>
      <vt:lpstr>Data Analysis</vt:lpstr>
      <vt:lpstr>QC Checks &amp; Issues</vt:lpstr>
      <vt:lpstr>XGB Classifier </vt:lpstr>
      <vt:lpstr>Post Mortem</vt:lpstr>
      <vt:lpstr>Appendix: Additional Discussion Materials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Brooklyn Housing Market</dc:title>
  <dc:creator>Suhaib Kiani</dc:creator>
  <cp:lastModifiedBy>Suhaib Kiani</cp:lastModifiedBy>
  <cp:revision>8</cp:revision>
  <dcterms:modified xsi:type="dcterms:W3CDTF">2020-05-18T15:00:33Z</dcterms:modified>
</cp:coreProperties>
</file>