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1" autoAdjust="0"/>
  </p:normalViewPr>
  <p:slideViewPr>
    <p:cSldViewPr snapToGrid="0">
      <p:cViewPr>
        <p:scale>
          <a:sx n="94" d="100"/>
          <a:sy n="94" d="100"/>
        </p:scale>
        <p:origin x="-384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LENOVO\Desktop\DATA%20Science\Assignments\BTM%20Layout\BTM%20LAYOUT%20Restaurent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LENOVO\Desktop\DATA%20Science\Assignments\BTM%20Layout\BTM%20LAYOUT%20Restaure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Monthly Profit analysis </a:t>
            </a:r>
          </a:p>
        </c:rich>
      </c:tx>
      <c:layout>
        <c:manualLayout>
          <c:xMode val="edge"/>
          <c:yMode val="edge"/>
          <c:x val="0.2091388888888889"/>
          <c:y val="3.7037037037037035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'Expences of the food court'!$I$3</c:f>
              <c:strCache>
                <c:ptCount val="1"/>
                <c:pt idx="0">
                  <c:v>Profit(Monthly sale-Total Expenses)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'Expences of the food court'!$B$4:$B$8</c:f>
              <c:strCache>
                <c:ptCount val="5"/>
                <c:pt idx="0">
                  <c:v>May</c:v>
                </c:pt>
                <c:pt idx="1">
                  <c:v>June</c:v>
                </c:pt>
                <c:pt idx="2">
                  <c:v>July</c:v>
                </c:pt>
                <c:pt idx="3">
                  <c:v>August</c:v>
                </c:pt>
                <c:pt idx="4">
                  <c:v>September</c:v>
                </c:pt>
              </c:strCache>
            </c:strRef>
          </c:cat>
          <c:val>
            <c:numRef>
              <c:f>'Expences of the food court'!$I$4:$I$8</c:f>
              <c:numCache>
                <c:formatCode>_ [$₹-4009]\ * #,##0.00_ ;_ [$₹-4009]\ * \-#,##0.00_ ;_ [$₹-4009]\ * "-"??_ ;_ @_ </c:formatCode>
                <c:ptCount val="5"/>
                <c:pt idx="0">
                  <c:v>83030</c:v>
                </c:pt>
                <c:pt idx="1">
                  <c:v>7430</c:v>
                </c:pt>
                <c:pt idx="2">
                  <c:v>6690</c:v>
                </c:pt>
                <c:pt idx="3">
                  <c:v>-21320</c:v>
                </c:pt>
                <c:pt idx="4">
                  <c:v>-33280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D6C-497E-90EE-DA440129D37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31025920"/>
        <c:axId val="131029248"/>
      </c:lineChart>
      <c:catAx>
        <c:axId val="131025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Month</a:t>
                </a:r>
              </a:p>
            </c:rich>
          </c:tx>
          <c:layout>
            <c:manualLayout>
              <c:xMode val="edge"/>
              <c:yMode val="edge"/>
              <c:x val="0.55972790901137359"/>
              <c:y val="0.8843285214348206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029248"/>
        <c:crosses val="autoZero"/>
        <c:auto val="1"/>
        <c:lblAlgn val="ctr"/>
        <c:lblOffset val="100"/>
        <c:noMultiLvlLbl val="0"/>
      </c:catAx>
      <c:valAx>
        <c:axId val="131029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Monthly sale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_ [$₹-4009]\ * #,##0.00_ ;_ [$₹-4009]\ * \-#,##0.00_ ;_ [$₹-4009]\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02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rgbClr val="FF0000"/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[BTM LAYOUT Restaurent.xlsx]Price compare Pivot!PivotTable2</c:name>
    <c:fmtId val="12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'Price compare Pivot'!$B$3</c:f>
              <c:strCache>
                <c:ptCount val="1"/>
                <c:pt idx="0">
                  <c:v>Sum of Chicken fried rice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'Price compare Pivot'!$A$4:$A$15</c:f>
              <c:strCache>
                <c:ptCount val="11"/>
                <c:pt idx="0">
                  <c:v> BTM Fast Food Center</c:v>
                </c:pt>
                <c:pt idx="1">
                  <c:v>Competetor-1</c:v>
                </c:pt>
                <c:pt idx="2">
                  <c:v>Competetor-10</c:v>
                </c:pt>
                <c:pt idx="3">
                  <c:v>Competetor-2</c:v>
                </c:pt>
                <c:pt idx="4">
                  <c:v>Competetor-3</c:v>
                </c:pt>
                <c:pt idx="5">
                  <c:v>Competetor-4</c:v>
                </c:pt>
                <c:pt idx="6">
                  <c:v>Competetor-5</c:v>
                </c:pt>
                <c:pt idx="7">
                  <c:v>Competetor-6</c:v>
                </c:pt>
                <c:pt idx="8">
                  <c:v>Competetor-7</c:v>
                </c:pt>
                <c:pt idx="9">
                  <c:v>Competetor-8</c:v>
                </c:pt>
                <c:pt idx="10">
                  <c:v>Competetor-9</c:v>
                </c:pt>
              </c:strCache>
            </c:strRef>
          </c:cat>
          <c:val>
            <c:numRef>
              <c:f>'Price compare Pivot'!$B$4:$B$15</c:f>
              <c:numCache>
                <c:formatCode>General</c:formatCode>
                <c:ptCount val="11"/>
                <c:pt idx="0">
                  <c:v>75</c:v>
                </c:pt>
                <c:pt idx="1">
                  <c:v>70</c:v>
                </c:pt>
                <c:pt idx="2">
                  <c:v>70</c:v>
                </c:pt>
                <c:pt idx="3">
                  <c:v>70</c:v>
                </c:pt>
                <c:pt idx="4">
                  <c:v>65</c:v>
                </c:pt>
                <c:pt idx="5">
                  <c:v>70</c:v>
                </c:pt>
                <c:pt idx="6">
                  <c:v>70</c:v>
                </c:pt>
                <c:pt idx="7">
                  <c:v>75</c:v>
                </c:pt>
                <c:pt idx="8">
                  <c:v>70</c:v>
                </c:pt>
                <c:pt idx="9">
                  <c:v>70</c:v>
                </c:pt>
                <c:pt idx="10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D4F-4D53-99B4-F3CF9A00439E}"/>
            </c:ext>
          </c:extLst>
        </c:ser>
        <c:ser>
          <c:idx val="1"/>
          <c:order val="1"/>
          <c:tx>
            <c:strRef>
              <c:f>'Price compare Pivot'!$C$3</c:f>
              <c:strCache>
                <c:ptCount val="1"/>
                <c:pt idx="0">
                  <c:v>Sum of Chicken Kabab(Half)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'Price compare Pivot'!$A$4:$A$15</c:f>
              <c:strCache>
                <c:ptCount val="11"/>
                <c:pt idx="0">
                  <c:v> BTM Fast Food Center</c:v>
                </c:pt>
                <c:pt idx="1">
                  <c:v>Competetor-1</c:v>
                </c:pt>
                <c:pt idx="2">
                  <c:v>Competetor-10</c:v>
                </c:pt>
                <c:pt idx="3">
                  <c:v>Competetor-2</c:v>
                </c:pt>
                <c:pt idx="4">
                  <c:v>Competetor-3</c:v>
                </c:pt>
                <c:pt idx="5">
                  <c:v>Competetor-4</c:v>
                </c:pt>
                <c:pt idx="6">
                  <c:v>Competetor-5</c:v>
                </c:pt>
                <c:pt idx="7">
                  <c:v>Competetor-6</c:v>
                </c:pt>
                <c:pt idx="8">
                  <c:v>Competetor-7</c:v>
                </c:pt>
                <c:pt idx="9">
                  <c:v>Competetor-8</c:v>
                </c:pt>
                <c:pt idx="10">
                  <c:v>Competetor-9</c:v>
                </c:pt>
              </c:strCache>
            </c:strRef>
          </c:cat>
          <c:val>
            <c:numRef>
              <c:f>'Price compare Pivot'!$C$4:$C$15</c:f>
              <c:numCache>
                <c:formatCode>General</c:formatCode>
                <c:ptCount val="11"/>
                <c:pt idx="0">
                  <c:v>40</c:v>
                </c:pt>
                <c:pt idx="1">
                  <c:v>40</c:v>
                </c:pt>
                <c:pt idx="2">
                  <c:v>40</c:v>
                </c:pt>
                <c:pt idx="3">
                  <c:v>35</c:v>
                </c:pt>
                <c:pt idx="4">
                  <c:v>40</c:v>
                </c:pt>
                <c:pt idx="5">
                  <c:v>40</c:v>
                </c:pt>
                <c:pt idx="6">
                  <c:v>40</c:v>
                </c:pt>
                <c:pt idx="7">
                  <c:v>40</c:v>
                </c:pt>
                <c:pt idx="8">
                  <c:v>40</c:v>
                </c:pt>
                <c:pt idx="9">
                  <c:v>40</c:v>
                </c:pt>
                <c:pt idx="10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D4F-4D53-99B4-F3CF9A00439E}"/>
            </c:ext>
          </c:extLst>
        </c:ser>
        <c:ser>
          <c:idx val="2"/>
          <c:order val="2"/>
          <c:tx>
            <c:strRef>
              <c:f>'Price compare Pivot'!$D$3</c:f>
              <c:strCache>
                <c:ptCount val="1"/>
                <c:pt idx="0">
                  <c:v>Sum of Chicken noodles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'Price compare Pivot'!$A$4:$A$15</c:f>
              <c:strCache>
                <c:ptCount val="11"/>
                <c:pt idx="0">
                  <c:v> BTM Fast Food Center</c:v>
                </c:pt>
                <c:pt idx="1">
                  <c:v>Competetor-1</c:v>
                </c:pt>
                <c:pt idx="2">
                  <c:v>Competetor-10</c:v>
                </c:pt>
                <c:pt idx="3">
                  <c:v>Competetor-2</c:v>
                </c:pt>
                <c:pt idx="4">
                  <c:v>Competetor-3</c:v>
                </c:pt>
                <c:pt idx="5">
                  <c:v>Competetor-4</c:v>
                </c:pt>
                <c:pt idx="6">
                  <c:v>Competetor-5</c:v>
                </c:pt>
                <c:pt idx="7">
                  <c:v>Competetor-6</c:v>
                </c:pt>
                <c:pt idx="8">
                  <c:v>Competetor-7</c:v>
                </c:pt>
                <c:pt idx="9">
                  <c:v>Competetor-8</c:v>
                </c:pt>
                <c:pt idx="10">
                  <c:v>Competetor-9</c:v>
                </c:pt>
              </c:strCache>
            </c:strRef>
          </c:cat>
          <c:val>
            <c:numRef>
              <c:f>'Price compare Pivot'!$D$4:$D$15</c:f>
              <c:numCache>
                <c:formatCode>General</c:formatCode>
                <c:ptCount val="11"/>
                <c:pt idx="0">
                  <c:v>65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55</c:v>
                </c:pt>
                <c:pt idx="5">
                  <c:v>60</c:v>
                </c:pt>
                <c:pt idx="6">
                  <c:v>60</c:v>
                </c:pt>
                <c:pt idx="7">
                  <c:v>65</c:v>
                </c:pt>
                <c:pt idx="8">
                  <c:v>60</c:v>
                </c:pt>
                <c:pt idx="9">
                  <c:v>60</c:v>
                </c:pt>
                <c:pt idx="10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D4F-4D53-99B4-F3CF9A00439E}"/>
            </c:ext>
          </c:extLst>
        </c:ser>
        <c:ser>
          <c:idx val="3"/>
          <c:order val="3"/>
          <c:tx>
            <c:strRef>
              <c:f>'Price compare Pivot'!$E$3</c:f>
              <c:strCache>
                <c:ptCount val="1"/>
                <c:pt idx="0">
                  <c:v>Sum of Chicken Kabab(Full)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'Price compare Pivot'!$A$4:$A$15</c:f>
              <c:strCache>
                <c:ptCount val="11"/>
                <c:pt idx="0">
                  <c:v> BTM Fast Food Center</c:v>
                </c:pt>
                <c:pt idx="1">
                  <c:v>Competetor-1</c:v>
                </c:pt>
                <c:pt idx="2">
                  <c:v>Competetor-10</c:v>
                </c:pt>
                <c:pt idx="3">
                  <c:v>Competetor-2</c:v>
                </c:pt>
                <c:pt idx="4">
                  <c:v>Competetor-3</c:v>
                </c:pt>
                <c:pt idx="5">
                  <c:v>Competetor-4</c:v>
                </c:pt>
                <c:pt idx="6">
                  <c:v>Competetor-5</c:v>
                </c:pt>
                <c:pt idx="7">
                  <c:v>Competetor-6</c:v>
                </c:pt>
                <c:pt idx="8">
                  <c:v>Competetor-7</c:v>
                </c:pt>
                <c:pt idx="9">
                  <c:v>Competetor-8</c:v>
                </c:pt>
                <c:pt idx="10">
                  <c:v>Competetor-9</c:v>
                </c:pt>
              </c:strCache>
            </c:strRef>
          </c:cat>
          <c:val>
            <c:numRef>
              <c:f>'Price compare Pivot'!$E$4:$E$15</c:f>
              <c:numCache>
                <c:formatCode>General</c:formatCode>
                <c:ptCount val="11"/>
                <c:pt idx="0">
                  <c:v>80</c:v>
                </c:pt>
                <c:pt idx="1">
                  <c:v>80</c:v>
                </c:pt>
                <c:pt idx="2">
                  <c:v>70</c:v>
                </c:pt>
                <c:pt idx="3">
                  <c:v>70</c:v>
                </c:pt>
                <c:pt idx="4">
                  <c:v>70</c:v>
                </c:pt>
                <c:pt idx="5">
                  <c:v>70</c:v>
                </c:pt>
                <c:pt idx="6">
                  <c:v>70</c:v>
                </c:pt>
                <c:pt idx="7">
                  <c:v>75</c:v>
                </c:pt>
                <c:pt idx="8">
                  <c:v>70</c:v>
                </c:pt>
                <c:pt idx="9">
                  <c:v>75</c:v>
                </c:pt>
                <c:pt idx="10">
                  <c:v>55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D4F-4D53-99B4-F3CF9A00439E}"/>
            </c:ext>
          </c:extLst>
        </c:ser>
        <c:ser>
          <c:idx val="4"/>
          <c:order val="4"/>
          <c:tx>
            <c:strRef>
              <c:f>'Price compare Pivot'!$F$3</c:f>
              <c:strCache>
                <c:ptCount val="1"/>
                <c:pt idx="0">
                  <c:v>Sum of Egg fried rice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'Price compare Pivot'!$A$4:$A$15</c:f>
              <c:strCache>
                <c:ptCount val="11"/>
                <c:pt idx="0">
                  <c:v> BTM Fast Food Center</c:v>
                </c:pt>
                <c:pt idx="1">
                  <c:v>Competetor-1</c:v>
                </c:pt>
                <c:pt idx="2">
                  <c:v>Competetor-10</c:v>
                </c:pt>
                <c:pt idx="3">
                  <c:v>Competetor-2</c:v>
                </c:pt>
                <c:pt idx="4">
                  <c:v>Competetor-3</c:v>
                </c:pt>
                <c:pt idx="5">
                  <c:v>Competetor-4</c:v>
                </c:pt>
                <c:pt idx="6">
                  <c:v>Competetor-5</c:v>
                </c:pt>
                <c:pt idx="7">
                  <c:v>Competetor-6</c:v>
                </c:pt>
                <c:pt idx="8">
                  <c:v>Competetor-7</c:v>
                </c:pt>
                <c:pt idx="9">
                  <c:v>Competetor-8</c:v>
                </c:pt>
                <c:pt idx="10">
                  <c:v>Competetor-9</c:v>
                </c:pt>
              </c:strCache>
            </c:strRef>
          </c:cat>
          <c:val>
            <c:numRef>
              <c:f>'Price compare Pivot'!$F$4:$F$15</c:f>
              <c:numCache>
                <c:formatCode>General</c:formatCode>
                <c:ptCount val="11"/>
                <c:pt idx="0">
                  <c:v>65</c:v>
                </c:pt>
                <c:pt idx="1">
                  <c:v>65</c:v>
                </c:pt>
                <c:pt idx="2">
                  <c:v>60</c:v>
                </c:pt>
                <c:pt idx="3">
                  <c:v>65</c:v>
                </c:pt>
                <c:pt idx="4">
                  <c:v>65</c:v>
                </c:pt>
                <c:pt idx="5">
                  <c:v>60</c:v>
                </c:pt>
                <c:pt idx="6">
                  <c:v>65</c:v>
                </c:pt>
                <c:pt idx="7">
                  <c:v>65</c:v>
                </c:pt>
                <c:pt idx="8">
                  <c:v>65</c:v>
                </c:pt>
                <c:pt idx="9">
                  <c:v>65</c:v>
                </c:pt>
                <c:pt idx="10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7D4F-4D53-99B4-F3CF9A00439E}"/>
            </c:ext>
          </c:extLst>
        </c:ser>
        <c:ser>
          <c:idx val="5"/>
          <c:order val="5"/>
          <c:tx>
            <c:strRef>
              <c:f>'Price compare Pivot'!$G$3</c:f>
              <c:strCache>
                <c:ptCount val="1"/>
                <c:pt idx="0">
                  <c:v>Sum of Veg fried rice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'Price compare Pivot'!$A$4:$A$15</c:f>
              <c:strCache>
                <c:ptCount val="11"/>
                <c:pt idx="0">
                  <c:v> BTM Fast Food Center</c:v>
                </c:pt>
                <c:pt idx="1">
                  <c:v>Competetor-1</c:v>
                </c:pt>
                <c:pt idx="2">
                  <c:v>Competetor-10</c:v>
                </c:pt>
                <c:pt idx="3">
                  <c:v>Competetor-2</c:v>
                </c:pt>
                <c:pt idx="4">
                  <c:v>Competetor-3</c:v>
                </c:pt>
                <c:pt idx="5">
                  <c:v>Competetor-4</c:v>
                </c:pt>
                <c:pt idx="6">
                  <c:v>Competetor-5</c:v>
                </c:pt>
                <c:pt idx="7">
                  <c:v>Competetor-6</c:v>
                </c:pt>
                <c:pt idx="8">
                  <c:v>Competetor-7</c:v>
                </c:pt>
                <c:pt idx="9">
                  <c:v>Competetor-8</c:v>
                </c:pt>
                <c:pt idx="10">
                  <c:v>Competetor-9</c:v>
                </c:pt>
              </c:strCache>
            </c:strRef>
          </c:cat>
          <c:val>
            <c:numRef>
              <c:f>'Price compare Pivot'!$G$4:$G$15</c:f>
              <c:numCache>
                <c:formatCode>General</c:formatCode>
                <c:ptCount val="11"/>
                <c:pt idx="0">
                  <c:v>65</c:v>
                </c:pt>
                <c:pt idx="1">
                  <c:v>55</c:v>
                </c:pt>
                <c:pt idx="2">
                  <c:v>55</c:v>
                </c:pt>
                <c:pt idx="3">
                  <c:v>55</c:v>
                </c:pt>
                <c:pt idx="4">
                  <c:v>60</c:v>
                </c:pt>
                <c:pt idx="5">
                  <c:v>55</c:v>
                </c:pt>
                <c:pt idx="6">
                  <c:v>55</c:v>
                </c:pt>
                <c:pt idx="7">
                  <c:v>55</c:v>
                </c:pt>
                <c:pt idx="8">
                  <c:v>65</c:v>
                </c:pt>
                <c:pt idx="9">
                  <c:v>55</c:v>
                </c:pt>
                <c:pt idx="10">
                  <c:v>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7D4F-4D53-99B4-F3CF9A00439E}"/>
            </c:ext>
          </c:extLst>
        </c:ser>
        <c:ser>
          <c:idx val="6"/>
          <c:order val="6"/>
          <c:tx>
            <c:strRef>
              <c:f>'Price compare Pivot'!$H$3</c:f>
              <c:strCache>
                <c:ptCount val="1"/>
                <c:pt idx="0">
                  <c:v>Sum of Gobi manchurian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'Price compare Pivot'!$A$4:$A$15</c:f>
              <c:strCache>
                <c:ptCount val="11"/>
                <c:pt idx="0">
                  <c:v> BTM Fast Food Center</c:v>
                </c:pt>
                <c:pt idx="1">
                  <c:v>Competetor-1</c:v>
                </c:pt>
                <c:pt idx="2">
                  <c:v>Competetor-10</c:v>
                </c:pt>
                <c:pt idx="3">
                  <c:v>Competetor-2</c:v>
                </c:pt>
                <c:pt idx="4">
                  <c:v>Competetor-3</c:v>
                </c:pt>
                <c:pt idx="5">
                  <c:v>Competetor-4</c:v>
                </c:pt>
                <c:pt idx="6">
                  <c:v>Competetor-5</c:v>
                </c:pt>
                <c:pt idx="7">
                  <c:v>Competetor-6</c:v>
                </c:pt>
                <c:pt idx="8">
                  <c:v>Competetor-7</c:v>
                </c:pt>
                <c:pt idx="9">
                  <c:v>Competetor-8</c:v>
                </c:pt>
                <c:pt idx="10">
                  <c:v>Competetor-9</c:v>
                </c:pt>
              </c:strCache>
            </c:strRef>
          </c:cat>
          <c:val>
            <c:numRef>
              <c:f>'Price compare Pivot'!$H$4:$H$15</c:f>
              <c:numCache>
                <c:formatCode>General</c:formatCode>
                <c:ptCount val="11"/>
                <c:pt idx="0">
                  <c:v>45</c:v>
                </c:pt>
                <c:pt idx="1">
                  <c:v>45</c:v>
                </c:pt>
                <c:pt idx="2">
                  <c:v>50</c:v>
                </c:pt>
                <c:pt idx="3">
                  <c:v>45</c:v>
                </c:pt>
                <c:pt idx="4">
                  <c:v>50</c:v>
                </c:pt>
                <c:pt idx="5">
                  <c:v>45</c:v>
                </c:pt>
                <c:pt idx="6">
                  <c:v>45</c:v>
                </c:pt>
                <c:pt idx="7">
                  <c:v>45</c:v>
                </c:pt>
                <c:pt idx="8">
                  <c:v>45</c:v>
                </c:pt>
                <c:pt idx="9">
                  <c:v>40</c:v>
                </c:pt>
                <c:pt idx="10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7D4F-4D53-99B4-F3CF9A00439E}"/>
            </c:ext>
          </c:extLst>
        </c:ser>
        <c:ser>
          <c:idx val="7"/>
          <c:order val="7"/>
          <c:tx>
            <c:strRef>
              <c:f>'Price compare Pivot'!$I$3</c:f>
              <c:strCache>
                <c:ptCount val="1"/>
                <c:pt idx="0">
                  <c:v>Sum of Veg noodles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'Price compare Pivot'!$A$4:$A$15</c:f>
              <c:strCache>
                <c:ptCount val="11"/>
                <c:pt idx="0">
                  <c:v> BTM Fast Food Center</c:v>
                </c:pt>
                <c:pt idx="1">
                  <c:v>Competetor-1</c:v>
                </c:pt>
                <c:pt idx="2">
                  <c:v>Competetor-10</c:v>
                </c:pt>
                <c:pt idx="3">
                  <c:v>Competetor-2</c:v>
                </c:pt>
                <c:pt idx="4">
                  <c:v>Competetor-3</c:v>
                </c:pt>
                <c:pt idx="5">
                  <c:v>Competetor-4</c:v>
                </c:pt>
                <c:pt idx="6">
                  <c:v>Competetor-5</c:v>
                </c:pt>
                <c:pt idx="7">
                  <c:v>Competetor-6</c:v>
                </c:pt>
                <c:pt idx="8">
                  <c:v>Competetor-7</c:v>
                </c:pt>
                <c:pt idx="9">
                  <c:v>Competetor-8</c:v>
                </c:pt>
                <c:pt idx="10">
                  <c:v>Competetor-9</c:v>
                </c:pt>
              </c:strCache>
            </c:strRef>
          </c:cat>
          <c:val>
            <c:numRef>
              <c:f>'Price compare Pivot'!$I$4:$I$15</c:f>
              <c:numCache>
                <c:formatCode>General</c:formatCode>
                <c:ptCount val="11"/>
                <c:pt idx="0">
                  <c:v>55</c:v>
                </c:pt>
                <c:pt idx="1">
                  <c:v>50</c:v>
                </c:pt>
                <c:pt idx="2">
                  <c:v>55</c:v>
                </c:pt>
                <c:pt idx="3">
                  <c:v>50</c:v>
                </c:pt>
                <c:pt idx="4">
                  <c:v>55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60</c:v>
                </c:pt>
                <c:pt idx="9">
                  <c:v>55</c:v>
                </c:pt>
                <c:pt idx="10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7D4F-4D53-99B4-F3CF9A0043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215616"/>
        <c:axId val="139217152"/>
      </c:barChart>
      <c:catAx>
        <c:axId val="139215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217152"/>
        <c:crosses val="autoZero"/>
        <c:auto val="1"/>
        <c:lblAlgn val="ctr"/>
        <c:lblOffset val="100"/>
        <c:noMultiLvlLbl val="0"/>
      </c:catAx>
      <c:valAx>
        <c:axId val="13921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215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357CF6-1093-B73E-7BF1-F709AA80E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0433491-E211-1209-7BF1-1C9AA8FB6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5E7D6C-E4B1-59F1-1967-86866858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A761-349A-4BEF-8FF4-B402DE2F4652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7093CE-6280-690A-E536-19A3A3E8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8EB8F2-0FF5-9AD2-8EE7-C75ED49C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41DF-DDEC-4456-9FB2-2EF438025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34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75EDF6-C9FD-6F1B-F533-05BDCA52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6B4B05D-833D-76F6-58BE-4CF3A0434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D6639A-5A70-D427-2373-44625968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A761-349A-4BEF-8FF4-B402DE2F4652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CB3B70-F5A4-ADB4-2FD9-FBEE0C92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2ECEAC-D059-48D9-4C79-B0BBF6AE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41DF-DDEC-4456-9FB2-2EF438025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73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3765FE3-C95D-C3EE-5FB3-FE40F2E4F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AB0D094-F211-FB64-900C-F41C890B3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DFF968C-C19A-A039-D251-71BB1738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A761-349A-4BEF-8FF4-B402DE2F4652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A4C7C7-17A8-2750-7C6E-58C7C2BF1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4DF93CE-4C59-0005-4659-42DE204A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41DF-DDEC-4456-9FB2-2EF438025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22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EADA9B-EC4C-D3C1-E928-8911D6B7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293271-6A88-2F41-5DF2-1A33AAF54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3E568F-D386-AD9E-3599-F367E1AF5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A761-349A-4BEF-8FF4-B402DE2F4652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FC9B7F-9438-A901-DF7A-AD269831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2AFB32-20C1-C8F9-E993-C60C387B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41DF-DDEC-4456-9FB2-2EF438025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81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E7C064-FF89-768B-1FA6-BCC71C41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F553398-1918-F589-F183-2B5227EC5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FCD2D5-9BCF-BEEF-4EDC-F86655E7D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A761-349A-4BEF-8FF4-B402DE2F4652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6BB410-2952-21FC-691C-6E46D483F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FF1982-26A9-82D8-85CD-BB510479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41DF-DDEC-4456-9FB2-2EF438025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47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B6067A-D1BE-F4B0-D695-D637560F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1337F8-ECB5-2A1B-3D13-6FCFE26C4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50E8645-A597-E1BE-C480-BD02B80AE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1DC638A-BC33-7191-F004-B32B3FA2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A761-349A-4BEF-8FF4-B402DE2F4652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CB6A3AD-8451-EE01-B3ED-885926BE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7FA078A-BAB8-9B2C-7C44-3992D3C8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41DF-DDEC-4456-9FB2-2EF438025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2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2979A1-B5A8-D548-9A7D-687313FAE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59A608-B160-B822-C9F2-D8B84BF7B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89E7237-18F7-727F-4071-5C9C0C445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D6DB1CC-A562-6CA2-6D9D-533F51452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C2785EF-EEE7-532F-6781-7B1FE8B37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B195839-752E-8F5F-6809-8FA993110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A761-349A-4BEF-8FF4-B402DE2F4652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02F7-FEDB-517F-1C64-88A2B0FE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6FFC6D0-CB77-F021-8EE2-6AD39F3F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41DF-DDEC-4456-9FB2-2EF438025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03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41FFD4-CCD9-9C4A-B33B-FAC68294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5F49851-6FEC-0DCC-D3C1-09E5C3469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A761-349A-4BEF-8FF4-B402DE2F4652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7861C11-8E8A-2E5B-5DF9-BC61F0E6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B095B48-DD7F-0BDF-34C0-761E1BCD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41DF-DDEC-4456-9FB2-2EF438025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98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175ADE3-D84F-1E4B-A5FE-37F29AF9B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A761-349A-4BEF-8FF4-B402DE2F4652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005E357-EFE6-8FF2-03C2-C0D52F8D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EF2E161-5148-CED8-3509-0890D1BF0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41DF-DDEC-4456-9FB2-2EF438025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32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8FB666-5D81-F2BD-F095-29B7F64CE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263BAD-83D7-0662-A233-C5C206E47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2BB6B5E-AC75-9A48-3893-805D640E7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A420500-FB5E-9129-8894-0A634D655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A761-349A-4BEF-8FF4-B402DE2F4652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64EAE80-2E8A-A699-CD6D-D030467A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44AB9CA-1A21-7519-F8C2-9249836BE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41DF-DDEC-4456-9FB2-2EF438025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0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DF159E-972F-5D0B-E6F7-F2AE19E52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8AD4B7F-71FC-686E-8FE0-850E89C31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5B74DBE-0DDA-D357-58A5-8629B7AAB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694C3C6-9664-1A69-DE96-A2910890C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A761-349A-4BEF-8FF4-B402DE2F4652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1F59E60-3E55-52EE-71D0-182C4D5D2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FD7D02-76EE-A2AE-5B04-E7852708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41DF-DDEC-4456-9FB2-2EF438025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6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BEC8205-7C32-3E19-21B4-796A8E831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BB528BD-5C2E-6092-36C8-83EF632F4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6FCDA9-2AC1-D2D6-54CF-96A1C531F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2A761-349A-4BEF-8FF4-B402DE2F4652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7E8B80-C6F9-D9DF-854A-D7C2378F9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7D4330-A593-41D6-D910-4BE72C380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D41DF-DDEC-4456-9FB2-2EF438025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54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4A804B5-EB30-2119-31F6-2CDB74B58CD7}"/>
              </a:ext>
            </a:extLst>
          </p:cNvPr>
          <p:cNvSpPr txBox="1"/>
          <p:nvPr/>
        </p:nvSpPr>
        <p:spPr>
          <a:xfrm>
            <a:off x="1067060" y="549086"/>
            <a:ext cx="103559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800" dirty="0">
                <a:solidFill>
                  <a:srgbClr val="00B050"/>
                </a:solidFill>
              </a:rPr>
              <a:t>CASE STUDY ON BTM LAYOUT FAST FOOD CENTRE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9F6C300-1DA0-8474-93CA-16D1F2EDFCA2}"/>
              </a:ext>
            </a:extLst>
          </p:cNvPr>
          <p:cNvSpPr txBox="1"/>
          <p:nvPr/>
        </p:nvSpPr>
        <p:spPr>
          <a:xfrm>
            <a:off x="4124436" y="2331080"/>
            <a:ext cx="72985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F0"/>
                </a:solidFill>
              </a:rPr>
              <a:t>-Analysis and Solution for BTM Layout Fast food center </a:t>
            </a:r>
          </a:p>
          <a:p>
            <a:pPr algn="ctr"/>
            <a:endParaRPr lang="en-US" sz="3600" b="1" dirty="0">
              <a:solidFill>
                <a:srgbClr val="00B0F0"/>
              </a:solidFill>
            </a:endParaRPr>
          </a:p>
          <a:p>
            <a:pPr algn="ctr"/>
            <a:r>
              <a:rPr lang="en-US" sz="3600" b="1" dirty="0">
                <a:solidFill>
                  <a:srgbClr val="00B050"/>
                </a:solidFill>
              </a:rPr>
              <a:t>By </a:t>
            </a:r>
            <a:r>
              <a:rPr lang="en-US" sz="3600" b="1" dirty="0" smtClean="0">
                <a:solidFill>
                  <a:srgbClr val="00B050"/>
                </a:solidFill>
              </a:rPr>
              <a:t> </a:t>
            </a:r>
            <a:r>
              <a:rPr lang="en-US" sz="3600" b="1" dirty="0" err="1" smtClean="0">
                <a:solidFill>
                  <a:srgbClr val="00B050"/>
                </a:solidFill>
              </a:rPr>
              <a:t>Suhail</a:t>
            </a:r>
            <a:r>
              <a:rPr lang="en-US" sz="3600" b="1" dirty="0" smtClean="0">
                <a:solidFill>
                  <a:srgbClr val="00B050"/>
                </a:solidFill>
              </a:rPr>
              <a:t> Ahmed</a:t>
            </a:r>
            <a:endParaRPr lang="en-IN" sz="3600" b="1" dirty="0">
              <a:solidFill>
                <a:srgbClr val="00B05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E307EE2-011F-A983-62FB-0E6F620519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361" y="3086010"/>
            <a:ext cx="3057377" cy="310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1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EB4278F-3AC7-789D-6063-0D161CB02DCA}"/>
              </a:ext>
            </a:extLst>
          </p:cNvPr>
          <p:cNvSpPr txBox="1"/>
          <p:nvPr/>
        </p:nvSpPr>
        <p:spPr>
          <a:xfrm>
            <a:off x="576776" y="379828"/>
            <a:ext cx="1022721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Business problem: </a:t>
            </a:r>
            <a:r>
              <a:rPr lang="en-US" sz="2400" dirty="0"/>
              <a:t> A man has took a shop in Rent near BTM Layout, Bangalore, not in the main road but as a local shop. The rent of the shop is 13500 per month. The man took the shop to sell fast food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sz="2400" dirty="0"/>
              <a:t>In the first 3 months he make a profit of around 100000, with a sales of around 300000. </a:t>
            </a:r>
          </a:p>
          <a:p>
            <a:pPr marL="342900" indent="-342900">
              <a:buAutoNum type="arabicPeriod"/>
            </a:pPr>
            <a:r>
              <a:rPr lang="en-US" sz="2400" dirty="0"/>
              <a:t>In the 1st month he was selling veg food also, but he stopped after the 2nd month as it stock was not getting out. </a:t>
            </a:r>
          </a:p>
          <a:p>
            <a:pPr marL="342900" indent="-342900">
              <a:buAutoNum type="arabicPeriod"/>
            </a:pPr>
            <a:r>
              <a:rPr lang="en-US" sz="2400" dirty="0"/>
              <a:t>After 4 – 5 months down the line the man is making a huge loss in his investment. He has a due of 2 months to pay the rent. </a:t>
            </a:r>
          </a:p>
          <a:p>
            <a:pPr marL="342900" indent="-342900">
              <a:buAutoNum type="arabicPeriod"/>
            </a:pPr>
            <a:r>
              <a:rPr lang="en-US" sz="2400" dirty="0"/>
              <a:t>The sale has drastically gone down and he is thinking to close the shop. </a:t>
            </a:r>
            <a:endParaRPr lang="en-I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480BDE5-2A8E-3694-A3BE-63F7F74C3DE8}"/>
              </a:ext>
            </a:extLst>
          </p:cNvPr>
          <p:cNvSpPr txBox="1"/>
          <p:nvPr/>
        </p:nvSpPr>
        <p:spPr>
          <a:xfrm>
            <a:off x="576776" y="4600137"/>
            <a:ext cx="993179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KPI for the cause of business fall down</a:t>
            </a:r>
          </a:p>
          <a:p>
            <a:pPr marL="342900" indent="-342900">
              <a:buAutoNum type="arabicPeriod"/>
            </a:pPr>
            <a:r>
              <a:rPr lang="en-US" dirty="0"/>
              <a:t>What is the open time of the fast food center and other competitors?</a:t>
            </a:r>
          </a:p>
          <a:p>
            <a:pPr marL="342900" indent="-342900">
              <a:buAutoNum type="arabicPeriod"/>
            </a:pPr>
            <a:r>
              <a:rPr lang="en-US" dirty="0"/>
              <a:t>What are the differences between competitors and fast food center?</a:t>
            </a:r>
          </a:p>
          <a:p>
            <a:pPr marL="342900" indent="-342900">
              <a:buAutoNum type="arabicPeriod"/>
            </a:pPr>
            <a:r>
              <a:rPr lang="en-US" dirty="0"/>
              <a:t>What are the price difference of the fast food center and with competitors?</a:t>
            </a:r>
          </a:p>
          <a:p>
            <a:pPr marL="342900" indent="-342900">
              <a:buAutoNum type="arabicPeriod"/>
            </a:pPr>
            <a:r>
              <a:rPr lang="en-US" dirty="0"/>
              <a:t>Quality of the food between competitors?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534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DFA9126-438A-81AE-66D6-F9EBC55CF82C}"/>
              </a:ext>
            </a:extLst>
          </p:cNvPr>
          <p:cNvSpPr txBox="1"/>
          <p:nvPr/>
        </p:nvSpPr>
        <p:spPr>
          <a:xfrm>
            <a:off x="1383323" y="281354"/>
            <a:ext cx="942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MONTHLY SALE DATA</a:t>
            </a:r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xmlns="" id="{570A2E1D-EA3F-CE15-CA1C-880B63C86A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1326690"/>
              </p:ext>
            </p:extLst>
          </p:nvPr>
        </p:nvGraphicFramePr>
        <p:xfrm>
          <a:off x="6096000" y="281353"/>
          <a:ext cx="5870917" cy="4164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958F7DD3-204D-9B21-F61E-88224CDDA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046592"/>
              </p:ext>
            </p:extLst>
          </p:nvPr>
        </p:nvGraphicFramePr>
        <p:xfrm>
          <a:off x="225083" y="833511"/>
          <a:ext cx="5870917" cy="2017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995">
                  <a:extLst>
                    <a:ext uri="{9D8B030D-6E8A-4147-A177-3AD203B41FA5}">
                      <a16:colId xmlns:a16="http://schemas.microsoft.com/office/drawing/2014/main" xmlns="" val="3374687201"/>
                    </a:ext>
                  </a:extLst>
                </a:gridCol>
                <a:gridCol w="1562514">
                  <a:extLst>
                    <a:ext uri="{9D8B030D-6E8A-4147-A177-3AD203B41FA5}">
                      <a16:colId xmlns:a16="http://schemas.microsoft.com/office/drawing/2014/main" xmlns="" val="1987890938"/>
                    </a:ext>
                  </a:extLst>
                </a:gridCol>
                <a:gridCol w="3251408">
                  <a:extLst>
                    <a:ext uri="{9D8B030D-6E8A-4147-A177-3AD203B41FA5}">
                      <a16:colId xmlns:a16="http://schemas.microsoft.com/office/drawing/2014/main" xmlns="" val="24957285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Sum of Monthly sale</a:t>
                      </a:r>
                      <a:endParaRPr lang="en-IN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Sum of Profit(Monthly sale-Total Expenses)</a:t>
                      </a:r>
                      <a:endParaRPr lang="en-US" sz="16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4067579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solidFill>
                            <a:srgbClr val="9900FF"/>
                          </a:solidFill>
                          <a:effectLst/>
                        </a:rPr>
                        <a:t>May</a:t>
                      </a:r>
                      <a:endParaRPr lang="en-IN" sz="1600" b="0" i="0" u="none" strike="noStrike" dirty="0">
                        <a:solidFill>
                          <a:srgbClr val="99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solidFill>
                            <a:srgbClr val="9900FF"/>
                          </a:solidFill>
                          <a:effectLst/>
                        </a:rPr>
                        <a:t>163530</a:t>
                      </a:r>
                      <a:endParaRPr lang="en-IN" sz="1600" b="0" i="0" u="none" strike="noStrike">
                        <a:solidFill>
                          <a:srgbClr val="99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solidFill>
                            <a:srgbClr val="9900FF"/>
                          </a:solidFill>
                          <a:effectLst/>
                        </a:rPr>
                        <a:t>83030</a:t>
                      </a:r>
                      <a:endParaRPr lang="en-IN" sz="1600" b="0" i="0" u="none" strike="noStrike">
                        <a:solidFill>
                          <a:srgbClr val="99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73809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solidFill>
                            <a:srgbClr val="9900FF"/>
                          </a:solidFill>
                          <a:effectLst/>
                        </a:rPr>
                        <a:t>June</a:t>
                      </a:r>
                      <a:endParaRPr lang="en-IN" sz="1600" b="0" i="0" u="none" strike="noStrike" dirty="0">
                        <a:solidFill>
                          <a:srgbClr val="99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solidFill>
                            <a:srgbClr val="9900FF"/>
                          </a:solidFill>
                          <a:effectLst/>
                        </a:rPr>
                        <a:t>84480</a:t>
                      </a:r>
                      <a:endParaRPr lang="en-IN" sz="1600" b="0" i="0" u="none" strike="noStrike" dirty="0">
                        <a:solidFill>
                          <a:srgbClr val="99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solidFill>
                            <a:srgbClr val="9900FF"/>
                          </a:solidFill>
                          <a:effectLst/>
                        </a:rPr>
                        <a:t>7430</a:t>
                      </a:r>
                      <a:endParaRPr lang="en-IN" sz="1600" b="0" i="0" u="none" strike="noStrike" dirty="0">
                        <a:solidFill>
                          <a:srgbClr val="99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4378607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solidFill>
                            <a:srgbClr val="9900FF"/>
                          </a:solidFill>
                          <a:effectLst/>
                        </a:rPr>
                        <a:t>July</a:t>
                      </a:r>
                      <a:endParaRPr lang="en-IN" sz="1600" b="0" i="0" u="none" strike="noStrike">
                        <a:solidFill>
                          <a:srgbClr val="99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solidFill>
                            <a:srgbClr val="9900FF"/>
                          </a:solidFill>
                          <a:effectLst/>
                        </a:rPr>
                        <a:t>54170</a:t>
                      </a:r>
                      <a:endParaRPr lang="en-IN" sz="1600" b="0" i="0" u="none" strike="noStrike" dirty="0">
                        <a:solidFill>
                          <a:srgbClr val="99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solidFill>
                            <a:srgbClr val="9900FF"/>
                          </a:solidFill>
                          <a:effectLst/>
                        </a:rPr>
                        <a:t>6690</a:t>
                      </a:r>
                      <a:endParaRPr lang="en-IN" sz="1600" b="0" i="0" u="none" strike="noStrike" dirty="0">
                        <a:solidFill>
                          <a:srgbClr val="99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367374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solidFill>
                            <a:srgbClr val="9900FF"/>
                          </a:solidFill>
                          <a:effectLst/>
                        </a:rPr>
                        <a:t>August</a:t>
                      </a:r>
                      <a:endParaRPr lang="en-IN" sz="1600" b="0" i="0" u="none" strike="noStrike">
                        <a:solidFill>
                          <a:srgbClr val="99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solidFill>
                            <a:srgbClr val="9900FF"/>
                          </a:solidFill>
                          <a:effectLst/>
                        </a:rPr>
                        <a:t>25470</a:t>
                      </a:r>
                      <a:endParaRPr lang="en-IN" sz="1600" b="0" i="0" u="none" strike="noStrike" dirty="0">
                        <a:solidFill>
                          <a:srgbClr val="99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solidFill>
                            <a:srgbClr val="9900FF"/>
                          </a:solidFill>
                          <a:effectLst/>
                        </a:rPr>
                        <a:t>-21320</a:t>
                      </a:r>
                      <a:endParaRPr lang="en-IN" sz="1600" b="0" i="0" u="none" strike="noStrike" dirty="0">
                        <a:solidFill>
                          <a:srgbClr val="99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7722257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solidFill>
                            <a:srgbClr val="9900FF"/>
                          </a:solidFill>
                          <a:effectLst/>
                        </a:rPr>
                        <a:t>September</a:t>
                      </a:r>
                      <a:endParaRPr lang="en-IN" sz="1600" b="0" i="0" u="none" strike="noStrike">
                        <a:solidFill>
                          <a:srgbClr val="99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solidFill>
                            <a:srgbClr val="9900FF"/>
                          </a:solidFill>
                          <a:effectLst/>
                        </a:rPr>
                        <a:t>11620</a:t>
                      </a:r>
                      <a:endParaRPr lang="en-IN" sz="1600" b="0" i="0" u="none" strike="noStrike" dirty="0">
                        <a:solidFill>
                          <a:srgbClr val="99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solidFill>
                            <a:srgbClr val="9900FF"/>
                          </a:solidFill>
                          <a:effectLst/>
                        </a:rPr>
                        <a:t>-33280</a:t>
                      </a:r>
                      <a:endParaRPr lang="en-IN" sz="1600" b="0" i="0" u="none" strike="noStrike" dirty="0">
                        <a:solidFill>
                          <a:srgbClr val="99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373548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Grand Total</a:t>
                      </a:r>
                      <a:endParaRPr lang="en-IN" sz="1600" b="1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339270</a:t>
                      </a:r>
                      <a:endParaRPr lang="en-IN" sz="1600" b="1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42550</a:t>
                      </a:r>
                      <a:endParaRPr lang="en-IN" sz="1600" b="1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07614628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6990FE6-412A-8A3E-0053-5CB9DBD41686}"/>
              </a:ext>
            </a:extLst>
          </p:cNvPr>
          <p:cNvSpPr txBox="1"/>
          <p:nvPr/>
        </p:nvSpPr>
        <p:spPr>
          <a:xfrm>
            <a:off x="225083" y="4734342"/>
            <a:ext cx="1174183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The sale trend started with positive note, From second month sale reduced slowly, and after 2</a:t>
            </a:r>
            <a:r>
              <a:rPr lang="en-US" sz="2400" baseline="30000" dirty="0"/>
              <a:t>nd</a:t>
            </a:r>
            <a:r>
              <a:rPr lang="en-US" sz="2400" dirty="0"/>
              <a:t> month vegetarian removed from the menu due to stock is not getting over.  </a:t>
            </a:r>
          </a:p>
          <a:p>
            <a:pPr marL="342900" indent="-342900">
              <a:buFontTx/>
              <a:buAutoNum type="arabicPeriod"/>
            </a:pPr>
            <a:r>
              <a:rPr lang="en-US" sz="2400" dirty="0"/>
              <a:t>After 4 – 5 months down the line the man is making a huge loss in his investment. Even he has a due of 2 months to pay the rent. </a:t>
            </a:r>
            <a:endParaRPr lang="en-US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53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9F8B4D4-A1F8-913C-42ED-5F92598EDAD8}"/>
              </a:ext>
            </a:extLst>
          </p:cNvPr>
          <p:cNvSpPr txBox="1"/>
          <p:nvPr/>
        </p:nvSpPr>
        <p:spPr>
          <a:xfrm>
            <a:off x="203296" y="4090780"/>
            <a:ext cx="1178540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solidFill>
                  <a:srgbClr val="00B050"/>
                </a:solidFill>
              </a:rPr>
              <a:t>KEY POINT INDICATORS DISCUSSION</a:t>
            </a:r>
            <a:endParaRPr lang="en-US" u="sng" dirty="0"/>
          </a:p>
          <a:p>
            <a:pPr marL="342900" indent="-342900">
              <a:buAutoNum type="arabicPeriod"/>
            </a:pPr>
            <a:r>
              <a:rPr lang="en-US" sz="2400" dirty="0"/>
              <a:t>Center open time is late and close time is early than other competitors. Total functioning hours is to less.</a:t>
            </a:r>
          </a:p>
          <a:p>
            <a:pPr marL="342900" indent="-342900">
              <a:buAutoNum type="arabicPeriod"/>
            </a:pPr>
            <a:r>
              <a:rPr lang="en-US" sz="2400" dirty="0"/>
              <a:t>No seating availability.</a:t>
            </a:r>
          </a:p>
          <a:p>
            <a:pPr marL="342900" indent="-342900">
              <a:buAutoNum type="arabicPeriod"/>
            </a:pPr>
            <a:r>
              <a:rPr lang="en-US" sz="2400" dirty="0"/>
              <a:t>Quality of the food and service is poor.</a:t>
            </a:r>
          </a:p>
          <a:p>
            <a:pPr marL="342900" indent="-342900">
              <a:buAutoNum type="arabicPeriod"/>
            </a:pPr>
            <a:r>
              <a:rPr lang="en-US" sz="2400" dirty="0"/>
              <a:t>No home delivery facility.</a:t>
            </a:r>
          </a:p>
          <a:p>
            <a:pPr marL="342900" indent="-342900">
              <a:buAutoNum type="arabicPeriod"/>
            </a:pPr>
            <a:r>
              <a:rPr lang="en-US" sz="2400" dirty="0"/>
              <a:t>Food prices is high than the other competitors.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0C2137ED-4EB6-65E9-F7FF-78FBBC2BE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483130"/>
              </p:ext>
            </p:extLst>
          </p:nvPr>
        </p:nvGraphicFramePr>
        <p:xfrm>
          <a:off x="6096001" y="397341"/>
          <a:ext cx="5892703" cy="3876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AB4AE230-087D-F53A-10A6-E1A61F37A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468951"/>
              </p:ext>
            </p:extLst>
          </p:nvPr>
        </p:nvGraphicFramePr>
        <p:xfrm>
          <a:off x="41519" y="397341"/>
          <a:ext cx="6216258" cy="34254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9961">
                  <a:extLst>
                    <a:ext uri="{9D8B030D-6E8A-4147-A177-3AD203B41FA5}">
                      <a16:colId xmlns:a16="http://schemas.microsoft.com/office/drawing/2014/main" xmlns="" val="3430438803"/>
                    </a:ext>
                  </a:extLst>
                </a:gridCol>
                <a:gridCol w="556452">
                  <a:extLst>
                    <a:ext uri="{9D8B030D-6E8A-4147-A177-3AD203B41FA5}">
                      <a16:colId xmlns:a16="http://schemas.microsoft.com/office/drawing/2014/main" xmlns="" val="851553383"/>
                    </a:ext>
                  </a:extLst>
                </a:gridCol>
                <a:gridCol w="863263">
                  <a:extLst>
                    <a:ext uri="{9D8B030D-6E8A-4147-A177-3AD203B41FA5}">
                      <a16:colId xmlns:a16="http://schemas.microsoft.com/office/drawing/2014/main" xmlns="" val="987862835"/>
                    </a:ext>
                  </a:extLst>
                </a:gridCol>
                <a:gridCol w="686037">
                  <a:extLst>
                    <a:ext uri="{9D8B030D-6E8A-4147-A177-3AD203B41FA5}">
                      <a16:colId xmlns:a16="http://schemas.microsoft.com/office/drawing/2014/main" xmlns="" val="1916599643"/>
                    </a:ext>
                  </a:extLst>
                </a:gridCol>
                <a:gridCol w="717084">
                  <a:extLst>
                    <a:ext uri="{9D8B030D-6E8A-4147-A177-3AD203B41FA5}">
                      <a16:colId xmlns:a16="http://schemas.microsoft.com/office/drawing/2014/main" xmlns="" val="2177429562"/>
                    </a:ext>
                  </a:extLst>
                </a:gridCol>
                <a:gridCol w="527312">
                  <a:extLst>
                    <a:ext uri="{9D8B030D-6E8A-4147-A177-3AD203B41FA5}">
                      <a16:colId xmlns:a16="http://schemas.microsoft.com/office/drawing/2014/main" xmlns="" val="512830656"/>
                    </a:ext>
                  </a:extLst>
                </a:gridCol>
                <a:gridCol w="472603">
                  <a:extLst>
                    <a:ext uri="{9D8B030D-6E8A-4147-A177-3AD203B41FA5}">
                      <a16:colId xmlns:a16="http://schemas.microsoft.com/office/drawing/2014/main" xmlns="" val="2275784148"/>
                    </a:ext>
                  </a:extLst>
                </a:gridCol>
                <a:gridCol w="708905">
                  <a:extLst>
                    <a:ext uri="{9D8B030D-6E8A-4147-A177-3AD203B41FA5}">
                      <a16:colId xmlns:a16="http://schemas.microsoft.com/office/drawing/2014/main" xmlns="" val="3140814375"/>
                    </a:ext>
                  </a:extLst>
                </a:gridCol>
                <a:gridCol w="754641">
                  <a:extLst>
                    <a:ext uri="{9D8B030D-6E8A-4147-A177-3AD203B41FA5}">
                      <a16:colId xmlns:a16="http://schemas.microsoft.com/office/drawing/2014/main" xmlns="" val="204040820"/>
                    </a:ext>
                  </a:extLst>
                </a:gridCol>
              </a:tblGrid>
              <a:tr h="3353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Chicken fried 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Chicken Kabab(Half)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Chicken noodles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Chicken Kabab(Full)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Egg fried 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Veg fried 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Gobi Manchurian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 Veg noodles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806679735"/>
                  </a:ext>
                </a:extLst>
              </a:tr>
              <a:tr h="1852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 BTM Fast Food Center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09997801"/>
                  </a:ext>
                </a:extLst>
              </a:tr>
              <a:tr h="1852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Competetor-1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430751611"/>
                  </a:ext>
                </a:extLst>
              </a:tr>
              <a:tr h="1852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Competetor-10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16439598"/>
                  </a:ext>
                </a:extLst>
              </a:tr>
              <a:tr h="1852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Competetor-2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40629541"/>
                  </a:ext>
                </a:extLst>
              </a:tr>
              <a:tr h="1852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Competetor-3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202892407"/>
                  </a:ext>
                </a:extLst>
              </a:tr>
              <a:tr h="1852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Competetor-4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073360640"/>
                  </a:ext>
                </a:extLst>
              </a:tr>
              <a:tr h="1852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Competetor-5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52973254"/>
                  </a:ext>
                </a:extLst>
              </a:tr>
              <a:tr h="1852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Competetor-6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759181109"/>
                  </a:ext>
                </a:extLst>
              </a:tr>
              <a:tr h="1852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Competetor-7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65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582083666"/>
                  </a:ext>
                </a:extLst>
              </a:tr>
              <a:tr h="1852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Competetor-8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074542103"/>
                  </a:ext>
                </a:extLst>
              </a:tr>
              <a:tr h="1852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Competetor-9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19533493"/>
                  </a:ext>
                </a:extLst>
              </a:tr>
              <a:tr h="1852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765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425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655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785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690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620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495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570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50440477"/>
                  </a:ext>
                </a:extLst>
              </a:tr>
              <a:tr h="1852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031830535"/>
                  </a:ext>
                </a:extLst>
              </a:tr>
              <a:tr h="1852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Competetor Average Cost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38.5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70.5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62.5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55.5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45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51.5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36509433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6CFBD2F-80C8-A844-6A92-23F2C3D902A8}"/>
              </a:ext>
            </a:extLst>
          </p:cNvPr>
          <p:cNvSpPr txBox="1"/>
          <p:nvPr/>
        </p:nvSpPr>
        <p:spPr>
          <a:xfrm>
            <a:off x="590844" y="28009"/>
            <a:ext cx="6794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B050"/>
                </a:solidFill>
              </a:rPr>
              <a:t>FOOD PRICES COMPARISION WITH COMPETETORS</a:t>
            </a:r>
            <a:endParaRPr lang="en-IN" sz="2400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89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8FDFC40-FA07-E2A8-4F35-D148BC6D702A}"/>
              </a:ext>
            </a:extLst>
          </p:cNvPr>
          <p:cNvSpPr txBox="1"/>
          <p:nvPr/>
        </p:nvSpPr>
        <p:spPr>
          <a:xfrm>
            <a:off x="2686929" y="450166"/>
            <a:ext cx="75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00B050"/>
                </a:solidFill>
              </a:rPr>
              <a:t>Actions to be taken to improve business</a:t>
            </a:r>
            <a:endParaRPr lang="en-IN" sz="3200" u="sng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9177C8C-D9A4-05C1-931F-855873646AD6}"/>
              </a:ext>
            </a:extLst>
          </p:cNvPr>
          <p:cNvSpPr txBox="1"/>
          <p:nvPr/>
        </p:nvSpPr>
        <p:spPr>
          <a:xfrm>
            <a:off x="436099" y="1181686"/>
            <a:ext cx="1067737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Increase the functioning hours, Fast food center to be open at 16:00 or before and food center should be close at 22.30 or later. </a:t>
            </a:r>
          </a:p>
          <a:p>
            <a:pPr marL="457200" indent="-457200">
              <a:buAutoNum type="arabicPeriod"/>
            </a:pPr>
            <a:r>
              <a:rPr lang="en-US" sz="2400" dirty="0"/>
              <a:t>To attract the students and visitors seating to be arrange in attractive.</a:t>
            </a:r>
          </a:p>
          <a:p>
            <a:pPr marL="457200" indent="-457200">
              <a:buAutoNum type="arabicPeriod"/>
            </a:pPr>
            <a:r>
              <a:rPr lang="en-US" sz="2400" dirty="0"/>
              <a:t>Quality of the food to be increase and also fast food center to be keep in clean.</a:t>
            </a:r>
          </a:p>
          <a:p>
            <a:pPr marL="457200" indent="-457200">
              <a:buAutoNum type="arabicPeriod"/>
            </a:pPr>
            <a:r>
              <a:rPr lang="en-US" sz="2400" dirty="0"/>
              <a:t>To increase sales make tie up with delivery partners like Zomato, </a:t>
            </a:r>
            <a:r>
              <a:rPr lang="en-US" sz="2400" dirty="0" err="1"/>
              <a:t>Swiggy</a:t>
            </a:r>
            <a:r>
              <a:rPr lang="en-US" sz="2400" dirty="0"/>
              <a:t> .</a:t>
            </a:r>
          </a:p>
          <a:p>
            <a:pPr marL="457200" indent="-457200">
              <a:buAutoNum type="arabicPeriod"/>
            </a:pPr>
            <a:r>
              <a:rPr lang="en-US" sz="2400" dirty="0"/>
              <a:t>Introduce veg food also to increase the sales with monitoring the consumption of the vegetables.</a:t>
            </a:r>
          </a:p>
          <a:p>
            <a:pPr marL="457200" indent="-457200">
              <a:buAutoNum type="arabicPeriod"/>
            </a:pPr>
            <a:r>
              <a:rPr lang="en-US" sz="2400" dirty="0"/>
              <a:t>Reduce the prices of the food items. </a:t>
            </a:r>
          </a:p>
          <a:p>
            <a:pPr marL="457200" indent="-457200">
              <a:buAutoNum type="arabicPeriod"/>
            </a:pPr>
            <a:r>
              <a:rPr lang="en-US" sz="2400" dirty="0"/>
              <a:t>Provide discounts on the sale , like Rs. 500 bill give 5% discount, Rs.1000 bill give 7% discount.</a:t>
            </a:r>
          </a:p>
          <a:p>
            <a:endParaRPr lang="en-US" sz="2400" dirty="0"/>
          </a:p>
          <a:p>
            <a:endParaRPr lang="en-US" sz="2400" dirty="0"/>
          </a:p>
          <a:p>
            <a:pPr algn="ctr"/>
            <a:r>
              <a:rPr lang="en-US" sz="2400" dirty="0"/>
              <a:t>END OF THE CASE STUDY----THANK YOU.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71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660</Words>
  <Application>Microsoft Office PowerPoint</Application>
  <PresentationFormat>Custom</PresentationFormat>
  <Paragraphs>195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Suhail Ahmed</cp:lastModifiedBy>
  <cp:revision>18</cp:revision>
  <dcterms:created xsi:type="dcterms:W3CDTF">2022-11-28T02:37:42Z</dcterms:created>
  <dcterms:modified xsi:type="dcterms:W3CDTF">2023-01-24T17:37:31Z</dcterms:modified>
</cp:coreProperties>
</file>