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70" r:id="rId6"/>
    <p:sldId id="271" r:id="rId7"/>
    <p:sldId id="273" r:id="rId8"/>
    <p:sldId id="27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10-06-2018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UBER CASE STUDY (SUPPLY- DEMAND GAP)</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p>
          <a:p>
            <a:pPr marL="457200" indent="-457200" algn="l">
              <a:buFont typeface="+mj-lt"/>
              <a:buAutoNum type="arabicPeriod"/>
            </a:pPr>
            <a:r>
              <a:rPr lang="en-IN" sz="1800" dirty="0"/>
              <a:t> Mohammed Suhail Y</a:t>
            </a: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582365"/>
            <a:ext cx="11168742" cy="4344261"/>
          </a:xfrm>
        </p:spPr>
        <p:txBody>
          <a:bodyPr>
            <a:normAutofit/>
          </a:bodyPr>
          <a:lstStyle/>
          <a:p>
            <a:r>
              <a:rPr lang="en-IN" dirty="0"/>
              <a:t>Drivers are </a:t>
            </a:r>
            <a:r>
              <a:rPr lang="en-US" dirty="0"/>
              <a:t>reluctant to go to the airport during morning time, hence they could be given incentives and that would decrease the high number of cancellations.</a:t>
            </a:r>
          </a:p>
          <a:p>
            <a:r>
              <a:rPr lang="en-US" dirty="0"/>
              <a:t>To discourage cancellations, penalty could also be imposed.</a:t>
            </a:r>
          </a:p>
          <a:p>
            <a:r>
              <a:rPr lang="en-IN" dirty="0"/>
              <a:t>The drivers who travel to airport could be made to </a:t>
            </a:r>
            <a:r>
              <a:rPr lang="en-US" dirty="0"/>
              <a:t>stay there till evening time by providing local trips, so that they will be available at night peak time at the Airport.</a:t>
            </a:r>
          </a:p>
          <a:p>
            <a:r>
              <a:rPr lang="en-US" dirty="0"/>
              <a:t>Carpooling can also be encouraged to customers who travel to the Airport.</a:t>
            </a:r>
            <a:endParaRPr lang="en-IN" dirty="0"/>
          </a:p>
        </p:txBody>
      </p:sp>
      <p:sp>
        <p:nvSpPr>
          <p:cNvPr id="5" name="Title 1"/>
          <p:cNvSpPr>
            <a:spLocks noGrp="1"/>
          </p:cNvSpPr>
          <p:nvPr>
            <p:ph type="title"/>
          </p:nvPr>
        </p:nvSpPr>
        <p:spPr>
          <a:xfrm>
            <a:off x="1136469" y="640080"/>
            <a:ext cx="9313817" cy="856138"/>
          </a:xfrm>
        </p:spPr>
        <p:txBody>
          <a:bodyPr/>
          <a:lstStyle/>
          <a:p>
            <a:r>
              <a:rPr lang="en-IN" b="1" dirty="0"/>
              <a:t>Possible Resolutions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address the problem Uber is facing - driver cancellation and non-availability of cars leading to loss of potential revenue.</a:t>
            </a:r>
          </a:p>
          <a:p>
            <a:r>
              <a:rPr lang="en-US" dirty="0"/>
              <a:t>The aim of analysis is to identify the root cause of the problem (i.e. cancellation and non-availability of cars).</a:t>
            </a:r>
          </a:p>
          <a:p>
            <a:r>
              <a:rPr lang="en-US" dirty="0"/>
              <a:t>To recommend ways to improve the situation based on the analysis of the available Uber dataset.</a:t>
            </a:r>
          </a:p>
          <a:p>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Business Objectives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Split the day into timeslots based on the Request timestamp and identify the peak hours of every day.</a:t>
            </a:r>
          </a:p>
          <a:p>
            <a:endParaRPr lang="en-IN" dirty="0"/>
          </a:p>
          <a:p>
            <a:r>
              <a:rPr lang="en-IN" dirty="0"/>
              <a:t>Based on where the Pickup point is (Airport or City), Find the hourly status of the supply and demand problem of the cabs and find the location where the problem is severe i.e. Airport or City.</a:t>
            </a:r>
          </a:p>
          <a:p>
            <a:endParaRPr lang="en-IN" dirty="0"/>
          </a:p>
          <a:p>
            <a:r>
              <a:rPr lang="en-IN" dirty="0"/>
              <a:t>For the customers who did not complete their trip, identify the timeslots where this occurs most often, and determine the Supply-Demand gap at each pickup location separately to determine a solution.</a:t>
            </a:r>
          </a:p>
          <a:p>
            <a:endParaRPr lang="en-IN" sz="1800" dirty="0"/>
          </a:p>
          <a:p>
            <a:pPr marL="0" indent="0">
              <a:buNone/>
            </a:pPr>
            <a:endParaRPr lang="en-IN" sz="1800" dirty="0"/>
          </a:p>
          <a:p>
            <a:endParaRPr lang="en-IN" sz="1800" dirty="0"/>
          </a:p>
        </p:txBody>
      </p:sp>
      <p:sp>
        <p:nvSpPr>
          <p:cNvPr id="5" name="Title 1"/>
          <p:cNvSpPr>
            <a:spLocks noGrp="1"/>
          </p:cNvSpPr>
          <p:nvPr>
            <p:ph type="title"/>
          </p:nvPr>
        </p:nvSpPr>
        <p:spPr>
          <a:xfrm>
            <a:off x="1136469" y="640080"/>
            <a:ext cx="9313817" cy="856138"/>
          </a:xfrm>
        </p:spPr>
        <p:txBody>
          <a:bodyPr>
            <a:normAutofit/>
          </a:bodyPr>
          <a:lstStyle/>
          <a:p>
            <a:r>
              <a:rPr lang="en-IN" b="1" dirty="0"/>
              <a:t>Problem solving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85" y="556554"/>
            <a:ext cx="9313817" cy="856138"/>
          </a:xfrm>
        </p:spPr>
        <p:txBody>
          <a:bodyPr>
            <a:normAutofit/>
          </a:bodyPr>
          <a:lstStyle/>
          <a:p>
            <a:r>
              <a:rPr lang="en-IN" dirty="0"/>
              <a:t>Analysis</a:t>
            </a:r>
          </a:p>
        </p:txBody>
      </p:sp>
      <p:pic>
        <p:nvPicPr>
          <p:cNvPr id="5" name="Content Placeholder 4">
            <a:extLst>
              <a:ext uri="{FF2B5EF4-FFF2-40B4-BE49-F238E27FC236}">
                <a16:creationId xmlns:a16="http://schemas.microsoft.com/office/drawing/2014/main" id="{EE3BA0CE-01DD-47AB-B62B-DC09A03D54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164" y="1808422"/>
            <a:ext cx="7809672" cy="4344988"/>
          </a:xfrm>
        </p:spPr>
      </p:pic>
      <p:sp>
        <p:nvSpPr>
          <p:cNvPr id="6" name="TextBox 5">
            <a:extLst>
              <a:ext uri="{FF2B5EF4-FFF2-40B4-BE49-F238E27FC236}">
                <a16:creationId xmlns:a16="http://schemas.microsoft.com/office/drawing/2014/main" id="{8CAA6C68-0780-4322-91DC-3DD76497C718}"/>
              </a:ext>
            </a:extLst>
          </p:cNvPr>
          <p:cNvSpPr txBox="1"/>
          <p:nvPr/>
        </p:nvSpPr>
        <p:spPr>
          <a:xfrm>
            <a:off x="1759298" y="1181859"/>
            <a:ext cx="7589578" cy="461665"/>
          </a:xfrm>
          <a:prstGeom prst="rect">
            <a:avLst/>
          </a:prstGeom>
          <a:noFill/>
        </p:spPr>
        <p:txBody>
          <a:bodyPr wrap="none" rtlCol="0">
            <a:spAutoFit/>
          </a:bodyPr>
          <a:lstStyle/>
          <a:p>
            <a:r>
              <a:rPr lang="en-US" sz="2400" dirty="0"/>
              <a:t>Demand of cabs at the Airport and City throughout the day.</a:t>
            </a:r>
          </a:p>
        </p:txBody>
      </p:sp>
      <p:sp>
        <p:nvSpPr>
          <p:cNvPr id="7" name="TextBox 6">
            <a:extLst>
              <a:ext uri="{FF2B5EF4-FFF2-40B4-BE49-F238E27FC236}">
                <a16:creationId xmlns:a16="http://schemas.microsoft.com/office/drawing/2014/main" id="{439195C7-A8DB-46F2-AD3A-E4AC752BC17D}"/>
              </a:ext>
            </a:extLst>
          </p:cNvPr>
          <p:cNvSpPr txBox="1"/>
          <p:nvPr/>
        </p:nvSpPr>
        <p:spPr>
          <a:xfrm>
            <a:off x="1334374" y="6153410"/>
            <a:ext cx="8527078" cy="369332"/>
          </a:xfrm>
          <a:prstGeom prst="rect">
            <a:avLst/>
          </a:prstGeom>
          <a:noFill/>
        </p:spPr>
        <p:txBody>
          <a:bodyPr wrap="none" rtlCol="0">
            <a:spAutoFit/>
          </a:bodyPr>
          <a:lstStyle/>
          <a:p>
            <a:r>
              <a:rPr lang="en-US" dirty="0"/>
              <a:t>We can see that the demand is high at the City in the Morning and at Airport in the Night</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85" y="556554"/>
            <a:ext cx="9313817" cy="856138"/>
          </a:xfrm>
        </p:spPr>
        <p:txBody>
          <a:bodyPr>
            <a:normAutofit/>
          </a:bodyPr>
          <a:lstStyle/>
          <a:p>
            <a:r>
              <a:rPr lang="en-IN" dirty="0"/>
              <a:t>Analysis</a:t>
            </a:r>
          </a:p>
        </p:txBody>
      </p:sp>
      <p:sp>
        <p:nvSpPr>
          <p:cNvPr id="7" name="TextBox 6">
            <a:extLst>
              <a:ext uri="{FF2B5EF4-FFF2-40B4-BE49-F238E27FC236}">
                <a16:creationId xmlns:a16="http://schemas.microsoft.com/office/drawing/2014/main" id="{439195C7-A8DB-46F2-AD3A-E4AC752BC17D}"/>
              </a:ext>
            </a:extLst>
          </p:cNvPr>
          <p:cNvSpPr txBox="1"/>
          <p:nvPr/>
        </p:nvSpPr>
        <p:spPr>
          <a:xfrm>
            <a:off x="1512254" y="6116780"/>
            <a:ext cx="8175251" cy="646331"/>
          </a:xfrm>
          <a:prstGeom prst="rect">
            <a:avLst/>
          </a:prstGeom>
          <a:noFill/>
        </p:spPr>
        <p:txBody>
          <a:bodyPr wrap="none" rtlCol="0">
            <a:spAutoFit/>
          </a:bodyPr>
          <a:lstStyle/>
          <a:p>
            <a:pPr algn="ctr"/>
            <a:r>
              <a:rPr lang="en-US" dirty="0"/>
              <a:t>The number of cancellations is high in the Morning and no cars are available at Night.</a:t>
            </a:r>
          </a:p>
          <a:p>
            <a:pPr algn="ctr"/>
            <a:r>
              <a:rPr lang="en-US" dirty="0"/>
              <a:t>Both these time durations are the peak timings and cabs aren’t available.</a:t>
            </a:r>
          </a:p>
        </p:txBody>
      </p:sp>
      <p:pic>
        <p:nvPicPr>
          <p:cNvPr id="13" name="Picture 12">
            <a:extLst>
              <a:ext uri="{FF2B5EF4-FFF2-40B4-BE49-F238E27FC236}">
                <a16:creationId xmlns:a16="http://schemas.microsoft.com/office/drawing/2014/main" id="{AEB6C9D6-CB7B-40F8-9F5C-DAC50FDEC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96" y="1672796"/>
            <a:ext cx="7987608" cy="4443984"/>
          </a:xfrm>
          <a:prstGeom prst="rect">
            <a:avLst/>
          </a:prstGeom>
        </p:spPr>
      </p:pic>
      <p:sp>
        <p:nvSpPr>
          <p:cNvPr id="14" name="TextBox 13">
            <a:extLst>
              <a:ext uri="{FF2B5EF4-FFF2-40B4-BE49-F238E27FC236}">
                <a16:creationId xmlns:a16="http://schemas.microsoft.com/office/drawing/2014/main" id="{D9B3D9A1-AFE1-497C-8EC7-8CD6E3F8DF9B}"/>
              </a:ext>
            </a:extLst>
          </p:cNvPr>
          <p:cNvSpPr txBox="1"/>
          <p:nvPr/>
        </p:nvSpPr>
        <p:spPr>
          <a:xfrm>
            <a:off x="2825113" y="1228026"/>
            <a:ext cx="5901359" cy="369332"/>
          </a:xfrm>
          <a:prstGeom prst="rect">
            <a:avLst/>
          </a:prstGeom>
          <a:noFill/>
        </p:spPr>
        <p:txBody>
          <a:bodyPr wrap="none" rtlCol="0">
            <a:spAutoFit/>
          </a:bodyPr>
          <a:lstStyle/>
          <a:p>
            <a:r>
              <a:rPr lang="en-US" dirty="0"/>
              <a:t>The availability of cabs at city and airport throughout the day.</a:t>
            </a:r>
          </a:p>
        </p:txBody>
      </p:sp>
    </p:spTree>
    <p:extLst>
      <p:ext uri="{BB962C8B-B14F-4D97-AF65-F5344CB8AC3E}">
        <p14:creationId xmlns:p14="http://schemas.microsoft.com/office/powerpoint/2010/main" val="424256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85" y="556554"/>
            <a:ext cx="9313817" cy="856138"/>
          </a:xfrm>
        </p:spPr>
        <p:txBody>
          <a:bodyPr>
            <a:normAutofit/>
          </a:bodyPr>
          <a:lstStyle/>
          <a:p>
            <a:r>
              <a:rPr lang="en-IN" dirty="0"/>
              <a:t>Analysis</a:t>
            </a:r>
          </a:p>
        </p:txBody>
      </p:sp>
      <p:sp>
        <p:nvSpPr>
          <p:cNvPr id="7" name="TextBox 6">
            <a:extLst>
              <a:ext uri="{FF2B5EF4-FFF2-40B4-BE49-F238E27FC236}">
                <a16:creationId xmlns:a16="http://schemas.microsoft.com/office/drawing/2014/main" id="{439195C7-A8DB-46F2-AD3A-E4AC752BC17D}"/>
              </a:ext>
            </a:extLst>
          </p:cNvPr>
          <p:cNvSpPr txBox="1"/>
          <p:nvPr/>
        </p:nvSpPr>
        <p:spPr>
          <a:xfrm>
            <a:off x="231360" y="5342656"/>
            <a:ext cx="11088869" cy="1477328"/>
          </a:xfrm>
          <a:prstGeom prst="rect">
            <a:avLst/>
          </a:prstGeom>
          <a:noFill/>
        </p:spPr>
        <p:txBody>
          <a:bodyPr wrap="none" rtlCol="0">
            <a:spAutoFit/>
          </a:bodyPr>
          <a:lstStyle/>
          <a:p>
            <a:pPr algn="ctr"/>
            <a:r>
              <a:rPr lang="en-US" dirty="0"/>
              <a:t>We can see that the cancellations is high in the morning, only at the city, where demand is high in the Morning.</a:t>
            </a:r>
          </a:p>
          <a:p>
            <a:pPr algn="ctr"/>
            <a:r>
              <a:rPr lang="en-US" dirty="0"/>
              <a:t>We can also see that no cars available is high at night, only at the Airport, where demand is high at Night.</a:t>
            </a:r>
          </a:p>
          <a:p>
            <a:pPr algn="ctr"/>
            <a:endParaRPr lang="en-US" dirty="0"/>
          </a:p>
          <a:p>
            <a:pPr algn="ctr"/>
            <a:r>
              <a:rPr lang="en-US" dirty="0"/>
              <a:t>Hence morning, city has abundant cars and cancellations are made more, as a result not many cars</a:t>
            </a:r>
          </a:p>
          <a:p>
            <a:pPr algn="ctr"/>
            <a:r>
              <a:rPr lang="en-US" dirty="0"/>
              <a:t>are available at night time to pickup the passengers as many drivers had decided not to go to Airport in the morning.</a:t>
            </a:r>
          </a:p>
        </p:txBody>
      </p:sp>
      <p:sp>
        <p:nvSpPr>
          <p:cNvPr id="14" name="TextBox 13">
            <a:extLst>
              <a:ext uri="{FF2B5EF4-FFF2-40B4-BE49-F238E27FC236}">
                <a16:creationId xmlns:a16="http://schemas.microsoft.com/office/drawing/2014/main" id="{D9B3D9A1-AFE1-497C-8EC7-8CD6E3F8DF9B}"/>
              </a:ext>
            </a:extLst>
          </p:cNvPr>
          <p:cNvSpPr txBox="1"/>
          <p:nvPr/>
        </p:nvSpPr>
        <p:spPr>
          <a:xfrm>
            <a:off x="2519916" y="1250297"/>
            <a:ext cx="6866880" cy="646331"/>
          </a:xfrm>
          <a:prstGeom prst="rect">
            <a:avLst/>
          </a:prstGeom>
          <a:noFill/>
        </p:spPr>
        <p:txBody>
          <a:bodyPr wrap="none" rtlCol="0">
            <a:spAutoFit/>
          </a:bodyPr>
          <a:lstStyle/>
          <a:p>
            <a:pPr algn="ctr"/>
            <a:r>
              <a:rPr lang="en-US" dirty="0"/>
              <a:t>As the cabs aren’t available during both peak times, let’s drill down and</a:t>
            </a:r>
          </a:p>
          <a:p>
            <a:pPr algn="ctr"/>
            <a:r>
              <a:rPr lang="en-US" dirty="0"/>
              <a:t> determine which location cabs aren’t available the most</a:t>
            </a:r>
          </a:p>
        </p:txBody>
      </p:sp>
      <p:pic>
        <p:nvPicPr>
          <p:cNvPr id="4" name="Picture 3">
            <a:extLst>
              <a:ext uri="{FF2B5EF4-FFF2-40B4-BE49-F238E27FC236}">
                <a16:creationId xmlns:a16="http://schemas.microsoft.com/office/drawing/2014/main" id="{B387E295-74A2-46D6-80E2-FA60CA564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448"/>
            <a:ext cx="5953356" cy="3312208"/>
          </a:xfrm>
          <a:prstGeom prst="rect">
            <a:avLst/>
          </a:prstGeom>
        </p:spPr>
      </p:pic>
      <p:pic>
        <p:nvPicPr>
          <p:cNvPr id="6" name="Picture 5">
            <a:extLst>
              <a:ext uri="{FF2B5EF4-FFF2-40B4-BE49-F238E27FC236}">
                <a16:creationId xmlns:a16="http://schemas.microsoft.com/office/drawing/2014/main" id="{BA1B97BB-D8D8-40E9-98C2-35A63DAC7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30447"/>
            <a:ext cx="6096000" cy="3391569"/>
          </a:xfrm>
          <a:prstGeom prst="rect">
            <a:avLst/>
          </a:prstGeom>
        </p:spPr>
      </p:pic>
    </p:spTree>
    <p:extLst>
      <p:ext uri="{BB962C8B-B14F-4D97-AF65-F5344CB8AC3E}">
        <p14:creationId xmlns:p14="http://schemas.microsoft.com/office/powerpoint/2010/main" val="45939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85" y="556554"/>
            <a:ext cx="9313817" cy="856138"/>
          </a:xfrm>
        </p:spPr>
        <p:txBody>
          <a:bodyPr>
            <a:normAutofit/>
          </a:bodyPr>
          <a:lstStyle/>
          <a:p>
            <a:r>
              <a:rPr lang="en-IN" dirty="0"/>
              <a:t>Analysis</a:t>
            </a:r>
          </a:p>
        </p:txBody>
      </p:sp>
      <p:sp>
        <p:nvSpPr>
          <p:cNvPr id="7" name="TextBox 6">
            <a:extLst>
              <a:ext uri="{FF2B5EF4-FFF2-40B4-BE49-F238E27FC236}">
                <a16:creationId xmlns:a16="http://schemas.microsoft.com/office/drawing/2014/main" id="{439195C7-A8DB-46F2-AD3A-E4AC752BC17D}"/>
              </a:ext>
            </a:extLst>
          </p:cNvPr>
          <p:cNvSpPr txBox="1"/>
          <p:nvPr/>
        </p:nvSpPr>
        <p:spPr>
          <a:xfrm>
            <a:off x="1118885" y="6116780"/>
            <a:ext cx="9440598" cy="369332"/>
          </a:xfrm>
          <a:prstGeom prst="rect">
            <a:avLst/>
          </a:prstGeom>
          <a:noFill/>
        </p:spPr>
        <p:txBody>
          <a:bodyPr wrap="none" rtlCol="0">
            <a:spAutoFit/>
          </a:bodyPr>
          <a:lstStyle/>
          <a:p>
            <a:pPr algn="ctr"/>
            <a:r>
              <a:rPr lang="en-US" dirty="0"/>
              <a:t>As stated earlier, the number of customers who don’t get a cab is high at Morning and Night times.</a:t>
            </a:r>
          </a:p>
        </p:txBody>
      </p:sp>
      <p:sp>
        <p:nvSpPr>
          <p:cNvPr id="14" name="TextBox 13">
            <a:extLst>
              <a:ext uri="{FF2B5EF4-FFF2-40B4-BE49-F238E27FC236}">
                <a16:creationId xmlns:a16="http://schemas.microsoft.com/office/drawing/2014/main" id="{D9B3D9A1-AFE1-497C-8EC7-8CD6E3F8DF9B}"/>
              </a:ext>
            </a:extLst>
          </p:cNvPr>
          <p:cNvSpPr txBox="1"/>
          <p:nvPr/>
        </p:nvSpPr>
        <p:spPr>
          <a:xfrm>
            <a:off x="2653912" y="1228026"/>
            <a:ext cx="6243761" cy="369332"/>
          </a:xfrm>
          <a:prstGeom prst="rect">
            <a:avLst/>
          </a:prstGeom>
          <a:noFill/>
        </p:spPr>
        <p:txBody>
          <a:bodyPr wrap="none" rtlCol="0">
            <a:spAutoFit/>
          </a:bodyPr>
          <a:lstStyle/>
          <a:p>
            <a:r>
              <a:rPr lang="en-US" dirty="0"/>
              <a:t>Demand vs Supply of Cabs at city and airport throughout the day.</a:t>
            </a:r>
          </a:p>
        </p:txBody>
      </p:sp>
      <p:pic>
        <p:nvPicPr>
          <p:cNvPr id="5" name="Picture 4">
            <a:extLst>
              <a:ext uri="{FF2B5EF4-FFF2-40B4-BE49-F238E27FC236}">
                <a16:creationId xmlns:a16="http://schemas.microsoft.com/office/drawing/2014/main" id="{05349DD3-005F-4E9B-A3E5-FAC496312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07" y="1597358"/>
            <a:ext cx="7993949" cy="4447512"/>
          </a:xfrm>
          <a:prstGeom prst="rect">
            <a:avLst/>
          </a:prstGeom>
        </p:spPr>
      </p:pic>
    </p:spTree>
    <p:extLst>
      <p:ext uri="{BB962C8B-B14F-4D97-AF65-F5344CB8AC3E}">
        <p14:creationId xmlns:p14="http://schemas.microsoft.com/office/powerpoint/2010/main" val="360845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85" y="556554"/>
            <a:ext cx="9313817" cy="856138"/>
          </a:xfrm>
        </p:spPr>
        <p:txBody>
          <a:bodyPr>
            <a:normAutofit/>
          </a:bodyPr>
          <a:lstStyle/>
          <a:p>
            <a:r>
              <a:rPr lang="en-IN" dirty="0"/>
              <a:t>Analysis</a:t>
            </a:r>
          </a:p>
        </p:txBody>
      </p:sp>
      <p:sp>
        <p:nvSpPr>
          <p:cNvPr id="7" name="TextBox 6">
            <a:extLst>
              <a:ext uri="{FF2B5EF4-FFF2-40B4-BE49-F238E27FC236}">
                <a16:creationId xmlns:a16="http://schemas.microsoft.com/office/drawing/2014/main" id="{439195C7-A8DB-46F2-AD3A-E4AC752BC17D}"/>
              </a:ext>
            </a:extLst>
          </p:cNvPr>
          <p:cNvSpPr txBox="1"/>
          <p:nvPr/>
        </p:nvSpPr>
        <p:spPr>
          <a:xfrm>
            <a:off x="239012" y="5342655"/>
            <a:ext cx="11713976" cy="1477328"/>
          </a:xfrm>
          <a:prstGeom prst="rect">
            <a:avLst/>
          </a:prstGeom>
          <a:noFill/>
        </p:spPr>
        <p:txBody>
          <a:bodyPr wrap="none" rtlCol="0">
            <a:spAutoFit/>
          </a:bodyPr>
          <a:lstStyle/>
          <a:p>
            <a:pPr algn="ctr"/>
            <a:r>
              <a:rPr lang="en-US" dirty="0"/>
              <a:t>We can see that as the cancellations is high in the morning at the city, </a:t>
            </a:r>
          </a:p>
          <a:p>
            <a:pPr algn="ctr"/>
            <a:r>
              <a:rPr lang="en-US" dirty="0"/>
              <a:t>most of the customers do not get a cab booked and hence trip isn’t completed.</a:t>
            </a:r>
          </a:p>
          <a:p>
            <a:pPr algn="ctr"/>
            <a:endParaRPr lang="en-US" dirty="0"/>
          </a:p>
          <a:p>
            <a:pPr algn="ctr"/>
            <a:r>
              <a:rPr lang="en-US" dirty="0"/>
              <a:t>The same happens for the cars at the airport at night, since most of the drivers chose not to go</a:t>
            </a:r>
          </a:p>
          <a:p>
            <a:pPr algn="ctr"/>
            <a:r>
              <a:rPr lang="en-US" dirty="0"/>
              <a:t>to the Airport in the morning, there are no cabs for people booking from the Airport at night as there are no cabs available.</a:t>
            </a:r>
          </a:p>
        </p:txBody>
      </p:sp>
      <p:pic>
        <p:nvPicPr>
          <p:cNvPr id="5" name="Picture 4">
            <a:extLst>
              <a:ext uri="{FF2B5EF4-FFF2-40B4-BE49-F238E27FC236}">
                <a16:creationId xmlns:a16="http://schemas.microsoft.com/office/drawing/2014/main" id="{DD3FAA40-FC8C-4DAA-ACCF-577C57BC7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7860"/>
            <a:ext cx="6469961" cy="3599627"/>
          </a:xfrm>
          <a:prstGeom prst="rect">
            <a:avLst/>
          </a:prstGeom>
        </p:spPr>
      </p:pic>
      <p:pic>
        <p:nvPicPr>
          <p:cNvPr id="9" name="Picture 8">
            <a:extLst>
              <a:ext uri="{FF2B5EF4-FFF2-40B4-BE49-F238E27FC236}">
                <a16:creationId xmlns:a16="http://schemas.microsoft.com/office/drawing/2014/main" id="{1DCC5DC4-71DC-4800-B8B6-FC2D18249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791" y="1680513"/>
            <a:ext cx="5796209" cy="3386204"/>
          </a:xfrm>
          <a:prstGeom prst="rect">
            <a:avLst/>
          </a:prstGeom>
        </p:spPr>
      </p:pic>
    </p:spTree>
    <p:extLst>
      <p:ext uri="{BB962C8B-B14F-4D97-AF65-F5344CB8AC3E}">
        <p14:creationId xmlns:p14="http://schemas.microsoft.com/office/powerpoint/2010/main" val="303903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2400" dirty="0"/>
              <a:t>It is observed that the Cancellations are high in the Morning (5am-10am) at the city.</a:t>
            </a:r>
          </a:p>
          <a:p>
            <a:endParaRPr lang="en-IN" sz="2400" dirty="0"/>
          </a:p>
          <a:p>
            <a:r>
              <a:rPr lang="en-IN" sz="2400" dirty="0"/>
              <a:t>The non availability of cabs at the airport at Night time (6pm-10pm) is very high.</a:t>
            </a:r>
          </a:p>
          <a:p>
            <a:pPr marL="0" indent="0">
              <a:buNone/>
            </a:pPr>
            <a:endParaRPr lang="en-IN" sz="2400" dirty="0"/>
          </a:p>
          <a:p>
            <a:r>
              <a:rPr lang="en-IN" sz="2400" dirty="0"/>
              <a:t>The supply demand gap is very </a:t>
            </a:r>
            <a:r>
              <a:rPr lang="en-US" sz="2400" dirty="0"/>
              <a:t>high during these peak times and the number of people not completing their trip is much higher than the number of people who do.</a:t>
            </a:r>
          </a:p>
          <a:p>
            <a:endParaRPr lang="en-US" sz="2400" dirty="0"/>
          </a:p>
          <a:p>
            <a:r>
              <a:rPr lang="en-IN" sz="2400" dirty="0"/>
              <a:t>The non availability of cars in the night time at airport could be linked to the high cancellations at the city in the morning.</a:t>
            </a:r>
          </a:p>
          <a:p>
            <a:endParaRPr lang="en-IN" sz="2400" dirty="0"/>
          </a:p>
          <a:p>
            <a:r>
              <a:rPr lang="en-IN" sz="2400" dirty="0"/>
              <a:t>It could be because drivers are </a:t>
            </a:r>
            <a:r>
              <a:rPr lang="en-US" sz="2400" dirty="0"/>
              <a:t>reluctant to go to the airport and hence during night peak time, there are no drivers available.</a:t>
            </a:r>
            <a:endParaRPr lang="en-IN" sz="2400" dirty="0"/>
          </a:p>
          <a:p>
            <a:endParaRPr lang="en-US" sz="2400" dirty="0"/>
          </a:p>
          <a:p>
            <a:endParaRPr lang="en-IN" sz="1800" dirty="0"/>
          </a:p>
          <a:p>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Results</a:t>
            </a:r>
            <a:endParaRPr lang="en-IN" sz="2800" dirty="0"/>
          </a:p>
        </p:txBody>
      </p:sp>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TotalTime>
  <Words>628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UBER CASE STUDY (SUPPLY- DEMAND GAP)  SUBMISSION </vt:lpstr>
      <vt:lpstr>Business Objectives</vt:lpstr>
      <vt:lpstr>Problem solving methodology</vt:lpstr>
      <vt:lpstr>Analysis</vt:lpstr>
      <vt:lpstr>Analysis</vt:lpstr>
      <vt:lpstr>Analysis</vt:lpstr>
      <vt:lpstr>Analysis</vt:lpstr>
      <vt:lpstr>Analysis</vt:lpstr>
      <vt:lpstr>Results</vt:lpstr>
      <vt:lpstr>Possible Resolutions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Mohammed Suhail</cp:lastModifiedBy>
  <cp:revision>42</cp:revision>
  <dcterms:created xsi:type="dcterms:W3CDTF">2016-06-09T08:16:28Z</dcterms:created>
  <dcterms:modified xsi:type="dcterms:W3CDTF">2018-06-10T15:00:40Z</dcterms:modified>
</cp:coreProperties>
</file>