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71" r:id="rId8"/>
    <p:sldId id="272" r:id="rId9"/>
    <p:sldId id="273" r:id="rId10"/>
    <p:sldId id="274" r:id="rId11"/>
    <p:sldId id="275" r:id="rId12"/>
    <p:sldId id="276" r:id="rId13"/>
    <p:sldId id="277" r:id="rId14"/>
    <p:sldId id="278" r:id="rId15"/>
    <p:sldId id="279" r:id="rId1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55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26-Aug-18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0"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26-Aug-18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0"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26-Aug-18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0"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26-Aug-18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26-Aug-18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621268" y="1327403"/>
            <a:ext cx="1160599" cy="31394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49636" y="1422908"/>
            <a:ext cx="2159127" cy="427989"/>
          </a:xfrm>
          <a:prstGeom prst="rect">
            <a:avLst/>
          </a:prstGeom>
        </p:spPr>
        <p:txBody>
          <a:bodyPr wrap="square" lIns="0" tIns="0" rIns="0" bIns="0">
            <a:spAutoFit/>
          </a:bodyPr>
          <a:lstStyle>
            <a:lvl1pPr>
              <a:defRPr sz="2650" b="0"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97268" y="2539949"/>
            <a:ext cx="9263862" cy="34829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26-Aug-18</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66800" y="2360282"/>
            <a:ext cx="7543800" cy="1000915"/>
          </a:xfrm>
          <a:prstGeom prst="rect">
            <a:avLst/>
          </a:prstGeom>
        </p:spPr>
        <p:txBody>
          <a:bodyPr vert="horz" wrap="square" lIns="0" tIns="15875" rIns="0" bIns="0" rtlCol="0">
            <a:spAutoFit/>
          </a:bodyPr>
          <a:lstStyle/>
          <a:p>
            <a:pPr marL="1170305">
              <a:lnSpc>
                <a:spcPct val="100000"/>
              </a:lnSpc>
              <a:spcBef>
                <a:spcPts val="2300"/>
              </a:spcBef>
            </a:pPr>
            <a:r>
              <a:rPr lang="en-US" sz="3200" spc="285" dirty="0">
                <a:solidFill>
                  <a:srgbClr val="252525"/>
                </a:solidFill>
                <a:latin typeface="Trebuchet MS"/>
                <a:cs typeface="Trebuchet MS"/>
              </a:rPr>
              <a:t>HR </a:t>
            </a:r>
            <a:r>
              <a:rPr lang="en-US" sz="3200" spc="295" dirty="0">
                <a:solidFill>
                  <a:srgbClr val="252525"/>
                </a:solidFill>
                <a:latin typeface="Trebuchet MS"/>
                <a:cs typeface="Trebuchet MS"/>
              </a:rPr>
              <a:t>ANALYTICS </a:t>
            </a:r>
            <a:r>
              <a:rPr lang="en-US" sz="3200" spc="290" dirty="0">
                <a:solidFill>
                  <a:srgbClr val="252525"/>
                </a:solidFill>
                <a:latin typeface="Trebuchet MS"/>
                <a:cs typeface="Trebuchet MS"/>
              </a:rPr>
              <a:t>CASE</a:t>
            </a:r>
            <a:r>
              <a:rPr lang="en-US" sz="3200" spc="-120" dirty="0">
                <a:solidFill>
                  <a:srgbClr val="252525"/>
                </a:solidFill>
                <a:latin typeface="Trebuchet MS"/>
                <a:cs typeface="Trebuchet MS"/>
              </a:rPr>
              <a:t> </a:t>
            </a:r>
            <a:r>
              <a:rPr lang="en-US" sz="3200" spc="254" dirty="0">
                <a:solidFill>
                  <a:srgbClr val="252525"/>
                </a:solidFill>
                <a:latin typeface="Trebuchet MS"/>
                <a:cs typeface="Trebuchet MS"/>
              </a:rPr>
              <a:t>STUDY</a:t>
            </a:r>
            <a:br>
              <a:rPr lang="en-US" sz="3200" dirty="0">
                <a:latin typeface="Trebuchet MS"/>
                <a:cs typeface="Trebuchet MS"/>
              </a:rPr>
            </a:br>
            <a:r>
              <a:rPr lang="en-US" sz="3200" spc="225" dirty="0">
                <a:solidFill>
                  <a:srgbClr val="252525"/>
                </a:solidFill>
                <a:latin typeface="Trebuchet MS"/>
                <a:cs typeface="Trebuchet MS"/>
              </a:rPr>
              <a:t>PROBABILITY </a:t>
            </a:r>
            <a:r>
              <a:rPr lang="en-US" sz="3200" spc="280" dirty="0">
                <a:solidFill>
                  <a:srgbClr val="252525"/>
                </a:solidFill>
                <a:latin typeface="Trebuchet MS"/>
                <a:cs typeface="Trebuchet MS"/>
              </a:rPr>
              <a:t>OF</a:t>
            </a:r>
            <a:r>
              <a:rPr lang="en-US" sz="3200" spc="-50" dirty="0">
                <a:solidFill>
                  <a:srgbClr val="252525"/>
                </a:solidFill>
                <a:latin typeface="Trebuchet MS"/>
                <a:cs typeface="Trebuchet MS"/>
              </a:rPr>
              <a:t> </a:t>
            </a:r>
            <a:r>
              <a:rPr lang="en-US" sz="3200" spc="300" dirty="0">
                <a:solidFill>
                  <a:srgbClr val="252525"/>
                </a:solidFill>
                <a:latin typeface="Trebuchet MS"/>
                <a:cs typeface="Trebuchet MS"/>
              </a:rPr>
              <a:t>ATTRITION</a:t>
            </a:r>
            <a:endParaRPr lang="en-US" sz="3200" dirty="0">
              <a:latin typeface="Trebuchet MS"/>
              <a:cs typeface="Trebuchet MS"/>
            </a:endParaRPr>
          </a:p>
        </p:txBody>
      </p:sp>
      <p:sp>
        <p:nvSpPr>
          <p:cNvPr id="4" name="object 4"/>
          <p:cNvSpPr txBox="1"/>
          <p:nvPr/>
        </p:nvSpPr>
        <p:spPr>
          <a:xfrm>
            <a:off x="383500" y="4810794"/>
            <a:ext cx="3723004" cy="1564005"/>
          </a:xfrm>
          <a:prstGeom prst="rect">
            <a:avLst/>
          </a:prstGeom>
        </p:spPr>
        <p:txBody>
          <a:bodyPr vert="horz" wrap="square" lIns="0" tIns="108585" rIns="0" bIns="0" rtlCol="0">
            <a:spAutoFit/>
          </a:bodyPr>
          <a:lstStyle/>
          <a:p>
            <a:pPr marL="60960">
              <a:lnSpc>
                <a:spcPct val="100000"/>
              </a:lnSpc>
              <a:spcBef>
                <a:spcPts val="855"/>
              </a:spcBef>
            </a:pPr>
            <a:r>
              <a:rPr sz="1550" b="1" spc="-40" dirty="0">
                <a:latin typeface="Times New Roman"/>
                <a:cs typeface="Times New Roman"/>
              </a:rPr>
              <a:t>Group </a:t>
            </a:r>
            <a:r>
              <a:rPr sz="1550" b="1" spc="-5" dirty="0">
                <a:latin typeface="Times New Roman"/>
                <a:cs typeface="Times New Roman"/>
              </a:rPr>
              <a:t>Name </a:t>
            </a:r>
            <a:r>
              <a:rPr sz="1550" b="1" spc="-135" dirty="0">
                <a:latin typeface="Times New Roman"/>
                <a:cs typeface="Times New Roman"/>
              </a:rPr>
              <a:t>: </a:t>
            </a:r>
            <a:r>
              <a:rPr sz="1550" spc="-15" dirty="0">
                <a:latin typeface="Times New Roman"/>
                <a:cs typeface="Times New Roman"/>
              </a:rPr>
              <a:t>Best</a:t>
            </a:r>
            <a:r>
              <a:rPr sz="1550" spc="-165" dirty="0">
                <a:latin typeface="Times New Roman"/>
                <a:cs typeface="Times New Roman"/>
              </a:rPr>
              <a:t> </a:t>
            </a:r>
            <a:r>
              <a:rPr sz="1550" spc="-5" dirty="0">
                <a:latin typeface="Times New Roman"/>
                <a:cs typeface="Times New Roman"/>
              </a:rPr>
              <a:t>Riders</a:t>
            </a:r>
            <a:endParaRPr sz="1550">
              <a:latin typeface="Times New Roman"/>
              <a:cs typeface="Times New Roman"/>
            </a:endParaRPr>
          </a:p>
          <a:p>
            <a:pPr marL="436245" indent="-423545">
              <a:lnSpc>
                <a:spcPct val="100000"/>
              </a:lnSpc>
              <a:spcBef>
                <a:spcPts val="735"/>
              </a:spcBef>
              <a:buSzPct val="103571"/>
              <a:buFont typeface="Times New Roman"/>
              <a:buAutoNum type="arabicPeriod"/>
              <a:tabLst>
                <a:tab pos="436245" algn="l"/>
                <a:tab pos="436880" algn="l"/>
              </a:tabLst>
            </a:pPr>
            <a:r>
              <a:rPr sz="1400" spc="55" dirty="0">
                <a:latin typeface="Georgia"/>
                <a:cs typeface="Georgia"/>
              </a:rPr>
              <a:t>Member </a:t>
            </a:r>
            <a:r>
              <a:rPr sz="1400" spc="85" dirty="0">
                <a:latin typeface="Georgia"/>
                <a:cs typeface="Georgia"/>
              </a:rPr>
              <a:t>name </a:t>
            </a:r>
            <a:r>
              <a:rPr sz="1400" spc="-200" dirty="0">
                <a:latin typeface="Georgia"/>
                <a:cs typeface="Georgia"/>
              </a:rPr>
              <a:t>– </a:t>
            </a:r>
            <a:r>
              <a:rPr sz="1400" spc="70" dirty="0">
                <a:latin typeface="Georgia"/>
                <a:cs typeface="Georgia"/>
              </a:rPr>
              <a:t>Anuj</a:t>
            </a:r>
            <a:r>
              <a:rPr sz="1400" spc="150" dirty="0">
                <a:latin typeface="Georgia"/>
                <a:cs typeface="Georgia"/>
              </a:rPr>
              <a:t> </a:t>
            </a:r>
            <a:r>
              <a:rPr sz="1400" spc="55" dirty="0">
                <a:latin typeface="Georgia"/>
                <a:cs typeface="Georgia"/>
              </a:rPr>
              <a:t>Arya</a:t>
            </a:r>
            <a:endParaRPr sz="1400">
              <a:latin typeface="Georgia"/>
              <a:cs typeface="Georgia"/>
            </a:endParaRPr>
          </a:p>
          <a:p>
            <a:pPr marL="445134" indent="-432434">
              <a:lnSpc>
                <a:spcPct val="100000"/>
              </a:lnSpc>
              <a:spcBef>
                <a:spcPts val="660"/>
              </a:spcBef>
              <a:buAutoNum type="arabicPeriod"/>
              <a:tabLst>
                <a:tab pos="445134" algn="l"/>
                <a:tab pos="445770" algn="l"/>
              </a:tabLst>
            </a:pPr>
            <a:r>
              <a:rPr sz="1400" spc="55" dirty="0">
                <a:latin typeface="Georgia"/>
                <a:cs typeface="Georgia"/>
              </a:rPr>
              <a:t>Member </a:t>
            </a:r>
            <a:r>
              <a:rPr sz="1400" spc="85" dirty="0">
                <a:latin typeface="Georgia"/>
                <a:cs typeface="Georgia"/>
              </a:rPr>
              <a:t>name </a:t>
            </a:r>
            <a:r>
              <a:rPr sz="1400" spc="-200" dirty="0">
                <a:latin typeface="Georgia"/>
                <a:cs typeface="Georgia"/>
              </a:rPr>
              <a:t>– </a:t>
            </a:r>
            <a:r>
              <a:rPr sz="1400" spc="55" dirty="0">
                <a:latin typeface="Georgia"/>
                <a:cs typeface="Georgia"/>
              </a:rPr>
              <a:t>Asim</a:t>
            </a:r>
            <a:r>
              <a:rPr sz="1400" spc="150" dirty="0">
                <a:latin typeface="Georgia"/>
                <a:cs typeface="Georgia"/>
              </a:rPr>
              <a:t> </a:t>
            </a:r>
            <a:r>
              <a:rPr sz="1400" spc="65" dirty="0">
                <a:latin typeface="Georgia"/>
                <a:cs typeface="Georgia"/>
              </a:rPr>
              <a:t>Pattnaik</a:t>
            </a:r>
            <a:endParaRPr sz="1400">
              <a:latin typeface="Georgia"/>
              <a:cs typeface="Georgia"/>
            </a:endParaRPr>
          </a:p>
          <a:p>
            <a:pPr marL="445134" indent="-432434">
              <a:lnSpc>
                <a:spcPct val="100000"/>
              </a:lnSpc>
              <a:spcBef>
                <a:spcPts val="660"/>
              </a:spcBef>
              <a:buAutoNum type="arabicPeriod"/>
              <a:tabLst>
                <a:tab pos="445134" algn="l"/>
                <a:tab pos="445770" algn="l"/>
              </a:tabLst>
            </a:pPr>
            <a:r>
              <a:rPr sz="1400" spc="55" dirty="0">
                <a:latin typeface="Georgia"/>
                <a:cs typeface="Georgia"/>
              </a:rPr>
              <a:t>Member </a:t>
            </a:r>
            <a:r>
              <a:rPr sz="1400" spc="85" dirty="0">
                <a:latin typeface="Georgia"/>
                <a:cs typeface="Georgia"/>
              </a:rPr>
              <a:t>name </a:t>
            </a:r>
            <a:r>
              <a:rPr sz="1400" spc="-200" dirty="0">
                <a:latin typeface="Georgia"/>
                <a:cs typeface="Georgia"/>
              </a:rPr>
              <a:t>– </a:t>
            </a:r>
            <a:r>
              <a:rPr sz="1400" spc="65" dirty="0">
                <a:latin typeface="Georgia"/>
                <a:cs typeface="Georgia"/>
              </a:rPr>
              <a:t>Mohammed </a:t>
            </a:r>
            <a:r>
              <a:rPr sz="1400" spc="85" dirty="0">
                <a:latin typeface="Georgia"/>
                <a:cs typeface="Georgia"/>
              </a:rPr>
              <a:t>Suhail</a:t>
            </a:r>
            <a:r>
              <a:rPr sz="1400" spc="155" dirty="0">
                <a:latin typeface="Georgia"/>
                <a:cs typeface="Georgia"/>
              </a:rPr>
              <a:t> </a:t>
            </a:r>
            <a:r>
              <a:rPr sz="1400" spc="35" dirty="0">
                <a:latin typeface="Georgia"/>
                <a:cs typeface="Georgia"/>
              </a:rPr>
              <a:t>Y</a:t>
            </a:r>
            <a:endParaRPr sz="1400">
              <a:latin typeface="Georgia"/>
              <a:cs typeface="Georgia"/>
            </a:endParaRPr>
          </a:p>
          <a:p>
            <a:pPr marL="445134" indent="-432434">
              <a:lnSpc>
                <a:spcPct val="100000"/>
              </a:lnSpc>
              <a:spcBef>
                <a:spcPts val="660"/>
              </a:spcBef>
              <a:buAutoNum type="arabicPeriod"/>
              <a:tabLst>
                <a:tab pos="445134" algn="l"/>
                <a:tab pos="445770" algn="l"/>
              </a:tabLst>
            </a:pPr>
            <a:r>
              <a:rPr sz="1400" spc="55" dirty="0">
                <a:latin typeface="Georgia"/>
                <a:cs typeface="Georgia"/>
              </a:rPr>
              <a:t>Member </a:t>
            </a:r>
            <a:r>
              <a:rPr sz="1400" spc="85" dirty="0">
                <a:latin typeface="Georgia"/>
                <a:cs typeface="Georgia"/>
              </a:rPr>
              <a:t>name </a:t>
            </a:r>
            <a:r>
              <a:rPr sz="1400" spc="-200" dirty="0">
                <a:latin typeface="Georgia"/>
                <a:cs typeface="Georgia"/>
              </a:rPr>
              <a:t>– </a:t>
            </a:r>
            <a:r>
              <a:rPr sz="1400" spc="90" dirty="0">
                <a:latin typeface="Georgia"/>
                <a:cs typeface="Georgia"/>
              </a:rPr>
              <a:t>Rakesh</a:t>
            </a:r>
            <a:r>
              <a:rPr sz="1400" spc="120" dirty="0">
                <a:latin typeface="Georgia"/>
                <a:cs typeface="Georgia"/>
              </a:rPr>
              <a:t> </a:t>
            </a:r>
            <a:r>
              <a:rPr sz="1400" spc="105" dirty="0">
                <a:latin typeface="Georgia"/>
                <a:cs typeface="Georgia"/>
              </a:rPr>
              <a:t>Bosu</a:t>
            </a:r>
            <a:endParaRPr sz="140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798" y="1199920"/>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Model Evaluation (Cut Off- 50%)</a:t>
            </a:r>
            <a:endParaRPr lang="en-US" sz="2400" b="1" dirty="0">
              <a:latin typeface="Times New Roman" panose="02020603050405020304" pitchFamily="18" charset="0"/>
              <a:cs typeface="Times New Roman" panose="02020603050405020304" pitchFamily="18" charset="0"/>
            </a:endParaRPr>
          </a:p>
        </p:txBody>
      </p:sp>
      <p:graphicFrame>
        <p:nvGraphicFramePr>
          <p:cNvPr id="6" name="object 4">
            <a:extLst>
              <a:ext uri="{FF2B5EF4-FFF2-40B4-BE49-F238E27FC236}">
                <a16:creationId xmlns:a16="http://schemas.microsoft.com/office/drawing/2014/main" id="{A898CEAA-0051-4278-A313-CA8C92D50163}"/>
              </a:ext>
            </a:extLst>
          </p:cNvPr>
          <p:cNvGraphicFramePr>
            <a:graphicFrameLocks noGrp="1"/>
          </p:cNvGraphicFramePr>
          <p:nvPr>
            <p:extLst>
              <p:ext uri="{D42A27DB-BD31-4B8C-83A1-F6EECF244321}">
                <p14:modId xmlns:p14="http://schemas.microsoft.com/office/powerpoint/2010/main" val="411931538"/>
              </p:ext>
            </p:extLst>
          </p:nvPr>
        </p:nvGraphicFramePr>
        <p:xfrm>
          <a:off x="5867400" y="2971800"/>
          <a:ext cx="3914139" cy="1517015"/>
        </p:xfrm>
        <a:graphic>
          <a:graphicData uri="http://schemas.openxmlformats.org/drawingml/2006/table">
            <a:tbl>
              <a:tblPr firstRow="1" bandRow="1">
                <a:tableStyleId>{2D5ABB26-0587-4C30-8999-92F81FD0307C}</a:tableStyleId>
              </a:tblPr>
              <a:tblGrid>
                <a:gridCol w="1070610">
                  <a:extLst>
                    <a:ext uri="{9D8B030D-6E8A-4147-A177-3AD203B41FA5}">
                      <a16:colId xmlns:a16="http://schemas.microsoft.com/office/drawing/2014/main" val="20000"/>
                    </a:ext>
                  </a:extLst>
                </a:gridCol>
                <a:gridCol w="886460">
                  <a:extLst>
                    <a:ext uri="{9D8B030D-6E8A-4147-A177-3AD203B41FA5}">
                      <a16:colId xmlns:a16="http://schemas.microsoft.com/office/drawing/2014/main" val="20001"/>
                    </a:ext>
                  </a:extLst>
                </a:gridCol>
                <a:gridCol w="978534">
                  <a:extLst>
                    <a:ext uri="{9D8B030D-6E8A-4147-A177-3AD203B41FA5}">
                      <a16:colId xmlns:a16="http://schemas.microsoft.com/office/drawing/2014/main" val="20002"/>
                    </a:ext>
                  </a:extLst>
                </a:gridCol>
                <a:gridCol w="978535">
                  <a:extLst>
                    <a:ext uri="{9D8B030D-6E8A-4147-A177-3AD203B41FA5}">
                      <a16:colId xmlns:a16="http://schemas.microsoft.com/office/drawing/2014/main" val="20003"/>
                    </a:ext>
                  </a:extLst>
                </a:gridCol>
              </a:tblGrid>
              <a:tr h="379095">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gridSpan="3">
                  <a:txBody>
                    <a:bodyPr/>
                    <a:lstStyle/>
                    <a:p>
                      <a:pPr marL="463550">
                        <a:lnSpc>
                          <a:spcPct val="100000"/>
                        </a:lnSpc>
                        <a:spcBef>
                          <a:spcPts val="244"/>
                        </a:spcBef>
                      </a:pPr>
                      <a:r>
                        <a:rPr sz="2000" spc="-105" dirty="0">
                          <a:latin typeface="Trebuchet MS"/>
                          <a:cs typeface="Trebuchet MS"/>
                        </a:rPr>
                        <a:t>Predicted</a:t>
                      </a:r>
                      <a:r>
                        <a:rPr sz="2000" spc="-270" dirty="0">
                          <a:latin typeface="Trebuchet MS"/>
                          <a:cs typeface="Trebuchet MS"/>
                        </a:rPr>
                        <a:t> </a:t>
                      </a:r>
                      <a:r>
                        <a:rPr sz="2000" spc="-60" dirty="0">
                          <a:latin typeface="Trebuchet MS"/>
                          <a:cs typeface="Trebuchet MS"/>
                        </a:rPr>
                        <a:t>Attrition</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9730">
                <a:tc rowSpan="3">
                  <a:txBody>
                    <a:bodyPr/>
                    <a:lstStyle/>
                    <a:p>
                      <a:pPr marL="13970" algn="ctr">
                        <a:lnSpc>
                          <a:spcPts val="2370"/>
                        </a:lnSpc>
                        <a:spcBef>
                          <a:spcPts val="2060"/>
                        </a:spcBef>
                      </a:pPr>
                      <a:r>
                        <a:rPr sz="2000" spc="-90" dirty="0">
                          <a:latin typeface="Trebuchet MS"/>
                          <a:cs typeface="Trebuchet MS"/>
                        </a:rPr>
                        <a:t>Actual</a:t>
                      </a:r>
                      <a:endParaRPr sz="2000">
                        <a:latin typeface="Trebuchet MS"/>
                        <a:cs typeface="Trebuchet MS"/>
                      </a:endParaRPr>
                    </a:p>
                    <a:p>
                      <a:pPr marL="12700" algn="ctr">
                        <a:lnSpc>
                          <a:spcPts val="2370"/>
                        </a:lnSpc>
                      </a:pPr>
                      <a:r>
                        <a:rPr sz="2000" spc="-95" dirty="0">
                          <a:latin typeface="Trebuchet MS"/>
                          <a:cs typeface="Trebuchet MS"/>
                        </a:rPr>
                        <a:t>Attrition</a:t>
                      </a:r>
                      <a:endParaRPr sz="2000">
                        <a:latin typeface="Trebuchet MS"/>
                        <a:cs typeface="Trebuchet MS"/>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a:lnSpc>
                          <a:spcPct val="100000"/>
                        </a:lnSpc>
                      </a:pPr>
                      <a:endParaRPr sz="16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1430" algn="ctr">
                        <a:lnSpc>
                          <a:spcPct val="100000"/>
                        </a:lnSpc>
                        <a:spcBef>
                          <a:spcPts val="244"/>
                        </a:spcBef>
                      </a:pPr>
                      <a:r>
                        <a:rPr sz="2000" spc="155" dirty="0">
                          <a:latin typeface="Trebuchet MS"/>
                          <a:cs typeface="Trebuchet MS"/>
                        </a:rPr>
                        <a:t>No</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25120">
                        <a:lnSpc>
                          <a:spcPct val="100000"/>
                        </a:lnSpc>
                        <a:spcBef>
                          <a:spcPts val="244"/>
                        </a:spcBef>
                      </a:pPr>
                      <a:r>
                        <a:rPr sz="2000" spc="-125" dirty="0">
                          <a:latin typeface="Trebuchet MS"/>
                          <a:cs typeface="Trebuchet MS"/>
                        </a:rPr>
                        <a:t>Yes</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1"/>
                  </a:ext>
                </a:extLst>
              </a:tr>
              <a:tr h="379095">
                <a:tc vMerge="1">
                  <a:txBody>
                    <a:bodyPr/>
                    <a:lstStyle/>
                    <a:p>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marL="12065" algn="ctr">
                        <a:lnSpc>
                          <a:spcPct val="100000"/>
                        </a:lnSpc>
                        <a:spcBef>
                          <a:spcPts val="245"/>
                        </a:spcBef>
                      </a:pPr>
                      <a:r>
                        <a:rPr sz="2000" spc="155" dirty="0">
                          <a:latin typeface="Trebuchet MS"/>
                          <a:cs typeface="Trebuchet MS"/>
                        </a:rPr>
                        <a:t>No</a:t>
                      </a:r>
                      <a:endParaRPr sz="200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0795" algn="ctr">
                        <a:lnSpc>
                          <a:spcPct val="100000"/>
                        </a:lnSpc>
                        <a:spcBef>
                          <a:spcPts val="245"/>
                        </a:spcBef>
                      </a:pPr>
                      <a:r>
                        <a:rPr sz="2000" spc="-45" dirty="0">
                          <a:latin typeface="Trebuchet MS"/>
                          <a:cs typeface="Trebuchet MS"/>
                        </a:rPr>
                        <a:t>1080</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66395">
                        <a:lnSpc>
                          <a:spcPct val="100000"/>
                        </a:lnSpc>
                        <a:spcBef>
                          <a:spcPts val="245"/>
                        </a:spcBef>
                      </a:pPr>
                      <a:r>
                        <a:rPr sz="2000" spc="-45" dirty="0">
                          <a:latin typeface="Trebuchet MS"/>
                          <a:cs typeface="Trebuchet MS"/>
                        </a:rPr>
                        <a:t>30</a:t>
                      </a:r>
                      <a:endParaRPr sz="200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2"/>
                  </a:ext>
                </a:extLst>
              </a:tr>
              <a:tr h="379095">
                <a:tc vMerge="1">
                  <a:txBody>
                    <a:bodyPr/>
                    <a:lstStyle/>
                    <a:p>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marL="13970" algn="ctr">
                        <a:lnSpc>
                          <a:spcPct val="100000"/>
                        </a:lnSpc>
                        <a:spcBef>
                          <a:spcPts val="245"/>
                        </a:spcBef>
                      </a:pPr>
                      <a:r>
                        <a:rPr sz="2000" spc="-125" dirty="0">
                          <a:latin typeface="Trebuchet MS"/>
                          <a:cs typeface="Trebuchet MS"/>
                        </a:rPr>
                        <a:t>Yes</a:t>
                      </a:r>
                      <a:endParaRPr sz="200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0795" algn="ctr">
                        <a:lnSpc>
                          <a:spcPct val="100000"/>
                        </a:lnSpc>
                        <a:spcBef>
                          <a:spcPts val="245"/>
                        </a:spcBef>
                      </a:pPr>
                      <a:r>
                        <a:rPr sz="2000" spc="-45" dirty="0">
                          <a:latin typeface="Trebuchet MS"/>
                          <a:cs typeface="Trebuchet MS"/>
                        </a:rPr>
                        <a:t>159</a:t>
                      </a:r>
                      <a:endParaRPr sz="200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66395">
                        <a:lnSpc>
                          <a:spcPct val="100000"/>
                        </a:lnSpc>
                        <a:spcBef>
                          <a:spcPts val="245"/>
                        </a:spcBef>
                      </a:pPr>
                      <a:r>
                        <a:rPr sz="2000" spc="-45" dirty="0">
                          <a:latin typeface="Trebuchet MS"/>
                          <a:cs typeface="Trebuchet MS"/>
                        </a:rPr>
                        <a:t>54</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3"/>
                  </a:ext>
                </a:extLst>
              </a:tr>
            </a:tbl>
          </a:graphicData>
        </a:graphic>
      </p:graphicFrame>
      <p:sp>
        <p:nvSpPr>
          <p:cNvPr id="8" name="object 3">
            <a:extLst>
              <a:ext uri="{FF2B5EF4-FFF2-40B4-BE49-F238E27FC236}">
                <a16:creationId xmlns:a16="http://schemas.microsoft.com/office/drawing/2014/main" id="{025B92F2-E40A-4A7D-BB60-198C0084AEFD}"/>
              </a:ext>
            </a:extLst>
          </p:cNvPr>
          <p:cNvSpPr txBox="1"/>
          <p:nvPr/>
        </p:nvSpPr>
        <p:spPr>
          <a:xfrm>
            <a:off x="529783" y="2286000"/>
            <a:ext cx="5105401" cy="3934860"/>
          </a:xfrm>
          <a:prstGeom prst="rect">
            <a:avLst/>
          </a:prstGeom>
        </p:spPr>
        <p:txBody>
          <a:bodyPr vert="horz" wrap="square" lIns="0" tIns="12700" rIns="0" bIns="0" rtlCol="0">
            <a:spAutoFit/>
          </a:bodyPr>
          <a:lstStyle/>
          <a:p>
            <a:pPr marL="12700">
              <a:lnSpc>
                <a:spcPct val="100000"/>
              </a:lnSpc>
              <a:spcBef>
                <a:spcPts val="100"/>
              </a:spcBef>
            </a:pPr>
            <a:r>
              <a:rPr spc="-100" dirty="0">
                <a:latin typeface="Trebuchet MS"/>
                <a:cs typeface="Trebuchet MS"/>
              </a:rPr>
              <a:t>Probability </a:t>
            </a:r>
            <a:r>
              <a:rPr spc="-105" dirty="0">
                <a:latin typeface="Trebuchet MS"/>
                <a:cs typeface="Trebuchet MS"/>
              </a:rPr>
              <a:t>cut </a:t>
            </a:r>
            <a:r>
              <a:rPr spc="-135" dirty="0">
                <a:latin typeface="Trebuchet MS"/>
                <a:cs typeface="Trebuchet MS"/>
              </a:rPr>
              <a:t>off </a:t>
            </a:r>
            <a:r>
              <a:rPr spc="-150" dirty="0">
                <a:latin typeface="Trebuchet MS"/>
                <a:cs typeface="Trebuchet MS"/>
              </a:rPr>
              <a:t>at</a:t>
            </a:r>
            <a:r>
              <a:rPr spc="140" dirty="0">
                <a:latin typeface="Trebuchet MS"/>
                <a:cs typeface="Trebuchet MS"/>
              </a:rPr>
              <a:t> </a:t>
            </a:r>
            <a:r>
              <a:rPr spc="-55" dirty="0">
                <a:latin typeface="Trebuchet MS"/>
                <a:cs typeface="Trebuchet MS"/>
              </a:rPr>
              <a:t>50%:</a:t>
            </a:r>
            <a:endParaRPr dirty="0">
              <a:latin typeface="Trebuchet MS"/>
              <a:cs typeface="Trebuchet MS"/>
            </a:endParaRPr>
          </a:p>
          <a:p>
            <a:pPr marL="756285" indent="-286385">
              <a:lnSpc>
                <a:spcPct val="100000"/>
              </a:lnSpc>
              <a:spcBef>
                <a:spcPts val="1215"/>
              </a:spcBef>
              <a:buFont typeface="Courier New"/>
              <a:buChar char="o"/>
              <a:tabLst>
                <a:tab pos="756285" algn="l"/>
                <a:tab pos="756920" algn="l"/>
              </a:tabLst>
            </a:pPr>
            <a:r>
              <a:rPr spc="-50" dirty="0">
                <a:latin typeface="Trebuchet MS"/>
                <a:cs typeface="Trebuchet MS"/>
              </a:rPr>
              <a:t>Accuracy </a:t>
            </a:r>
            <a:r>
              <a:rPr spc="-75" dirty="0">
                <a:latin typeface="Trebuchet MS"/>
                <a:cs typeface="Trebuchet MS"/>
              </a:rPr>
              <a:t>of </a:t>
            </a:r>
            <a:r>
              <a:rPr spc="-80" dirty="0">
                <a:latin typeface="Trebuchet MS"/>
                <a:cs typeface="Trebuchet MS"/>
              </a:rPr>
              <a:t>the </a:t>
            </a:r>
            <a:r>
              <a:rPr spc="-65" dirty="0">
                <a:latin typeface="Trebuchet MS"/>
                <a:cs typeface="Trebuchet MS"/>
              </a:rPr>
              <a:t>model </a:t>
            </a:r>
            <a:r>
              <a:rPr spc="-60" dirty="0">
                <a:latin typeface="Trebuchet MS"/>
                <a:cs typeface="Trebuchet MS"/>
              </a:rPr>
              <a:t>-</a:t>
            </a:r>
            <a:r>
              <a:rPr spc="60" dirty="0">
                <a:latin typeface="Trebuchet MS"/>
                <a:cs typeface="Trebuchet MS"/>
              </a:rPr>
              <a:t> </a:t>
            </a:r>
            <a:r>
              <a:rPr spc="15" dirty="0">
                <a:latin typeface="Trebuchet MS"/>
                <a:cs typeface="Trebuchet MS"/>
              </a:rPr>
              <a:t>8</a:t>
            </a:r>
            <a:r>
              <a:rPr lang="en-US" spc="15" dirty="0">
                <a:latin typeface="Trebuchet MS"/>
                <a:cs typeface="Trebuchet MS"/>
              </a:rPr>
              <a:t>5</a:t>
            </a:r>
            <a:r>
              <a:rPr spc="15" dirty="0">
                <a:latin typeface="Trebuchet MS"/>
                <a:cs typeface="Trebuchet MS"/>
              </a:rPr>
              <a:t>%</a:t>
            </a:r>
            <a:endParaRPr dirty="0">
              <a:latin typeface="Trebuchet MS"/>
              <a:cs typeface="Trebuchet MS"/>
            </a:endParaRPr>
          </a:p>
          <a:p>
            <a:pPr marL="756285" indent="-286385">
              <a:lnSpc>
                <a:spcPct val="100000"/>
              </a:lnSpc>
              <a:spcBef>
                <a:spcPts val="840"/>
              </a:spcBef>
              <a:buFont typeface="Courier New"/>
              <a:buChar char="o"/>
              <a:tabLst>
                <a:tab pos="756285" algn="l"/>
                <a:tab pos="756920" algn="l"/>
              </a:tabLst>
            </a:pPr>
            <a:r>
              <a:rPr spc="-75" dirty="0">
                <a:latin typeface="Trebuchet MS"/>
                <a:cs typeface="Trebuchet MS"/>
              </a:rPr>
              <a:t>Sensitivity </a:t>
            </a:r>
            <a:r>
              <a:rPr spc="-70" dirty="0">
                <a:latin typeface="Trebuchet MS"/>
                <a:cs typeface="Trebuchet MS"/>
              </a:rPr>
              <a:t>(True </a:t>
            </a:r>
            <a:r>
              <a:rPr spc="-75" dirty="0">
                <a:latin typeface="Trebuchet MS"/>
                <a:cs typeface="Trebuchet MS"/>
              </a:rPr>
              <a:t>Positive </a:t>
            </a:r>
            <a:r>
              <a:rPr spc="-70" dirty="0">
                <a:latin typeface="Trebuchet MS"/>
                <a:cs typeface="Trebuchet MS"/>
              </a:rPr>
              <a:t>Rate) </a:t>
            </a:r>
            <a:r>
              <a:rPr spc="-65" dirty="0">
                <a:latin typeface="Trebuchet MS"/>
                <a:cs typeface="Trebuchet MS"/>
              </a:rPr>
              <a:t>-</a:t>
            </a:r>
            <a:r>
              <a:rPr spc="40" dirty="0">
                <a:latin typeface="Trebuchet MS"/>
                <a:cs typeface="Trebuchet MS"/>
              </a:rPr>
              <a:t> </a:t>
            </a:r>
            <a:r>
              <a:rPr spc="15" dirty="0">
                <a:latin typeface="Trebuchet MS"/>
                <a:cs typeface="Trebuchet MS"/>
              </a:rPr>
              <a:t>2</a:t>
            </a:r>
            <a:r>
              <a:rPr lang="en-US" spc="15" dirty="0">
                <a:latin typeface="Trebuchet MS"/>
                <a:cs typeface="Trebuchet MS"/>
              </a:rPr>
              <a:t>2</a:t>
            </a:r>
            <a:r>
              <a:rPr spc="15" dirty="0">
                <a:latin typeface="Trebuchet MS"/>
                <a:cs typeface="Trebuchet MS"/>
              </a:rPr>
              <a:t>%</a:t>
            </a:r>
            <a:endParaRPr dirty="0">
              <a:latin typeface="Trebuchet MS"/>
              <a:cs typeface="Trebuchet MS"/>
            </a:endParaRPr>
          </a:p>
          <a:p>
            <a:pPr marL="756285" indent="-286385">
              <a:lnSpc>
                <a:spcPct val="100000"/>
              </a:lnSpc>
              <a:spcBef>
                <a:spcPts val="840"/>
              </a:spcBef>
              <a:buFont typeface="Courier New"/>
              <a:buChar char="o"/>
              <a:tabLst>
                <a:tab pos="756285" algn="l"/>
                <a:tab pos="756920" algn="l"/>
              </a:tabLst>
            </a:pPr>
            <a:r>
              <a:rPr spc="-90" dirty="0">
                <a:latin typeface="Trebuchet MS"/>
                <a:cs typeface="Trebuchet MS"/>
              </a:rPr>
              <a:t>Specificity </a:t>
            </a:r>
            <a:r>
              <a:rPr spc="-70" dirty="0">
                <a:latin typeface="Trebuchet MS"/>
                <a:cs typeface="Trebuchet MS"/>
              </a:rPr>
              <a:t>(True </a:t>
            </a:r>
            <a:r>
              <a:rPr spc="-65" dirty="0">
                <a:latin typeface="Trebuchet MS"/>
                <a:cs typeface="Trebuchet MS"/>
              </a:rPr>
              <a:t>Negative </a:t>
            </a:r>
            <a:r>
              <a:rPr spc="-70" dirty="0">
                <a:latin typeface="Trebuchet MS"/>
                <a:cs typeface="Trebuchet MS"/>
              </a:rPr>
              <a:t>Rate) </a:t>
            </a:r>
            <a:r>
              <a:rPr spc="-65" dirty="0">
                <a:latin typeface="Trebuchet MS"/>
                <a:cs typeface="Trebuchet MS"/>
              </a:rPr>
              <a:t>-</a:t>
            </a:r>
            <a:r>
              <a:rPr spc="65" dirty="0">
                <a:latin typeface="Trebuchet MS"/>
                <a:cs typeface="Trebuchet MS"/>
              </a:rPr>
              <a:t> </a:t>
            </a:r>
            <a:r>
              <a:rPr spc="15" dirty="0">
                <a:latin typeface="Trebuchet MS"/>
                <a:cs typeface="Trebuchet MS"/>
              </a:rPr>
              <a:t>98%</a:t>
            </a:r>
            <a:endParaRPr dirty="0">
              <a:latin typeface="Trebuchet MS"/>
              <a:cs typeface="Trebuchet MS"/>
            </a:endParaRPr>
          </a:p>
          <a:p>
            <a:pPr>
              <a:lnSpc>
                <a:spcPct val="100000"/>
              </a:lnSpc>
            </a:pPr>
            <a:endParaRPr dirty="0">
              <a:latin typeface="Times New Roman"/>
              <a:cs typeface="Times New Roman"/>
            </a:endParaRPr>
          </a:p>
          <a:p>
            <a:pPr>
              <a:lnSpc>
                <a:spcPct val="100000"/>
              </a:lnSpc>
              <a:spcBef>
                <a:spcPts val="10"/>
              </a:spcBef>
            </a:pPr>
            <a:endParaRPr dirty="0">
              <a:latin typeface="Times New Roman"/>
              <a:cs typeface="Times New Roman"/>
            </a:endParaRPr>
          </a:p>
          <a:p>
            <a:pPr marL="12700">
              <a:lnSpc>
                <a:spcPct val="100000"/>
              </a:lnSpc>
            </a:pPr>
            <a:r>
              <a:rPr spc="-95" dirty="0">
                <a:latin typeface="Trebuchet MS"/>
                <a:cs typeface="Trebuchet MS"/>
              </a:rPr>
              <a:t>Analysis:</a:t>
            </a:r>
            <a:endParaRPr dirty="0">
              <a:latin typeface="Trebuchet MS"/>
              <a:cs typeface="Trebuchet MS"/>
            </a:endParaRPr>
          </a:p>
          <a:p>
            <a:pPr marL="299085" marR="5080" indent="-287020">
              <a:lnSpc>
                <a:spcPct val="150000"/>
              </a:lnSpc>
              <a:spcBef>
                <a:spcPts val="100"/>
              </a:spcBef>
              <a:tabLst>
                <a:tab pos="299085" algn="l"/>
              </a:tabLst>
            </a:pPr>
            <a:r>
              <a:rPr dirty="0">
                <a:latin typeface="Courier New"/>
                <a:cs typeface="Courier New"/>
              </a:rPr>
              <a:t>o	</a:t>
            </a:r>
            <a:r>
              <a:rPr spc="-80" dirty="0">
                <a:latin typeface="Trebuchet MS"/>
                <a:cs typeface="Trebuchet MS"/>
              </a:rPr>
              <a:t>Even </a:t>
            </a:r>
            <a:r>
              <a:rPr spc="-60" dirty="0">
                <a:latin typeface="Trebuchet MS"/>
                <a:cs typeface="Trebuchet MS"/>
              </a:rPr>
              <a:t>though </a:t>
            </a:r>
            <a:r>
              <a:rPr spc="-80" dirty="0">
                <a:latin typeface="Trebuchet MS"/>
                <a:cs typeface="Trebuchet MS"/>
              </a:rPr>
              <a:t>the </a:t>
            </a:r>
            <a:r>
              <a:rPr spc="-85" dirty="0">
                <a:latin typeface="Trebuchet MS"/>
                <a:cs typeface="Trebuchet MS"/>
              </a:rPr>
              <a:t>accuracy </a:t>
            </a:r>
            <a:r>
              <a:rPr spc="-75" dirty="0">
                <a:latin typeface="Trebuchet MS"/>
                <a:cs typeface="Trebuchet MS"/>
              </a:rPr>
              <a:t>of </a:t>
            </a:r>
            <a:r>
              <a:rPr spc="-80" dirty="0">
                <a:latin typeface="Trebuchet MS"/>
                <a:cs typeface="Trebuchet MS"/>
              </a:rPr>
              <a:t>the </a:t>
            </a:r>
            <a:r>
              <a:rPr spc="-65" dirty="0">
                <a:latin typeface="Trebuchet MS"/>
                <a:cs typeface="Trebuchet MS"/>
              </a:rPr>
              <a:t>model </a:t>
            </a:r>
            <a:r>
              <a:rPr spc="-60" dirty="0">
                <a:latin typeface="Trebuchet MS"/>
                <a:cs typeface="Trebuchet MS"/>
              </a:rPr>
              <a:t>is </a:t>
            </a:r>
            <a:r>
              <a:rPr spc="-105" dirty="0">
                <a:latin typeface="Trebuchet MS"/>
                <a:cs typeface="Trebuchet MS"/>
              </a:rPr>
              <a:t>high, </a:t>
            </a:r>
            <a:r>
              <a:rPr spc="-80" dirty="0">
                <a:latin typeface="Trebuchet MS"/>
                <a:cs typeface="Trebuchet MS"/>
              </a:rPr>
              <a:t>the  </a:t>
            </a:r>
            <a:r>
              <a:rPr spc="-75" dirty="0">
                <a:latin typeface="Trebuchet MS"/>
                <a:cs typeface="Trebuchet MS"/>
              </a:rPr>
              <a:t>sensitivity of </a:t>
            </a:r>
            <a:r>
              <a:rPr spc="-80" dirty="0">
                <a:latin typeface="Trebuchet MS"/>
                <a:cs typeface="Trebuchet MS"/>
              </a:rPr>
              <a:t>the </a:t>
            </a:r>
            <a:r>
              <a:rPr spc="-65" dirty="0">
                <a:latin typeface="Trebuchet MS"/>
                <a:cs typeface="Trebuchet MS"/>
              </a:rPr>
              <a:t>model </a:t>
            </a:r>
            <a:r>
              <a:rPr spc="-60" dirty="0">
                <a:latin typeface="Trebuchet MS"/>
                <a:cs typeface="Trebuchet MS"/>
              </a:rPr>
              <a:t>is very </a:t>
            </a:r>
            <a:r>
              <a:rPr spc="-105" dirty="0">
                <a:latin typeface="Trebuchet MS"/>
                <a:cs typeface="Trebuchet MS"/>
              </a:rPr>
              <a:t>low. </a:t>
            </a:r>
            <a:r>
              <a:rPr lang="en-US" spc="-75" dirty="0">
                <a:latin typeface="Trebuchet MS"/>
                <a:cs typeface="Trebuchet MS"/>
              </a:rPr>
              <a:t>Since we need Attrition rate, </a:t>
            </a:r>
            <a:r>
              <a:rPr spc="-80" dirty="0">
                <a:latin typeface="Trebuchet MS"/>
                <a:cs typeface="Trebuchet MS"/>
              </a:rPr>
              <a:t>we need </a:t>
            </a:r>
            <a:r>
              <a:rPr spc="-35" dirty="0">
                <a:latin typeface="Trebuchet MS"/>
                <a:cs typeface="Trebuchet MS"/>
              </a:rPr>
              <a:t>to </a:t>
            </a:r>
            <a:r>
              <a:rPr spc="-85" dirty="0">
                <a:latin typeface="Trebuchet MS"/>
                <a:cs typeface="Trebuchet MS"/>
              </a:rPr>
              <a:t>maximize </a:t>
            </a:r>
            <a:r>
              <a:rPr spc="-80" dirty="0">
                <a:latin typeface="Trebuchet MS"/>
                <a:cs typeface="Trebuchet MS"/>
              </a:rPr>
              <a:t>the </a:t>
            </a:r>
            <a:r>
              <a:rPr spc="-75" dirty="0">
                <a:latin typeface="Trebuchet MS"/>
                <a:cs typeface="Trebuchet MS"/>
              </a:rPr>
              <a:t>sensitivity of </a:t>
            </a:r>
            <a:r>
              <a:rPr spc="-80" dirty="0">
                <a:latin typeface="Trebuchet MS"/>
                <a:cs typeface="Trebuchet MS"/>
              </a:rPr>
              <a:t>the</a:t>
            </a:r>
            <a:r>
              <a:rPr spc="-5" dirty="0">
                <a:latin typeface="Trebuchet MS"/>
                <a:cs typeface="Trebuchet MS"/>
              </a:rPr>
              <a:t> </a:t>
            </a:r>
            <a:r>
              <a:rPr spc="-90" dirty="0">
                <a:latin typeface="Trebuchet MS"/>
                <a:cs typeface="Trebuchet MS"/>
              </a:rPr>
              <a:t>model.</a:t>
            </a:r>
            <a:endParaRPr dirty="0">
              <a:latin typeface="Trebuchet MS"/>
              <a:cs typeface="Trebuchet MS"/>
            </a:endParaRPr>
          </a:p>
        </p:txBody>
      </p:sp>
    </p:spTree>
    <p:extLst>
      <p:ext uri="{BB962C8B-B14F-4D97-AF65-F5344CB8AC3E}">
        <p14:creationId xmlns:p14="http://schemas.microsoft.com/office/powerpoint/2010/main" val="209726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798" y="1199920"/>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Model Evaluation (Cut Off- 40%)</a:t>
            </a:r>
            <a:endParaRPr lang="en-US" sz="2400" b="1" dirty="0">
              <a:latin typeface="Times New Roman" panose="02020603050405020304" pitchFamily="18" charset="0"/>
              <a:cs typeface="Times New Roman" panose="02020603050405020304" pitchFamily="18" charset="0"/>
            </a:endParaRPr>
          </a:p>
        </p:txBody>
      </p:sp>
      <p:graphicFrame>
        <p:nvGraphicFramePr>
          <p:cNvPr id="6" name="object 4">
            <a:extLst>
              <a:ext uri="{FF2B5EF4-FFF2-40B4-BE49-F238E27FC236}">
                <a16:creationId xmlns:a16="http://schemas.microsoft.com/office/drawing/2014/main" id="{A898CEAA-0051-4278-A313-CA8C92D50163}"/>
              </a:ext>
            </a:extLst>
          </p:cNvPr>
          <p:cNvGraphicFramePr>
            <a:graphicFrameLocks noGrp="1"/>
          </p:cNvGraphicFramePr>
          <p:nvPr>
            <p:extLst>
              <p:ext uri="{D42A27DB-BD31-4B8C-83A1-F6EECF244321}">
                <p14:modId xmlns:p14="http://schemas.microsoft.com/office/powerpoint/2010/main" val="3560176359"/>
              </p:ext>
            </p:extLst>
          </p:nvPr>
        </p:nvGraphicFramePr>
        <p:xfrm>
          <a:off x="5867400" y="2971800"/>
          <a:ext cx="3914139" cy="1517015"/>
        </p:xfrm>
        <a:graphic>
          <a:graphicData uri="http://schemas.openxmlformats.org/drawingml/2006/table">
            <a:tbl>
              <a:tblPr firstRow="1" bandRow="1">
                <a:tableStyleId>{2D5ABB26-0587-4C30-8999-92F81FD0307C}</a:tableStyleId>
              </a:tblPr>
              <a:tblGrid>
                <a:gridCol w="1070610">
                  <a:extLst>
                    <a:ext uri="{9D8B030D-6E8A-4147-A177-3AD203B41FA5}">
                      <a16:colId xmlns:a16="http://schemas.microsoft.com/office/drawing/2014/main" val="20000"/>
                    </a:ext>
                  </a:extLst>
                </a:gridCol>
                <a:gridCol w="886460">
                  <a:extLst>
                    <a:ext uri="{9D8B030D-6E8A-4147-A177-3AD203B41FA5}">
                      <a16:colId xmlns:a16="http://schemas.microsoft.com/office/drawing/2014/main" val="20001"/>
                    </a:ext>
                  </a:extLst>
                </a:gridCol>
                <a:gridCol w="978534">
                  <a:extLst>
                    <a:ext uri="{9D8B030D-6E8A-4147-A177-3AD203B41FA5}">
                      <a16:colId xmlns:a16="http://schemas.microsoft.com/office/drawing/2014/main" val="20002"/>
                    </a:ext>
                  </a:extLst>
                </a:gridCol>
                <a:gridCol w="978535">
                  <a:extLst>
                    <a:ext uri="{9D8B030D-6E8A-4147-A177-3AD203B41FA5}">
                      <a16:colId xmlns:a16="http://schemas.microsoft.com/office/drawing/2014/main" val="20003"/>
                    </a:ext>
                  </a:extLst>
                </a:gridCol>
              </a:tblGrid>
              <a:tr h="379095">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gridSpan="3">
                  <a:txBody>
                    <a:bodyPr/>
                    <a:lstStyle/>
                    <a:p>
                      <a:pPr marL="463550">
                        <a:lnSpc>
                          <a:spcPct val="100000"/>
                        </a:lnSpc>
                        <a:spcBef>
                          <a:spcPts val="244"/>
                        </a:spcBef>
                      </a:pPr>
                      <a:r>
                        <a:rPr sz="2000" spc="-105" dirty="0">
                          <a:latin typeface="Trebuchet MS"/>
                          <a:cs typeface="Trebuchet MS"/>
                        </a:rPr>
                        <a:t>Predicted</a:t>
                      </a:r>
                      <a:r>
                        <a:rPr sz="2000" spc="-270" dirty="0">
                          <a:latin typeface="Trebuchet MS"/>
                          <a:cs typeface="Trebuchet MS"/>
                        </a:rPr>
                        <a:t> </a:t>
                      </a:r>
                      <a:r>
                        <a:rPr sz="2000" spc="-60" dirty="0">
                          <a:latin typeface="Trebuchet MS"/>
                          <a:cs typeface="Trebuchet MS"/>
                        </a:rPr>
                        <a:t>Attrition</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9730">
                <a:tc rowSpan="3">
                  <a:txBody>
                    <a:bodyPr/>
                    <a:lstStyle/>
                    <a:p>
                      <a:pPr marL="13970" algn="ctr">
                        <a:lnSpc>
                          <a:spcPts val="2370"/>
                        </a:lnSpc>
                        <a:spcBef>
                          <a:spcPts val="2060"/>
                        </a:spcBef>
                      </a:pPr>
                      <a:r>
                        <a:rPr sz="2000" spc="-90" dirty="0">
                          <a:latin typeface="Trebuchet MS"/>
                          <a:cs typeface="Trebuchet MS"/>
                        </a:rPr>
                        <a:t>Actual</a:t>
                      </a:r>
                      <a:endParaRPr sz="2000">
                        <a:latin typeface="Trebuchet MS"/>
                        <a:cs typeface="Trebuchet MS"/>
                      </a:endParaRPr>
                    </a:p>
                    <a:p>
                      <a:pPr marL="12700" algn="ctr">
                        <a:lnSpc>
                          <a:spcPts val="2370"/>
                        </a:lnSpc>
                      </a:pPr>
                      <a:r>
                        <a:rPr sz="2000" spc="-95" dirty="0">
                          <a:latin typeface="Trebuchet MS"/>
                          <a:cs typeface="Trebuchet MS"/>
                        </a:rPr>
                        <a:t>Attrition</a:t>
                      </a:r>
                      <a:endParaRPr sz="2000">
                        <a:latin typeface="Trebuchet MS"/>
                        <a:cs typeface="Trebuchet MS"/>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a:lnSpc>
                          <a:spcPct val="100000"/>
                        </a:lnSpc>
                      </a:pPr>
                      <a:endParaRPr sz="16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1430" algn="ctr">
                        <a:lnSpc>
                          <a:spcPct val="100000"/>
                        </a:lnSpc>
                        <a:spcBef>
                          <a:spcPts val="244"/>
                        </a:spcBef>
                      </a:pPr>
                      <a:r>
                        <a:rPr sz="2000" spc="155" dirty="0">
                          <a:latin typeface="Trebuchet MS"/>
                          <a:cs typeface="Trebuchet MS"/>
                        </a:rPr>
                        <a:t>No</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25120">
                        <a:lnSpc>
                          <a:spcPct val="100000"/>
                        </a:lnSpc>
                        <a:spcBef>
                          <a:spcPts val="244"/>
                        </a:spcBef>
                      </a:pPr>
                      <a:r>
                        <a:rPr sz="2000" spc="-125" dirty="0">
                          <a:latin typeface="Trebuchet MS"/>
                          <a:cs typeface="Trebuchet MS"/>
                        </a:rPr>
                        <a:t>Yes</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1"/>
                  </a:ext>
                </a:extLst>
              </a:tr>
              <a:tr h="379095">
                <a:tc vMerge="1">
                  <a:txBody>
                    <a:bodyPr/>
                    <a:lstStyle/>
                    <a:p>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marL="12065" algn="ctr">
                        <a:lnSpc>
                          <a:spcPct val="100000"/>
                        </a:lnSpc>
                        <a:spcBef>
                          <a:spcPts val="245"/>
                        </a:spcBef>
                      </a:pPr>
                      <a:r>
                        <a:rPr sz="2000" spc="155" dirty="0">
                          <a:latin typeface="Trebuchet MS"/>
                          <a:cs typeface="Trebuchet MS"/>
                        </a:rPr>
                        <a:t>No</a:t>
                      </a:r>
                      <a:endParaRPr sz="200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0795" algn="ctr">
                        <a:lnSpc>
                          <a:spcPct val="100000"/>
                        </a:lnSpc>
                        <a:spcBef>
                          <a:spcPts val="245"/>
                        </a:spcBef>
                      </a:pPr>
                      <a:r>
                        <a:rPr lang="en-US" sz="2000" spc="-45" dirty="0">
                          <a:latin typeface="Trebuchet MS"/>
                          <a:cs typeface="Trebuchet MS"/>
                        </a:rPr>
                        <a:t>1063</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66395">
                        <a:lnSpc>
                          <a:spcPct val="100000"/>
                        </a:lnSpc>
                        <a:spcBef>
                          <a:spcPts val="245"/>
                        </a:spcBef>
                      </a:pPr>
                      <a:r>
                        <a:rPr lang="en-US" sz="2000" spc="-45" dirty="0">
                          <a:latin typeface="Trebuchet MS"/>
                          <a:cs typeface="Trebuchet MS"/>
                        </a:rPr>
                        <a:t>47</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2"/>
                  </a:ext>
                </a:extLst>
              </a:tr>
              <a:tr h="379095">
                <a:tc vMerge="1">
                  <a:txBody>
                    <a:bodyPr/>
                    <a:lstStyle/>
                    <a:p>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marL="13970" algn="ctr">
                        <a:lnSpc>
                          <a:spcPct val="100000"/>
                        </a:lnSpc>
                        <a:spcBef>
                          <a:spcPts val="245"/>
                        </a:spcBef>
                      </a:pPr>
                      <a:r>
                        <a:rPr sz="2000" spc="-125" dirty="0">
                          <a:latin typeface="Trebuchet MS"/>
                          <a:cs typeface="Trebuchet MS"/>
                        </a:rPr>
                        <a:t>Yes</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0795" algn="ctr">
                        <a:lnSpc>
                          <a:spcPct val="100000"/>
                        </a:lnSpc>
                        <a:spcBef>
                          <a:spcPts val="245"/>
                        </a:spcBef>
                      </a:pPr>
                      <a:r>
                        <a:rPr lang="en-US" sz="2000" spc="-45" dirty="0">
                          <a:latin typeface="Trebuchet MS"/>
                          <a:cs typeface="Trebuchet MS"/>
                        </a:rPr>
                        <a:t>145</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66395">
                        <a:lnSpc>
                          <a:spcPct val="100000"/>
                        </a:lnSpc>
                        <a:spcBef>
                          <a:spcPts val="245"/>
                        </a:spcBef>
                      </a:pPr>
                      <a:r>
                        <a:rPr lang="en-US" sz="2000" spc="-45" dirty="0">
                          <a:latin typeface="Trebuchet MS"/>
                          <a:cs typeface="Trebuchet MS"/>
                        </a:rPr>
                        <a:t>68</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3"/>
                  </a:ext>
                </a:extLst>
              </a:tr>
            </a:tbl>
          </a:graphicData>
        </a:graphic>
      </p:graphicFrame>
      <p:sp>
        <p:nvSpPr>
          <p:cNvPr id="8" name="object 3">
            <a:extLst>
              <a:ext uri="{FF2B5EF4-FFF2-40B4-BE49-F238E27FC236}">
                <a16:creationId xmlns:a16="http://schemas.microsoft.com/office/drawing/2014/main" id="{025B92F2-E40A-4A7D-BB60-198C0084AEFD}"/>
              </a:ext>
            </a:extLst>
          </p:cNvPr>
          <p:cNvSpPr txBox="1"/>
          <p:nvPr/>
        </p:nvSpPr>
        <p:spPr>
          <a:xfrm>
            <a:off x="529783" y="2286000"/>
            <a:ext cx="5105401" cy="2703689"/>
          </a:xfrm>
          <a:prstGeom prst="rect">
            <a:avLst/>
          </a:prstGeom>
        </p:spPr>
        <p:txBody>
          <a:bodyPr vert="horz" wrap="square" lIns="0" tIns="12700" rIns="0" bIns="0" rtlCol="0">
            <a:spAutoFit/>
          </a:bodyPr>
          <a:lstStyle/>
          <a:p>
            <a:pPr marL="12700">
              <a:lnSpc>
                <a:spcPct val="100000"/>
              </a:lnSpc>
              <a:spcBef>
                <a:spcPts val="100"/>
              </a:spcBef>
            </a:pPr>
            <a:r>
              <a:rPr spc="-100" dirty="0">
                <a:latin typeface="Trebuchet MS"/>
                <a:cs typeface="Trebuchet MS"/>
              </a:rPr>
              <a:t>Probability </a:t>
            </a:r>
            <a:r>
              <a:rPr spc="-105" dirty="0">
                <a:latin typeface="Trebuchet MS"/>
                <a:cs typeface="Trebuchet MS"/>
              </a:rPr>
              <a:t>cut </a:t>
            </a:r>
            <a:r>
              <a:rPr spc="-135" dirty="0">
                <a:latin typeface="Trebuchet MS"/>
                <a:cs typeface="Trebuchet MS"/>
              </a:rPr>
              <a:t>off </a:t>
            </a:r>
            <a:r>
              <a:rPr spc="-150" dirty="0">
                <a:latin typeface="Trebuchet MS"/>
                <a:cs typeface="Trebuchet MS"/>
              </a:rPr>
              <a:t>at</a:t>
            </a:r>
            <a:r>
              <a:rPr spc="140" dirty="0">
                <a:latin typeface="Trebuchet MS"/>
                <a:cs typeface="Trebuchet MS"/>
              </a:rPr>
              <a:t> </a:t>
            </a:r>
            <a:r>
              <a:rPr lang="en-US" spc="-55" dirty="0">
                <a:latin typeface="Trebuchet MS"/>
                <a:cs typeface="Trebuchet MS"/>
              </a:rPr>
              <a:t>4</a:t>
            </a:r>
            <a:r>
              <a:rPr spc="-55" dirty="0">
                <a:latin typeface="Trebuchet MS"/>
                <a:cs typeface="Trebuchet MS"/>
              </a:rPr>
              <a:t>0%:</a:t>
            </a:r>
            <a:endParaRPr dirty="0">
              <a:latin typeface="Trebuchet MS"/>
              <a:cs typeface="Trebuchet MS"/>
            </a:endParaRPr>
          </a:p>
          <a:p>
            <a:pPr marL="756285" indent="-286385">
              <a:lnSpc>
                <a:spcPct val="100000"/>
              </a:lnSpc>
              <a:spcBef>
                <a:spcPts val="1215"/>
              </a:spcBef>
              <a:buFont typeface="Courier New"/>
              <a:buChar char="o"/>
              <a:tabLst>
                <a:tab pos="756285" algn="l"/>
                <a:tab pos="756920" algn="l"/>
              </a:tabLst>
            </a:pPr>
            <a:r>
              <a:rPr spc="-50" dirty="0">
                <a:latin typeface="Trebuchet MS"/>
                <a:cs typeface="Trebuchet MS"/>
              </a:rPr>
              <a:t>Accuracy </a:t>
            </a:r>
            <a:r>
              <a:rPr spc="-75" dirty="0">
                <a:latin typeface="Trebuchet MS"/>
                <a:cs typeface="Trebuchet MS"/>
              </a:rPr>
              <a:t>of </a:t>
            </a:r>
            <a:r>
              <a:rPr spc="-80" dirty="0">
                <a:latin typeface="Trebuchet MS"/>
                <a:cs typeface="Trebuchet MS"/>
              </a:rPr>
              <a:t>the </a:t>
            </a:r>
            <a:r>
              <a:rPr spc="-65" dirty="0">
                <a:latin typeface="Trebuchet MS"/>
                <a:cs typeface="Trebuchet MS"/>
              </a:rPr>
              <a:t>model </a:t>
            </a:r>
            <a:r>
              <a:rPr spc="-60" dirty="0">
                <a:latin typeface="Trebuchet MS"/>
                <a:cs typeface="Trebuchet MS"/>
              </a:rPr>
              <a:t>-</a:t>
            </a:r>
            <a:r>
              <a:rPr spc="60" dirty="0">
                <a:latin typeface="Trebuchet MS"/>
                <a:cs typeface="Trebuchet MS"/>
              </a:rPr>
              <a:t> </a:t>
            </a:r>
            <a:r>
              <a:rPr spc="15" dirty="0">
                <a:latin typeface="Trebuchet MS"/>
                <a:cs typeface="Trebuchet MS"/>
              </a:rPr>
              <a:t>8</a:t>
            </a:r>
            <a:r>
              <a:rPr lang="en-US" spc="15" dirty="0">
                <a:latin typeface="Trebuchet MS"/>
                <a:cs typeface="Trebuchet MS"/>
              </a:rPr>
              <a:t>5</a:t>
            </a:r>
            <a:r>
              <a:rPr spc="15" dirty="0">
                <a:latin typeface="Trebuchet MS"/>
                <a:cs typeface="Trebuchet MS"/>
              </a:rPr>
              <a:t>%</a:t>
            </a:r>
            <a:endParaRPr dirty="0">
              <a:latin typeface="Trebuchet MS"/>
              <a:cs typeface="Trebuchet MS"/>
            </a:endParaRPr>
          </a:p>
          <a:p>
            <a:pPr marL="756285" indent="-286385">
              <a:lnSpc>
                <a:spcPct val="100000"/>
              </a:lnSpc>
              <a:spcBef>
                <a:spcPts val="840"/>
              </a:spcBef>
              <a:buFont typeface="Courier New"/>
              <a:buChar char="o"/>
              <a:tabLst>
                <a:tab pos="756285" algn="l"/>
                <a:tab pos="756920" algn="l"/>
              </a:tabLst>
            </a:pPr>
            <a:r>
              <a:rPr spc="-75" dirty="0">
                <a:latin typeface="Trebuchet MS"/>
                <a:cs typeface="Trebuchet MS"/>
              </a:rPr>
              <a:t>Sensitivity </a:t>
            </a:r>
            <a:r>
              <a:rPr spc="-70" dirty="0">
                <a:latin typeface="Trebuchet MS"/>
                <a:cs typeface="Trebuchet MS"/>
              </a:rPr>
              <a:t>(True </a:t>
            </a:r>
            <a:r>
              <a:rPr spc="-75" dirty="0">
                <a:latin typeface="Trebuchet MS"/>
                <a:cs typeface="Trebuchet MS"/>
              </a:rPr>
              <a:t>Positive </a:t>
            </a:r>
            <a:r>
              <a:rPr spc="-70" dirty="0">
                <a:latin typeface="Trebuchet MS"/>
                <a:cs typeface="Trebuchet MS"/>
              </a:rPr>
              <a:t>Rate) </a:t>
            </a:r>
            <a:r>
              <a:rPr spc="-65" dirty="0">
                <a:latin typeface="Trebuchet MS"/>
                <a:cs typeface="Trebuchet MS"/>
              </a:rPr>
              <a:t>-</a:t>
            </a:r>
            <a:r>
              <a:rPr spc="40" dirty="0">
                <a:latin typeface="Trebuchet MS"/>
                <a:cs typeface="Trebuchet MS"/>
              </a:rPr>
              <a:t> </a:t>
            </a:r>
            <a:r>
              <a:rPr lang="en-US" spc="15" dirty="0">
                <a:latin typeface="Trebuchet MS"/>
                <a:cs typeface="Trebuchet MS"/>
              </a:rPr>
              <a:t>31</a:t>
            </a:r>
            <a:r>
              <a:rPr spc="15" dirty="0">
                <a:latin typeface="Trebuchet MS"/>
                <a:cs typeface="Trebuchet MS"/>
              </a:rPr>
              <a:t>%</a:t>
            </a:r>
            <a:endParaRPr dirty="0">
              <a:latin typeface="Trebuchet MS"/>
              <a:cs typeface="Trebuchet MS"/>
            </a:endParaRPr>
          </a:p>
          <a:p>
            <a:pPr marL="756285" indent="-286385">
              <a:lnSpc>
                <a:spcPct val="100000"/>
              </a:lnSpc>
              <a:spcBef>
                <a:spcPts val="840"/>
              </a:spcBef>
              <a:buFont typeface="Courier New"/>
              <a:buChar char="o"/>
              <a:tabLst>
                <a:tab pos="756285" algn="l"/>
                <a:tab pos="756920" algn="l"/>
              </a:tabLst>
            </a:pPr>
            <a:r>
              <a:rPr spc="-90" dirty="0">
                <a:latin typeface="Trebuchet MS"/>
                <a:cs typeface="Trebuchet MS"/>
              </a:rPr>
              <a:t>Specificity </a:t>
            </a:r>
            <a:r>
              <a:rPr spc="-70" dirty="0">
                <a:latin typeface="Trebuchet MS"/>
                <a:cs typeface="Trebuchet MS"/>
              </a:rPr>
              <a:t>(True </a:t>
            </a:r>
            <a:r>
              <a:rPr spc="-65" dirty="0">
                <a:latin typeface="Trebuchet MS"/>
                <a:cs typeface="Trebuchet MS"/>
              </a:rPr>
              <a:t>Negative </a:t>
            </a:r>
            <a:r>
              <a:rPr spc="-70" dirty="0">
                <a:latin typeface="Trebuchet MS"/>
                <a:cs typeface="Trebuchet MS"/>
              </a:rPr>
              <a:t>Rate) </a:t>
            </a:r>
            <a:r>
              <a:rPr spc="-65" dirty="0">
                <a:latin typeface="Trebuchet MS"/>
                <a:cs typeface="Trebuchet MS"/>
              </a:rPr>
              <a:t>-</a:t>
            </a:r>
            <a:r>
              <a:rPr spc="65" dirty="0">
                <a:latin typeface="Trebuchet MS"/>
                <a:cs typeface="Trebuchet MS"/>
              </a:rPr>
              <a:t> </a:t>
            </a:r>
            <a:r>
              <a:rPr spc="15" dirty="0">
                <a:latin typeface="Trebuchet MS"/>
                <a:cs typeface="Trebuchet MS"/>
              </a:rPr>
              <a:t>9</a:t>
            </a:r>
            <a:r>
              <a:rPr lang="en-US" spc="15" dirty="0">
                <a:latin typeface="Trebuchet MS"/>
                <a:cs typeface="Trebuchet MS"/>
              </a:rPr>
              <a:t>5</a:t>
            </a:r>
            <a:r>
              <a:rPr spc="15" dirty="0">
                <a:latin typeface="Trebuchet MS"/>
                <a:cs typeface="Trebuchet MS"/>
              </a:rPr>
              <a:t>%</a:t>
            </a:r>
            <a:endParaRPr dirty="0">
              <a:latin typeface="Trebuchet MS"/>
              <a:cs typeface="Trebuchet MS"/>
            </a:endParaRPr>
          </a:p>
          <a:p>
            <a:pPr>
              <a:lnSpc>
                <a:spcPct val="100000"/>
              </a:lnSpc>
            </a:pPr>
            <a:endParaRPr dirty="0">
              <a:latin typeface="Times New Roman"/>
              <a:cs typeface="Times New Roman"/>
            </a:endParaRPr>
          </a:p>
          <a:p>
            <a:pPr>
              <a:lnSpc>
                <a:spcPct val="100000"/>
              </a:lnSpc>
              <a:spcBef>
                <a:spcPts val="10"/>
              </a:spcBef>
            </a:pPr>
            <a:endParaRPr dirty="0">
              <a:latin typeface="Times New Roman"/>
              <a:cs typeface="Times New Roman"/>
            </a:endParaRPr>
          </a:p>
          <a:p>
            <a:pPr marL="12700">
              <a:lnSpc>
                <a:spcPct val="100000"/>
              </a:lnSpc>
            </a:pPr>
            <a:r>
              <a:rPr spc="-95" dirty="0">
                <a:latin typeface="Trebuchet MS"/>
                <a:cs typeface="Trebuchet MS"/>
              </a:rPr>
              <a:t>Analysis:</a:t>
            </a:r>
            <a:endParaRPr dirty="0">
              <a:latin typeface="Trebuchet MS"/>
              <a:cs typeface="Trebuchet MS"/>
            </a:endParaRPr>
          </a:p>
          <a:p>
            <a:pPr marL="299085" marR="5080" indent="-287020">
              <a:lnSpc>
                <a:spcPct val="150000"/>
              </a:lnSpc>
              <a:spcBef>
                <a:spcPts val="100"/>
              </a:spcBef>
              <a:tabLst>
                <a:tab pos="299085" algn="l"/>
              </a:tabLst>
            </a:pPr>
            <a:r>
              <a:rPr dirty="0">
                <a:latin typeface="Courier New"/>
                <a:cs typeface="Courier New"/>
              </a:rPr>
              <a:t>o	</a:t>
            </a:r>
            <a:r>
              <a:rPr lang="en-US" spc="-80" dirty="0">
                <a:latin typeface="Trebuchet MS"/>
                <a:cs typeface="Trebuchet MS"/>
              </a:rPr>
              <a:t>Though Sensitivity has increased, it’s still low.</a:t>
            </a:r>
            <a:endParaRPr dirty="0">
              <a:latin typeface="Trebuchet MS"/>
              <a:cs typeface="Trebuchet MS"/>
            </a:endParaRPr>
          </a:p>
        </p:txBody>
      </p:sp>
    </p:spTree>
    <p:extLst>
      <p:ext uri="{BB962C8B-B14F-4D97-AF65-F5344CB8AC3E}">
        <p14:creationId xmlns:p14="http://schemas.microsoft.com/office/powerpoint/2010/main" val="382133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798" y="1199920"/>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Model Evaluation (Optimal Cut Off)</a:t>
            </a:r>
            <a:endParaRPr lang="en-US" sz="2400" b="1" dirty="0">
              <a:latin typeface="Times New Roman" panose="02020603050405020304" pitchFamily="18" charset="0"/>
              <a:cs typeface="Times New Roman" panose="02020603050405020304" pitchFamily="18" charset="0"/>
            </a:endParaRPr>
          </a:p>
        </p:txBody>
      </p:sp>
      <p:graphicFrame>
        <p:nvGraphicFramePr>
          <p:cNvPr id="6" name="object 4">
            <a:extLst>
              <a:ext uri="{FF2B5EF4-FFF2-40B4-BE49-F238E27FC236}">
                <a16:creationId xmlns:a16="http://schemas.microsoft.com/office/drawing/2014/main" id="{A898CEAA-0051-4278-A313-CA8C92D50163}"/>
              </a:ext>
            </a:extLst>
          </p:cNvPr>
          <p:cNvGraphicFramePr>
            <a:graphicFrameLocks noGrp="1"/>
          </p:cNvGraphicFramePr>
          <p:nvPr>
            <p:extLst>
              <p:ext uri="{D42A27DB-BD31-4B8C-83A1-F6EECF244321}">
                <p14:modId xmlns:p14="http://schemas.microsoft.com/office/powerpoint/2010/main" val="1822054724"/>
              </p:ext>
            </p:extLst>
          </p:nvPr>
        </p:nvGraphicFramePr>
        <p:xfrm>
          <a:off x="5867400" y="2971800"/>
          <a:ext cx="3914139" cy="1517015"/>
        </p:xfrm>
        <a:graphic>
          <a:graphicData uri="http://schemas.openxmlformats.org/drawingml/2006/table">
            <a:tbl>
              <a:tblPr firstRow="1" bandRow="1">
                <a:tableStyleId>{2D5ABB26-0587-4C30-8999-92F81FD0307C}</a:tableStyleId>
              </a:tblPr>
              <a:tblGrid>
                <a:gridCol w="1070610">
                  <a:extLst>
                    <a:ext uri="{9D8B030D-6E8A-4147-A177-3AD203B41FA5}">
                      <a16:colId xmlns:a16="http://schemas.microsoft.com/office/drawing/2014/main" val="20000"/>
                    </a:ext>
                  </a:extLst>
                </a:gridCol>
                <a:gridCol w="886460">
                  <a:extLst>
                    <a:ext uri="{9D8B030D-6E8A-4147-A177-3AD203B41FA5}">
                      <a16:colId xmlns:a16="http://schemas.microsoft.com/office/drawing/2014/main" val="20001"/>
                    </a:ext>
                  </a:extLst>
                </a:gridCol>
                <a:gridCol w="978534">
                  <a:extLst>
                    <a:ext uri="{9D8B030D-6E8A-4147-A177-3AD203B41FA5}">
                      <a16:colId xmlns:a16="http://schemas.microsoft.com/office/drawing/2014/main" val="20002"/>
                    </a:ext>
                  </a:extLst>
                </a:gridCol>
                <a:gridCol w="978535">
                  <a:extLst>
                    <a:ext uri="{9D8B030D-6E8A-4147-A177-3AD203B41FA5}">
                      <a16:colId xmlns:a16="http://schemas.microsoft.com/office/drawing/2014/main" val="20003"/>
                    </a:ext>
                  </a:extLst>
                </a:gridCol>
              </a:tblGrid>
              <a:tr h="379095">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gridSpan="3">
                  <a:txBody>
                    <a:bodyPr/>
                    <a:lstStyle/>
                    <a:p>
                      <a:pPr marL="463550">
                        <a:lnSpc>
                          <a:spcPct val="100000"/>
                        </a:lnSpc>
                        <a:spcBef>
                          <a:spcPts val="244"/>
                        </a:spcBef>
                      </a:pPr>
                      <a:r>
                        <a:rPr sz="2000" spc="-105" dirty="0">
                          <a:latin typeface="Trebuchet MS"/>
                          <a:cs typeface="Trebuchet MS"/>
                        </a:rPr>
                        <a:t>Predicted</a:t>
                      </a:r>
                      <a:r>
                        <a:rPr sz="2000" spc="-270" dirty="0">
                          <a:latin typeface="Trebuchet MS"/>
                          <a:cs typeface="Trebuchet MS"/>
                        </a:rPr>
                        <a:t> </a:t>
                      </a:r>
                      <a:r>
                        <a:rPr sz="2000" spc="-60" dirty="0">
                          <a:latin typeface="Trebuchet MS"/>
                          <a:cs typeface="Trebuchet MS"/>
                        </a:rPr>
                        <a:t>Attrition</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9730">
                <a:tc rowSpan="3">
                  <a:txBody>
                    <a:bodyPr/>
                    <a:lstStyle/>
                    <a:p>
                      <a:pPr marL="13970" algn="ctr">
                        <a:lnSpc>
                          <a:spcPts val="2370"/>
                        </a:lnSpc>
                        <a:spcBef>
                          <a:spcPts val="2060"/>
                        </a:spcBef>
                      </a:pPr>
                      <a:r>
                        <a:rPr sz="2000" spc="-90" dirty="0">
                          <a:latin typeface="Trebuchet MS"/>
                          <a:cs typeface="Trebuchet MS"/>
                        </a:rPr>
                        <a:t>Actual</a:t>
                      </a:r>
                      <a:endParaRPr sz="2000">
                        <a:latin typeface="Trebuchet MS"/>
                        <a:cs typeface="Trebuchet MS"/>
                      </a:endParaRPr>
                    </a:p>
                    <a:p>
                      <a:pPr marL="12700" algn="ctr">
                        <a:lnSpc>
                          <a:spcPts val="2370"/>
                        </a:lnSpc>
                      </a:pPr>
                      <a:r>
                        <a:rPr sz="2000" spc="-95" dirty="0">
                          <a:latin typeface="Trebuchet MS"/>
                          <a:cs typeface="Trebuchet MS"/>
                        </a:rPr>
                        <a:t>Attrition</a:t>
                      </a:r>
                      <a:endParaRPr sz="2000">
                        <a:latin typeface="Trebuchet MS"/>
                        <a:cs typeface="Trebuchet MS"/>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a:lnSpc>
                          <a:spcPct val="100000"/>
                        </a:lnSpc>
                      </a:pPr>
                      <a:endParaRPr sz="16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1430" algn="ctr">
                        <a:lnSpc>
                          <a:spcPct val="100000"/>
                        </a:lnSpc>
                        <a:spcBef>
                          <a:spcPts val="244"/>
                        </a:spcBef>
                      </a:pPr>
                      <a:r>
                        <a:rPr sz="2000" spc="155" dirty="0">
                          <a:latin typeface="Trebuchet MS"/>
                          <a:cs typeface="Trebuchet MS"/>
                        </a:rPr>
                        <a:t>No</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25120">
                        <a:lnSpc>
                          <a:spcPct val="100000"/>
                        </a:lnSpc>
                        <a:spcBef>
                          <a:spcPts val="244"/>
                        </a:spcBef>
                      </a:pPr>
                      <a:r>
                        <a:rPr sz="2000" spc="-125" dirty="0">
                          <a:latin typeface="Trebuchet MS"/>
                          <a:cs typeface="Trebuchet MS"/>
                        </a:rPr>
                        <a:t>Yes</a:t>
                      </a:r>
                      <a:endParaRPr sz="2000">
                        <a:latin typeface="Trebuchet MS"/>
                        <a:cs typeface="Trebuchet M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1"/>
                  </a:ext>
                </a:extLst>
              </a:tr>
              <a:tr h="379095">
                <a:tc vMerge="1">
                  <a:txBody>
                    <a:bodyPr/>
                    <a:lstStyle/>
                    <a:p>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marL="12065" algn="ctr">
                        <a:lnSpc>
                          <a:spcPct val="100000"/>
                        </a:lnSpc>
                        <a:spcBef>
                          <a:spcPts val="245"/>
                        </a:spcBef>
                      </a:pPr>
                      <a:r>
                        <a:rPr sz="2000" spc="155" dirty="0">
                          <a:latin typeface="Trebuchet MS"/>
                          <a:cs typeface="Trebuchet MS"/>
                        </a:rPr>
                        <a:t>No</a:t>
                      </a:r>
                      <a:endParaRPr sz="200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0795" algn="ctr">
                        <a:lnSpc>
                          <a:spcPct val="100000"/>
                        </a:lnSpc>
                        <a:spcBef>
                          <a:spcPts val="245"/>
                        </a:spcBef>
                      </a:pPr>
                      <a:r>
                        <a:rPr lang="en-US" sz="2000" spc="-45" dirty="0">
                          <a:latin typeface="Trebuchet MS"/>
                          <a:cs typeface="Trebuchet MS"/>
                        </a:rPr>
                        <a:t>818</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66395">
                        <a:lnSpc>
                          <a:spcPct val="100000"/>
                        </a:lnSpc>
                        <a:spcBef>
                          <a:spcPts val="245"/>
                        </a:spcBef>
                      </a:pPr>
                      <a:r>
                        <a:rPr lang="en-US" sz="2000" spc="-45" dirty="0">
                          <a:latin typeface="Trebuchet MS"/>
                          <a:cs typeface="Trebuchet MS"/>
                        </a:rPr>
                        <a:t>292</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2"/>
                  </a:ext>
                </a:extLst>
              </a:tr>
              <a:tr h="379095">
                <a:tc vMerge="1">
                  <a:txBody>
                    <a:bodyPr/>
                    <a:lstStyle/>
                    <a:p>
                      <a:endParaRPr/>
                    </a:p>
                  </a:txBody>
                  <a:tcPr marL="0" marR="0" marT="261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marL="13970" algn="ctr">
                        <a:lnSpc>
                          <a:spcPct val="100000"/>
                        </a:lnSpc>
                        <a:spcBef>
                          <a:spcPts val="245"/>
                        </a:spcBef>
                      </a:pPr>
                      <a:r>
                        <a:rPr sz="2000" spc="-125" dirty="0">
                          <a:latin typeface="Trebuchet MS"/>
                          <a:cs typeface="Trebuchet MS"/>
                        </a:rPr>
                        <a:t>Yes</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10795" algn="ctr">
                        <a:lnSpc>
                          <a:spcPct val="100000"/>
                        </a:lnSpc>
                        <a:spcBef>
                          <a:spcPts val="245"/>
                        </a:spcBef>
                      </a:pPr>
                      <a:r>
                        <a:rPr lang="en-US" sz="2000" spc="-45" dirty="0">
                          <a:latin typeface="Trebuchet MS"/>
                          <a:cs typeface="Trebuchet MS"/>
                        </a:rPr>
                        <a:t>52</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tc>
                  <a:txBody>
                    <a:bodyPr/>
                    <a:lstStyle/>
                    <a:p>
                      <a:pPr marL="366395">
                        <a:lnSpc>
                          <a:spcPct val="100000"/>
                        </a:lnSpc>
                        <a:spcBef>
                          <a:spcPts val="245"/>
                        </a:spcBef>
                      </a:pPr>
                      <a:r>
                        <a:rPr lang="en-US" sz="2000" spc="-45" dirty="0">
                          <a:latin typeface="Trebuchet MS"/>
                          <a:cs typeface="Trebuchet MS"/>
                        </a:rPr>
                        <a:t>161</a:t>
                      </a:r>
                      <a:endParaRPr sz="2000" dirty="0">
                        <a:latin typeface="Trebuchet MS"/>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FE7"/>
                    </a:solidFill>
                  </a:tcPr>
                </a:tc>
                <a:extLst>
                  <a:ext uri="{0D108BD9-81ED-4DB2-BD59-A6C34878D82A}">
                    <a16:rowId xmlns:a16="http://schemas.microsoft.com/office/drawing/2014/main" val="10003"/>
                  </a:ext>
                </a:extLst>
              </a:tr>
            </a:tbl>
          </a:graphicData>
        </a:graphic>
      </p:graphicFrame>
      <p:sp>
        <p:nvSpPr>
          <p:cNvPr id="8" name="object 3">
            <a:extLst>
              <a:ext uri="{FF2B5EF4-FFF2-40B4-BE49-F238E27FC236}">
                <a16:creationId xmlns:a16="http://schemas.microsoft.com/office/drawing/2014/main" id="{025B92F2-E40A-4A7D-BB60-198C0084AEFD}"/>
              </a:ext>
            </a:extLst>
          </p:cNvPr>
          <p:cNvSpPr txBox="1"/>
          <p:nvPr/>
        </p:nvSpPr>
        <p:spPr>
          <a:xfrm>
            <a:off x="533399" y="2286000"/>
            <a:ext cx="5105401" cy="3283335"/>
          </a:xfrm>
          <a:prstGeom prst="rect">
            <a:avLst/>
          </a:prstGeom>
        </p:spPr>
        <p:txBody>
          <a:bodyPr vert="horz" wrap="square" lIns="0" tIns="12700" rIns="0" bIns="0" rtlCol="0">
            <a:spAutoFit/>
          </a:bodyPr>
          <a:lstStyle/>
          <a:p>
            <a:pPr marL="12700">
              <a:lnSpc>
                <a:spcPct val="100000"/>
              </a:lnSpc>
              <a:spcBef>
                <a:spcPts val="100"/>
              </a:spcBef>
            </a:pPr>
            <a:r>
              <a:rPr lang="en-US" spc="-100" dirty="0">
                <a:latin typeface="Trebuchet MS"/>
                <a:cs typeface="Trebuchet MS"/>
              </a:rPr>
              <a:t>Based on analysis, the optimal Cut Off value is 15.36%</a:t>
            </a:r>
          </a:p>
          <a:p>
            <a:pPr marL="12700">
              <a:lnSpc>
                <a:spcPct val="100000"/>
              </a:lnSpc>
              <a:spcBef>
                <a:spcPts val="100"/>
              </a:spcBef>
            </a:pPr>
            <a:endParaRPr lang="en-US" spc="-100" dirty="0">
              <a:latin typeface="Trebuchet MS"/>
              <a:cs typeface="Trebuchet MS"/>
            </a:endParaRPr>
          </a:p>
          <a:p>
            <a:pPr marL="12700">
              <a:lnSpc>
                <a:spcPct val="100000"/>
              </a:lnSpc>
              <a:spcBef>
                <a:spcPts val="100"/>
              </a:spcBef>
            </a:pPr>
            <a:r>
              <a:rPr lang="en-US" spc="-100" dirty="0">
                <a:latin typeface="Trebuchet MS"/>
                <a:cs typeface="Trebuchet MS"/>
              </a:rPr>
              <a:t>At Optimal Cut Off</a:t>
            </a:r>
            <a:r>
              <a:rPr spc="-55" dirty="0">
                <a:latin typeface="Trebuchet MS"/>
                <a:cs typeface="Trebuchet MS"/>
              </a:rPr>
              <a:t>:</a:t>
            </a:r>
            <a:endParaRPr dirty="0">
              <a:latin typeface="Trebuchet MS"/>
              <a:cs typeface="Trebuchet MS"/>
            </a:endParaRPr>
          </a:p>
          <a:p>
            <a:pPr marL="756285" indent="-286385">
              <a:lnSpc>
                <a:spcPct val="100000"/>
              </a:lnSpc>
              <a:spcBef>
                <a:spcPts val="1215"/>
              </a:spcBef>
              <a:buFont typeface="Courier New"/>
              <a:buChar char="o"/>
              <a:tabLst>
                <a:tab pos="756285" algn="l"/>
                <a:tab pos="756920" algn="l"/>
              </a:tabLst>
            </a:pPr>
            <a:r>
              <a:rPr spc="-50" dirty="0">
                <a:latin typeface="Trebuchet MS"/>
                <a:cs typeface="Trebuchet MS"/>
              </a:rPr>
              <a:t>Accuracy </a:t>
            </a:r>
            <a:r>
              <a:rPr spc="-75" dirty="0">
                <a:latin typeface="Trebuchet MS"/>
                <a:cs typeface="Trebuchet MS"/>
              </a:rPr>
              <a:t>of </a:t>
            </a:r>
            <a:r>
              <a:rPr spc="-80" dirty="0">
                <a:latin typeface="Trebuchet MS"/>
                <a:cs typeface="Trebuchet MS"/>
              </a:rPr>
              <a:t>the </a:t>
            </a:r>
            <a:r>
              <a:rPr spc="-65" dirty="0">
                <a:latin typeface="Trebuchet MS"/>
                <a:cs typeface="Trebuchet MS"/>
              </a:rPr>
              <a:t>model </a:t>
            </a:r>
            <a:r>
              <a:rPr spc="-60" dirty="0">
                <a:latin typeface="Trebuchet MS"/>
                <a:cs typeface="Trebuchet MS"/>
              </a:rPr>
              <a:t>-</a:t>
            </a:r>
            <a:r>
              <a:rPr spc="60" dirty="0">
                <a:latin typeface="Trebuchet MS"/>
                <a:cs typeface="Trebuchet MS"/>
              </a:rPr>
              <a:t> </a:t>
            </a:r>
            <a:r>
              <a:rPr lang="en-US" spc="15" dirty="0">
                <a:latin typeface="Trebuchet MS"/>
                <a:cs typeface="Trebuchet MS"/>
              </a:rPr>
              <a:t>74</a:t>
            </a:r>
            <a:r>
              <a:rPr spc="15" dirty="0">
                <a:latin typeface="Trebuchet MS"/>
                <a:cs typeface="Trebuchet MS"/>
              </a:rPr>
              <a:t>%</a:t>
            </a:r>
            <a:endParaRPr dirty="0">
              <a:latin typeface="Trebuchet MS"/>
              <a:cs typeface="Trebuchet MS"/>
            </a:endParaRPr>
          </a:p>
          <a:p>
            <a:pPr marL="756285" indent="-286385">
              <a:lnSpc>
                <a:spcPct val="100000"/>
              </a:lnSpc>
              <a:spcBef>
                <a:spcPts val="840"/>
              </a:spcBef>
              <a:buFont typeface="Courier New"/>
              <a:buChar char="o"/>
              <a:tabLst>
                <a:tab pos="756285" algn="l"/>
                <a:tab pos="756920" algn="l"/>
              </a:tabLst>
            </a:pPr>
            <a:r>
              <a:rPr spc="-75" dirty="0">
                <a:latin typeface="Trebuchet MS"/>
                <a:cs typeface="Trebuchet MS"/>
              </a:rPr>
              <a:t>Sensitivity </a:t>
            </a:r>
            <a:r>
              <a:rPr spc="-70" dirty="0">
                <a:latin typeface="Trebuchet MS"/>
                <a:cs typeface="Trebuchet MS"/>
              </a:rPr>
              <a:t>(True </a:t>
            </a:r>
            <a:r>
              <a:rPr spc="-75" dirty="0">
                <a:latin typeface="Trebuchet MS"/>
                <a:cs typeface="Trebuchet MS"/>
              </a:rPr>
              <a:t>Positive </a:t>
            </a:r>
            <a:r>
              <a:rPr spc="-70" dirty="0">
                <a:latin typeface="Trebuchet MS"/>
                <a:cs typeface="Trebuchet MS"/>
              </a:rPr>
              <a:t>Rate) </a:t>
            </a:r>
            <a:r>
              <a:rPr spc="-65" dirty="0">
                <a:latin typeface="Trebuchet MS"/>
                <a:cs typeface="Trebuchet MS"/>
              </a:rPr>
              <a:t>-</a:t>
            </a:r>
            <a:r>
              <a:rPr spc="40" dirty="0">
                <a:latin typeface="Trebuchet MS"/>
                <a:cs typeface="Trebuchet MS"/>
              </a:rPr>
              <a:t> </a:t>
            </a:r>
            <a:r>
              <a:rPr lang="en-US" spc="15" dirty="0">
                <a:latin typeface="Trebuchet MS"/>
                <a:cs typeface="Trebuchet MS"/>
              </a:rPr>
              <a:t>75</a:t>
            </a:r>
            <a:r>
              <a:rPr spc="15" dirty="0">
                <a:latin typeface="Trebuchet MS"/>
                <a:cs typeface="Trebuchet MS"/>
              </a:rPr>
              <a:t>%</a:t>
            </a:r>
            <a:endParaRPr dirty="0">
              <a:latin typeface="Trebuchet MS"/>
              <a:cs typeface="Trebuchet MS"/>
            </a:endParaRPr>
          </a:p>
          <a:p>
            <a:pPr marL="756285" indent="-286385">
              <a:lnSpc>
                <a:spcPct val="100000"/>
              </a:lnSpc>
              <a:spcBef>
                <a:spcPts val="840"/>
              </a:spcBef>
              <a:buFont typeface="Courier New"/>
              <a:buChar char="o"/>
              <a:tabLst>
                <a:tab pos="756285" algn="l"/>
                <a:tab pos="756920" algn="l"/>
              </a:tabLst>
            </a:pPr>
            <a:r>
              <a:rPr spc="-90" dirty="0">
                <a:latin typeface="Trebuchet MS"/>
                <a:cs typeface="Trebuchet MS"/>
              </a:rPr>
              <a:t>Specificity </a:t>
            </a:r>
            <a:r>
              <a:rPr spc="-70" dirty="0">
                <a:latin typeface="Trebuchet MS"/>
                <a:cs typeface="Trebuchet MS"/>
              </a:rPr>
              <a:t>(True </a:t>
            </a:r>
            <a:r>
              <a:rPr spc="-65" dirty="0">
                <a:latin typeface="Trebuchet MS"/>
                <a:cs typeface="Trebuchet MS"/>
              </a:rPr>
              <a:t>Negative </a:t>
            </a:r>
            <a:r>
              <a:rPr spc="-70" dirty="0">
                <a:latin typeface="Trebuchet MS"/>
                <a:cs typeface="Trebuchet MS"/>
              </a:rPr>
              <a:t>Rate) </a:t>
            </a:r>
            <a:r>
              <a:rPr spc="-65" dirty="0">
                <a:latin typeface="Trebuchet MS"/>
                <a:cs typeface="Trebuchet MS"/>
              </a:rPr>
              <a:t>-</a:t>
            </a:r>
            <a:r>
              <a:rPr spc="65" dirty="0">
                <a:latin typeface="Trebuchet MS"/>
                <a:cs typeface="Trebuchet MS"/>
              </a:rPr>
              <a:t> </a:t>
            </a:r>
            <a:r>
              <a:rPr lang="en-US" spc="15" dirty="0">
                <a:latin typeface="Trebuchet MS"/>
                <a:cs typeface="Trebuchet MS"/>
              </a:rPr>
              <a:t>74</a:t>
            </a:r>
            <a:r>
              <a:rPr spc="15" dirty="0">
                <a:latin typeface="Trebuchet MS"/>
                <a:cs typeface="Trebuchet MS"/>
              </a:rPr>
              <a:t>%</a:t>
            </a:r>
            <a:endParaRPr dirty="0">
              <a:latin typeface="Trebuchet MS"/>
              <a:cs typeface="Trebuchet MS"/>
            </a:endParaRPr>
          </a:p>
          <a:p>
            <a:pPr>
              <a:lnSpc>
                <a:spcPct val="100000"/>
              </a:lnSpc>
            </a:pPr>
            <a:endParaRPr dirty="0">
              <a:latin typeface="Times New Roman"/>
              <a:cs typeface="Times New Roman"/>
            </a:endParaRPr>
          </a:p>
          <a:p>
            <a:pPr>
              <a:lnSpc>
                <a:spcPct val="100000"/>
              </a:lnSpc>
              <a:spcBef>
                <a:spcPts val="10"/>
              </a:spcBef>
            </a:pPr>
            <a:endParaRPr dirty="0">
              <a:latin typeface="Times New Roman"/>
              <a:cs typeface="Times New Roman"/>
            </a:endParaRPr>
          </a:p>
          <a:p>
            <a:pPr marL="12700">
              <a:lnSpc>
                <a:spcPct val="100000"/>
              </a:lnSpc>
            </a:pPr>
            <a:r>
              <a:rPr spc="-95" dirty="0">
                <a:latin typeface="Trebuchet MS"/>
                <a:cs typeface="Trebuchet MS"/>
              </a:rPr>
              <a:t>Analysis:</a:t>
            </a:r>
            <a:endParaRPr dirty="0">
              <a:latin typeface="Trebuchet MS"/>
              <a:cs typeface="Trebuchet MS"/>
            </a:endParaRPr>
          </a:p>
          <a:p>
            <a:pPr marL="299085" marR="5080" indent="-287020">
              <a:lnSpc>
                <a:spcPct val="150000"/>
              </a:lnSpc>
              <a:spcBef>
                <a:spcPts val="100"/>
              </a:spcBef>
              <a:tabLst>
                <a:tab pos="299085" algn="l"/>
              </a:tabLst>
            </a:pPr>
            <a:r>
              <a:rPr dirty="0">
                <a:latin typeface="Courier New"/>
                <a:cs typeface="Courier New"/>
              </a:rPr>
              <a:t>o	</a:t>
            </a:r>
            <a:r>
              <a:rPr lang="en-US" spc="-80" dirty="0">
                <a:latin typeface="Trebuchet MS"/>
                <a:cs typeface="Trebuchet MS"/>
              </a:rPr>
              <a:t>We get a high sensitivity rate of 75%</a:t>
            </a:r>
            <a:endParaRPr dirty="0">
              <a:latin typeface="Trebuchet MS"/>
              <a:cs typeface="Trebuchet MS"/>
            </a:endParaRPr>
          </a:p>
        </p:txBody>
      </p:sp>
    </p:spTree>
    <p:extLst>
      <p:ext uri="{BB962C8B-B14F-4D97-AF65-F5344CB8AC3E}">
        <p14:creationId xmlns:p14="http://schemas.microsoft.com/office/powerpoint/2010/main" val="333360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798" y="1199920"/>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Model Evaluation – KS Statistic</a:t>
            </a:r>
            <a:endParaRPr lang="en-US" sz="2400" b="1" dirty="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a16="http://schemas.microsoft.com/office/drawing/2014/main" id="{D44D6396-42E2-4E10-B9FD-AB77A440FE41}"/>
              </a:ext>
            </a:extLst>
          </p:cNvPr>
          <p:cNvSpPr txBox="1"/>
          <p:nvPr/>
        </p:nvSpPr>
        <p:spPr>
          <a:xfrm>
            <a:off x="276861" y="2362200"/>
            <a:ext cx="4066539" cy="3714735"/>
          </a:xfrm>
          <a:prstGeom prst="rect">
            <a:avLst/>
          </a:prstGeom>
        </p:spPr>
        <p:txBody>
          <a:bodyPr vert="horz" wrap="square" lIns="0" tIns="12065" rIns="0" bIns="0" rtlCol="0">
            <a:spAutoFit/>
          </a:bodyPr>
          <a:lstStyle/>
          <a:p>
            <a:pPr marL="299085" indent="-286385" algn="just">
              <a:lnSpc>
                <a:spcPct val="150000"/>
              </a:lnSpc>
              <a:spcBef>
                <a:spcPts val="95"/>
              </a:spcBef>
              <a:buFont typeface="Courier New"/>
              <a:buChar char="o"/>
              <a:tabLst>
                <a:tab pos="299720" algn="l"/>
              </a:tabLst>
            </a:pPr>
            <a:r>
              <a:rPr spc="40" dirty="0">
                <a:latin typeface="Times New Roman" panose="02020603050405020304" pitchFamily="18" charset="0"/>
                <a:cs typeface="Times New Roman" panose="02020603050405020304" pitchFamily="18" charset="0"/>
              </a:rPr>
              <a:t>KS </a:t>
            </a:r>
            <a:r>
              <a:rPr spc="-114" dirty="0">
                <a:latin typeface="Times New Roman" panose="02020603050405020304" pitchFamily="18" charset="0"/>
                <a:cs typeface="Times New Roman" panose="02020603050405020304" pitchFamily="18" charset="0"/>
              </a:rPr>
              <a:t>Test </a:t>
            </a:r>
            <a:r>
              <a:rPr spc="-80" dirty="0">
                <a:latin typeface="Times New Roman" panose="02020603050405020304" pitchFamily="18" charset="0"/>
                <a:cs typeface="Times New Roman" panose="02020603050405020304" pitchFamily="18" charset="0"/>
              </a:rPr>
              <a:t>measures </a:t>
            </a:r>
            <a:r>
              <a:rPr spc="-45" dirty="0">
                <a:latin typeface="Times New Roman" panose="02020603050405020304" pitchFamily="18" charset="0"/>
                <a:cs typeface="Times New Roman" panose="02020603050405020304" pitchFamily="18" charset="0"/>
              </a:rPr>
              <a:t>to </a:t>
            </a:r>
            <a:r>
              <a:rPr spc="-85" dirty="0">
                <a:latin typeface="Times New Roman" panose="02020603050405020304" pitchFamily="18" charset="0"/>
                <a:cs typeface="Times New Roman" panose="02020603050405020304" pitchFamily="18" charset="0"/>
              </a:rPr>
              <a:t>check </a:t>
            </a:r>
            <a:r>
              <a:rPr spc="-75" dirty="0">
                <a:latin typeface="Times New Roman" panose="02020603050405020304" pitchFamily="18" charset="0"/>
                <a:cs typeface="Times New Roman" panose="02020603050405020304" pitchFamily="18" charset="0"/>
              </a:rPr>
              <a:t>whether </a:t>
            </a:r>
            <a:r>
              <a:rPr spc="-80" dirty="0">
                <a:latin typeface="Times New Roman" panose="02020603050405020304" pitchFamily="18" charset="0"/>
                <a:cs typeface="Times New Roman" panose="02020603050405020304" pitchFamily="18" charset="0"/>
              </a:rPr>
              <a:t>model </a:t>
            </a:r>
            <a:r>
              <a:rPr spc="-75" dirty="0">
                <a:latin typeface="Times New Roman" panose="02020603050405020304" pitchFamily="18" charset="0"/>
                <a:cs typeface="Times New Roman" panose="02020603050405020304" pitchFamily="18" charset="0"/>
              </a:rPr>
              <a:t>is </a:t>
            </a:r>
            <a:r>
              <a:rPr spc="-125" dirty="0">
                <a:latin typeface="Times New Roman" panose="02020603050405020304" pitchFamily="18" charset="0"/>
                <a:cs typeface="Times New Roman" panose="02020603050405020304" pitchFamily="18" charset="0"/>
              </a:rPr>
              <a:t>able</a:t>
            </a:r>
            <a:r>
              <a:rPr spc="15"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separate </a:t>
            </a:r>
            <a:r>
              <a:rPr spc="-100" dirty="0">
                <a:latin typeface="Times New Roman" panose="02020603050405020304" pitchFamily="18" charset="0"/>
                <a:cs typeface="Times New Roman" panose="02020603050405020304" pitchFamily="18" charset="0"/>
              </a:rPr>
              <a:t>events </a:t>
            </a:r>
            <a:r>
              <a:rPr spc="-105" dirty="0">
                <a:latin typeface="Times New Roman" panose="02020603050405020304" pitchFamily="18" charset="0"/>
                <a:cs typeface="Times New Roman" panose="02020603050405020304" pitchFamily="18" charset="0"/>
              </a:rPr>
              <a:t>and </a:t>
            </a:r>
            <a:r>
              <a:rPr spc="-95" dirty="0">
                <a:latin typeface="Times New Roman" panose="02020603050405020304" pitchFamily="18" charset="0"/>
                <a:cs typeface="Times New Roman" panose="02020603050405020304" pitchFamily="18" charset="0"/>
              </a:rPr>
              <a:t>non-events. </a:t>
            </a:r>
            <a:r>
              <a:rPr spc="-65" dirty="0">
                <a:latin typeface="Times New Roman" panose="02020603050405020304" pitchFamily="18" charset="0"/>
                <a:cs typeface="Times New Roman" panose="02020603050405020304" pitchFamily="18" charset="0"/>
              </a:rPr>
              <a:t>In </a:t>
            </a:r>
            <a:r>
              <a:rPr lang="en-US" spc="-95" dirty="0">
                <a:latin typeface="Times New Roman" panose="02020603050405020304" pitchFamily="18" charset="0"/>
                <a:cs typeface="Times New Roman" panose="02020603050405020304" pitchFamily="18" charset="0"/>
              </a:rPr>
              <a:t>our</a:t>
            </a:r>
            <a:r>
              <a:rPr spc="-55" dirty="0">
                <a:latin typeface="Times New Roman" panose="02020603050405020304" pitchFamily="18" charset="0"/>
                <a:cs typeface="Times New Roman" panose="02020603050405020304" pitchFamily="18" charset="0"/>
              </a:rPr>
              <a:t> </a:t>
            </a:r>
            <a:r>
              <a:rPr spc="-110" dirty="0">
                <a:latin typeface="Times New Roman" panose="02020603050405020304" pitchFamily="18" charset="0"/>
                <a:cs typeface="Times New Roman" panose="02020603050405020304" pitchFamily="18" charset="0"/>
              </a:rPr>
              <a:t>model, it </a:t>
            </a:r>
            <a:r>
              <a:rPr spc="-75" dirty="0">
                <a:latin typeface="Times New Roman" panose="02020603050405020304" pitchFamily="18" charset="0"/>
                <a:cs typeface="Times New Roman" panose="02020603050405020304" pitchFamily="18" charset="0"/>
              </a:rPr>
              <a:t>checks whether </a:t>
            </a:r>
            <a:r>
              <a:rPr spc="-100" dirty="0">
                <a:latin typeface="Times New Roman" panose="02020603050405020304" pitchFamily="18" charset="0"/>
                <a:cs typeface="Times New Roman" panose="02020603050405020304" pitchFamily="18" charset="0"/>
              </a:rPr>
              <a:t>the </a:t>
            </a:r>
            <a:r>
              <a:rPr spc="-20" dirty="0">
                <a:latin typeface="Times New Roman" panose="02020603050405020304" pitchFamily="18" charset="0"/>
                <a:cs typeface="Times New Roman" panose="02020603050405020304" pitchFamily="18" charset="0"/>
              </a:rPr>
              <a:t>our </a:t>
            </a:r>
            <a:r>
              <a:rPr spc="-80" dirty="0">
                <a:latin typeface="Times New Roman" panose="02020603050405020304" pitchFamily="18" charset="0"/>
                <a:cs typeface="Times New Roman" panose="02020603050405020304" pitchFamily="18" charset="0"/>
              </a:rPr>
              <a:t>model </a:t>
            </a:r>
            <a:r>
              <a:rPr spc="-75" dirty="0">
                <a:latin typeface="Times New Roman" panose="02020603050405020304" pitchFamily="18" charset="0"/>
                <a:cs typeface="Times New Roman" panose="02020603050405020304" pitchFamily="18" charset="0"/>
              </a:rPr>
              <a:t>is </a:t>
            </a:r>
            <a:r>
              <a:rPr spc="-125" dirty="0">
                <a:latin typeface="Times New Roman" panose="02020603050405020304" pitchFamily="18" charset="0"/>
                <a:cs typeface="Times New Roman" panose="02020603050405020304" pitchFamily="18" charset="0"/>
              </a:rPr>
              <a:t>able </a:t>
            </a:r>
            <a:r>
              <a:rPr spc="-45" dirty="0">
                <a:latin typeface="Times New Roman" panose="02020603050405020304" pitchFamily="18" charset="0"/>
                <a:cs typeface="Times New Roman" panose="02020603050405020304" pitchFamily="18" charset="0"/>
              </a:rPr>
              <a:t>to  </a:t>
            </a:r>
            <a:r>
              <a:rPr spc="-90" dirty="0">
                <a:latin typeface="Times New Roman" panose="02020603050405020304" pitchFamily="18" charset="0"/>
                <a:cs typeface="Times New Roman" panose="02020603050405020304" pitchFamily="18" charset="0"/>
              </a:rPr>
              <a:t>distinguish </a:t>
            </a:r>
            <a:r>
              <a:rPr spc="-100" dirty="0">
                <a:latin typeface="Times New Roman" panose="02020603050405020304" pitchFamily="18" charset="0"/>
                <a:cs typeface="Times New Roman" panose="02020603050405020304" pitchFamily="18" charset="0"/>
              </a:rPr>
              <a:t>between </a:t>
            </a:r>
            <a:r>
              <a:rPr spc="-95" dirty="0">
                <a:latin typeface="Times New Roman" panose="02020603050405020304" pitchFamily="18" charset="0"/>
                <a:cs typeface="Times New Roman" panose="02020603050405020304" pitchFamily="18" charset="0"/>
              </a:rPr>
              <a:t>employees </a:t>
            </a:r>
            <a:r>
              <a:rPr spc="-35" dirty="0">
                <a:latin typeface="Times New Roman" panose="02020603050405020304" pitchFamily="18" charset="0"/>
                <a:cs typeface="Times New Roman" panose="02020603050405020304" pitchFamily="18" charset="0"/>
              </a:rPr>
              <a:t>who </a:t>
            </a:r>
            <a:r>
              <a:rPr spc="-105" dirty="0">
                <a:latin typeface="Times New Roman" panose="02020603050405020304" pitchFamily="18" charset="0"/>
                <a:cs typeface="Times New Roman" panose="02020603050405020304" pitchFamily="18" charset="0"/>
              </a:rPr>
              <a:t>will </a:t>
            </a:r>
            <a:r>
              <a:rPr spc="-140" dirty="0">
                <a:latin typeface="Times New Roman" panose="02020603050405020304" pitchFamily="18" charset="0"/>
                <a:cs typeface="Times New Roman" panose="02020603050405020304" pitchFamily="18" charset="0"/>
              </a:rPr>
              <a:t>leave </a:t>
            </a:r>
            <a:r>
              <a:rPr spc="-105" dirty="0">
                <a:latin typeface="Times New Roman" panose="02020603050405020304" pitchFamily="18" charset="0"/>
                <a:cs typeface="Times New Roman" panose="02020603050405020304" pitchFamily="18" charset="0"/>
              </a:rPr>
              <a:t>and </a:t>
            </a:r>
            <a:r>
              <a:rPr spc="-100" dirty="0">
                <a:latin typeface="Times New Roman" panose="02020603050405020304" pitchFamily="18" charset="0"/>
                <a:cs typeface="Times New Roman" panose="02020603050405020304" pitchFamily="18" charset="0"/>
              </a:rPr>
              <a:t>employee  </a:t>
            </a:r>
            <a:r>
              <a:rPr spc="-35" dirty="0">
                <a:latin typeface="Times New Roman" panose="02020603050405020304" pitchFamily="18" charset="0"/>
                <a:cs typeface="Times New Roman" panose="02020603050405020304" pitchFamily="18" charset="0"/>
              </a:rPr>
              <a:t>who </a:t>
            </a:r>
            <a:r>
              <a:rPr lang="en-US" spc="-105" dirty="0">
                <a:latin typeface="Times New Roman" panose="02020603050405020304" pitchFamily="18" charset="0"/>
                <a:cs typeface="Times New Roman" panose="02020603050405020304" pitchFamily="18" charset="0"/>
              </a:rPr>
              <a:t>won’t leave.</a:t>
            </a:r>
          </a:p>
          <a:p>
            <a:pPr marL="12700" algn="just">
              <a:lnSpc>
                <a:spcPct val="150000"/>
              </a:lnSpc>
              <a:spcBef>
                <a:spcPts val="95"/>
              </a:spcBef>
              <a:tabLst>
                <a:tab pos="299720" algn="l"/>
              </a:tabLst>
            </a:pPr>
            <a:endParaRPr dirty="0">
              <a:latin typeface="Times New Roman" panose="02020603050405020304" pitchFamily="18" charset="0"/>
              <a:cs typeface="Times New Roman" panose="02020603050405020304" pitchFamily="18" charset="0"/>
            </a:endParaRPr>
          </a:p>
          <a:p>
            <a:pPr marL="299085" marR="48895" indent="-286385" algn="just">
              <a:lnSpc>
                <a:spcPct val="150000"/>
              </a:lnSpc>
              <a:buFont typeface="Courier New"/>
              <a:buChar char="o"/>
              <a:tabLst>
                <a:tab pos="299720" algn="l"/>
              </a:tabLst>
            </a:pPr>
            <a:r>
              <a:rPr spc="-140" dirty="0">
                <a:latin typeface="Times New Roman" panose="02020603050405020304" pitchFamily="18" charset="0"/>
                <a:cs typeface="Times New Roman" panose="02020603050405020304" pitchFamily="18" charset="0"/>
              </a:rPr>
              <a:t>Ideally, </a:t>
            </a:r>
            <a:r>
              <a:rPr spc="-100" dirty="0">
                <a:latin typeface="Times New Roman" panose="02020603050405020304" pitchFamily="18" charset="0"/>
                <a:cs typeface="Times New Roman" panose="02020603050405020304" pitchFamily="18" charset="0"/>
              </a:rPr>
              <a:t>the </a:t>
            </a:r>
            <a:r>
              <a:rPr spc="40" dirty="0">
                <a:latin typeface="Times New Roman" panose="02020603050405020304" pitchFamily="18" charset="0"/>
                <a:cs typeface="Times New Roman" panose="02020603050405020304" pitchFamily="18" charset="0"/>
              </a:rPr>
              <a:t>KS </a:t>
            </a:r>
            <a:r>
              <a:rPr spc="-50" dirty="0">
                <a:latin typeface="Times New Roman" panose="02020603050405020304" pitchFamily="18" charset="0"/>
                <a:cs typeface="Times New Roman" panose="02020603050405020304" pitchFamily="18" charset="0"/>
              </a:rPr>
              <a:t>score </a:t>
            </a:r>
            <a:r>
              <a:rPr spc="-100" dirty="0">
                <a:latin typeface="Times New Roman" panose="02020603050405020304" pitchFamily="18" charset="0"/>
                <a:cs typeface="Times New Roman" panose="02020603050405020304" pitchFamily="18" charset="0"/>
              </a:rPr>
              <a:t>lies between </a:t>
            </a:r>
            <a:r>
              <a:rPr spc="-45" dirty="0">
                <a:latin typeface="Times New Roman" panose="02020603050405020304" pitchFamily="18" charset="0"/>
                <a:cs typeface="Times New Roman" panose="02020603050405020304" pitchFamily="18" charset="0"/>
              </a:rPr>
              <a:t>40 </a:t>
            </a:r>
            <a:r>
              <a:rPr spc="-105" dirty="0">
                <a:latin typeface="Times New Roman" panose="02020603050405020304" pitchFamily="18" charset="0"/>
                <a:cs typeface="Times New Roman" panose="02020603050405020304" pitchFamily="18" charset="0"/>
              </a:rPr>
              <a:t>and </a:t>
            </a:r>
            <a:r>
              <a:rPr spc="-100" dirty="0">
                <a:latin typeface="Times New Roman" panose="02020603050405020304" pitchFamily="18" charset="0"/>
                <a:cs typeface="Times New Roman" panose="02020603050405020304" pitchFamily="18" charset="0"/>
              </a:rPr>
              <a:t>70. </a:t>
            </a:r>
            <a:r>
              <a:rPr spc="-65" dirty="0">
                <a:latin typeface="Times New Roman" panose="02020603050405020304" pitchFamily="18" charset="0"/>
                <a:cs typeface="Times New Roman" panose="02020603050405020304" pitchFamily="18" charset="0"/>
              </a:rPr>
              <a:t>In </a:t>
            </a:r>
            <a:r>
              <a:rPr spc="-80" dirty="0">
                <a:latin typeface="Times New Roman" panose="02020603050405020304" pitchFamily="18" charset="0"/>
                <a:cs typeface="Times New Roman" panose="02020603050405020304" pitchFamily="18" charset="0"/>
              </a:rPr>
              <a:t>this </a:t>
            </a:r>
            <a:r>
              <a:rPr spc="-120" dirty="0">
                <a:latin typeface="Times New Roman" panose="02020603050405020304" pitchFamily="18" charset="0"/>
                <a:cs typeface="Times New Roman" panose="02020603050405020304" pitchFamily="18" charset="0"/>
              </a:rPr>
              <a:t>case, </a:t>
            </a:r>
            <a:r>
              <a:rPr spc="40" dirty="0">
                <a:latin typeface="Times New Roman" panose="02020603050405020304" pitchFamily="18" charset="0"/>
                <a:cs typeface="Times New Roman" panose="02020603050405020304" pitchFamily="18" charset="0"/>
              </a:rPr>
              <a:t>KS  </a:t>
            </a:r>
            <a:r>
              <a:rPr spc="-50" dirty="0">
                <a:latin typeface="Times New Roman" panose="02020603050405020304" pitchFamily="18" charset="0"/>
                <a:cs typeface="Times New Roman" panose="02020603050405020304" pitchFamily="18" charset="0"/>
              </a:rPr>
              <a:t>score </a:t>
            </a:r>
            <a:r>
              <a:rPr spc="90" dirty="0">
                <a:latin typeface="Times New Roman" panose="02020603050405020304" pitchFamily="18" charset="0"/>
                <a:cs typeface="Times New Roman" panose="02020603050405020304" pitchFamily="18" charset="0"/>
              </a:rPr>
              <a:t>&gt; </a:t>
            </a:r>
            <a:r>
              <a:rPr spc="-40" dirty="0">
                <a:latin typeface="Times New Roman" panose="02020603050405020304" pitchFamily="18" charset="0"/>
                <a:cs typeface="Times New Roman" panose="02020603050405020304" pitchFamily="18" charset="0"/>
              </a:rPr>
              <a:t>40 </a:t>
            </a:r>
            <a:r>
              <a:rPr spc="-150" dirty="0">
                <a:latin typeface="Times New Roman" panose="02020603050405020304" pitchFamily="18" charset="0"/>
                <a:cs typeface="Times New Roman" panose="02020603050405020304" pitchFamily="18" charset="0"/>
              </a:rPr>
              <a:t>(i.e. </a:t>
            </a:r>
            <a:r>
              <a:rPr lang="en-US" spc="-55" dirty="0">
                <a:latin typeface="Times New Roman" panose="02020603050405020304" pitchFamily="18" charset="0"/>
                <a:cs typeface="Times New Roman" panose="02020603050405020304" pitchFamily="18" charset="0"/>
              </a:rPr>
              <a:t>49.2</a:t>
            </a:r>
            <a:r>
              <a:rPr spc="-55"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which </a:t>
            </a:r>
            <a:r>
              <a:rPr spc="-75" dirty="0">
                <a:latin typeface="Times New Roman" panose="02020603050405020304" pitchFamily="18" charset="0"/>
                <a:cs typeface="Times New Roman" panose="02020603050405020304" pitchFamily="18" charset="0"/>
              </a:rPr>
              <a:t>is </a:t>
            </a:r>
            <a:r>
              <a:rPr spc="-45" dirty="0">
                <a:latin typeface="Times New Roman" panose="02020603050405020304" pitchFamily="18" charset="0"/>
                <a:cs typeface="Times New Roman" panose="02020603050405020304" pitchFamily="18" charset="0"/>
              </a:rPr>
              <a:t>good</a:t>
            </a:r>
            <a:r>
              <a:rPr spc="-220" dirty="0">
                <a:latin typeface="Times New Roman" panose="02020603050405020304" pitchFamily="18" charset="0"/>
                <a:cs typeface="Times New Roman" panose="02020603050405020304" pitchFamily="18" charset="0"/>
              </a:rPr>
              <a:t> </a:t>
            </a:r>
            <a:r>
              <a:rPr spc="-110" dirty="0">
                <a:latin typeface="Times New Roman" panose="02020603050405020304" pitchFamily="18" charset="0"/>
                <a:cs typeface="Times New Roman" panose="02020603050405020304" pitchFamily="18" charset="0"/>
              </a:rPr>
              <a:t>model.</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7D0D5B-4101-4D1D-814D-CDBD0BAE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582" y="2596718"/>
            <a:ext cx="5350818" cy="3467393"/>
          </a:xfrm>
          <a:prstGeom prst="rect">
            <a:avLst/>
          </a:prstGeom>
        </p:spPr>
      </p:pic>
    </p:spTree>
    <p:extLst>
      <p:ext uri="{BB962C8B-B14F-4D97-AF65-F5344CB8AC3E}">
        <p14:creationId xmlns:p14="http://schemas.microsoft.com/office/powerpoint/2010/main" val="113201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798" y="1199920"/>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Model Evaluation – Lift And Gain</a:t>
            </a:r>
            <a:endParaRPr lang="en-US" sz="2400" b="1" dirty="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a16="http://schemas.microsoft.com/office/drawing/2014/main" id="{D44D6396-42E2-4E10-B9FD-AB77A440FE41}"/>
              </a:ext>
            </a:extLst>
          </p:cNvPr>
          <p:cNvSpPr txBox="1"/>
          <p:nvPr/>
        </p:nvSpPr>
        <p:spPr>
          <a:xfrm>
            <a:off x="304800" y="4337155"/>
            <a:ext cx="4066539" cy="843180"/>
          </a:xfrm>
          <a:prstGeom prst="rect">
            <a:avLst/>
          </a:prstGeom>
        </p:spPr>
        <p:txBody>
          <a:bodyPr vert="horz" wrap="square" lIns="0" tIns="12065" rIns="0" bIns="0" rtlCol="0">
            <a:spAutoFit/>
          </a:bodyPr>
          <a:lstStyle/>
          <a:p>
            <a:pPr marL="12700">
              <a:lnSpc>
                <a:spcPct val="100000"/>
              </a:lnSpc>
              <a:spcBef>
                <a:spcPts val="95"/>
              </a:spcBef>
            </a:pPr>
            <a:r>
              <a:rPr lang="en-US" u="sng" spc="-65" dirty="0">
                <a:uFill>
                  <a:solidFill>
                    <a:srgbClr val="FFFFFF"/>
                  </a:solidFill>
                </a:uFill>
                <a:latin typeface="Trebuchet MS"/>
                <a:cs typeface="Trebuchet MS"/>
              </a:rPr>
              <a:t>Gain </a:t>
            </a:r>
            <a:r>
              <a:rPr lang="en-US" u="sng" spc="-60" dirty="0">
                <a:uFill>
                  <a:solidFill>
                    <a:srgbClr val="FFFFFF"/>
                  </a:solidFill>
                </a:uFill>
                <a:latin typeface="Trebuchet MS"/>
                <a:cs typeface="Trebuchet MS"/>
              </a:rPr>
              <a:t>Chart</a:t>
            </a:r>
            <a:r>
              <a:rPr lang="en-US" spc="-60" dirty="0">
                <a:latin typeface="Trebuchet MS"/>
                <a:cs typeface="Trebuchet MS"/>
              </a:rPr>
              <a:t>: </a:t>
            </a:r>
            <a:r>
              <a:rPr lang="en-US" spc="-80" dirty="0">
                <a:latin typeface="Trebuchet MS"/>
                <a:cs typeface="Trebuchet MS"/>
              </a:rPr>
              <a:t>Based </a:t>
            </a:r>
            <a:r>
              <a:rPr lang="en-US" spc="-30" dirty="0">
                <a:latin typeface="Trebuchet MS"/>
                <a:cs typeface="Trebuchet MS"/>
              </a:rPr>
              <a:t>on </a:t>
            </a:r>
            <a:r>
              <a:rPr lang="en-US" spc="-120" dirty="0">
                <a:latin typeface="Trebuchet MS"/>
                <a:cs typeface="Trebuchet MS"/>
              </a:rPr>
              <a:t>gain</a:t>
            </a:r>
            <a:r>
              <a:rPr lang="en-US" spc="35" dirty="0">
                <a:latin typeface="Trebuchet MS"/>
                <a:cs typeface="Trebuchet MS"/>
              </a:rPr>
              <a:t> </a:t>
            </a:r>
            <a:r>
              <a:rPr lang="en-US" spc="-105" dirty="0">
                <a:latin typeface="Trebuchet MS"/>
                <a:cs typeface="Trebuchet MS"/>
              </a:rPr>
              <a:t>chart, </a:t>
            </a:r>
            <a:r>
              <a:rPr lang="en-US" spc="-95" dirty="0">
                <a:latin typeface="Trebuchet MS"/>
                <a:cs typeface="Trebuchet MS"/>
              </a:rPr>
              <a:t>we </a:t>
            </a:r>
            <a:r>
              <a:rPr lang="en-US" spc="-110" dirty="0">
                <a:latin typeface="Trebuchet MS"/>
                <a:cs typeface="Trebuchet MS"/>
              </a:rPr>
              <a:t>identified </a:t>
            </a:r>
            <a:r>
              <a:rPr lang="en-US" spc="-20" dirty="0">
                <a:latin typeface="Trebuchet MS"/>
                <a:cs typeface="Trebuchet MS"/>
              </a:rPr>
              <a:t>our </a:t>
            </a:r>
            <a:r>
              <a:rPr lang="en-US" spc="-80" dirty="0">
                <a:latin typeface="Trebuchet MS"/>
                <a:cs typeface="Trebuchet MS"/>
              </a:rPr>
              <a:t>model </a:t>
            </a:r>
            <a:r>
              <a:rPr lang="en-US" spc="-75" dirty="0">
                <a:latin typeface="Trebuchet MS"/>
                <a:cs typeface="Trebuchet MS"/>
              </a:rPr>
              <a:t>is performing well as shown by KS Statistic chart.</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F66C20-23DD-41BB-BA26-9EA60915B2B7}"/>
              </a:ext>
            </a:extLst>
          </p:cNvPr>
          <p:cNvPicPr>
            <a:picLocks noChangeAspect="1"/>
          </p:cNvPicPr>
          <p:nvPr/>
        </p:nvPicPr>
        <p:blipFill>
          <a:blip r:embed="rId3"/>
          <a:stretch>
            <a:fillRect/>
          </a:stretch>
        </p:blipFill>
        <p:spPr>
          <a:xfrm>
            <a:off x="5257800" y="2146804"/>
            <a:ext cx="4220174" cy="3478792"/>
          </a:xfrm>
          <a:prstGeom prst="rect">
            <a:avLst/>
          </a:prstGeom>
        </p:spPr>
      </p:pic>
      <p:sp>
        <p:nvSpPr>
          <p:cNvPr id="5" name="Rectangle 4">
            <a:extLst>
              <a:ext uri="{FF2B5EF4-FFF2-40B4-BE49-F238E27FC236}">
                <a16:creationId xmlns:a16="http://schemas.microsoft.com/office/drawing/2014/main" id="{83B5558B-6B9E-4CB1-BE3B-59437CDBE3FD}"/>
              </a:ext>
            </a:extLst>
          </p:cNvPr>
          <p:cNvSpPr/>
          <p:nvPr/>
        </p:nvSpPr>
        <p:spPr>
          <a:xfrm>
            <a:off x="228600" y="2895600"/>
            <a:ext cx="5029200" cy="1200329"/>
          </a:xfrm>
          <a:prstGeom prst="rect">
            <a:avLst/>
          </a:prstGeom>
        </p:spPr>
        <p:txBody>
          <a:bodyPr>
            <a:spAutoFit/>
          </a:bodyPr>
          <a:lstStyle/>
          <a:p>
            <a:pPr marL="12700">
              <a:lnSpc>
                <a:spcPct val="100000"/>
              </a:lnSpc>
              <a:spcBef>
                <a:spcPts val="95"/>
              </a:spcBef>
            </a:pPr>
            <a:r>
              <a:rPr lang="en-US" u="sng" spc="-114" dirty="0">
                <a:uFill>
                  <a:solidFill>
                    <a:srgbClr val="FFFFFF"/>
                  </a:solidFill>
                </a:uFill>
                <a:latin typeface="Trebuchet MS"/>
                <a:cs typeface="Trebuchet MS"/>
              </a:rPr>
              <a:t>Lift </a:t>
            </a:r>
            <a:r>
              <a:rPr lang="en-US" u="sng" spc="-60" dirty="0">
                <a:uFill>
                  <a:solidFill>
                    <a:srgbClr val="FFFFFF"/>
                  </a:solidFill>
                </a:uFill>
                <a:latin typeface="Trebuchet MS"/>
                <a:cs typeface="Trebuchet MS"/>
              </a:rPr>
              <a:t>Chart</a:t>
            </a:r>
            <a:r>
              <a:rPr lang="en-US" spc="-60" dirty="0">
                <a:latin typeface="Trebuchet MS"/>
                <a:cs typeface="Trebuchet MS"/>
              </a:rPr>
              <a:t>: </a:t>
            </a:r>
            <a:r>
              <a:rPr lang="en-US" spc="-80" dirty="0">
                <a:latin typeface="Trebuchet MS"/>
                <a:cs typeface="Trebuchet MS"/>
              </a:rPr>
              <a:t>Based </a:t>
            </a:r>
            <a:r>
              <a:rPr lang="en-US" spc="-30" dirty="0">
                <a:latin typeface="Trebuchet MS"/>
                <a:cs typeface="Trebuchet MS"/>
              </a:rPr>
              <a:t>on </a:t>
            </a:r>
            <a:r>
              <a:rPr lang="en-US" spc="-140" dirty="0">
                <a:latin typeface="Trebuchet MS"/>
                <a:cs typeface="Trebuchet MS"/>
              </a:rPr>
              <a:t>lift </a:t>
            </a:r>
            <a:r>
              <a:rPr lang="en-US" spc="-105" dirty="0">
                <a:latin typeface="Trebuchet MS"/>
                <a:cs typeface="Trebuchet MS"/>
              </a:rPr>
              <a:t>chart, </a:t>
            </a:r>
            <a:r>
              <a:rPr lang="en-US" spc="-95" dirty="0">
                <a:latin typeface="Trebuchet MS"/>
                <a:cs typeface="Trebuchet MS"/>
              </a:rPr>
              <a:t>we</a:t>
            </a:r>
            <a:r>
              <a:rPr lang="en-US" spc="-25" dirty="0">
                <a:latin typeface="Trebuchet MS"/>
                <a:cs typeface="Trebuchet MS"/>
              </a:rPr>
              <a:t> </a:t>
            </a:r>
            <a:r>
              <a:rPr lang="en-US" spc="-110" dirty="0">
                <a:latin typeface="Trebuchet MS"/>
                <a:cs typeface="Trebuchet MS"/>
              </a:rPr>
              <a:t>identified </a:t>
            </a:r>
            <a:r>
              <a:rPr lang="en-US" spc="-20" dirty="0">
                <a:latin typeface="Trebuchet MS"/>
                <a:cs typeface="Trebuchet MS"/>
              </a:rPr>
              <a:t>our </a:t>
            </a:r>
            <a:r>
              <a:rPr lang="en-US" spc="-80" dirty="0">
                <a:latin typeface="Trebuchet MS"/>
                <a:cs typeface="Trebuchet MS"/>
              </a:rPr>
              <a:t>model </a:t>
            </a:r>
            <a:r>
              <a:rPr lang="en-US" spc="-75" dirty="0">
                <a:latin typeface="Trebuchet MS"/>
                <a:cs typeface="Trebuchet MS"/>
              </a:rPr>
              <a:t>is outperforming </a:t>
            </a:r>
            <a:r>
              <a:rPr lang="en-US" spc="-160" dirty="0">
                <a:latin typeface="Trebuchet MS"/>
                <a:cs typeface="Trebuchet MS"/>
              </a:rPr>
              <a:t>a </a:t>
            </a:r>
            <a:r>
              <a:rPr lang="en-US" spc="-65" dirty="0">
                <a:latin typeface="Trebuchet MS"/>
                <a:cs typeface="Trebuchet MS"/>
              </a:rPr>
              <a:t>random </a:t>
            </a:r>
            <a:r>
              <a:rPr lang="en-US" spc="-105" dirty="0">
                <a:latin typeface="Trebuchet MS"/>
                <a:cs typeface="Trebuchet MS"/>
              </a:rPr>
              <a:t>model.  </a:t>
            </a:r>
            <a:r>
              <a:rPr lang="en-US" spc="25" dirty="0">
                <a:latin typeface="Trebuchet MS"/>
                <a:cs typeface="Trebuchet MS"/>
              </a:rPr>
              <a:t>We </a:t>
            </a:r>
            <a:r>
              <a:rPr lang="en-US" spc="-110" dirty="0">
                <a:latin typeface="Trebuchet MS"/>
                <a:cs typeface="Trebuchet MS"/>
              </a:rPr>
              <a:t>can </a:t>
            </a:r>
            <a:r>
              <a:rPr lang="en-US" spc="-90" dirty="0">
                <a:latin typeface="Trebuchet MS"/>
                <a:cs typeface="Trebuchet MS"/>
              </a:rPr>
              <a:t>predict </a:t>
            </a:r>
            <a:r>
              <a:rPr lang="en-US" spc="-70" dirty="0">
                <a:latin typeface="Trebuchet MS"/>
                <a:cs typeface="Trebuchet MS"/>
              </a:rPr>
              <a:t>true </a:t>
            </a:r>
            <a:r>
              <a:rPr lang="en-US" spc="-85" dirty="0">
                <a:latin typeface="Trebuchet MS"/>
                <a:cs typeface="Trebuchet MS"/>
              </a:rPr>
              <a:t>positive </a:t>
            </a:r>
            <a:r>
              <a:rPr lang="en-US" spc="-95" dirty="0">
                <a:latin typeface="Trebuchet MS"/>
                <a:cs typeface="Trebuchet MS"/>
              </a:rPr>
              <a:t>rate</a:t>
            </a:r>
            <a:r>
              <a:rPr lang="en-US" spc="135" dirty="0">
                <a:latin typeface="Trebuchet MS"/>
                <a:cs typeface="Trebuchet MS"/>
              </a:rPr>
              <a:t> </a:t>
            </a:r>
            <a:r>
              <a:rPr lang="en-US" spc="-55" dirty="0">
                <a:latin typeface="Trebuchet MS"/>
                <a:cs typeface="Trebuchet MS"/>
              </a:rPr>
              <a:t>more</a:t>
            </a:r>
            <a:r>
              <a:rPr lang="en-US" dirty="0">
                <a:latin typeface="Trebuchet MS"/>
                <a:cs typeface="Trebuchet MS"/>
              </a:rPr>
              <a:t> </a:t>
            </a:r>
            <a:r>
              <a:rPr lang="en-US" spc="-125" dirty="0">
                <a:latin typeface="Trebuchet MS"/>
                <a:cs typeface="Trebuchet MS"/>
              </a:rPr>
              <a:t>efficiently </a:t>
            </a:r>
            <a:r>
              <a:rPr lang="en-US" spc="-85" dirty="0">
                <a:latin typeface="Trebuchet MS"/>
                <a:cs typeface="Trebuchet MS"/>
              </a:rPr>
              <a:t>using </a:t>
            </a:r>
            <a:r>
              <a:rPr lang="en-US" spc="-20" dirty="0">
                <a:latin typeface="Trebuchet MS"/>
                <a:cs typeface="Trebuchet MS"/>
              </a:rPr>
              <a:t>our </a:t>
            </a:r>
            <a:r>
              <a:rPr lang="en-US" spc="-80" dirty="0">
                <a:latin typeface="Trebuchet MS"/>
                <a:cs typeface="Trebuchet MS"/>
              </a:rPr>
              <a:t>model compared </a:t>
            </a:r>
            <a:r>
              <a:rPr lang="en-US" spc="-45" dirty="0">
                <a:latin typeface="Trebuchet MS"/>
                <a:cs typeface="Trebuchet MS"/>
              </a:rPr>
              <a:t>to </a:t>
            </a:r>
            <a:r>
              <a:rPr lang="en-US" spc="-160" dirty="0">
                <a:latin typeface="Trebuchet MS"/>
                <a:cs typeface="Trebuchet MS"/>
              </a:rPr>
              <a:t>a  </a:t>
            </a:r>
            <a:r>
              <a:rPr lang="en-US" spc="-65" dirty="0">
                <a:latin typeface="Trebuchet MS"/>
                <a:cs typeface="Trebuchet MS"/>
              </a:rPr>
              <a:t>random</a:t>
            </a:r>
            <a:r>
              <a:rPr lang="en-US" spc="-30" dirty="0">
                <a:latin typeface="Trebuchet MS"/>
                <a:cs typeface="Trebuchet MS"/>
              </a:rPr>
              <a:t> </a:t>
            </a:r>
            <a:r>
              <a:rPr lang="en-US" spc="-110" dirty="0">
                <a:latin typeface="Trebuchet MS"/>
                <a:cs typeface="Trebuchet MS"/>
              </a:rPr>
              <a:t>model.</a:t>
            </a:r>
            <a:endParaRPr lang="en-US" dirty="0">
              <a:latin typeface="Trebuchet MS"/>
              <a:cs typeface="Trebuchet MS"/>
            </a:endParaRPr>
          </a:p>
        </p:txBody>
      </p:sp>
    </p:spTree>
    <p:extLst>
      <p:ext uri="{BB962C8B-B14F-4D97-AF65-F5344CB8AC3E}">
        <p14:creationId xmlns:p14="http://schemas.microsoft.com/office/powerpoint/2010/main" val="162721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800" y="1364903"/>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82D6A6-9A30-4E5C-9A9C-1510211A66FB}"/>
              </a:ext>
            </a:extLst>
          </p:cNvPr>
          <p:cNvSpPr txBox="1"/>
          <p:nvPr/>
        </p:nvSpPr>
        <p:spPr>
          <a:xfrm>
            <a:off x="152400" y="2057400"/>
            <a:ext cx="9528762" cy="923330"/>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Based on the Logistic Regression model, the following attributes have been identified as key factors </a:t>
            </a:r>
          </a:p>
          <a:p>
            <a:pPr algn="just"/>
            <a:r>
              <a:rPr lang="en-US" dirty="0">
                <a:latin typeface="Times New Roman" panose="02020603050405020304" pitchFamily="18" charset="0"/>
                <a:cs typeface="Times New Roman" panose="02020603050405020304" pitchFamily="18" charset="0"/>
              </a:rPr>
              <a:t>that contribute to the high attrition rate of employees and could help the management to take </a:t>
            </a:r>
          </a:p>
          <a:p>
            <a:pPr algn="just"/>
            <a:r>
              <a:rPr lang="en-US" dirty="0">
                <a:latin typeface="Times New Roman" panose="02020603050405020304" pitchFamily="18" charset="0"/>
                <a:cs typeface="Times New Roman" panose="02020603050405020304" pitchFamily="18" charset="0"/>
              </a:rPr>
              <a:t>appropriate actions to reduce attrition rate</a:t>
            </a:r>
          </a:p>
        </p:txBody>
      </p:sp>
      <p:sp>
        <p:nvSpPr>
          <p:cNvPr id="6" name="Rectangle 5">
            <a:extLst>
              <a:ext uri="{FF2B5EF4-FFF2-40B4-BE49-F238E27FC236}">
                <a16:creationId xmlns:a16="http://schemas.microsoft.com/office/drawing/2014/main" id="{97A29775-82CB-4D42-A23C-BD7DA847D676}"/>
              </a:ext>
            </a:extLst>
          </p:cNvPr>
          <p:cNvSpPr/>
          <p:nvPr/>
        </p:nvSpPr>
        <p:spPr>
          <a:xfrm>
            <a:off x="522950" y="2980730"/>
            <a:ext cx="9220200" cy="4619854"/>
          </a:xfrm>
          <a:prstGeom prst="rect">
            <a:avLst/>
          </a:prstGeom>
        </p:spPr>
        <p:txBody>
          <a:bodyPr wrap="square">
            <a:spAutoFit/>
          </a:bodyPr>
          <a:lstStyle/>
          <a:p>
            <a:pPr>
              <a:lnSpc>
                <a:spcPct val="150000"/>
              </a:lnSpc>
            </a:pPr>
            <a:r>
              <a:rPr lang="en-US" dirty="0"/>
              <a:t>Age                         		  - Younger employees have high risk of leaving</a:t>
            </a:r>
          </a:p>
          <a:p>
            <a:pPr>
              <a:lnSpc>
                <a:spcPct val="150000"/>
              </a:lnSpc>
            </a:pPr>
            <a:r>
              <a:rPr lang="en-US" dirty="0" err="1"/>
              <a:t>TrainingTimesLastYear</a:t>
            </a:r>
            <a:r>
              <a:rPr lang="en-US" dirty="0"/>
              <a:t>      	  - More trainings, then employee tends to stay </a:t>
            </a:r>
          </a:p>
          <a:p>
            <a:pPr>
              <a:lnSpc>
                <a:spcPct val="150000"/>
              </a:lnSpc>
            </a:pPr>
            <a:r>
              <a:rPr lang="en-US" dirty="0"/>
              <a:t>Years Since Last Promotion 	  - More frequent promotions, then employee tends to stay</a:t>
            </a:r>
          </a:p>
          <a:p>
            <a:pPr>
              <a:lnSpc>
                <a:spcPct val="150000"/>
              </a:lnSpc>
            </a:pPr>
            <a:r>
              <a:rPr lang="en-US" dirty="0"/>
              <a:t>Years with Current manager 	  - The higher the number of years with same manager, then 			     employee tends to stay </a:t>
            </a:r>
          </a:p>
          <a:p>
            <a:pPr>
              <a:lnSpc>
                <a:spcPct val="150000"/>
              </a:lnSpc>
            </a:pPr>
            <a:r>
              <a:rPr lang="en-US" dirty="0"/>
              <a:t>Environment Satisfaction   	  - The higher, the lesser chances of leaving</a:t>
            </a:r>
          </a:p>
          <a:p>
            <a:pPr>
              <a:lnSpc>
                <a:spcPct val="150000"/>
              </a:lnSpc>
            </a:pPr>
            <a:r>
              <a:rPr lang="en-US" dirty="0"/>
              <a:t>Job Satisfaction           	  - The higher, the lesser chances of leaving</a:t>
            </a:r>
          </a:p>
          <a:p>
            <a:pPr>
              <a:lnSpc>
                <a:spcPct val="150000"/>
              </a:lnSpc>
            </a:pPr>
            <a:r>
              <a:rPr lang="en-US" dirty="0"/>
              <a:t>Work life balance          	  - The higher, the lesser chances of leaving</a:t>
            </a:r>
          </a:p>
          <a:p>
            <a:pPr>
              <a:lnSpc>
                <a:spcPct val="150000"/>
              </a:lnSpc>
            </a:pPr>
            <a:r>
              <a:rPr lang="en-US" dirty="0"/>
              <a:t>Average working hours      	  - The higher the employee works above 8 hours, the higher 			     chances are of him leaving</a:t>
            </a:r>
          </a:p>
          <a:p>
            <a:pPr>
              <a:lnSpc>
                <a:spcPct val="150000"/>
              </a:lnSpc>
            </a:pPr>
            <a:r>
              <a:rPr lang="en-US" dirty="0"/>
              <a:t>Marital status single     	  - Single Employees have higher chances of leaving the company.</a:t>
            </a:r>
          </a:p>
        </p:txBody>
      </p:sp>
    </p:spTree>
    <p:extLst>
      <p:ext uri="{BB962C8B-B14F-4D97-AF65-F5344CB8AC3E}">
        <p14:creationId xmlns:p14="http://schemas.microsoft.com/office/powerpoint/2010/main" val="224699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09900" y="1717201"/>
            <a:ext cx="4038600" cy="470000"/>
          </a:xfrm>
          <a:prstGeom prst="rect">
            <a:avLst/>
          </a:prstGeom>
        </p:spPr>
        <p:txBody>
          <a:bodyPr vert="horz" wrap="square" lIns="0" tIns="15875" rIns="0" bIns="0" rtlCol="0">
            <a:spAutoFit/>
          </a:bodyPr>
          <a:lstStyle/>
          <a:p>
            <a:pPr marL="12700" algn="ctr">
              <a:lnSpc>
                <a:spcPct val="100000"/>
              </a:lnSpc>
              <a:spcBef>
                <a:spcPts val="125"/>
              </a:spcBef>
            </a:pPr>
            <a:r>
              <a:rPr lang="en-US" sz="2950" b="1" spc="-60" dirty="0">
                <a:latin typeface="Times New Roman"/>
                <a:cs typeface="Times New Roman"/>
              </a:rPr>
              <a:t>Problem Statement</a:t>
            </a:r>
            <a:endParaRPr sz="2950" dirty="0">
              <a:latin typeface="Times New Roman"/>
              <a:cs typeface="Times New Roman"/>
            </a:endParaRPr>
          </a:p>
        </p:txBody>
      </p:sp>
      <p:sp>
        <p:nvSpPr>
          <p:cNvPr id="4" name="object 4"/>
          <p:cNvSpPr txBox="1"/>
          <p:nvPr/>
        </p:nvSpPr>
        <p:spPr>
          <a:xfrm>
            <a:off x="512063" y="2514600"/>
            <a:ext cx="9090660" cy="4446345"/>
          </a:xfrm>
          <a:prstGeom prst="rect">
            <a:avLst/>
          </a:prstGeom>
        </p:spPr>
        <p:txBody>
          <a:bodyPr vert="horz" wrap="square" lIns="0" tIns="48260" rIns="0" bIns="0" rtlCol="0">
            <a:spAutoFit/>
          </a:bodyPr>
          <a:lstStyle/>
          <a:p>
            <a:pPr marL="12700" marR="5080" algn="just">
              <a:lnSpc>
                <a:spcPct val="90300"/>
              </a:lnSpc>
              <a:spcBef>
                <a:spcPts val="380"/>
              </a:spcBef>
            </a:pPr>
            <a:r>
              <a:rPr lang="en-US" sz="2300" spc="15" dirty="0">
                <a:latin typeface="Times New Roman"/>
                <a:cs typeface="Times New Roman"/>
              </a:rPr>
              <a:t>A large company named XYZ, employs, at any given point of time, around 4000 employees. However, every year, around 15% of its employees leave the company and need to be replaced with the talent pool available in the job market. The management believes that this level of attrition (employees leaving, either on their own or because they got fired) is bad for the company</a:t>
            </a:r>
          </a:p>
          <a:p>
            <a:pPr marL="12700" marR="5080" algn="just">
              <a:lnSpc>
                <a:spcPct val="90300"/>
              </a:lnSpc>
              <a:spcBef>
                <a:spcPts val="380"/>
              </a:spcBef>
            </a:pPr>
            <a:endParaRPr lang="en-US" sz="2300" spc="15" dirty="0">
              <a:latin typeface="Times New Roman"/>
              <a:cs typeface="Times New Roman"/>
            </a:endParaRPr>
          </a:p>
          <a:p>
            <a:pPr marL="12700" marR="5080" algn="just">
              <a:lnSpc>
                <a:spcPct val="90300"/>
              </a:lnSpc>
              <a:spcBef>
                <a:spcPts val="380"/>
              </a:spcBef>
            </a:pPr>
            <a:endParaRPr lang="en-US" sz="2300" spc="15" dirty="0">
              <a:latin typeface="Times New Roman"/>
              <a:cs typeface="Times New Roman"/>
            </a:endParaRPr>
          </a:p>
          <a:p>
            <a:pPr marL="12700" marR="5080" algn="just">
              <a:lnSpc>
                <a:spcPct val="90300"/>
              </a:lnSpc>
              <a:spcBef>
                <a:spcPts val="380"/>
              </a:spcBef>
            </a:pPr>
            <a:r>
              <a:rPr lang="en-US" sz="2300" b="1" spc="15" dirty="0">
                <a:latin typeface="Times New Roman"/>
                <a:cs typeface="Times New Roman"/>
              </a:rPr>
              <a:t>AIM:</a:t>
            </a:r>
          </a:p>
          <a:p>
            <a:pPr marL="12700" marR="5080" algn="just">
              <a:lnSpc>
                <a:spcPct val="90300"/>
              </a:lnSpc>
              <a:spcBef>
                <a:spcPts val="380"/>
              </a:spcBef>
            </a:pPr>
            <a:r>
              <a:rPr lang="en-US" sz="2300" spc="15" dirty="0">
                <a:latin typeface="Times New Roman"/>
                <a:cs typeface="Times New Roman"/>
              </a:rPr>
              <a:t>Required to model the probability of attrition using a logistic regression. The results thus obtained will be used by the management to understand what changes they should make to their workplace, in order to get most of their employees to stay.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879847" y="3873246"/>
            <a:ext cx="169545" cy="0"/>
          </a:xfrm>
          <a:custGeom>
            <a:avLst/>
            <a:gdLst/>
            <a:ahLst/>
            <a:cxnLst/>
            <a:rect l="l" t="t" r="r" b="b"/>
            <a:pathLst>
              <a:path w="169545">
                <a:moveTo>
                  <a:pt x="0" y="0"/>
                </a:moveTo>
                <a:lnTo>
                  <a:pt x="169163" y="0"/>
                </a:lnTo>
              </a:path>
            </a:pathLst>
          </a:custGeom>
          <a:ln w="25908">
            <a:solidFill>
              <a:srgbClr val="A9D18E"/>
            </a:solidFill>
          </a:ln>
        </p:spPr>
        <p:txBody>
          <a:bodyPr wrap="square" lIns="0" tIns="0" rIns="0" bIns="0" rtlCol="0"/>
          <a:lstStyle/>
          <a:p>
            <a:endParaRPr/>
          </a:p>
        </p:txBody>
      </p:sp>
      <p:sp>
        <p:nvSpPr>
          <p:cNvPr id="4" name="object 4"/>
          <p:cNvSpPr/>
          <p:nvPr/>
        </p:nvSpPr>
        <p:spPr>
          <a:xfrm>
            <a:off x="1932432" y="3421379"/>
            <a:ext cx="6062980" cy="439420"/>
          </a:xfrm>
          <a:custGeom>
            <a:avLst/>
            <a:gdLst/>
            <a:ahLst/>
            <a:cxnLst/>
            <a:rect l="l" t="t" r="r" b="b"/>
            <a:pathLst>
              <a:path w="6062980" h="439420">
                <a:moveTo>
                  <a:pt x="6062472" y="0"/>
                </a:moveTo>
                <a:lnTo>
                  <a:pt x="0" y="0"/>
                </a:lnTo>
                <a:lnTo>
                  <a:pt x="0" y="438912"/>
                </a:lnTo>
                <a:lnTo>
                  <a:pt x="6062472" y="438912"/>
                </a:lnTo>
                <a:lnTo>
                  <a:pt x="6062472" y="0"/>
                </a:lnTo>
                <a:close/>
              </a:path>
            </a:pathLst>
          </a:custGeom>
          <a:solidFill>
            <a:srgbClr val="A9D18E"/>
          </a:solidFill>
        </p:spPr>
        <p:txBody>
          <a:bodyPr wrap="square" lIns="0" tIns="0" rIns="0" bIns="0" rtlCol="0"/>
          <a:lstStyle/>
          <a:p>
            <a:endParaRPr/>
          </a:p>
        </p:txBody>
      </p:sp>
      <p:sp>
        <p:nvSpPr>
          <p:cNvPr id="5" name="object 5"/>
          <p:cNvSpPr/>
          <p:nvPr/>
        </p:nvSpPr>
        <p:spPr>
          <a:xfrm>
            <a:off x="1927860" y="3415284"/>
            <a:ext cx="6073140" cy="471170"/>
          </a:xfrm>
          <a:custGeom>
            <a:avLst/>
            <a:gdLst/>
            <a:ahLst/>
            <a:cxnLst/>
            <a:rect l="l" t="t" r="r" b="b"/>
            <a:pathLst>
              <a:path w="6073140" h="471170">
                <a:moveTo>
                  <a:pt x="2945891" y="445007"/>
                </a:moveTo>
                <a:lnTo>
                  <a:pt x="2945891" y="470915"/>
                </a:lnTo>
                <a:lnTo>
                  <a:pt x="2956560" y="470915"/>
                </a:lnTo>
                <a:lnTo>
                  <a:pt x="2956560" y="449579"/>
                </a:lnTo>
                <a:lnTo>
                  <a:pt x="2951988" y="449579"/>
                </a:lnTo>
                <a:lnTo>
                  <a:pt x="2945891" y="445007"/>
                </a:lnTo>
                <a:close/>
              </a:path>
              <a:path w="6073140" h="471170">
                <a:moveTo>
                  <a:pt x="6062471" y="438912"/>
                </a:moveTo>
                <a:lnTo>
                  <a:pt x="3115055" y="438912"/>
                </a:lnTo>
                <a:lnTo>
                  <a:pt x="3115055" y="470915"/>
                </a:lnTo>
                <a:lnTo>
                  <a:pt x="3125724" y="470915"/>
                </a:lnTo>
                <a:lnTo>
                  <a:pt x="3125724" y="449579"/>
                </a:lnTo>
                <a:lnTo>
                  <a:pt x="3121152" y="449579"/>
                </a:lnTo>
                <a:lnTo>
                  <a:pt x="3125724" y="445007"/>
                </a:lnTo>
                <a:lnTo>
                  <a:pt x="6062471" y="445007"/>
                </a:lnTo>
                <a:lnTo>
                  <a:pt x="6062471" y="438912"/>
                </a:lnTo>
                <a:close/>
              </a:path>
              <a:path w="6073140" h="471170">
                <a:moveTo>
                  <a:pt x="6073140" y="0"/>
                </a:moveTo>
                <a:lnTo>
                  <a:pt x="0" y="0"/>
                </a:lnTo>
                <a:lnTo>
                  <a:pt x="0" y="449579"/>
                </a:lnTo>
                <a:lnTo>
                  <a:pt x="2945891" y="449579"/>
                </a:lnTo>
                <a:lnTo>
                  <a:pt x="2945891" y="445007"/>
                </a:lnTo>
                <a:lnTo>
                  <a:pt x="9143" y="445007"/>
                </a:lnTo>
                <a:lnTo>
                  <a:pt x="4571" y="438912"/>
                </a:lnTo>
                <a:lnTo>
                  <a:pt x="9143" y="438912"/>
                </a:lnTo>
                <a:lnTo>
                  <a:pt x="9143" y="10667"/>
                </a:lnTo>
                <a:lnTo>
                  <a:pt x="4571" y="10667"/>
                </a:lnTo>
                <a:lnTo>
                  <a:pt x="9143" y="6095"/>
                </a:lnTo>
                <a:lnTo>
                  <a:pt x="6073140" y="6095"/>
                </a:lnTo>
                <a:lnTo>
                  <a:pt x="6073140" y="0"/>
                </a:lnTo>
                <a:close/>
              </a:path>
              <a:path w="6073140" h="471170">
                <a:moveTo>
                  <a:pt x="2956560" y="438912"/>
                </a:moveTo>
                <a:lnTo>
                  <a:pt x="9143" y="438912"/>
                </a:lnTo>
                <a:lnTo>
                  <a:pt x="9143" y="445007"/>
                </a:lnTo>
                <a:lnTo>
                  <a:pt x="2945891" y="445007"/>
                </a:lnTo>
                <a:lnTo>
                  <a:pt x="2951988" y="449579"/>
                </a:lnTo>
                <a:lnTo>
                  <a:pt x="2956560" y="449579"/>
                </a:lnTo>
                <a:lnTo>
                  <a:pt x="2956560" y="438912"/>
                </a:lnTo>
                <a:close/>
              </a:path>
              <a:path w="6073140" h="471170">
                <a:moveTo>
                  <a:pt x="3125724" y="445007"/>
                </a:moveTo>
                <a:lnTo>
                  <a:pt x="3121152" y="449579"/>
                </a:lnTo>
                <a:lnTo>
                  <a:pt x="3125724" y="449579"/>
                </a:lnTo>
                <a:lnTo>
                  <a:pt x="3125724" y="445007"/>
                </a:lnTo>
                <a:close/>
              </a:path>
              <a:path w="6073140" h="471170">
                <a:moveTo>
                  <a:pt x="6073140" y="438912"/>
                </a:moveTo>
                <a:lnTo>
                  <a:pt x="6067044" y="438912"/>
                </a:lnTo>
                <a:lnTo>
                  <a:pt x="6062471" y="445007"/>
                </a:lnTo>
                <a:lnTo>
                  <a:pt x="3125724" y="445007"/>
                </a:lnTo>
                <a:lnTo>
                  <a:pt x="3125724" y="449579"/>
                </a:lnTo>
                <a:lnTo>
                  <a:pt x="6073140" y="449579"/>
                </a:lnTo>
                <a:lnTo>
                  <a:pt x="6073140" y="438912"/>
                </a:lnTo>
                <a:close/>
              </a:path>
              <a:path w="6073140" h="471170">
                <a:moveTo>
                  <a:pt x="9143" y="438912"/>
                </a:moveTo>
                <a:lnTo>
                  <a:pt x="4571" y="438912"/>
                </a:lnTo>
                <a:lnTo>
                  <a:pt x="9143" y="445007"/>
                </a:lnTo>
                <a:lnTo>
                  <a:pt x="9143" y="438912"/>
                </a:lnTo>
                <a:close/>
              </a:path>
              <a:path w="6073140" h="471170">
                <a:moveTo>
                  <a:pt x="6062471" y="6095"/>
                </a:moveTo>
                <a:lnTo>
                  <a:pt x="6062471" y="445007"/>
                </a:lnTo>
                <a:lnTo>
                  <a:pt x="6067044" y="438912"/>
                </a:lnTo>
                <a:lnTo>
                  <a:pt x="6073140" y="438912"/>
                </a:lnTo>
                <a:lnTo>
                  <a:pt x="6073140" y="10667"/>
                </a:lnTo>
                <a:lnTo>
                  <a:pt x="6067044" y="10667"/>
                </a:lnTo>
                <a:lnTo>
                  <a:pt x="6062471" y="6095"/>
                </a:lnTo>
                <a:close/>
              </a:path>
              <a:path w="6073140" h="471170">
                <a:moveTo>
                  <a:pt x="9143" y="6095"/>
                </a:moveTo>
                <a:lnTo>
                  <a:pt x="4571" y="10667"/>
                </a:lnTo>
                <a:lnTo>
                  <a:pt x="9143" y="10667"/>
                </a:lnTo>
                <a:lnTo>
                  <a:pt x="9143" y="6095"/>
                </a:lnTo>
                <a:close/>
              </a:path>
              <a:path w="6073140" h="471170">
                <a:moveTo>
                  <a:pt x="6062471" y="6095"/>
                </a:moveTo>
                <a:lnTo>
                  <a:pt x="9143" y="6095"/>
                </a:lnTo>
                <a:lnTo>
                  <a:pt x="9143" y="10667"/>
                </a:lnTo>
                <a:lnTo>
                  <a:pt x="6062471" y="10667"/>
                </a:lnTo>
                <a:lnTo>
                  <a:pt x="6062471" y="6095"/>
                </a:lnTo>
                <a:close/>
              </a:path>
              <a:path w="6073140" h="471170">
                <a:moveTo>
                  <a:pt x="6073140" y="6095"/>
                </a:moveTo>
                <a:lnTo>
                  <a:pt x="6062471" y="6095"/>
                </a:lnTo>
                <a:lnTo>
                  <a:pt x="6067044" y="10667"/>
                </a:lnTo>
                <a:lnTo>
                  <a:pt x="6073140" y="10667"/>
                </a:lnTo>
                <a:lnTo>
                  <a:pt x="6073140" y="6095"/>
                </a:lnTo>
                <a:close/>
              </a:path>
            </a:pathLst>
          </a:custGeom>
          <a:solidFill>
            <a:srgbClr val="FFFFFF"/>
          </a:solidFill>
        </p:spPr>
        <p:txBody>
          <a:bodyPr wrap="square" lIns="0" tIns="0" rIns="0" bIns="0" rtlCol="0"/>
          <a:lstStyle/>
          <a:p>
            <a:endParaRPr/>
          </a:p>
        </p:txBody>
      </p:sp>
      <p:sp>
        <p:nvSpPr>
          <p:cNvPr id="6" name="object 6"/>
          <p:cNvSpPr/>
          <p:nvPr/>
        </p:nvSpPr>
        <p:spPr>
          <a:xfrm>
            <a:off x="1932432" y="2764535"/>
            <a:ext cx="6062980" cy="628015"/>
          </a:xfrm>
          <a:custGeom>
            <a:avLst/>
            <a:gdLst/>
            <a:ahLst/>
            <a:cxnLst/>
            <a:rect l="l" t="t" r="r" b="b"/>
            <a:pathLst>
              <a:path w="6062980" h="628014">
                <a:moveTo>
                  <a:pt x="3188208" y="470915"/>
                </a:moveTo>
                <a:lnTo>
                  <a:pt x="2874264" y="470915"/>
                </a:lnTo>
                <a:lnTo>
                  <a:pt x="3031235" y="627888"/>
                </a:lnTo>
                <a:lnTo>
                  <a:pt x="3188208" y="470915"/>
                </a:lnTo>
                <a:close/>
              </a:path>
              <a:path w="6062980" h="628014">
                <a:moveTo>
                  <a:pt x="3110484" y="406908"/>
                </a:moveTo>
                <a:lnTo>
                  <a:pt x="2953512" y="406908"/>
                </a:lnTo>
                <a:lnTo>
                  <a:pt x="2953512" y="470915"/>
                </a:lnTo>
                <a:lnTo>
                  <a:pt x="3110484" y="470915"/>
                </a:lnTo>
                <a:lnTo>
                  <a:pt x="3110484" y="406908"/>
                </a:lnTo>
                <a:close/>
              </a:path>
              <a:path w="6062980" h="628014">
                <a:moveTo>
                  <a:pt x="6062472" y="0"/>
                </a:moveTo>
                <a:lnTo>
                  <a:pt x="0" y="0"/>
                </a:lnTo>
                <a:lnTo>
                  <a:pt x="0" y="406908"/>
                </a:lnTo>
                <a:lnTo>
                  <a:pt x="6062472" y="406908"/>
                </a:lnTo>
                <a:lnTo>
                  <a:pt x="6062472" y="0"/>
                </a:lnTo>
                <a:close/>
              </a:path>
            </a:pathLst>
          </a:custGeom>
          <a:solidFill>
            <a:srgbClr val="C5E0B4"/>
          </a:solidFill>
        </p:spPr>
        <p:txBody>
          <a:bodyPr wrap="square" lIns="0" tIns="0" rIns="0" bIns="0" rtlCol="0"/>
          <a:lstStyle/>
          <a:p>
            <a:endParaRPr/>
          </a:p>
        </p:txBody>
      </p:sp>
      <p:sp>
        <p:nvSpPr>
          <p:cNvPr id="7" name="object 7"/>
          <p:cNvSpPr/>
          <p:nvPr/>
        </p:nvSpPr>
        <p:spPr>
          <a:xfrm>
            <a:off x="1927860" y="2758439"/>
            <a:ext cx="6073140" cy="640080"/>
          </a:xfrm>
          <a:custGeom>
            <a:avLst/>
            <a:gdLst/>
            <a:ahLst/>
            <a:cxnLst/>
            <a:rect l="l" t="t" r="r" b="b"/>
            <a:pathLst>
              <a:path w="6073140" h="640079">
                <a:moveTo>
                  <a:pt x="2951988" y="470915"/>
                </a:moveTo>
                <a:lnTo>
                  <a:pt x="2866643" y="470915"/>
                </a:lnTo>
                <a:lnTo>
                  <a:pt x="3035807" y="640080"/>
                </a:lnTo>
                <a:lnTo>
                  <a:pt x="3046476" y="629412"/>
                </a:lnTo>
                <a:lnTo>
                  <a:pt x="3032760" y="629412"/>
                </a:lnTo>
                <a:lnTo>
                  <a:pt x="3036569" y="625602"/>
                </a:lnTo>
                <a:lnTo>
                  <a:pt x="2892552" y="481584"/>
                </a:lnTo>
                <a:lnTo>
                  <a:pt x="2878836" y="481584"/>
                </a:lnTo>
                <a:lnTo>
                  <a:pt x="2883407" y="472439"/>
                </a:lnTo>
                <a:lnTo>
                  <a:pt x="2951988" y="472439"/>
                </a:lnTo>
                <a:lnTo>
                  <a:pt x="2951988" y="470915"/>
                </a:lnTo>
                <a:close/>
              </a:path>
              <a:path w="6073140" h="640079">
                <a:moveTo>
                  <a:pt x="3036569" y="625602"/>
                </a:moveTo>
                <a:lnTo>
                  <a:pt x="3032760" y="629412"/>
                </a:lnTo>
                <a:lnTo>
                  <a:pt x="3040379" y="629412"/>
                </a:lnTo>
                <a:lnTo>
                  <a:pt x="3036569" y="625602"/>
                </a:lnTo>
                <a:close/>
              </a:path>
              <a:path w="6073140" h="640079">
                <a:moveTo>
                  <a:pt x="3189731" y="472439"/>
                </a:moveTo>
                <a:lnTo>
                  <a:pt x="3036569" y="625602"/>
                </a:lnTo>
                <a:lnTo>
                  <a:pt x="3040379" y="629412"/>
                </a:lnTo>
                <a:lnTo>
                  <a:pt x="3046476" y="629412"/>
                </a:lnTo>
                <a:lnTo>
                  <a:pt x="3194304" y="481584"/>
                </a:lnTo>
                <a:lnTo>
                  <a:pt x="3192779" y="481584"/>
                </a:lnTo>
                <a:lnTo>
                  <a:pt x="3189731" y="472439"/>
                </a:lnTo>
                <a:close/>
              </a:path>
              <a:path w="6073140" h="640079">
                <a:moveTo>
                  <a:pt x="2883407" y="472439"/>
                </a:moveTo>
                <a:lnTo>
                  <a:pt x="2878836" y="481584"/>
                </a:lnTo>
                <a:lnTo>
                  <a:pt x="2892552" y="481584"/>
                </a:lnTo>
                <a:lnTo>
                  <a:pt x="2883407" y="472439"/>
                </a:lnTo>
                <a:close/>
              </a:path>
              <a:path w="6073140" h="640079">
                <a:moveTo>
                  <a:pt x="2951988" y="472439"/>
                </a:moveTo>
                <a:lnTo>
                  <a:pt x="2883407" y="472439"/>
                </a:lnTo>
                <a:lnTo>
                  <a:pt x="2892552" y="481584"/>
                </a:lnTo>
                <a:lnTo>
                  <a:pt x="2962655" y="481584"/>
                </a:lnTo>
                <a:lnTo>
                  <a:pt x="2962655" y="477012"/>
                </a:lnTo>
                <a:lnTo>
                  <a:pt x="2951988" y="477012"/>
                </a:lnTo>
                <a:lnTo>
                  <a:pt x="2951988" y="472439"/>
                </a:lnTo>
                <a:close/>
              </a:path>
              <a:path w="6073140" h="640079">
                <a:moveTo>
                  <a:pt x="6062471" y="408432"/>
                </a:moveTo>
                <a:lnTo>
                  <a:pt x="3108960" y="408432"/>
                </a:lnTo>
                <a:lnTo>
                  <a:pt x="3108960" y="481584"/>
                </a:lnTo>
                <a:lnTo>
                  <a:pt x="3180587" y="481584"/>
                </a:lnTo>
                <a:lnTo>
                  <a:pt x="3185159" y="477012"/>
                </a:lnTo>
                <a:lnTo>
                  <a:pt x="3119628" y="477012"/>
                </a:lnTo>
                <a:lnTo>
                  <a:pt x="3115055" y="470915"/>
                </a:lnTo>
                <a:lnTo>
                  <a:pt x="3119628" y="470915"/>
                </a:lnTo>
                <a:lnTo>
                  <a:pt x="3119628" y="419100"/>
                </a:lnTo>
                <a:lnTo>
                  <a:pt x="3115055" y="419100"/>
                </a:lnTo>
                <a:lnTo>
                  <a:pt x="3119628" y="413004"/>
                </a:lnTo>
                <a:lnTo>
                  <a:pt x="6062471" y="413004"/>
                </a:lnTo>
                <a:lnTo>
                  <a:pt x="6062471" y="408432"/>
                </a:lnTo>
                <a:close/>
              </a:path>
              <a:path w="6073140" h="640079">
                <a:moveTo>
                  <a:pt x="3203448" y="472439"/>
                </a:moveTo>
                <a:lnTo>
                  <a:pt x="3189731" y="472439"/>
                </a:lnTo>
                <a:lnTo>
                  <a:pt x="3192779" y="481584"/>
                </a:lnTo>
                <a:lnTo>
                  <a:pt x="3194304" y="481584"/>
                </a:lnTo>
                <a:lnTo>
                  <a:pt x="3203448" y="472439"/>
                </a:lnTo>
                <a:close/>
              </a:path>
              <a:path w="6073140" h="640079">
                <a:moveTo>
                  <a:pt x="2951988" y="413004"/>
                </a:moveTo>
                <a:lnTo>
                  <a:pt x="2951988" y="477012"/>
                </a:lnTo>
                <a:lnTo>
                  <a:pt x="2958084" y="470915"/>
                </a:lnTo>
                <a:lnTo>
                  <a:pt x="2962655" y="470915"/>
                </a:lnTo>
                <a:lnTo>
                  <a:pt x="2962655" y="419100"/>
                </a:lnTo>
                <a:lnTo>
                  <a:pt x="2958084" y="419100"/>
                </a:lnTo>
                <a:lnTo>
                  <a:pt x="2951988" y="413004"/>
                </a:lnTo>
                <a:close/>
              </a:path>
              <a:path w="6073140" h="640079">
                <a:moveTo>
                  <a:pt x="2962655" y="470915"/>
                </a:moveTo>
                <a:lnTo>
                  <a:pt x="2958084" y="470915"/>
                </a:lnTo>
                <a:lnTo>
                  <a:pt x="2951988" y="477012"/>
                </a:lnTo>
                <a:lnTo>
                  <a:pt x="2962655" y="477012"/>
                </a:lnTo>
                <a:lnTo>
                  <a:pt x="2962655" y="470915"/>
                </a:lnTo>
                <a:close/>
              </a:path>
              <a:path w="6073140" h="640079">
                <a:moveTo>
                  <a:pt x="3119628" y="470915"/>
                </a:moveTo>
                <a:lnTo>
                  <a:pt x="3115055" y="470915"/>
                </a:lnTo>
                <a:lnTo>
                  <a:pt x="3119628" y="477012"/>
                </a:lnTo>
                <a:lnTo>
                  <a:pt x="3119628" y="470915"/>
                </a:lnTo>
                <a:close/>
              </a:path>
              <a:path w="6073140" h="640079">
                <a:moveTo>
                  <a:pt x="3204972" y="470915"/>
                </a:moveTo>
                <a:lnTo>
                  <a:pt x="3119628" y="470915"/>
                </a:lnTo>
                <a:lnTo>
                  <a:pt x="3119628" y="477012"/>
                </a:lnTo>
                <a:lnTo>
                  <a:pt x="3185159" y="477012"/>
                </a:lnTo>
                <a:lnTo>
                  <a:pt x="3189731" y="472439"/>
                </a:lnTo>
                <a:lnTo>
                  <a:pt x="3203448" y="472439"/>
                </a:lnTo>
                <a:lnTo>
                  <a:pt x="3204972" y="470915"/>
                </a:lnTo>
                <a:close/>
              </a:path>
              <a:path w="6073140" h="640079">
                <a:moveTo>
                  <a:pt x="6073140" y="0"/>
                </a:moveTo>
                <a:lnTo>
                  <a:pt x="0" y="0"/>
                </a:lnTo>
                <a:lnTo>
                  <a:pt x="0" y="419100"/>
                </a:lnTo>
                <a:lnTo>
                  <a:pt x="2951988" y="419100"/>
                </a:lnTo>
                <a:lnTo>
                  <a:pt x="2951988" y="413004"/>
                </a:lnTo>
                <a:lnTo>
                  <a:pt x="9143" y="413004"/>
                </a:lnTo>
                <a:lnTo>
                  <a:pt x="4571" y="408432"/>
                </a:lnTo>
                <a:lnTo>
                  <a:pt x="9143" y="408432"/>
                </a:lnTo>
                <a:lnTo>
                  <a:pt x="9143" y="10668"/>
                </a:lnTo>
                <a:lnTo>
                  <a:pt x="4571" y="10668"/>
                </a:lnTo>
                <a:lnTo>
                  <a:pt x="9143" y="6096"/>
                </a:lnTo>
                <a:lnTo>
                  <a:pt x="6073140" y="6096"/>
                </a:lnTo>
                <a:lnTo>
                  <a:pt x="6073140" y="0"/>
                </a:lnTo>
                <a:close/>
              </a:path>
              <a:path w="6073140" h="640079">
                <a:moveTo>
                  <a:pt x="2962655" y="408432"/>
                </a:moveTo>
                <a:lnTo>
                  <a:pt x="9143" y="408432"/>
                </a:lnTo>
                <a:lnTo>
                  <a:pt x="9143" y="413004"/>
                </a:lnTo>
                <a:lnTo>
                  <a:pt x="2951988" y="413004"/>
                </a:lnTo>
                <a:lnTo>
                  <a:pt x="2958084" y="419100"/>
                </a:lnTo>
                <a:lnTo>
                  <a:pt x="2962655" y="419100"/>
                </a:lnTo>
                <a:lnTo>
                  <a:pt x="2962655" y="408432"/>
                </a:lnTo>
                <a:close/>
              </a:path>
              <a:path w="6073140" h="640079">
                <a:moveTo>
                  <a:pt x="3119628" y="413004"/>
                </a:moveTo>
                <a:lnTo>
                  <a:pt x="3115055" y="419100"/>
                </a:lnTo>
                <a:lnTo>
                  <a:pt x="3119628" y="419100"/>
                </a:lnTo>
                <a:lnTo>
                  <a:pt x="3119628" y="413004"/>
                </a:lnTo>
                <a:close/>
              </a:path>
              <a:path w="6073140" h="640079">
                <a:moveTo>
                  <a:pt x="6073140" y="408432"/>
                </a:moveTo>
                <a:lnTo>
                  <a:pt x="6067044" y="408432"/>
                </a:lnTo>
                <a:lnTo>
                  <a:pt x="6062471" y="413004"/>
                </a:lnTo>
                <a:lnTo>
                  <a:pt x="3119628" y="413004"/>
                </a:lnTo>
                <a:lnTo>
                  <a:pt x="3119628" y="419100"/>
                </a:lnTo>
                <a:lnTo>
                  <a:pt x="6073140" y="419100"/>
                </a:lnTo>
                <a:lnTo>
                  <a:pt x="6073140" y="408432"/>
                </a:lnTo>
                <a:close/>
              </a:path>
              <a:path w="6073140" h="640079">
                <a:moveTo>
                  <a:pt x="9143" y="408432"/>
                </a:moveTo>
                <a:lnTo>
                  <a:pt x="4571" y="408432"/>
                </a:lnTo>
                <a:lnTo>
                  <a:pt x="9143" y="413004"/>
                </a:lnTo>
                <a:lnTo>
                  <a:pt x="9143" y="408432"/>
                </a:lnTo>
                <a:close/>
              </a:path>
              <a:path w="6073140" h="640079">
                <a:moveTo>
                  <a:pt x="6062471" y="6096"/>
                </a:moveTo>
                <a:lnTo>
                  <a:pt x="6062471" y="413004"/>
                </a:lnTo>
                <a:lnTo>
                  <a:pt x="6067044" y="408432"/>
                </a:lnTo>
                <a:lnTo>
                  <a:pt x="6073140" y="408432"/>
                </a:lnTo>
                <a:lnTo>
                  <a:pt x="6073140" y="10668"/>
                </a:lnTo>
                <a:lnTo>
                  <a:pt x="6067044" y="10668"/>
                </a:lnTo>
                <a:lnTo>
                  <a:pt x="6062471" y="6096"/>
                </a:lnTo>
                <a:close/>
              </a:path>
              <a:path w="6073140" h="640079">
                <a:moveTo>
                  <a:pt x="9143" y="6096"/>
                </a:moveTo>
                <a:lnTo>
                  <a:pt x="4571" y="10668"/>
                </a:lnTo>
                <a:lnTo>
                  <a:pt x="9143" y="10668"/>
                </a:lnTo>
                <a:lnTo>
                  <a:pt x="9143" y="6096"/>
                </a:lnTo>
                <a:close/>
              </a:path>
              <a:path w="6073140" h="640079">
                <a:moveTo>
                  <a:pt x="6062471" y="6096"/>
                </a:moveTo>
                <a:lnTo>
                  <a:pt x="9143" y="6096"/>
                </a:lnTo>
                <a:lnTo>
                  <a:pt x="9143" y="10668"/>
                </a:lnTo>
                <a:lnTo>
                  <a:pt x="6062471" y="10668"/>
                </a:lnTo>
                <a:lnTo>
                  <a:pt x="6062471" y="6096"/>
                </a:lnTo>
                <a:close/>
              </a:path>
              <a:path w="6073140" h="640079">
                <a:moveTo>
                  <a:pt x="6073140" y="6096"/>
                </a:moveTo>
                <a:lnTo>
                  <a:pt x="6062471" y="6096"/>
                </a:lnTo>
                <a:lnTo>
                  <a:pt x="6067044" y="10668"/>
                </a:lnTo>
                <a:lnTo>
                  <a:pt x="6073140" y="10668"/>
                </a:lnTo>
                <a:lnTo>
                  <a:pt x="6073140" y="6096"/>
                </a:lnTo>
                <a:close/>
              </a:path>
            </a:pathLst>
          </a:custGeom>
          <a:solidFill>
            <a:srgbClr val="FFFFFF"/>
          </a:solidFill>
        </p:spPr>
        <p:txBody>
          <a:bodyPr wrap="square" lIns="0" tIns="0" rIns="0" bIns="0" rtlCol="0"/>
          <a:lstStyle/>
          <a:p>
            <a:endParaRPr/>
          </a:p>
        </p:txBody>
      </p:sp>
      <p:sp>
        <p:nvSpPr>
          <p:cNvPr id="8" name="object 8"/>
          <p:cNvSpPr/>
          <p:nvPr/>
        </p:nvSpPr>
        <p:spPr>
          <a:xfrm>
            <a:off x="1932432" y="2098548"/>
            <a:ext cx="6062980" cy="657225"/>
          </a:xfrm>
          <a:custGeom>
            <a:avLst/>
            <a:gdLst/>
            <a:ahLst/>
            <a:cxnLst/>
            <a:rect l="l" t="t" r="r" b="b"/>
            <a:pathLst>
              <a:path w="6062980" h="657225">
                <a:moveTo>
                  <a:pt x="3195828" y="492251"/>
                </a:moveTo>
                <a:lnTo>
                  <a:pt x="2866644" y="492251"/>
                </a:lnTo>
                <a:lnTo>
                  <a:pt x="3031235" y="656843"/>
                </a:lnTo>
                <a:lnTo>
                  <a:pt x="3195828" y="492251"/>
                </a:lnTo>
                <a:close/>
              </a:path>
              <a:path w="6062980" h="657225">
                <a:moveTo>
                  <a:pt x="3113532" y="426719"/>
                </a:moveTo>
                <a:lnTo>
                  <a:pt x="2948940" y="426719"/>
                </a:lnTo>
                <a:lnTo>
                  <a:pt x="2948940" y="492251"/>
                </a:lnTo>
                <a:lnTo>
                  <a:pt x="3113532" y="492251"/>
                </a:lnTo>
                <a:lnTo>
                  <a:pt x="3113532" y="426719"/>
                </a:lnTo>
                <a:close/>
              </a:path>
              <a:path w="6062980" h="657225">
                <a:moveTo>
                  <a:pt x="6062472" y="0"/>
                </a:moveTo>
                <a:lnTo>
                  <a:pt x="0" y="0"/>
                </a:lnTo>
                <a:lnTo>
                  <a:pt x="0" y="426719"/>
                </a:lnTo>
                <a:lnTo>
                  <a:pt x="6062472" y="426719"/>
                </a:lnTo>
                <a:lnTo>
                  <a:pt x="6062472" y="0"/>
                </a:lnTo>
                <a:close/>
              </a:path>
            </a:pathLst>
          </a:custGeom>
          <a:solidFill>
            <a:srgbClr val="E2F0D9"/>
          </a:solidFill>
        </p:spPr>
        <p:txBody>
          <a:bodyPr wrap="square" lIns="0" tIns="0" rIns="0" bIns="0" rtlCol="0"/>
          <a:lstStyle/>
          <a:p>
            <a:endParaRPr/>
          </a:p>
        </p:txBody>
      </p:sp>
      <p:sp>
        <p:nvSpPr>
          <p:cNvPr id="9" name="object 9"/>
          <p:cNvSpPr/>
          <p:nvPr/>
        </p:nvSpPr>
        <p:spPr>
          <a:xfrm>
            <a:off x="1927860" y="2093976"/>
            <a:ext cx="6073140" cy="669290"/>
          </a:xfrm>
          <a:custGeom>
            <a:avLst/>
            <a:gdLst/>
            <a:ahLst/>
            <a:cxnLst/>
            <a:rect l="l" t="t" r="r" b="b"/>
            <a:pathLst>
              <a:path w="6073140" h="669289">
                <a:moveTo>
                  <a:pt x="2948940" y="492251"/>
                </a:moveTo>
                <a:lnTo>
                  <a:pt x="2859024" y="492251"/>
                </a:lnTo>
                <a:lnTo>
                  <a:pt x="3035807" y="669036"/>
                </a:lnTo>
                <a:lnTo>
                  <a:pt x="3046475" y="658368"/>
                </a:lnTo>
                <a:lnTo>
                  <a:pt x="3032760" y="658368"/>
                </a:lnTo>
                <a:lnTo>
                  <a:pt x="3036552" y="654540"/>
                </a:lnTo>
                <a:lnTo>
                  <a:pt x="2884932" y="502920"/>
                </a:lnTo>
                <a:lnTo>
                  <a:pt x="2871216" y="502920"/>
                </a:lnTo>
                <a:lnTo>
                  <a:pt x="2875788" y="493775"/>
                </a:lnTo>
                <a:lnTo>
                  <a:pt x="2948940" y="493775"/>
                </a:lnTo>
                <a:lnTo>
                  <a:pt x="2948940" y="492251"/>
                </a:lnTo>
                <a:close/>
              </a:path>
              <a:path w="6073140" h="669289">
                <a:moveTo>
                  <a:pt x="3036552" y="654540"/>
                </a:moveTo>
                <a:lnTo>
                  <a:pt x="3032760" y="658368"/>
                </a:lnTo>
                <a:lnTo>
                  <a:pt x="3040379" y="658368"/>
                </a:lnTo>
                <a:lnTo>
                  <a:pt x="3036552" y="654540"/>
                </a:lnTo>
                <a:close/>
              </a:path>
              <a:path w="6073140" h="669289">
                <a:moveTo>
                  <a:pt x="3195828" y="493775"/>
                </a:moveTo>
                <a:lnTo>
                  <a:pt x="3036552" y="654540"/>
                </a:lnTo>
                <a:lnTo>
                  <a:pt x="3040379" y="658368"/>
                </a:lnTo>
                <a:lnTo>
                  <a:pt x="3046475" y="658368"/>
                </a:lnTo>
                <a:lnTo>
                  <a:pt x="3201923" y="502920"/>
                </a:lnTo>
                <a:lnTo>
                  <a:pt x="3200400" y="502920"/>
                </a:lnTo>
                <a:lnTo>
                  <a:pt x="3195828" y="493775"/>
                </a:lnTo>
                <a:close/>
              </a:path>
              <a:path w="6073140" h="669289">
                <a:moveTo>
                  <a:pt x="2875788" y="493775"/>
                </a:moveTo>
                <a:lnTo>
                  <a:pt x="2871216" y="502920"/>
                </a:lnTo>
                <a:lnTo>
                  <a:pt x="2884932" y="502920"/>
                </a:lnTo>
                <a:lnTo>
                  <a:pt x="2875788" y="493775"/>
                </a:lnTo>
                <a:close/>
              </a:path>
              <a:path w="6073140" h="669289">
                <a:moveTo>
                  <a:pt x="2948940" y="493775"/>
                </a:moveTo>
                <a:lnTo>
                  <a:pt x="2875788" y="493775"/>
                </a:lnTo>
                <a:lnTo>
                  <a:pt x="2884932" y="502920"/>
                </a:lnTo>
                <a:lnTo>
                  <a:pt x="2959607" y="502920"/>
                </a:lnTo>
                <a:lnTo>
                  <a:pt x="2959607" y="496824"/>
                </a:lnTo>
                <a:lnTo>
                  <a:pt x="2948940" y="496824"/>
                </a:lnTo>
                <a:lnTo>
                  <a:pt x="2948940" y="493775"/>
                </a:lnTo>
                <a:close/>
              </a:path>
              <a:path w="6073140" h="669289">
                <a:moveTo>
                  <a:pt x="6062471" y="426720"/>
                </a:moveTo>
                <a:lnTo>
                  <a:pt x="3113531" y="426720"/>
                </a:lnTo>
                <a:lnTo>
                  <a:pt x="3113531" y="502920"/>
                </a:lnTo>
                <a:lnTo>
                  <a:pt x="3186768" y="502920"/>
                </a:lnTo>
                <a:lnTo>
                  <a:pt x="3192808" y="496824"/>
                </a:lnTo>
                <a:lnTo>
                  <a:pt x="3122676" y="496824"/>
                </a:lnTo>
                <a:lnTo>
                  <a:pt x="3118104" y="492251"/>
                </a:lnTo>
                <a:lnTo>
                  <a:pt x="3122676" y="492251"/>
                </a:lnTo>
                <a:lnTo>
                  <a:pt x="3122676" y="437388"/>
                </a:lnTo>
                <a:lnTo>
                  <a:pt x="3118104" y="437388"/>
                </a:lnTo>
                <a:lnTo>
                  <a:pt x="3122676" y="431291"/>
                </a:lnTo>
                <a:lnTo>
                  <a:pt x="6062471" y="431291"/>
                </a:lnTo>
                <a:lnTo>
                  <a:pt x="6062471" y="426720"/>
                </a:lnTo>
                <a:close/>
              </a:path>
              <a:path w="6073140" h="669289">
                <a:moveTo>
                  <a:pt x="3211067" y="493775"/>
                </a:moveTo>
                <a:lnTo>
                  <a:pt x="3195828" y="493775"/>
                </a:lnTo>
                <a:lnTo>
                  <a:pt x="3200400" y="502920"/>
                </a:lnTo>
                <a:lnTo>
                  <a:pt x="3201923" y="502920"/>
                </a:lnTo>
                <a:lnTo>
                  <a:pt x="3211067" y="493775"/>
                </a:lnTo>
                <a:close/>
              </a:path>
              <a:path w="6073140" h="669289">
                <a:moveTo>
                  <a:pt x="2948940" y="431291"/>
                </a:moveTo>
                <a:lnTo>
                  <a:pt x="2948940" y="496824"/>
                </a:lnTo>
                <a:lnTo>
                  <a:pt x="2953512" y="492251"/>
                </a:lnTo>
                <a:lnTo>
                  <a:pt x="2959607" y="492251"/>
                </a:lnTo>
                <a:lnTo>
                  <a:pt x="2959607" y="437388"/>
                </a:lnTo>
                <a:lnTo>
                  <a:pt x="2953512" y="437388"/>
                </a:lnTo>
                <a:lnTo>
                  <a:pt x="2948940" y="431291"/>
                </a:lnTo>
                <a:close/>
              </a:path>
              <a:path w="6073140" h="669289">
                <a:moveTo>
                  <a:pt x="2959607" y="492251"/>
                </a:moveTo>
                <a:lnTo>
                  <a:pt x="2953512" y="492251"/>
                </a:lnTo>
                <a:lnTo>
                  <a:pt x="2948940" y="496824"/>
                </a:lnTo>
                <a:lnTo>
                  <a:pt x="2959607" y="496824"/>
                </a:lnTo>
                <a:lnTo>
                  <a:pt x="2959607" y="492251"/>
                </a:lnTo>
                <a:close/>
              </a:path>
              <a:path w="6073140" h="669289">
                <a:moveTo>
                  <a:pt x="3122676" y="492251"/>
                </a:moveTo>
                <a:lnTo>
                  <a:pt x="3118104" y="492251"/>
                </a:lnTo>
                <a:lnTo>
                  <a:pt x="3122676" y="496824"/>
                </a:lnTo>
                <a:lnTo>
                  <a:pt x="3122676" y="492251"/>
                </a:lnTo>
                <a:close/>
              </a:path>
              <a:path w="6073140" h="669289">
                <a:moveTo>
                  <a:pt x="3212591" y="492251"/>
                </a:moveTo>
                <a:lnTo>
                  <a:pt x="3122676" y="492251"/>
                </a:lnTo>
                <a:lnTo>
                  <a:pt x="3122676" y="496824"/>
                </a:lnTo>
                <a:lnTo>
                  <a:pt x="3192808" y="496824"/>
                </a:lnTo>
                <a:lnTo>
                  <a:pt x="3195828" y="493775"/>
                </a:lnTo>
                <a:lnTo>
                  <a:pt x="3211067" y="493775"/>
                </a:lnTo>
                <a:lnTo>
                  <a:pt x="3212591" y="492251"/>
                </a:lnTo>
                <a:close/>
              </a:path>
              <a:path w="6073140" h="669289">
                <a:moveTo>
                  <a:pt x="6073140" y="0"/>
                </a:moveTo>
                <a:lnTo>
                  <a:pt x="0" y="0"/>
                </a:lnTo>
                <a:lnTo>
                  <a:pt x="0" y="437388"/>
                </a:lnTo>
                <a:lnTo>
                  <a:pt x="2948940" y="437388"/>
                </a:lnTo>
                <a:lnTo>
                  <a:pt x="2948940" y="431291"/>
                </a:lnTo>
                <a:lnTo>
                  <a:pt x="9143" y="431291"/>
                </a:lnTo>
                <a:lnTo>
                  <a:pt x="4571" y="426720"/>
                </a:lnTo>
                <a:lnTo>
                  <a:pt x="9143" y="426720"/>
                </a:lnTo>
                <a:lnTo>
                  <a:pt x="9143" y="10668"/>
                </a:lnTo>
                <a:lnTo>
                  <a:pt x="4571" y="10668"/>
                </a:lnTo>
                <a:lnTo>
                  <a:pt x="9143" y="4572"/>
                </a:lnTo>
                <a:lnTo>
                  <a:pt x="6073140" y="4572"/>
                </a:lnTo>
                <a:lnTo>
                  <a:pt x="6073140" y="0"/>
                </a:lnTo>
                <a:close/>
              </a:path>
              <a:path w="6073140" h="669289">
                <a:moveTo>
                  <a:pt x="2959607" y="426720"/>
                </a:moveTo>
                <a:lnTo>
                  <a:pt x="9143" y="426720"/>
                </a:lnTo>
                <a:lnTo>
                  <a:pt x="9143" y="431291"/>
                </a:lnTo>
                <a:lnTo>
                  <a:pt x="2948940" y="431291"/>
                </a:lnTo>
                <a:lnTo>
                  <a:pt x="2953512" y="437388"/>
                </a:lnTo>
                <a:lnTo>
                  <a:pt x="2959607" y="437388"/>
                </a:lnTo>
                <a:lnTo>
                  <a:pt x="2959607" y="426720"/>
                </a:lnTo>
                <a:close/>
              </a:path>
              <a:path w="6073140" h="669289">
                <a:moveTo>
                  <a:pt x="3122676" y="431291"/>
                </a:moveTo>
                <a:lnTo>
                  <a:pt x="3118104" y="437388"/>
                </a:lnTo>
                <a:lnTo>
                  <a:pt x="3122676" y="437388"/>
                </a:lnTo>
                <a:lnTo>
                  <a:pt x="3122676" y="431291"/>
                </a:lnTo>
                <a:close/>
              </a:path>
              <a:path w="6073140" h="669289">
                <a:moveTo>
                  <a:pt x="6073140" y="426720"/>
                </a:moveTo>
                <a:lnTo>
                  <a:pt x="6067044" y="426720"/>
                </a:lnTo>
                <a:lnTo>
                  <a:pt x="6062471" y="431291"/>
                </a:lnTo>
                <a:lnTo>
                  <a:pt x="3122676" y="431291"/>
                </a:lnTo>
                <a:lnTo>
                  <a:pt x="3122676" y="437388"/>
                </a:lnTo>
                <a:lnTo>
                  <a:pt x="6073140" y="437388"/>
                </a:lnTo>
                <a:lnTo>
                  <a:pt x="6073140" y="426720"/>
                </a:lnTo>
                <a:close/>
              </a:path>
              <a:path w="6073140" h="669289">
                <a:moveTo>
                  <a:pt x="9143" y="426720"/>
                </a:moveTo>
                <a:lnTo>
                  <a:pt x="4571" y="426720"/>
                </a:lnTo>
                <a:lnTo>
                  <a:pt x="9143" y="431291"/>
                </a:lnTo>
                <a:lnTo>
                  <a:pt x="9143" y="426720"/>
                </a:lnTo>
                <a:close/>
              </a:path>
              <a:path w="6073140" h="669289">
                <a:moveTo>
                  <a:pt x="6062471" y="4572"/>
                </a:moveTo>
                <a:lnTo>
                  <a:pt x="6062471" y="431291"/>
                </a:lnTo>
                <a:lnTo>
                  <a:pt x="6067044" y="426720"/>
                </a:lnTo>
                <a:lnTo>
                  <a:pt x="6073140" y="426720"/>
                </a:lnTo>
                <a:lnTo>
                  <a:pt x="6073140" y="10668"/>
                </a:lnTo>
                <a:lnTo>
                  <a:pt x="6067044" y="10668"/>
                </a:lnTo>
                <a:lnTo>
                  <a:pt x="6062471" y="4572"/>
                </a:lnTo>
                <a:close/>
              </a:path>
              <a:path w="6073140" h="669289">
                <a:moveTo>
                  <a:pt x="9143" y="4572"/>
                </a:moveTo>
                <a:lnTo>
                  <a:pt x="4571" y="10668"/>
                </a:lnTo>
                <a:lnTo>
                  <a:pt x="9143" y="10668"/>
                </a:lnTo>
                <a:lnTo>
                  <a:pt x="9143" y="4572"/>
                </a:lnTo>
                <a:close/>
              </a:path>
              <a:path w="6073140" h="669289">
                <a:moveTo>
                  <a:pt x="6062471" y="4572"/>
                </a:moveTo>
                <a:lnTo>
                  <a:pt x="9143" y="4572"/>
                </a:lnTo>
                <a:lnTo>
                  <a:pt x="9143" y="10668"/>
                </a:lnTo>
                <a:lnTo>
                  <a:pt x="6062471" y="10668"/>
                </a:lnTo>
                <a:lnTo>
                  <a:pt x="6062471" y="4572"/>
                </a:lnTo>
                <a:close/>
              </a:path>
              <a:path w="6073140" h="669289">
                <a:moveTo>
                  <a:pt x="6073140" y="4572"/>
                </a:moveTo>
                <a:lnTo>
                  <a:pt x="6062471" y="4572"/>
                </a:lnTo>
                <a:lnTo>
                  <a:pt x="6067044" y="10668"/>
                </a:lnTo>
                <a:lnTo>
                  <a:pt x="6073140" y="10668"/>
                </a:lnTo>
                <a:lnTo>
                  <a:pt x="6073140" y="4572"/>
                </a:lnTo>
                <a:close/>
              </a:path>
            </a:pathLst>
          </a:custGeom>
          <a:solidFill>
            <a:srgbClr val="FFFFFF"/>
          </a:solidFill>
        </p:spPr>
        <p:txBody>
          <a:bodyPr wrap="square" lIns="0" tIns="0" rIns="0" bIns="0" rtlCol="0"/>
          <a:lstStyle/>
          <a:p>
            <a:endParaRPr/>
          </a:p>
        </p:txBody>
      </p:sp>
      <p:sp>
        <p:nvSpPr>
          <p:cNvPr id="10" name="object 10"/>
          <p:cNvSpPr txBox="1">
            <a:spLocks noGrp="1"/>
          </p:cNvSpPr>
          <p:nvPr>
            <p:ph type="title"/>
          </p:nvPr>
        </p:nvSpPr>
        <p:spPr>
          <a:xfrm>
            <a:off x="3251580" y="1357528"/>
            <a:ext cx="3056255" cy="427990"/>
          </a:xfrm>
          <a:prstGeom prst="rect">
            <a:avLst/>
          </a:prstGeom>
        </p:spPr>
        <p:txBody>
          <a:bodyPr vert="horz" wrap="square" lIns="0" tIns="11430" rIns="0" bIns="0" rtlCol="0">
            <a:spAutoFit/>
          </a:bodyPr>
          <a:lstStyle/>
          <a:p>
            <a:pPr marL="12700">
              <a:lnSpc>
                <a:spcPct val="100000"/>
              </a:lnSpc>
              <a:spcBef>
                <a:spcPts val="90"/>
              </a:spcBef>
            </a:pPr>
            <a:r>
              <a:rPr spc="-30" dirty="0"/>
              <a:t>CRISM-DM</a:t>
            </a:r>
            <a:r>
              <a:rPr spc="-70" dirty="0"/>
              <a:t> </a:t>
            </a:r>
            <a:r>
              <a:rPr spc="-40" dirty="0"/>
              <a:t>Modeling</a:t>
            </a:r>
          </a:p>
        </p:txBody>
      </p:sp>
      <p:sp>
        <p:nvSpPr>
          <p:cNvPr id="11" name="object 11"/>
          <p:cNvSpPr/>
          <p:nvPr/>
        </p:nvSpPr>
        <p:spPr>
          <a:xfrm>
            <a:off x="1932432" y="5861303"/>
            <a:ext cx="6062980" cy="502920"/>
          </a:xfrm>
          <a:custGeom>
            <a:avLst/>
            <a:gdLst/>
            <a:ahLst/>
            <a:cxnLst/>
            <a:rect l="l" t="t" r="r" b="b"/>
            <a:pathLst>
              <a:path w="6062980" h="502920">
                <a:moveTo>
                  <a:pt x="0" y="0"/>
                </a:moveTo>
                <a:lnTo>
                  <a:pt x="6062472" y="0"/>
                </a:lnTo>
                <a:lnTo>
                  <a:pt x="6062472" y="502920"/>
                </a:lnTo>
                <a:lnTo>
                  <a:pt x="0" y="502920"/>
                </a:lnTo>
                <a:lnTo>
                  <a:pt x="0" y="0"/>
                </a:lnTo>
                <a:close/>
              </a:path>
            </a:pathLst>
          </a:custGeom>
          <a:solidFill>
            <a:srgbClr val="385723"/>
          </a:solidFill>
        </p:spPr>
        <p:txBody>
          <a:bodyPr wrap="square" lIns="0" tIns="0" rIns="0" bIns="0" rtlCol="0"/>
          <a:lstStyle/>
          <a:p>
            <a:endParaRPr/>
          </a:p>
        </p:txBody>
      </p:sp>
      <p:sp>
        <p:nvSpPr>
          <p:cNvPr id="12" name="object 12"/>
          <p:cNvSpPr/>
          <p:nvPr/>
        </p:nvSpPr>
        <p:spPr>
          <a:xfrm>
            <a:off x="1927860" y="5856732"/>
            <a:ext cx="6073140" cy="512445"/>
          </a:xfrm>
          <a:custGeom>
            <a:avLst/>
            <a:gdLst/>
            <a:ahLst/>
            <a:cxnLst/>
            <a:rect l="l" t="t" r="r" b="b"/>
            <a:pathLst>
              <a:path w="6073140" h="512445">
                <a:moveTo>
                  <a:pt x="6073140" y="0"/>
                </a:moveTo>
                <a:lnTo>
                  <a:pt x="0" y="0"/>
                </a:lnTo>
                <a:lnTo>
                  <a:pt x="0" y="512064"/>
                </a:lnTo>
                <a:lnTo>
                  <a:pt x="6073140" y="512064"/>
                </a:lnTo>
                <a:lnTo>
                  <a:pt x="6073140" y="507492"/>
                </a:lnTo>
                <a:lnTo>
                  <a:pt x="9143" y="507492"/>
                </a:lnTo>
                <a:lnTo>
                  <a:pt x="4571" y="501396"/>
                </a:lnTo>
                <a:lnTo>
                  <a:pt x="9143" y="501396"/>
                </a:lnTo>
                <a:lnTo>
                  <a:pt x="9143" y="10668"/>
                </a:lnTo>
                <a:lnTo>
                  <a:pt x="4571" y="10668"/>
                </a:lnTo>
                <a:lnTo>
                  <a:pt x="9143" y="4572"/>
                </a:lnTo>
                <a:lnTo>
                  <a:pt x="6073140" y="4572"/>
                </a:lnTo>
                <a:lnTo>
                  <a:pt x="6073140" y="0"/>
                </a:lnTo>
                <a:close/>
              </a:path>
              <a:path w="6073140" h="512445">
                <a:moveTo>
                  <a:pt x="9143" y="501396"/>
                </a:moveTo>
                <a:lnTo>
                  <a:pt x="4571" y="501396"/>
                </a:lnTo>
                <a:lnTo>
                  <a:pt x="9143" y="507492"/>
                </a:lnTo>
                <a:lnTo>
                  <a:pt x="9143" y="501396"/>
                </a:lnTo>
                <a:close/>
              </a:path>
              <a:path w="6073140" h="512445">
                <a:moveTo>
                  <a:pt x="6062471" y="501396"/>
                </a:moveTo>
                <a:lnTo>
                  <a:pt x="9143" y="501396"/>
                </a:lnTo>
                <a:lnTo>
                  <a:pt x="9143" y="507492"/>
                </a:lnTo>
                <a:lnTo>
                  <a:pt x="6062471" y="507492"/>
                </a:lnTo>
                <a:lnTo>
                  <a:pt x="6062471" y="501396"/>
                </a:lnTo>
                <a:close/>
              </a:path>
              <a:path w="6073140" h="512445">
                <a:moveTo>
                  <a:pt x="6062471" y="4572"/>
                </a:moveTo>
                <a:lnTo>
                  <a:pt x="6062471" y="507492"/>
                </a:lnTo>
                <a:lnTo>
                  <a:pt x="6067044" y="501396"/>
                </a:lnTo>
                <a:lnTo>
                  <a:pt x="6073140" y="501396"/>
                </a:lnTo>
                <a:lnTo>
                  <a:pt x="6073140" y="10668"/>
                </a:lnTo>
                <a:lnTo>
                  <a:pt x="6067044" y="10668"/>
                </a:lnTo>
                <a:lnTo>
                  <a:pt x="6062471" y="4572"/>
                </a:lnTo>
                <a:close/>
              </a:path>
              <a:path w="6073140" h="512445">
                <a:moveTo>
                  <a:pt x="6073140" y="501396"/>
                </a:moveTo>
                <a:lnTo>
                  <a:pt x="6067044" y="501396"/>
                </a:lnTo>
                <a:lnTo>
                  <a:pt x="6062471" y="507492"/>
                </a:lnTo>
                <a:lnTo>
                  <a:pt x="6073140" y="507492"/>
                </a:lnTo>
                <a:lnTo>
                  <a:pt x="6073140" y="501396"/>
                </a:lnTo>
                <a:close/>
              </a:path>
              <a:path w="6073140" h="512445">
                <a:moveTo>
                  <a:pt x="9143" y="4572"/>
                </a:moveTo>
                <a:lnTo>
                  <a:pt x="4571" y="10668"/>
                </a:lnTo>
                <a:lnTo>
                  <a:pt x="9143" y="10668"/>
                </a:lnTo>
                <a:lnTo>
                  <a:pt x="9143" y="4572"/>
                </a:lnTo>
                <a:close/>
              </a:path>
              <a:path w="6073140" h="512445">
                <a:moveTo>
                  <a:pt x="6062471" y="4572"/>
                </a:moveTo>
                <a:lnTo>
                  <a:pt x="9143" y="4572"/>
                </a:lnTo>
                <a:lnTo>
                  <a:pt x="9143" y="10668"/>
                </a:lnTo>
                <a:lnTo>
                  <a:pt x="6062471" y="10668"/>
                </a:lnTo>
                <a:lnTo>
                  <a:pt x="6062471" y="4572"/>
                </a:lnTo>
                <a:close/>
              </a:path>
              <a:path w="6073140" h="512445">
                <a:moveTo>
                  <a:pt x="6073140" y="4572"/>
                </a:moveTo>
                <a:lnTo>
                  <a:pt x="6062471" y="4572"/>
                </a:lnTo>
                <a:lnTo>
                  <a:pt x="6067044" y="10668"/>
                </a:lnTo>
                <a:lnTo>
                  <a:pt x="6073140" y="10668"/>
                </a:lnTo>
                <a:lnTo>
                  <a:pt x="6073140" y="4572"/>
                </a:lnTo>
                <a:close/>
              </a:path>
            </a:pathLst>
          </a:custGeom>
          <a:solidFill>
            <a:srgbClr val="FFFFFF"/>
          </a:solidFill>
        </p:spPr>
        <p:txBody>
          <a:bodyPr wrap="square" lIns="0" tIns="0" rIns="0" bIns="0" rtlCol="0"/>
          <a:lstStyle/>
          <a:p>
            <a:endParaRPr/>
          </a:p>
        </p:txBody>
      </p:sp>
      <p:sp>
        <p:nvSpPr>
          <p:cNvPr id="13" name="object 13"/>
          <p:cNvSpPr/>
          <p:nvPr/>
        </p:nvSpPr>
        <p:spPr>
          <a:xfrm>
            <a:off x="1932432" y="5038344"/>
            <a:ext cx="6062980" cy="798830"/>
          </a:xfrm>
          <a:custGeom>
            <a:avLst/>
            <a:gdLst/>
            <a:ahLst/>
            <a:cxnLst/>
            <a:rect l="l" t="t" r="r" b="b"/>
            <a:pathLst>
              <a:path w="6062980" h="798829">
                <a:moveTo>
                  <a:pt x="3230880" y="598931"/>
                </a:moveTo>
                <a:lnTo>
                  <a:pt x="2831592" y="598931"/>
                </a:lnTo>
                <a:lnTo>
                  <a:pt x="3031235" y="798575"/>
                </a:lnTo>
                <a:lnTo>
                  <a:pt x="3230880" y="598931"/>
                </a:lnTo>
                <a:close/>
              </a:path>
              <a:path w="6062980" h="798829">
                <a:moveTo>
                  <a:pt x="3131820" y="518159"/>
                </a:moveTo>
                <a:lnTo>
                  <a:pt x="2932176" y="518159"/>
                </a:lnTo>
                <a:lnTo>
                  <a:pt x="2932176" y="598931"/>
                </a:lnTo>
                <a:lnTo>
                  <a:pt x="3131820" y="598931"/>
                </a:lnTo>
                <a:lnTo>
                  <a:pt x="3131820" y="518159"/>
                </a:lnTo>
                <a:close/>
              </a:path>
              <a:path w="6062980" h="798829">
                <a:moveTo>
                  <a:pt x="6062472" y="0"/>
                </a:moveTo>
                <a:lnTo>
                  <a:pt x="0" y="0"/>
                </a:lnTo>
                <a:lnTo>
                  <a:pt x="0" y="518159"/>
                </a:lnTo>
                <a:lnTo>
                  <a:pt x="6062472" y="518159"/>
                </a:lnTo>
                <a:lnTo>
                  <a:pt x="6062472" y="0"/>
                </a:lnTo>
                <a:close/>
              </a:path>
            </a:pathLst>
          </a:custGeom>
          <a:solidFill>
            <a:srgbClr val="548235"/>
          </a:solidFill>
        </p:spPr>
        <p:txBody>
          <a:bodyPr wrap="square" lIns="0" tIns="0" rIns="0" bIns="0" rtlCol="0"/>
          <a:lstStyle/>
          <a:p>
            <a:endParaRPr/>
          </a:p>
        </p:txBody>
      </p:sp>
      <p:sp>
        <p:nvSpPr>
          <p:cNvPr id="14" name="object 14"/>
          <p:cNvSpPr/>
          <p:nvPr/>
        </p:nvSpPr>
        <p:spPr>
          <a:xfrm>
            <a:off x="1927860" y="5033771"/>
            <a:ext cx="6073140" cy="810895"/>
          </a:xfrm>
          <a:custGeom>
            <a:avLst/>
            <a:gdLst/>
            <a:ahLst/>
            <a:cxnLst/>
            <a:rect l="l" t="t" r="r" b="b"/>
            <a:pathLst>
              <a:path w="6073140" h="810895">
                <a:moveTo>
                  <a:pt x="2930652" y="597407"/>
                </a:moveTo>
                <a:lnTo>
                  <a:pt x="2823972" y="597407"/>
                </a:lnTo>
                <a:lnTo>
                  <a:pt x="3035807" y="810767"/>
                </a:lnTo>
                <a:lnTo>
                  <a:pt x="3047912" y="798576"/>
                </a:lnTo>
                <a:lnTo>
                  <a:pt x="3032760" y="798576"/>
                </a:lnTo>
                <a:lnTo>
                  <a:pt x="3036570" y="794766"/>
                </a:lnTo>
                <a:lnTo>
                  <a:pt x="2849879" y="608076"/>
                </a:lnTo>
                <a:lnTo>
                  <a:pt x="2836164" y="608076"/>
                </a:lnTo>
                <a:lnTo>
                  <a:pt x="2840736" y="598932"/>
                </a:lnTo>
                <a:lnTo>
                  <a:pt x="2930652" y="598932"/>
                </a:lnTo>
                <a:lnTo>
                  <a:pt x="2930652" y="597407"/>
                </a:lnTo>
                <a:close/>
              </a:path>
              <a:path w="6073140" h="810895">
                <a:moveTo>
                  <a:pt x="3036569" y="794766"/>
                </a:moveTo>
                <a:lnTo>
                  <a:pt x="3032760" y="798576"/>
                </a:lnTo>
                <a:lnTo>
                  <a:pt x="3040379" y="798576"/>
                </a:lnTo>
                <a:lnTo>
                  <a:pt x="3036569" y="794766"/>
                </a:lnTo>
                <a:close/>
              </a:path>
              <a:path w="6073140" h="810895">
                <a:moveTo>
                  <a:pt x="3232404" y="598932"/>
                </a:moveTo>
                <a:lnTo>
                  <a:pt x="3036569" y="794766"/>
                </a:lnTo>
                <a:lnTo>
                  <a:pt x="3040379" y="798576"/>
                </a:lnTo>
                <a:lnTo>
                  <a:pt x="3047912" y="798576"/>
                </a:lnTo>
                <a:lnTo>
                  <a:pt x="3237052" y="608076"/>
                </a:lnTo>
                <a:lnTo>
                  <a:pt x="3235452" y="608076"/>
                </a:lnTo>
                <a:lnTo>
                  <a:pt x="3232404" y="598932"/>
                </a:lnTo>
                <a:close/>
              </a:path>
              <a:path w="6073140" h="810895">
                <a:moveTo>
                  <a:pt x="2840736" y="598932"/>
                </a:moveTo>
                <a:lnTo>
                  <a:pt x="2836164" y="608076"/>
                </a:lnTo>
                <a:lnTo>
                  <a:pt x="2849879" y="608076"/>
                </a:lnTo>
                <a:lnTo>
                  <a:pt x="2840736" y="598932"/>
                </a:lnTo>
                <a:close/>
              </a:path>
              <a:path w="6073140" h="810895">
                <a:moveTo>
                  <a:pt x="2930652" y="598932"/>
                </a:moveTo>
                <a:lnTo>
                  <a:pt x="2840736" y="598932"/>
                </a:lnTo>
                <a:lnTo>
                  <a:pt x="2849879" y="608076"/>
                </a:lnTo>
                <a:lnTo>
                  <a:pt x="2941319" y="608076"/>
                </a:lnTo>
                <a:lnTo>
                  <a:pt x="2941319" y="603503"/>
                </a:lnTo>
                <a:lnTo>
                  <a:pt x="2930652" y="603503"/>
                </a:lnTo>
                <a:lnTo>
                  <a:pt x="2930652" y="598932"/>
                </a:lnTo>
                <a:close/>
              </a:path>
              <a:path w="6073140" h="810895">
                <a:moveTo>
                  <a:pt x="6062471" y="518159"/>
                </a:moveTo>
                <a:lnTo>
                  <a:pt x="3130295" y="518159"/>
                </a:lnTo>
                <a:lnTo>
                  <a:pt x="3130295" y="608076"/>
                </a:lnTo>
                <a:lnTo>
                  <a:pt x="3223260" y="608076"/>
                </a:lnTo>
                <a:lnTo>
                  <a:pt x="3227832" y="603503"/>
                </a:lnTo>
                <a:lnTo>
                  <a:pt x="3140964" y="603503"/>
                </a:lnTo>
                <a:lnTo>
                  <a:pt x="3136391" y="597407"/>
                </a:lnTo>
                <a:lnTo>
                  <a:pt x="3140964" y="597407"/>
                </a:lnTo>
                <a:lnTo>
                  <a:pt x="3140964" y="528827"/>
                </a:lnTo>
                <a:lnTo>
                  <a:pt x="3136391" y="528827"/>
                </a:lnTo>
                <a:lnTo>
                  <a:pt x="3140964" y="522731"/>
                </a:lnTo>
                <a:lnTo>
                  <a:pt x="6062471" y="522731"/>
                </a:lnTo>
                <a:lnTo>
                  <a:pt x="6062471" y="518159"/>
                </a:lnTo>
                <a:close/>
              </a:path>
              <a:path w="6073140" h="810895">
                <a:moveTo>
                  <a:pt x="3246130" y="598932"/>
                </a:moveTo>
                <a:lnTo>
                  <a:pt x="3232404" y="598932"/>
                </a:lnTo>
                <a:lnTo>
                  <a:pt x="3235452" y="608076"/>
                </a:lnTo>
                <a:lnTo>
                  <a:pt x="3237052" y="608076"/>
                </a:lnTo>
                <a:lnTo>
                  <a:pt x="3246130" y="598932"/>
                </a:lnTo>
                <a:close/>
              </a:path>
              <a:path w="6073140" h="810895">
                <a:moveTo>
                  <a:pt x="2930652" y="522731"/>
                </a:moveTo>
                <a:lnTo>
                  <a:pt x="2930652" y="603503"/>
                </a:lnTo>
                <a:lnTo>
                  <a:pt x="2936748" y="597407"/>
                </a:lnTo>
                <a:lnTo>
                  <a:pt x="2941319" y="597407"/>
                </a:lnTo>
                <a:lnTo>
                  <a:pt x="2941319" y="528827"/>
                </a:lnTo>
                <a:lnTo>
                  <a:pt x="2936748" y="528827"/>
                </a:lnTo>
                <a:lnTo>
                  <a:pt x="2930652" y="522731"/>
                </a:lnTo>
                <a:close/>
              </a:path>
              <a:path w="6073140" h="810895">
                <a:moveTo>
                  <a:pt x="2941319" y="597407"/>
                </a:moveTo>
                <a:lnTo>
                  <a:pt x="2936748" y="597407"/>
                </a:lnTo>
                <a:lnTo>
                  <a:pt x="2930652" y="603503"/>
                </a:lnTo>
                <a:lnTo>
                  <a:pt x="2941319" y="603503"/>
                </a:lnTo>
                <a:lnTo>
                  <a:pt x="2941319" y="597407"/>
                </a:lnTo>
                <a:close/>
              </a:path>
              <a:path w="6073140" h="810895">
                <a:moveTo>
                  <a:pt x="3140964" y="597407"/>
                </a:moveTo>
                <a:lnTo>
                  <a:pt x="3136391" y="597407"/>
                </a:lnTo>
                <a:lnTo>
                  <a:pt x="3140964" y="603503"/>
                </a:lnTo>
                <a:lnTo>
                  <a:pt x="3140964" y="597407"/>
                </a:lnTo>
                <a:close/>
              </a:path>
              <a:path w="6073140" h="810895">
                <a:moveTo>
                  <a:pt x="3247643" y="597407"/>
                </a:moveTo>
                <a:lnTo>
                  <a:pt x="3140964" y="597407"/>
                </a:lnTo>
                <a:lnTo>
                  <a:pt x="3140964" y="603503"/>
                </a:lnTo>
                <a:lnTo>
                  <a:pt x="3227832" y="603503"/>
                </a:lnTo>
                <a:lnTo>
                  <a:pt x="3232404" y="598932"/>
                </a:lnTo>
                <a:lnTo>
                  <a:pt x="3246130" y="598932"/>
                </a:lnTo>
                <a:lnTo>
                  <a:pt x="3247643" y="597407"/>
                </a:lnTo>
                <a:close/>
              </a:path>
              <a:path w="6073140" h="810895">
                <a:moveTo>
                  <a:pt x="6073140" y="0"/>
                </a:moveTo>
                <a:lnTo>
                  <a:pt x="0" y="0"/>
                </a:lnTo>
                <a:lnTo>
                  <a:pt x="0" y="528827"/>
                </a:lnTo>
                <a:lnTo>
                  <a:pt x="2930652" y="528827"/>
                </a:lnTo>
                <a:lnTo>
                  <a:pt x="2930652" y="522731"/>
                </a:lnTo>
                <a:lnTo>
                  <a:pt x="9143" y="522731"/>
                </a:lnTo>
                <a:lnTo>
                  <a:pt x="4571" y="518159"/>
                </a:lnTo>
                <a:lnTo>
                  <a:pt x="9143" y="518159"/>
                </a:lnTo>
                <a:lnTo>
                  <a:pt x="9143" y="10667"/>
                </a:lnTo>
                <a:lnTo>
                  <a:pt x="4571" y="10667"/>
                </a:lnTo>
                <a:lnTo>
                  <a:pt x="9143" y="4571"/>
                </a:lnTo>
                <a:lnTo>
                  <a:pt x="6073140" y="4571"/>
                </a:lnTo>
                <a:lnTo>
                  <a:pt x="6073140" y="0"/>
                </a:lnTo>
                <a:close/>
              </a:path>
              <a:path w="6073140" h="810895">
                <a:moveTo>
                  <a:pt x="2941319" y="518159"/>
                </a:moveTo>
                <a:lnTo>
                  <a:pt x="9143" y="518159"/>
                </a:lnTo>
                <a:lnTo>
                  <a:pt x="9143" y="522731"/>
                </a:lnTo>
                <a:lnTo>
                  <a:pt x="2930652" y="522731"/>
                </a:lnTo>
                <a:lnTo>
                  <a:pt x="2936748" y="528827"/>
                </a:lnTo>
                <a:lnTo>
                  <a:pt x="2941319" y="528827"/>
                </a:lnTo>
                <a:lnTo>
                  <a:pt x="2941319" y="518159"/>
                </a:lnTo>
                <a:close/>
              </a:path>
              <a:path w="6073140" h="810895">
                <a:moveTo>
                  <a:pt x="3140964" y="522731"/>
                </a:moveTo>
                <a:lnTo>
                  <a:pt x="3136391" y="528827"/>
                </a:lnTo>
                <a:lnTo>
                  <a:pt x="3140964" y="528827"/>
                </a:lnTo>
                <a:lnTo>
                  <a:pt x="3140964" y="522731"/>
                </a:lnTo>
                <a:close/>
              </a:path>
              <a:path w="6073140" h="810895">
                <a:moveTo>
                  <a:pt x="6073140" y="518159"/>
                </a:moveTo>
                <a:lnTo>
                  <a:pt x="6067044" y="518159"/>
                </a:lnTo>
                <a:lnTo>
                  <a:pt x="6062471" y="522731"/>
                </a:lnTo>
                <a:lnTo>
                  <a:pt x="3140964" y="522731"/>
                </a:lnTo>
                <a:lnTo>
                  <a:pt x="3140964" y="528827"/>
                </a:lnTo>
                <a:lnTo>
                  <a:pt x="6073140" y="528827"/>
                </a:lnTo>
                <a:lnTo>
                  <a:pt x="6073140" y="518159"/>
                </a:lnTo>
                <a:close/>
              </a:path>
              <a:path w="6073140" h="810895">
                <a:moveTo>
                  <a:pt x="9143" y="518159"/>
                </a:moveTo>
                <a:lnTo>
                  <a:pt x="4571" y="518159"/>
                </a:lnTo>
                <a:lnTo>
                  <a:pt x="9143" y="522731"/>
                </a:lnTo>
                <a:lnTo>
                  <a:pt x="9143" y="518159"/>
                </a:lnTo>
                <a:close/>
              </a:path>
              <a:path w="6073140" h="810895">
                <a:moveTo>
                  <a:pt x="6062471" y="4571"/>
                </a:moveTo>
                <a:lnTo>
                  <a:pt x="6062471" y="522731"/>
                </a:lnTo>
                <a:lnTo>
                  <a:pt x="6067044" y="518159"/>
                </a:lnTo>
                <a:lnTo>
                  <a:pt x="6073140" y="518159"/>
                </a:lnTo>
                <a:lnTo>
                  <a:pt x="6073140" y="10667"/>
                </a:lnTo>
                <a:lnTo>
                  <a:pt x="6067044" y="10667"/>
                </a:lnTo>
                <a:lnTo>
                  <a:pt x="6062471" y="4571"/>
                </a:lnTo>
                <a:close/>
              </a:path>
              <a:path w="6073140" h="810895">
                <a:moveTo>
                  <a:pt x="9143" y="4571"/>
                </a:moveTo>
                <a:lnTo>
                  <a:pt x="4571" y="10667"/>
                </a:lnTo>
                <a:lnTo>
                  <a:pt x="9143" y="10667"/>
                </a:lnTo>
                <a:lnTo>
                  <a:pt x="9143" y="4571"/>
                </a:lnTo>
                <a:close/>
              </a:path>
              <a:path w="6073140" h="810895">
                <a:moveTo>
                  <a:pt x="6062471" y="4571"/>
                </a:moveTo>
                <a:lnTo>
                  <a:pt x="9143" y="4571"/>
                </a:lnTo>
                <a:lnTo>
                  <a:pt x="9143" y="10667"/>
                </a:lnTo>
                <a:lnTo>
                  <a:pt x="6062471" y="10667"/>
                </a:lnTo>
                <a:lnTo>
                  <a:pt x="6062471" y="4571"/>
                </a:lnTo>
                <a:close/>
              </a:path>
              <a:path w="6073140" h="810895">
                <a:moveTo>
                  <a:pt x="6073140" y="4571"/>
                </a:moveTo>
                <a:lnTo>
                  <a:pt x="6062471" y="4571"/>
                </a:lnTo>
                <a:lnTo>
                  <a:pt x="6067044" y="10667"/>
                </a:lnTo>
                <a:lnTo>
                  <a:pt x="6073140" y="10667"/>
                </a:lnTo>
                <a:lnTo>
                  <a:pt x="6073140" y="4571"/>
                </a:lnTo>
                <a:close/>
              </a:path>
            </a:pathLst>
          </a:custGeom>
          <a:solidFill>
            <a:srgbClr val="FFFFFF"/>
          </a:solidFill>
        </p:spPr>
        <p:txBody>
          <a:bodyPr wrap="square" lIns="0" tIns="0" rIns="0" bIns="0" rtlCol="0"/>
          <a:lstStyle/>
          <a:p>
            <a:endParaRPr/>
          </a:p>
        </p:txBody>
      </p:sp>
      <p:sp>
        <p:nvSpPr>
          <p:cNvPr id="15" name="object 15"/>
          <p:cNvSpPr/>
          <p:nvPr/>
        </p:nvSpPr>
        <p:spPr>
          <a:xfrm>
            <a:off x="1932432" y="4134611"/>
            <a:ext cx="6062980" cy="853440"/>
          </a:xfrm>
          <a:custGeom>
            <a:avLst/>
            <a:gdLst/>
            <a:ahLst/>
            <a:cxnLst/>
            <a:rect l="l" t="t" r="r" b="b"/>
            <a:pathLst>
              <a:path w="6062980" h="853439">
                <a:moveTo>
                  <a:pt x="3244596" y="640080"/>
                </a:moveTo>
                <a:lnTo>
                  <a:pt x="2817876" y="640080"/>
                </a:lnTo>
                <a:lnTo>
                  <a:pt x="3031235" y="853439"/>
                </a:lnTo>
                <a:lnTo>
                  <a:pt x="3244596" y="640080"/>
                </a:lnTo>
                <a:close/>
              </a:path>
              <a:path w="6062980" h="853439">
                <a:moveTo>
                  <a:pt x="3137916" y="554736"/>
                </a:moveTo>
                <a:lnTo>
                  <a:pt x="2924556" y="554736"/>
                </a:lnTo>
                <a:lnTo>
                  <a:pt x="2924556" y="640080"/>
                </a:lnTo>
                <a:lnTo>
                  <a:pt x="3137916" y="640080"/>
                </a:lnTo>
                <a:lnTo>
                  <a:pt x="3137916" y="554736"/>
                </a:lnTo>
                <a:close/>
              </a:path>
              <a:path w="6062980" h="853439">
                <a:moveTo>
                  <a:pt x="6062472" y="0"/>
                </a:moveTo>
                <a:lnTo>
                  <a:pt x="0" y="0"/>
                </a:lnTo>
                <a:lnTo>
                  <a:pt x="0" y="554736"/>
                </a:lnTo>
                <a:lnTo>
                  <a:pt x="6062472" y="554736"/>
                </a:lnTo>
                <a:lnTo>
                  <a:pt x="6062472" y="0"/>
                </a:lnTo>
                <a:close/>
              </a:path>
            </a:pathLst>
          </a:custGeom>
          <a:solidFill>
            <a:srgbClr val="76B54B"/>
          </a:solidFill>
        </p:spPr>
        <p:txBody>
          <a:bodyPr wrap="square" lIns="0" tIns="0" rIns="0" bIns="0" rtlCol="0"/>
          <a:lstStyle/>
          <a:p>
            <a:endParaRPr/>
          </a:p>
        </p:txBody>
      </p:sp>
      <p:sp>
        <p:nvSpPr>
          <p:cNvPr id="16" name="object 16"/>
          <p:cNvSpPr/>
          <p:nvPr/>
        </p:nvSpPr>
        <p:spPr>
          <a:xfrm>
            <a:off x="1927860" y="4130040"/>
            <a:ext cx="6073140" cy="866140"/>
          </a:xfrm>
          <a:custGeom>
            <a:avLst/>
            <a:gdLst/>
            <a:ahLst/>
            <a:cxnLst/>
            <a:rect l="l" t="t" r="r" b="b"/>
            <a:pathLst>
              <a:path w="6073140" h="866139">
                <a:moveTo>
                  <a:pt x="2924555" y="640080"/>
                </a:moveTo>
                <a:lnTo>
                  <a:pt x="2810255" y="640080"/>
                </a:lnTo>
                <a:lnTo>
                  <a:pt x="3035807" y="865632"/>
                </a:lnTo>
                <a:lnTo>
                  <a:pt x="3046476" y="854964"/>
                </a:lnTo>
                <a:lnTo>
                  <a:pt x="3032760" y="854964"/>
                </a:lnTo>
                <a:lnTo>
                  <a:pt x="3036570" y="851154"/>
                </a:lnTo>
                <a:lnTo>
                  <a:pt x="2834640" y="649224"/>
                </a:lnTo>
                <a:lnTo>
                  <a:pt x="2822448" y="649224"/>
                </a:lnTo>
                <a:lnTo>
                  <a:pt x="2827019" y="641604"/>
                </a:lnTo>
                <a:lnTo>
                  <a:pt x="2924555" y="641604"/>
                </a:lnTo>
                <a:lnTo>
                  <a:pt x="2924555" y="640080"/>
                </a:lnTo>
                <a:close/>
              </a:path>
              <a:path w="6073140" h="866139">
                <a:moveTo>
                  <a:pt x="3036569" y="851154"/>
                </a:moveTo>
                <a:lnTo>
                  <a:pt x="3032760" y="854964"/>
                </a:lnTo>
                <a:lnTo>
                  <a:pt x="3040379" y="854964"/>
                </a:lnTo>
                <a:lnTo>
                  <a:pt x="3036569" y="851154"/>
                </a:lnTo>
                <a:close/>
              </a:path>
              <a:path w="6073140" h="866139">
                <a:moveTo>
                  <a:pt x="3246119" y="641604"/>
                </a:moveTo>
                <a:lnTo>
                  <a:pt x="3036569" y="851154"/>
                </a:lnTo>
                <a:lnTo>
                  <a:pt x="3040379" y="854964"/>
                </a:lnTo>
                <a:lnTo>
                  <a:pt x="3046476" y="854964"/>
                </a:lnTo>
                <a:lnTo>
                  <a:pt x="3252216" y="649224"/>
                </a:lnTo>
                <a:lnTo>
                  <a:pt x="3249167" y="649224"/>
                </a:lnTo>
                <a:lnTo>
                  <a:pt x="3246119" y="641604"/>
                </a:lnTo>
                <a:close/>
              </a:path>
              <a:path w="6073140" h="866139">
                <a:moveTo>
                  <a:pt x="2827019" y="641604"/>
                </a:moveTo>
                <a:lnTo>
                  <a:pt x="2822448" y="649224"/>
                </a:lnTo>
                <a:lnTo>
                  <a:pt x="2834640" y="649224"/>
                </a:lnTo>
                <a:lnTo>
                  <a:pt x="2827019" y="641604"/>
                </a:lnTo>
                <a:close/>
              </a:path>
              <a:path w="6073140" h="866139">
                <a:moveTo>
                  <a:pt x="2924555" y="641604"/>
                </a:moveTo>
                <a:lnTo>
                  <a:pt x="2827019" y="641604"/>
                </a:lnTo>
                <a:lnTo>
                  <a:pt x="2834640" y="649224"/>
                </a:lnTo>
                <a:lnTo>
                  <a:pt x="2935224" y="649224"/>
                </a:lnTo>
                <a:lnTo>
                  <a:pt x="2935224" y="644652"/>
                </a:lnTo>
                <a:lnTo>
                  <a:pt x="2924555" y="644652"/>
                </a:lnTo>
                <a:lnTo>
                  <a:pt x="2924555" y="641604"/>
                </a:lnTo>
                <a:close/>
              </a:path>
              <a:path w="6073140" h="866139">
                <a:moveTo>
                  <a:pt x="6062471" y="554736"/>
                </a:moveTo>
                <a:lnTo>
                  <a:pt x="3137916" y="554736"/>
                </a:lnTo>
                <a:lnTo>
                  <a:pt x="3137916" y="649224"/>
                </a:lnTo>
                <a:lnTo>
                  <a:pt x="3238500" y="649224"/>
                </a:lnTo>
                <a:lnTo>
                  <a:pt x="3243071" y="644652"/>
                </a:lnTo>
                <a:lnTo>
                  <a:pt x="3148584" y="644652"/>
                </a:lnTo>
                <a:lnTo>
                  <a:pt x="3142488" y="640080"/>
                </a:lnTo>
                <a:lnTo>
                  <a:pt x="3148584" y="640080"/>
                </a:lnTo>
                <a:lnTo>
                  <a:pt x="3148584" y="563880"/>
                </a:lnTo>
                <a:lnTo>
                  <a:pt x="3142488" y="563880"/>
                </a:lnTo>
                <a:lnTo>
                  <a:pt x="3148584" y="559308"/>
                </a:lnTo>
                <a:lnTo>
                  <a:pt x="6062471" y="559308"/>
                </a:lnTo>
                <a:lnTo>
                  <a:pt x="6062471" y="554736"/>
                </a:lnTo>
                <a:close/>
              </a:path>
              <a:path w="6073140" h="866139">
                <a:moveTo>
                  <a:pt x="3259836" y="641604"/>
                </a:moveTo>
                <a:lnTo>
                  <a:pt x="3246119" y="641604"/>
                </a:lnTo>
                <a:lnTo>
                  <a:pt x="3249167" y="649224"/>
                </a:lnTo>
                <a:lnTo>
                  <a:pt x="3252216" y="649224"/>
                </a:lnTo>
                <a:lnTo>
                  <a:pt x="3259836" y="641604"/>
                </a:lnTo>
                <a:close/>
              </a:path>
              <a:path w="6073140" h="866139">
                <a:moveTo>
                  <a:pt x="2924555" y="559308"/>
                </a:moveTo>
                <a:lnTo>
                  <a:pt x="2924555" y="644652"/>
                </a:lnTo>
                <a:lnTo>
                  <a:pt x="2929128" y="640080"/>
                </a:lnTo>
                <a:lnTo>
                  <a:pt x="2935224" y="640080"/>
                </a:lnTo>
                <a:lnTo>
                  <a:pt x="2935224" y="563880"/>
                </a:lnTo>
                <a:lnTo>
                  <a:pt x="2929128" y="563880"/>
                </a:lnTo>
                <a:lnTo>
                  <a:pt x="2924555" y="559308"/>
                </a:lnTo>
                <a:close/>
              </a:path>
              <a:path w="6073140" h="866139">
                <a:moveTo>
                  <a:pt x="2935224" y="640080"/>
                </a:moveTo>
                <a:lnTo>
                  <a:pt x="2929128" y="640080"/>
                </a:lnTo>
                <a:lnTo>
                  <a:pt x="2924555" y="644652"/>
                </a:lnTo>
                <a:lnTo>
                  <a:pt x="2935224" y="644652"/>
                </a:lnTo>
                <a:lnTo>
                  <a:pt x="2935224" y="640080"/>
                </a:lnTo>
                <a:close/>
              </a:path>
              <a:path w="6073140" h="866139">
                <a:moveTo>
                  <a:pt x="3148584" y="640080"/>
                </a:moveTo>
                <a:lnTo>
                  <a:pt x="3142488" y="640080"/>
                </a:lnTo>
                <a:lnTo>
                  <a:pt x="3148584" y="644652"/>
                </a:lnTo>
                <a:lnTo>
                  <a:pt x="3148584" y="640080"/>
                </a:lnTo>
                <a:close/>
              </a:path>
              <a:path w="6073140" h="866139">
                <a:moveTo>
                  <a:pt x="3261360" y="640080"/>
                </a:moveTo>
                <a:lnTo>
                  <a:pt x="3148584" y="640080"/>
                </a:lnTo>
                <a:lnTo>
                  <a:pt x="3148584" y="644652"/>
                </a:lnTo>
                <a:lnTo>
                  <a:pt x="3243071" y="644652"/>
                </a:lnTo>
                <a:lnTo>
                  <a:pt x="3246119" y="641604"/>
                </a:lnTo>
                <a:lnTo>
                  <a:pt x="3259836" y="641604"/>
                </a:lnTo>
                <a:lnTo>
                  <a:pt x="3261360" y="640080"/>
                </a:lnTo>
                <a:close/>
              </a:path>
              <a:path w="6073140" h="866139">
                <a:moveTo>
                  <a:pt x="6073140" y="0"/>
                </a:moveTo>
                <a:lnTo>
                  <a:pt x="0" y="0"/>
                </a:lnTo>
                <a:lnTo>
                  <a:pt x="0" y="563880"/>
                </a:lnTo>
                <a:lnTo>
                  <a:pt x="2924555" y="563880"/>
                </a:lnTo>
                <a:lnTo>
                  <a:pt x="2924555" y="559308"/>
                </a:lnTo>
                <a:lnTo>
                  <a:pt x="9143" y="559308"/>
                </a:lnTo>
                <a:lnTo>
                  <a:pt x="4571" y="554736"/>
                </a:lnTo>
                <a:lnTo>
                  <a:pt x="9143" y="554736"/>
                </a:lnTo>
                <a:lnTo>
                  <a:pt x="9143" y="10668"/>
                </a:lnTo>
                <a:lnTo>
                  <a:pt x="4571" y="10668"/>
                </a:lnTo>
                <a:lnTo>
                  <a:pt x="9143" y="4572"/>
                </a:lnTo>
                <a:lnTo>
                  <a:pt x="6073140" y="4572"/>
                </a:lnTo>
                <a:lnTo>
                  <a:pt x="6073140" y="0"/>
                </a:lnTo>
                <a:close/>
              </a:path>
              <a:path w="6073140" h="866139">
                <a:moveTo>
                  <a:pt x="2935224" y="554736"/>
                </a:moveTo>
                <a:lnTo>
                  <a:pt x="9143" y="554736"/>
                </a:lnTo>
                <a:lnTo>
                  <a:pt x="9143" y="559308"/>
                </a:lnTo>
                <a:lnTo>
                  <a:pt x="2924555" y="559308"/>
                </a:lnTo>
                <a:lnTo>
                  <a:pt x="2929128" y="563880"/>
                </a:lnTo>
                <a:lnTo>
                  <a:pt x="2935224" y="563880"/>
                </a:lnTo>
                <a:lnTo>
                  <a:pt x="2935224" y="554736"/>
                </a:lnTo>
                <a:close/>
              </a:path>
              <a:path w="6073140" h="866139">
                <a:moveTo>
                  <a:pt x="3148584" y="559308"/>
                </a:moveTo>
                <a:lnTo>
                  <a:pt x="3142488" y="563880"/>
                </a:lnTo>
                <a:lnTo>
                  <a:pt x="3148584" y="563880"/>
                </a:lnTo>
                <a:lnTo>
                  <a:pt x="3148584" y="559308"/>
                </a:lnTo>
                <a:close/>
              </a:path>
              <a:path w="6073140" h="866139">
                <a:moveTo>
                  <a:pt x="6073140" y="554736"/>
                </a:moveTo>
                <a:lnTo>
                  <a:pt x="6067044" y="554736"/>
                </a:lnTo>
                <a:lnTo>
                  <a:pt x="6062471" y="559308"/>
                </a:lnTo>
                <a:lnTo>
                  <a:pt x="3148584" y="559308"/>
                </a:lnTo>
                <a:lnTo>
                  <a:pt x="3148584" y="563880"/>
                </a:lnTo>
                <a:lnTo>
                  <a:pt x="6073140" y="563880"/>
                </a:lnTo>
                <a:lnTo>
                  <a:pt x="6073140" y="554736"/>
                </a:lnTo>
                <a:close/>
              </a:path>
              <a:path w="6073140" h="866139">
                <a:moveTo>
                  <a:pt x="9143" y="554736"/>
                </a:moveTo>
                <a:lnTo>
                  <a:pt x="4571" y="554736"/>
                </a:lnTo>
                <a:lnTo>
                  <a:pt x="9143" y="559308"/>
                </a:lnTo>
                <a:lnTo>
                  <a:pt x="9143" y="554736"/>
                </a:lnTo>
                <a:close/>
              </a:path>
              <a:path w="6073140" h="866139">
                <a:moveTo>
                  <a:pt x="6062471" y="4572"/>
                </a:moveTo>
                <a:lnTo>
                  <a:pt x="6062471" y="559308"/>
                </a:lnTo>
                <a:lnTo>
                  <a:pt x="6067044" y="554736"/>
                </a:lnTo>
                <a:lnTo>
                  <a:pt x="6073140" y="554736"/>
                </a:lnTo>
                <a:lnTo>
                  <a:pt x="6073140" y="10668"/>
                </a:lnTo>
                <a:lnTo>
                  <a:pt x="6067044" y="10668"/>
                </a:lnTo>
                <a:lnTo>
                  <a:pt x="6062471" y="4572"/>
                </a:lnTo>
                <a:close/>
              </a:path>
              <a:path w="6073140" h="866139">
                <a:moveTo>
                  <a:pt x="9143" y="4572"/>
                </a:moveTo>
                <a:lnTo>
                  <a:pt x="4571" y="10668"/>
                </a:lnTo>
                <a:lnTo>
                  <a:pt x="9143" y="10668"/>
                </a:lnTo>
                <a:lnTo>
                  <a:pt x="9143" y="4572"/>
                </a:lnTo>
                <a:close/>
              </a:path>
              <a:path w="6073140" h="866139">
                <a:moveTo>
                  <a:pt x="6062471" y="4572"/>
                </a:moveTo>
                <a:lnTo>
                  <a:pt x="9143" y="4572"/>
                </a:lnTo>
                <a:lnTo>
                  <a:pt x="9143" y="10668"/>
                </a:lnTo>
                <a:lnTo>
                  <a:pt x="6062471" y="10668"/>
                </a:lnTo>
                <a:lnTo>
                  <a:pt x="6062471" y="4572"/>
                </a:lnTo>
                <a:close/>
              </a:path>
              <a:path w="6073140" h="866139">
                <a:moveTo>
                  <a:pt x="6073140" y="4572"/>
                </a:moveTo>
                <a:lnTo>
                  <a:pt x="6062471" y="4572"/>
                </a:lnTo>
                <a:lnTo>
                  <a:pt x="6067044" y="10668"/>
                </a:lnTo>
                <a:lnTo>
                  <a:pt x="6073140" y="10668"/>
                </a:lnTo>
                <a:lnTo>
                  <a:pt x="6073140" y="4572"/>
                </a:lnTo>
                <a:close/>
              </a:path>
            </a:pathLst>
          </a:custGeom>
          <a:solidFill>
            <a:srgbClr val="FFFFFF"/>
          </a:solidFill>
        </p:spPr>
        <p:txBody>
          <a:bodyPr wrap="square" lIns="0" tIns="0" rIns="0" bIns="0" rtlCol="0"/>
          <a:lstStyle/>
          <a:p>
            <a:endParaRPr/>
          </a:p>
        </p:txBody>
      </p:sp>
      <p:sp>
        <p:nvSpPr>
          <p:cNvPr id="17" name="object 17"/>
          <p:cNvSpPr txBox="1"/>
          <p:nvPr/>
        </p:nvSpPr>
        <p:spPr>
          <a:xfrm>
            <a:off x="1932432" y="2146896"/>
            <a:ext cx="6062980" cy="4074160"/>
          </a:xfrm>
          <a:prstGeom prst="rect">
            <a:avLst/>
          </a:prstGeom>
        </p:spPr>
        <p:txBody>
          <a:bodyPr vert="horz" wrap="square" lIns="0" tIns="13335" rIns="0" bIns="0" rtlCol="0">
            <a:spAutoFit/>
          </a:bodyPr>
          <a:lstStyle/>
          <a:p>
            <a:pPr marL="1141095">
              <a:lnSpc>
                <a:spcPct val="100000"/>
              </a:lnSpc>
              <a:spcBef>
                <a:spcPts val="105"/>
              </a:spcBef>
            </a:pPr>
            <a:r>
              <a:rPr sz="1650" spc="-70" dirty="0">
                <a:solidFill>
                  <a:srgbClr val="C55A11"/>
                </a:solidFill>
                <a:latin typeface="Arial"/>
                <a:cs typeface="Arial"/>
              </a:rPr>
              <a:t>Understanding </a:t>
            </a:r>
            <a:r>
              <a:rPr sz="1650" spc="-15" dirty="0">
                <a:solidFill>
                  <a:srgbClr val="C55A11"/>
                </a:solidFill>
                <a:latin typeface="Arial"/>
                <a:cs typeface="Arial"/>
              </a:rPr>
              <a:t>the </a:t>
            </a:r>
            <a:r>
              <a:rPr sz="1650" spc="-85" dirty="0">
                <a:solidFill>
                  <a:srgbClr val="C55A11"/>
                </a:solidFill>
                <a:latin typeface="Arial"/>
                <a:cs typeface="Arial"/>
              </a:rPr>
              <a:t>Octives </a:t>
            </a:r>
            <a:r>
              <a:rPr sz="1650" spc="-10" dirty="0">
                <a:solidFill>
                  <a:srgbClr val="C55A11"/>
                </a:solidFill>
                <a:latin typeface="Arial"/>
                <a:cs typeface="Arial"/>
              </a:rPr>
              <a:t>or</a:t>
            </a:r>
            <a:r>
              <a:rPr sz="1650" spc="-335" dirty="0">
                <a:solidFill>
                  <a:srgbClr val="C55A11"/>
                </a:solidFill>
                <a:latin typeface="Arial"/>
                <a:cs typeface="Arial"/>
              </a:rPr>
              <a:t> </a:t>
            </a:r>
            <a:r>
              <a:rPr sz="1650" spc="-65" dirty="0">
                <a:solidFill>
                  <a:srgbClr val="C55A11"/>
                </a:solidFill>
                <a:latin typeface="Arial"/>
                <a:cs typeface="Arial"/>
              </a:rPr>
              <a:t>desired </a:t>
            </a:r>
            <a:r>
              <a:rPr sz="1650" spc="-60" dirty="0">
                <a:solidFill>
                  <a:srgbClr val="C55A11"/>
                </a:solidFill>
                <a:latin typeface="Arial"/>
                <a:cs typeface="Arial"/>
              </a:rPr>
              <a:t>results</a:t>
            </a:r>
            <a:endParaRPr sz="1650">
              <a:latin typeface="Arial"/>
              <a:cs typeface="Arial"/>
            </a:endParaRPr>
          </a:p>
          <a:p>
            <a:pPr>
              <a:lnSpc>
                <a:spcPct val="100000"/>
              </a:lnSpc>
            </a:pPr>
            <a:endParaRPr sz="1600">
              <a:latin typeface="Times New Roman"/>
              <a:cs typeface="Times New Roman"/>
            </a:endParaRPr>
          </a:p>
          <a:p>
            <a:pPr marL="609600" indent="153670">
              <a:lnSpc>
                <a:spcPct val="100000"/>
              </a:lnSpc>
              <a:spcBef>
                <a:spcPts val="1305"/>
              </a:spcBef>
            </a:pPr>
            <a:r>
              <a:rPr sz="1650" spc="-65" dirty="0">
                <a:solidFill>
                  <a:srgbClr val="C55A11"/>
                </a:solidFill>
                <a:latin typeface="Times New Roman"/>
                <a:cs typeface="Times New Roman"/>
              </a:rPr>
              <a:t>Reviewing </a:t>
            </a:r>
            <a:r>
              <a:rPr sz="1650" spc="5" dirty="0">
                <a:solidFill>
                  <a:srgbClr val="C55A11"/>
                </a:solidFill>
                <a:latin typeface="Times New Roman"/>
                <a:cs typeface="Times New Roman"/>
              </a:rPr>
              <a:t>the </a:t>
            </a:r>
            <a:r>
              <a:rPr sz="1650" spc="-45" dirty="0">
                <a:solidFill>
                  <a:srgbClr val="C55A11"/>
                </a:solidFill>
                <a:latin typeface="Times New Roman"/>
                <a:cs typeface="Times New Roman"/>
              </a:rPr>
              <a:t>available </a:t>
            </a:r>
            <a:r>
              <a:rPr sz="1650" spc="-60" dirty="0">
                <a:solidFill>
                  <a:srgbClr val="C55A11"/>
                </a:solidFill>
                <a:latin typeface="Times New Roman"/>
                <a:cs typeface="Times New Roman"/>
              </a:rPr>
              <a:t>raw </a:t>
            </a:r>
            <a:r>
              <a:rPr sz="1650" spc="-15" dirty="0">
                <a:solidFill>
                  <a:srgbClr val="C55A11"/>
                </a:solidFill>
                <a:latin typeface="Times New Roman"/>
                <a:cs typeface="Times New Roman"/>
              </a:rPr>
              <a:t>data </a:t>
            </a:r>
            <a:r>
              <a:rPr sz="1650" dirty="0">
                <a:solidFill>
                  <a:srgbClr val="C55A11"/>
                </a:solidFill>
                <a:latin typeface="Times New Roman"/>
                <a:cs typeface="Times New Roman"/>
              </a:rPr>
              <a:t>present </a:t>
            </a:r>
            <a:r>
              <a:rPr sz="1650" spc="-20" dirty="0">
                <a:solidFill>
                  <a:srgbClr val="C55A11"/>
                </a:solidFill>
                <a:latin typeface="Times New Roman"/>
                <a:cs typeface="Times New Roman"/>
              </a:rPr>
              <a:t>in </a:t>
            </a:r>
            <a:r>
              <a:rPr sz="1650" spc="5" dirty="0">
                <a:solidFill>
                  <a:srgbClr val="C55A11"/>
                </a:solidFill>
                <a:latin typeface="Times New Roman"/>
                <a:cs typeface="Times New Roman"/>
              </a:rPr>
              <a:t>the </a:t>
            </a:r>
            <a:r>
              <a:rPr sz="1650" spc="-15" dirty="0">
                <a:solidFill>
                  <a:srgbClr val="C55A11"/>
                </a:solidFill>
                <a:latin typeface="Times New Roman"/>
                <a:cs typeface="Times New Roman"/>
              </a:rPr>
              <a:t>data</a:t>
            </a:r>
            <a:r>
              <a:rPr sz="1650" spc="110" dirty="0">
                <a:solidFill>
                  <a:srgbClr val="C55A11"/>
                </a:solidFill>
                <a:latin typeface="Times New Roman"/>
                <a:cs typeface="Times New Roman"/>
              </a:rPr>
              <a:t> </a:t>
            </a:r>
            <a:r>
              <a:rPr sz="1650" spc="-55" dirty="0">
                <a:solidFill>
                  <a:srgbClr val="C55A11"/>
                </a:solidFill>
                <a:latin typeface="Times New Roman"/>
                <a:cs typeface="Times New Roman"/>
              </a:rPr>
              <a:t>file</a:t>
            </a:r>
            <a:endParaRPr sz="1650">
              <a:latin typeface="Times New Roman"/>
              <a:cs typeface="Times New Roman"/>
            </a:endParaRPr>
          </a:p>
          <a:p>
            <a:pPr>
              <a:lnSpc>
                <a:spcPct val="100000"/>
              </a:lnSpc>
            </a:pPr>
            <a:endParaRPr sz="1600">
              <a:latin typeface="Times New Roman"/>
              <a:cs typeface="Times New Roman"/>
            </a:endParaRPr>
          </a:p>
          <a:p>
            <a:pPr marL="609600" marR="602615" algn="ctr">
              <a:lnSpc>
                <a:spcPts val="1689"/>
              </a:lnSpc>
              <a:spcBef>
                <a:spcPts val="930"/>
              </a:spcBef>
            </a:pPr>
            <a:r>
              <a:rPr sz="1650" spc="-35" dirty="0">
                <a:solidFill>
                  <a:srgbClr val="C55A11"/>
                </a:solidFill>
                <a:latin typeface="Times New Roman"/>
                <a:cs typeface="Times New Roman"/>
              </a:rPr>
              <a:t>Replacing </a:t>
            </a:r>
            <a:r>
              <a:rPr sz="1650" spc="-55" dirty="0">
                <a:solidFill>
                  <a:srgbClr val="C55A11"/>
                </a:solidFill>
                <a:latin typeface="Times New Roman"/>
                <a:cs typeface="Times New Roman"/>
              </a:rPr>
              <a:t>all </a:t>
            </a:r>
            <a:r>
              <a:rPr sz="1650" spc="-15" dirty="0">
                <a:solidFill>
                  <a:srgbClr val="C55A11"/>
                </a:solidFill>
                <a:latin typeface="Times New Roman"/>
                <a:cs typeface="Times New Roman"/>
              </a:rPr>
              <a:t>incompatible characters </a:t>
            </a:r>
            <a:r>
              <a:rPr sz="1650" spc="15" dirty="0">
                <a:solidFill>
                  <a:srgbClr val="C55A11"/>
                </a:solidFill>
                <a:latin typeface="Times New Roman"/>
                <a:cs typeface="Times New Roman"/>
              </a:rPr>
              <a:t>and </a:t>
            </a:r>
            <a:r>
              <a:rPr sz="1650" spc="-35" dirty="0">
                <a:solidFill>
                  <a:srgbClr val="C55A11"/>
                </a:solidFill>
                <a:latin typeface="Times New Roman"/>
                <a:cs typeface="Times New Roman"/>
              </a:rPr>
              <a:t>converting </a:t>
            </a:r>
            <a:r>
              <a:rPr sz="1650" dirty="0">
                <a:solidFill>
                  <a:srgbClr val="C55A11"/>
                </a:solidFill>
                <a:latin typeface="Times New Roman"/>
                <a:cs typeface="Times New Roman"/>
              </a:rPr>
              <a:t>some  </a:t>
            </a:r>
            <a:r>
              <a:rPr sz="1650" spc="-10" dirty="0">
                <a:solidFill>
                  <a:srgbClr val="C55A11"/>
                </a:solidFill>
                <a:latin typeface="Times New Roman"/>
                <a:cs typeface="Times New Roman"/>
              </a:rPr>
              <a:t>information </a:t>
            </a:r>
            <a:r>
              <a:rPr sz="1650" dirty="0">
                <a:solidFill>
                  <a:srgbClr val="C55A11"/>
                </a:solidFill>
                <a:latin typeface="Times New Roman"/>
                <a:cs typeface="Times New Roman"/>
              </a:rPr>
              <a:t>to </a:t>
            </a:r>
            <a:r>
              <a:rPr sz="1650" spc="5" dirty="0">
                <a:solidFill>
                  <a:srgbClr val="C55A11"/>
                </a:solidFill>
                <a:latin typeface="Times New Roman"/>
                <a:cs typeface="Times New Roman"/>
              </a:rPr>
              <a:t>the </a:t>
            </a:r>
            <a:r>
              <a:rPr sz="1650" spc="10" dirty="0">
                <a:solidFill>
                  <a:srgbClr val="C55A11"/>
                </a:solidFill>
                <a:latin typeface="Times New Roman"/>
                <a:cs typeface="Times New Roman"/>
              </a:rPr>
              <a:t>required </a:t>
            </a:r>
            <a:r>
              <a:rPr sz="1650" spc="-10" dirty="0">
                <a:solidFill>
                  <a:srgbClr val="C55A11"/>
                </a:solidFill>
                <a:latin typeface="Times New Roman"/>
                <a:cs typeface="Times New Roman"/>
              </a:rPr>
              <a:t>format </a:t>
            </a:r>
            <a:r>
              <a:rPr sz="1650" spc="-20" dirty="0">
                <a:solidFill>
                  <a:srgbClr val="C55A11"/>
                </a:solidFill>
                <a:latin typeface="Times New Roman"/>
                <a:cs typeface="Times New Roman"/>
              </a:rPr>
              <a:t>in </a:t>
            </a:r>
            <a:r>
              <a:rPr sz="1650" spc="5" dirty="0">
                <a:solidFill>
                  <a:srgbClr val="C55A11"/>
                </a:solidFill>
                <a:latin typeface="Times New Roman"/>
                <a:cs typeface="Times New Roman"/>
              </a:rPr>
              <a:t>the </a:t>
            </a:r>
            <a:r>
              <a:rPr sz="1650" spc="-25" dirty="0">
                <a:solidFill>
                  <a:srgbClr val="C55A11"/>
                </a:solidFill>
                <a:latin typeface="Times New Roman"/>
                <a:cs typeface="Times New Roman"/>
              </a:rPr>
              <a:t>above</a:t>
            </a:r>
            <a:r>
              <a:rPr sz="1650" spc="-110" dirty="0">
                <a:solidFill>
                  <a:srgbClr val="C55A11"/>
                </a:solidFill>
                <a:latin typeface="Times New Roman"/>
                <a:cs typeface="Times New Roman"/>
              </a:rPr>
              <a:t> </a:t>
            </a:r>
            <a:r>
              <a:rPr sz="1650" spc="-55" dirty="0">
                <a:solidFill>
                  <a:srgbClr val="C55A11"/>
                </a:solidFill>
                <a:latin typeface="Times New Roman"/>
                <a:cs typeface="Times New Roman"/>
              </a:rPr>
              <a:t>files</a:t>
            </a:r>
            <a:endParaRPr sz="1650">
              <a:latin typeface="Times New Roman"/>
              <a:cs typeface="Times New Roman"/>
            </a:endParaRPr>
          </a:p>
          <a:p>
            <a:pPr>
              <a:lnSpc>
                <a:spcPct val="100000"/>
              </a:lnSpc>
            </a:pPr>
            <a:endParaRPr sz="2350">
              <a:latin typeface="Times New Roman"/>
              <a:cs typeface="Times New Roman"/>
            </a:endParaRPr>
          </a:p>
          <a:p>
            <a:pPr marL="255904" marR="248920" algn="ctr">
              <a:lnSpc>
                <a:spcPts val="1689"/>
              </a:lnSpc>
            </a:pPr>
            <a:r>
              <a:rPr sz="1650" spc="-45" dirty="0">
                <a:solidFill>
                  <a:srgbClr val="F2F2F2"/>
                </a:solidFill>
                <a:latin typeface="Times New Roman"/>
                <a:cs typeface="Times New Roman"/>
              </a:rPr>
              <a:t>Selecting </a:t>
            </a:r>
            <a:r>
              <a:rPr sz="1650" spc="-10" dirty="0">
                <a:solidFill>
                  <a:srgbClr val="F2F2F2"/>
                </a:solidFill>
                <a:latin typeface="Times New Roman"/>
                <a:cs typeface="Times New Roman"/>
              </a:rPr>
              <a:t>CRISP-DM </a:t>
            </a:r>
            <a:r>
              <a:rPr sz="1650" spc="5" dirty="0">
                <a:solidFill>
                  <a:srgbClr val="F2F2F2"/>
                </a:solidFill>
                <a:latin typeface="Times New Roman"/>
                <a:cs typeface="Times New Roman"/>
              </a:rPr>
              <a:t>model </a:t>
            </a:r>
            <a:r>
              <a:rPr sz="1650" dirty="0">
                <a:solidFill>
                  <a:srgbClr val="F2F2F2"/>
                </a:solidFill>
                <a:latin typeface="Times New Roman"/>
                <a:cs typeface="Times New Roman"/>
              </a:rPr>
              <a:t>to </a:t>
            </a:r>
            <a:r>
              <a:rPr sz="1650" spc="-40" dirty="0">
                <a:solidFill>
                  <a:srgbClr val="F2F2F2"/>
                </a:solidFill>
                <a:latin typeface="Times New Roman"/>
                <a:cs typeface="Times New Roman"/>
              </a:rPr>
              <a:t>analyze </a:t>
            </a:r>
            <a:r>
              <a:rPr sz="1650" spc="5" dirty="0">
                <a:solidFill>
                  <a:srgbClr val="F2F2F2"/>
                </a:solidFill>
                <a:latin typeface="Times New Roman"/>
                <a:cs typeface="Times New Roman"/>
              </a:rPr>
              <a:t>the </a:t>
            </a:r>
            <a:r>
              <a:rPr sz="1650" spc="-15" dirty="0">
                <a:solidFill>
                  <a:srgbClr val="F2F2F2"/>
                </a:solidFill>
                <a:latin typeface="Times New Roman"/>
                <a:cs typeface="Times New Roman"/>
              </a:rPr>
              <a:t>data </a:t>
            </a:r>
            <a:r>
              <a:rPr sz="1650" spc="15" dirty="0">
                <a:solidFill>
                  <a:srgbClr val="F2F2F2"/>
                </a:solidFill>
                <a:latin typeface="Times New Roman"/>
                <a:cs typeface="Times New Roman"/>
              </a:rPr>
              <a:t>and </a:t>
            </a:r>
            <a:r>
              <a:rPr sz="1650" spc="-55" dirty="0">
                <a:solidFill>
                  <a:srgbClr val="F2F2F2"/>
                </a:solidFill>
                <a:latin typeface="Times New Roman"/>
                <a:cs typeface="Times New Roman"/>
              </a:rPr>
              <a:t>get </a:t>
            </a:r>
            <a:r>
              <a:rPr sz="1650" spc="5" dirty="0">
                <a:solidFill>
                  <a:srgbClr val="F2F2F2"/>
                </a:solidFill>
                <a:latin typeface="Times New Roman"/>
                <a:cs typeface="Times New Roman"/>
              </a:rPr>
              <a:t>the </a:t>
            </a:r>
            <a:r>
              <a:rPr sz="1650" dirty="0">
                <a:solidFill>
                  <a:srgbClr val="F2F2F2"/>
                </a:solidFill>
                <a:latin typeface="Times New Roman"/>
                <a:cs typeface="Times New Roman"/>
              </a:rPr>
              <a:t>desired  </a:t>
            </a:r>
            <a:r>
              <a:rPr sz="1650" spc="-20" dirty="0">
                <a:solidFill>
                  <a:srgbClr val="F2F2F2"/>
                </a:solidFill>
                <a:latin typeface="Times New Roman"/>
                <a:cs typeface="Times New Roman"/>
              </a:rPr>
              <a:t>result</a:t>
            </a:r>
            <a:endParaRPr sz="1650">
              <a:latin typeface="Times New Roman"/>
              <a:cs typeface="Times New Roman"/>
            </a:endParaRPr>
          </a:p>
          <a:p>
            <a:pPr marL="418465" marR="412115" indent="551180">
              <a:lnSpc>
                <a:spcPts val="6420"/>
              </a:lnSpc>
              <a:spcBef>
                <a:spcPts val="650"/>
              </a:spcBef>
            </a:pPr>
            <a:r>
              <a:rPr sz="1650" spc="-45" dirty="0">
                <a:solidFill>
                  <a:srgbClr val="D9D9D9"/>
                </a:solidFill>
                <a:latin typeface="Times New Roman"/>
                <a:cs typeface="Times New Roman"/>
              </a:rPr>
              <a:t>Evaluating </a:t>
            </a:r>
            <a:r>
              <a:rPr sz="1650" spc="5" dirty="0">
                <a:solidFill>
                  <a:srgbClr val="D9D9D9"/>
                </a:solidFill>
                <a:latin typeface="Times New Roman"/>
                <a:cs typeface="Times New Roman"/>
              </a:rPr>
              <a:t>the </a:t>
            </a:r>
            <a:r>
              <a:rPr sz="1650" spc="-20" dirty="0">
                <a:solidFill>
                  <a:srgbClr val="D9D9D9"/>
                </a:solidFill>
                <a:latin typeface="Times New Roman"/>
                <a:cs typeface="Times New Roman"/>
              </a:rPr>
              <a:t>selected </a:t>
            </a:r>
            <a:r>
              <a:rPr sz="1650" spc="5" dirty="0">
                <a:solidFill>
                  <a:srgbClr val="D9D9D9"/>
                </a:solidFill>
                <a:latin typeface="Times New Roman"/>
                <a:cs typeface="Times New Roman"/>
              </a:rPr>
              <a:t>model </a:t>
            </a:r>
            <a:r>
              <a:rPr sz="1650" spc="-15" dirty="0">
                <a:solidFill>
                  <a:srgbClr val="D9D9D9"/>
                </a:solidFill>
                <a:latin typeface="Times New Roman"/>
                <a:cs typeface="Times New Roman"/>
              </a:rPr>
              <a:t>for </a:t>
            </a:r>
            <a:r>
              <a:rPr sz="1650" spc="-80" dirty="0">
                <a:solidFill>
                  <a:srgbClr val="D9D9D9"/>
                </a:solidFill>
                <a:latin typeface="Times New Roman"/>
                <a:cs typeface="Times New Roman"/>
              </a:rPr>
              <a:t>it’s </a:t>
            </a:r>
            <a:r>
              <a:rPr sz="1650" spc="-40" dirty="0">
                <a:solidFill>
                  <a:srgbClr val="D9D9D9"/>
                </a:solidFill>
                <a:latin typeface="Times New Roman"/>
                <a:cs typeface="Times New Roman"/>
              </a:rPr>
              <a:t>effectiveness  </a:t>
            </a:r>
            <a:r>
              <a:rPr sz="1650" spc="-45" dirty="0">
                <a:solidFill>
                  <a:srgbClr val="D9D9D9"/>
                </a:solidFill>
                <a:latin typeface="Times New Roman"/>
                <a:cs typeface="Times New Roman"/>
              </a:rPr>
              <a:t>Applying </a:t>
            </a:r>
            <a:r>
              <a:rPr sz="1650" spc="5" dirty="0">
                <a:solidFill>
                  <a:srgbClr val="D9D9D9"/>
                </a:solidFill>
                <a:latin typeface="Times New Roman"/>
                <a:cs typeface="Times New Roman"/>
              </a:rPr>
              <a:t>the </a:t>
            </a:r>
            <a:r>
              <a:rPr sz="1650" spc="-20" dirty="0">
                <a:solidFill>
                  <a:srgbClr val="D9D9D9"/>
                </a:solidFill>
                <a:latin typeface="Times New Roman"/>
                <a:cs typeface="Times New Roman"/>
              </a:rPr>
              <a:t>selected </a:t>
            </a:r>
            <a:r>
              <a:rPr sz="1650" spc="5" dirty="0">
                <a:solidFill>
                  <a:srgbClr val="D9D9D9"/>
                </a:solidFill>
                <a:latin typeface="Times New Roman"/>
                <a:cs typeface="Times New Roman"/>
              </a:rPr>
              <a:t>model </a:t>
            </a:r>
            <a:r>
              <a:rPr sz="1650" spc="-20" dirty="0">
                <a:solidFill>
                  <a:srgbClr val="D9D9D9"/>
                </a:solidFill>
                <a:latin typeface="Times New Roman"/>
                <a:cs typeface="Times New Roman"/>
              </a:rPr>
              <a:t>in </a:t>
            </a:r>
            <a:r>
              <a:rPr sz="1650" spc="-50" dirty="0">
                <a:solidFill>
                  <a:srgbClr val="D9D9D9"/>
                </a:solidFill>
                <a:latin typeface="Times New Roman"/>
                <a:cs typeface="Times New Roman"/>
              </a:rPr>
              <a:t>analysis </a:t>
            </a:r>
            <a:r>
              <a:rPr sz="1650" dirty="0">
                <a:solidFill>
                  <a:srgbClr val="D9D9D9"/>
                </a:solidFill>
                <a:latin typeface="Times New Roman"/>
                <a:cs typeface="Times New Roman"/>
              </a:rPr>
              <a:t>to </a:t>
            </a:r>
            <a:r>
              <a:rPr sz="1650" spc="-55" dirty="0">
                <a:solidFill>
                  <a:srgbClr val="D9D9D9"/>
                </a:solidFill>
                <a:latin typeface="Times New Roman"/>
                <a:cs typeface="Times New Roman"/>
              </a:rPr>
              <a:t>get </a:t>
            </a:r>
            <a:r>
              <a:rPr sz="1650" spc="5" dirty="0">
                <a:solidFill>
                  <a:srgbClr val="D9D9D9"/>
                </a:solidFill>
                <a:latin typeface="Times New Roman"/>
                <a:cs typeface="Times New Roman"/>
              </a:rPr>
              <a:t>the </a:t>
            </a:r>
            <a:r>
              <a:rPr sz="1650" dirty="0">
                <a:solidFill>
                  <a:srgbClr val="D9D9D9"/>
                </a:solidFill>
                <a:latin typeface="Times New Roman"/>
                <a:cs typeface="Times New Roman"/>
              </a:rPr>
              <a:t>desired</a:t>
            </a:r>
            <a:r>
              <a:rPr sz="1650" spc="90" dirty="0">
                <a:solidFill>
                  <a:srgbClr val="D9D9D9"/>
                </a:solidFill>
                <a:latin typeface="Times New Roman"/>
                <a:cs typeface="Times New Roman"/>
              </a:rPr>
              <a:t> </a:t>
            </a:r>
            <a:r>
              <a:rPr sz="1650" spc="-20" dirty="0">
                <a:solidFill>
                  <a:srgbClr val="D9D9D9"/>
                </a:solidFill>
                <a:latin typeface="Times New Roman"/>
                <a:cs typeface="Times New Roman"/>
              </a:rPr>
              <a:t>result</a:t>
            </a:r>
            <a:endParaRPr sz="1650">
              <a:latin typeface="Times New Roman"/>
              <a:cs typeface="Times New Roman"/>
            </a:endParaRPr>
          </a:p>
        </p:txBody>
      </p:sp>
      <p:sp>
        <p:nvSpPr>
          <p:cNvPr id="18" name="object 18"/>
          <p:cNvSpPr/>
          <p:nvPr/>
        </p:nvSpPr>
        <p:spPr>
          <a:xfrm>
            <a:off x="4794503" y="3886200"/>
            <a:ext cx="338455" cy="210820"/>
          </a:xfrm>
          <a:custGeom>
            <a:avLst/>
            <a:gdLst/>
            <a:ahLst/>
            <a:cxnLst/>
            <a:rect l="l" t="t" r="r" b="b"/>
            <a:pathLst>
              <a:path w="338454" h="210820">
                <a:moveTo>
                  <a:pt x="338328" y="41148"/>
                </a:moveTo>
                <a:lnTo>
                  <a:pt x="0" y="41148"/>
                </a:lnTo>
                <a:lnTo>
                  <a:pt x="169163" y="210312"/>
                </a:lnTo>
                <a:lnTo>
                  <a:pt x="338328" y="41148"/>
                </a:lnTo>
                <a:close/>
              </a:path>
              <a:path w="338454" h="210820">
                <a:moveTo>
                  <a:pt x="254508" y="0"/>
                </a:moveTo>
                <a:lnTo>
                  <a:pt x="85344" y="0"/>
                </a:lnTo>
                <a:lnTo>
                  <a:pt x="85344" y="41148"/>
                </a:lnTo>
                <a:lnTo>
                  <a:pt x="254508" y="41148"/>
                </a:lnTo>
                <a:lnTo>
                  <a:pt x="254508" y="0"/>
                </a:lnTo>
                <a:close/>
              </a:path>
            </a:pathLst>
          </a:custGeom>
          <a:solidFill>
            <a:srgbClr val="A9D18E"/>
          </a:solidFill>
        </p:spPr>
        <p:txBody>
          <a:bodyPr wrap="square" lIns="0" tIns="0" rIns="0" bIns="0" rtlCol="0"/>
          <a:lstStyle/>
          <a:p>
            <a:endParaRPr/>
          </a:p>
        </p:txBody>
      </p:sp>
      <p:sp>
        <p:nvSpPr>
          <p:cNvPr id="19" name="object 19"/>
          <p:cNvSpPr/>
          <p:nvPr/>
        </p:nvSpPr>
        <p:spPr>
          <a:xfrm>
            <a:off x="4782311" y="3886200"/>
            <a:ext cx="363220" cy="218440"/>
          </a:xfrm>
          <a:custGeom>
            <a:avLst/>
            <a:gdLst/>
            <a:ahLst/>
            <a:cxnLst/>
            <a:rect l="l" t="t" r="r" b="b"/>
            <a:pathLst>
              <a:path w="363220" h="218439">
                <a:moveTo>
                  <a:pt x="91439" y="36575"/>
                </a:moveTo>
                <a:lnTo>
                  <a:pt x="0" y="36575"/>
                </a:lnTo>
                <a:lnTo>
                  <a:pt x="181355" y="217932"/>
                </a:lnTo>
                <a:lnTo>
                  <a:pt x="192024" y="207263"/>
                </a:lnTo>
                <a:lnTo>
                  <a:pt x="178308" y="207263"/>
                </a:lnTo>
                <a:lnTo>
                  <a:pt x="182117" y="203454"/>
                </a:lnTo>
                <a:lnTo>
                  <a:pt x="25908" y="47244"/>
                </a:lnTo>
                <a:lnTo>
                  <a:pt x="12191" y="47244"/>
                </a:lnTo>
                <a:lnTo>
                  <a:pt x="16763" y="38100"/>
                </a:lnTo>
                <a:lnTo>
                  <a:pt x="91439" y="38100"/>
                </a:lnTo>
                <a:lnTo>
                  <a:pt x="91439" y="36575"/>
                </a:lnTo>
                <a:close/>
              </a:path>
              <a:path w="363220" h="218439">
                <a:moveTo>
                  <a:pt x="182118" y="203454"/>
                </a:moveTo>
                <a:lnTo>
                  <a:pt x="178308" y="207263"/>
                </a:lnTo>
                <a:lnTo>
                  <a:pt x="185927" y="207263"/>
                </a:lnTo>
                <a:lnTo>
                  <a:pt x="182118" y="203454"/>
                </a:lnTo>
                <a:close/>
              </a:path>
              <a:path w="363220" h="218439">
                <a:moveTo>
                  <a:pt x="347472" y="38100"/>
                </a:moveTo>
                <a:lnTo>
                  <a:pt x="182118" y="203454"/>
                </a:lnTo>
                <a:lnTo>
                  <a:pt x="185927" y="207263"/>
                </a:lnTo>
                <a:lnTo>
                  <a:pt x="192024" y="207263"/>
                </a:lnTo>
                <a:lnTo>
                  <a:pt x="352043" y="47244"/>
                </a:lnTo>
                <a:lnTo>
                  <a:pt x="350520" y="47244"/>
                </a:lnTo>
                <a:lnTo>
                  <a:pt x="347472" y="38100"/>
                </a:lnTo>
                <a:close/>
              </a:path>
              <a:path w="363220" h="218439">
                <a:moveTo>
                  <a:pt x="16763" y="38100"/>
                </a:moveTo>
                <a:lnTo>
                  <a:pt x="12191" y="47244"/>
                </a:lnTo>
                <a:lnTo>
                  <a:pt x="25908" y="47244"/>
                </a:lnTo>
                <a:lnTo>
                  <a:pt x="16763" y="38100"/>
                </a:lnTo>
                <a:close/>
              </a:path>
              <a:path w="363220" h="218439">
                <a:moveTo>
                  <a:pt x="91439" y="38100"/>
                </a:moveTo>
                <a:lnTo>
                  <a:pt x="16763" y="38100"/>
                </a:lnTo>
                <a:lnTo>
                  <a:pt x="25908" y="47244"/>
                </a:lnTo>
                <a:lnTo>
                  <a:pt x="102108" y="47244"/>
                </a:lnTo>
                <a:lnTo>
                  <a:pt x="102108" y="41148"/>
                </a:lnTo>
                <a:lnTo>
                  <a:pt x="91439" y="41148"/>
                </a:lnTo>
                <a:lnTo>
                  <a:pt x="91439" y="38100"/>
                </a:lnTo>
                <a:close/>
              </a:path>
              <a:path w="363220" h="218439">
                <a:moveTo>
                  <a:pt x="271272" y="0"/>
                </a:moveTo>
                <a:lnTo>
                  <a:pt x="260603" y="0"/>
                </a:lnTo>
                <a:lnTo>
                  <a:pt x="260603" y="47244"/>
                </a:lnTo>
                <a:lnTo>
                  <a:pt x="338327" y="47244"/>
                </a:lnTo>
                <a:lnTo>
                  <a:pt x="344424" y="41148"/>
                </a:lnTo>
                <a:lnTo>
                  <a:pt x="271272" y="41148"/>
                </a:lnTo>
                <a:lnTo>
                  <a:pt x="266700" y="36575"/>
                </a:lnTo>
                <a:lnTo>
                  <a:pt x="271272" y="36575"/>
                </a:lnTo>
                <a:lnTo>
                  <a:pt x="271272" y="0"/>
                </a:lnTo>
                <a:close/>
              </a:path>
              <a:path w="363220" h="218439">
                <a:moveTo>
                  <a:pt x="361188" y="38100"/>
                </a:moveTo>
                <a:lnTo>
                  <a:pt x="347472" y="38100"/>
                </a:lnTo>
                <a:lnTo>
                  <a:pt x="350520" y="47244"/>
                </a:lnTo>
                <a:lnTo>
                  <a:pt x="352043" y="47244"/>
                </a:lnTo>
                <a:lnTo>
                  <a:pt x="361188" y="38100"/>
                </a:lnTo>
                <a:close/>
              </a:path>
              <a:path w="363220" h="218439">
                <a:moveTo>
                  <a:pt x="102108" y="0"/>
                </a:moveTo>
                <a:lnTo>
                  <a:pt x="91439" y="0"/>
                </a:lnTo>
                <a:lnTo>
                  <a:pt x="91439" y="41148"/>
                </a:lnTo>
                <a:lnTo>
                  <a:pt x="97536" y="36575"/>
                </a:lnTo>
                <a:lnTo>
                  <a:pt x="102108" y="36575"/>
                </a:lnTo>
                <a:lnTo>
                  <a:pt x="102108" y="0"/>
                </a:lnTo>
                <a:close/>
              </a:path>
              <a:path w="363220" h="218439">
                <a:moveTo>
                  <a:pt x="102108" y="36575"/>
                </a:moveTo>
                <a:lnTo>
                  <a:pt x="97536" y="36575"/>
                </a:lnTo>
                <a:lnTo>
                  <a:pt x="91439" y="41148"/>
                </a:lnTo>
                <a:lnTo>
                  <a:pt x="102108" y="41148"/>
                </a:lnTo>
                <a:lnTo>
                  <a:pt x="102108" y="36575"/>
                </a:lnTo>
                <a:close/>
              </a:path>
              <a:path w="363220" h="218439">
                <a:moveTo>
                  <a:pt x="271272" y="36575"/>
                </a:moveTo>
                <a:lnTo>
                  <a:pt x="266700" y="36575"/>
                </a:lnTo>
                <a:lnTo>
                  <a:pt x="271272" y="41148"/>
                </a:lnTo>
                <a:lnTo>
                  <a:pt x="271272" y="36575"/>
                </a:lnTo>
                <a:close/>
              </a:path>
              <a:path w="363220" h="218439">
                <a:moveTo>
                  <a:pt x="362712" y="36575"/>
                </a:moveTo>
                <a:lnTo>
                  <a:pt x="271272" y="36575"/>
                </a:lnTo>
                <a:lnTo>
                  <a:pt x="271272" y="41148"/>
                </a:lnTo>
                <a:lnTo>
                  <a:pt x="344424" y="41148"/>
                </a:lnTo>
                <a:lnTo>
                  <a:pt x="347472" y="38100"/>
                </a:lnTo>
                <a:lnTo>
                  <a:pt x="361188" y="38100"/>
                </a:lnTo>
                <a:lnTo>
                  <a:pt x="362712" y="36575"/>
                </a:lnTo>
                <a:close/>
              </a:path>
            </a:pathLst>
          </a:custGeom>
          <a:solidFill>
            <a:srgbClr val="FFFFFF"/>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66800" y="1475232"/>
            <a:ext cx="3134360" cy="444352"/>
          </a:xfrm>
          <a:prstGeom prst="rect">
            <a:avLst/>
          </a:prstGeom>
        </p:spPr>
        <p:txBody>
          <a:bodyPr vert="horz" wrap="square" lIns="0" tIns="13335" rIns="0" bIns="0" rtlCol="0">
            <a:spAutoFit/>
          </a:bodyPr>
          <a:lstStyle/>
          <a:p>
            <a:pPr marL="12700">
              <a:lnSpc>
                <a:spcPct val="100000"/>
              </a:lnSpc>
              <a:spcBef>
                <a:spcPts val="105"/>
              </a:spcBef>
            </a:pPr>
            <a:r>
              <a:rPr lang="en-US" sz="2800" spc="15" dirty="0"/>
              <a:t>Data Exploration</a:t>
            </a:r>
            <a:endParaRPr sz="2800" dirty="0"/>
          </a:p>
        </p:txBody>
      </p:sp>
      <p:sp>
        <p:nvSpPr>
          <p:cNvPr id="58" name="object 3">
            <a:extLst>
              <a:ext uri="{FF2B5EF4-FFF2-40B4-BE49-F238E27FC236}">
                <a16:creationId xmlns:a16="http://schemas.microsoft.com/office/drawing/2014/main" id="{AD4E1F5C-F9A5-46EC-9A18-A400634B24EB}"/>
              </a:ext>
            </a:extLst>
          </p:cNvPr>
          <p:cNvSpPr txBox="1"/>
          <p:nvPr/>
        </p:nvSpPr>
        <p:spPr>
          <a:xfrm>
            <a:off x="609600" y="2057400"/>
            <a:ext cx="8077200" cy="2174954"/>
          </a:xfrm>
          <a:prstGeom prst="rect">
            <a:avLst/>
          </a:prstGeom>
        </p:spPr>
        <p:txBody>
          <a:bodyPr vert="horz" wrap="square" lIns="0" tIns="12700" rIns="0" bIns="0" rtlCol="0">
            <a:spAutoFit/>
          </a:bodyPr>
          <a:lstStyle/>
          <a:p>
            <a:pPr marL="469900">
              <a:lnSpc>
                <a:spcPct val="100000"/>
              </a:lnSpc>
              <a:spcBef>
                <a:spcPts val="1510"/>
              </a:spcBef>
              <a:tabLst>
                <a:tab pos="756920" algn="l"/>
              </a:tabLst>
            </a:pPr>
            <a:r>
              <a:rPr spc="-45" dirty="0">
                <a:latin typeface="Times New Roman" panose="02020603050405020304" pitchFamily="18" charset="0"/>
                <a:cs typeface="Times New Roman" panose="02020603050405020304" pitchFamily="18" charset="0"/>
              </a:rPr>
              <a:t>4410 </a:t>
            </a:r>
            <a:r>
              <a:rPr spc="-100" dirty="0">
                <a:latin typeface="Times New Roman" panose="02020603050405020304" pitchFamily="18" charset="0"/>
                <a:cs typeface="Times New Roman" panose="02020603050405020304" pitchFamily="18" charset="0"/>
              </a:rPr>
              <a:t>employees </a:t>
            </a:r>
            <a:r>
              <a:rPr spc="-55" dirty="0">
                <a:latin typeface="Times New Roman" panose="02020603050405020304" pitchFamily="18" charset="0"/>
                <a:cs typeface="Times New Roman" panose="02020603050405020304" pitchFamily="18" charset="0"/>
              </a:rPr>
              <a:t>records </a:t>
            </a:r>
            <a:r>
              <a:rPr spc="-95" dirty="0">
                <a:latin typeface="Times New Roman" panose="02020603050405020304" pitchFamily="18" charset="0"/>
                <a:cs typeface="Times New Roman" panose="02020603050405020304" pitchFamily="18" charset="0"/>
              </a:rPr>
              <a:t>with following</a:t>
            </a:r>
            <a:r>
              <a:rPr dirty="0">
                <a:latin typeface="Times New Roman" panose="02020603050405020304" pitchFamily="18" charset="0"/>
                <a:cs typeface="Times New Roman" panose="02020603050405020304" pitchFamily="18" charset="0"/>
              </a:rPr>
              <a:t> </a:t>
            </a:r>
            <a:r>
              <a:rPr spc="-90" dirty="0">
                <a:latin typeface="Times New Roman" panose="02020603050405020304" pitchFamily="18" charset="0"/>
                <a:cs typeface="Times New Roman" panose="02020603050405020304" pitchFamily="18" charset="0"/>
              </a:rPr>
              <a:t>information</a:t>
            </a:r>
            <a:endParaRPr dirty="0">
              <a:latin typeface="Times New Roman" panose="02020603050405020304" pitchFamily="18" charset="0"/>
              <a:cs typeface="Times New Roman" panose="02020603050405020304" pitchFamily="18" charset="0"/>
            </a:endParaRPr>
          </a:p>
          <a:p>
            <a:pPr marL="1213485" lvl="1" indent="-286385">
              <a:lnSpc>
                <a:spcPct val="100000"/>
              </a:lnSpc>
              <a:spcBef>
                <a:spcPts val="1140"/>
              </a:spcBef>
              <a:buFont typeface="Courier New"/>
              <a:buChar char="o"/>
              <a:tabLst>
                <a:tab pos="1213485" algn="l"/>
                <a:tab pos="1214120" algn="l"/>
              </a:tabLst>
            </a:pPr>
            <a:r>
              <a:rPr spc="-55" dirty="0">
                <a:latin typeface="Times New Roman" panose="02020603050405020304" pitchFamily="18" charset="0"/>
                <a:cs typeface="Times New Roman" panose="02020603050405020304" pitchFamily="18" charset="0"/>
              </a:rPr>
              <a:t>General </a:t>
            </a:r>
            <a:r>
              <a:rPr spc="-95" dirty="0">
                <a:latin typeface="Times New Roman" panose="02020603050405020304" pitchFamily="18" charset="0"/>
                <a:cs typeface="Times New Roman" panose="02020603050405020304" pitchFamily="18" charset="0"/>
              </a:rPr>
              <a:t>data </a:t>
            </a:r>
            <a:r>
              <a:rPr spc="-60" dirty="0">
                <a:latin typeface="Times New Roman" panose="02020603050405020304" pitchFamily="18" charset="0"/>
                <a:cs typeface="Times New Roman" panose="02020603050405020304" pitchFamily="18" charset="0"/>
              </a:rPr>
              <a:t>(Age, </a:t>
            </a:r>
            <a:r>
              <a:rPr spc="-75" dirty="0">
                <a:latin typeface="Times New Roman" panose="02020603050405020304" pitchFamily="18" charset="0"/>
                <a:cs typeface="Times New Roman" panose="02020603050405020304" pitchFamily="18" charset="0"/>
              </a:rPr>
              <a:t>Gender, </a:t>
            </a:r>
            <a:r>
              <a:rPr spc="-65" dirty="0">
                <a:latin typeface="Times New Roman" panose="02020603050405020304" pitchFamily="18" charset="0"/>
                <a:cs typeface="Times New Roman" panose="02020603050405020304" pitchFamily="18" charset="0"/>
              </a:rPr>
              <a:t>Income, </a:t>
            </a:r>
            <a:r>
              <a:rPr spc="-50" dirty="0">
                <a:latin typeface="Times New Roman" panose="02020603050405020304" pitchFamily="18" charset="0"/>
                <a:cs typeface="Times New Roman" panose="02020603050405020304" pitchFamily="18" charset="0"/>
              </a:rPr>
              <a:t>Experience,Attrition</a:t>
            </a:r>
            <a:r>
              <a:rPr spc="-85" dirty="0">
                <a:latin typeface="Times New Roman" panose="02020603050405020304" pitchFamily="18" charset="0"/>
                <a:cs typeface="Times New Roman" panose="02020603050405020304" pitchFamily="18" charset="0"/>
              </a:rPr>
              <a:t> </a:t>
            </a:r>
            <a:r>
              <a:rPr spc="-90" dirty="0">
                <a:latin typeface="Times New Roman" panose="02020603050405020304" pitchFamily="18" charset="0"/>
                <a:cs typeface="Times New Roman" panose="02020603050405020304" pitchFamily="18" charset="0"/>
              </a:rPr>
              <a:t>etc.)</a:t>
            </a:r>
            <a:endParaRPr dirty="0">
              <a:latin typeface="Times New Roman" panose="02020603050405020304" pitchFamily="18" charset="0"/>
              <a:cs typeface="Times New Roman" panose="02020603050405020304" pitchFamily="18" charset="0"/>
            </a:endParaRPr>
          </a:p>
          <a:p>
            <a:pPr marL="1213485" lvl="1" indent="-286385">
              <a:lnSpc>
                <a:spcPct val="100000"/>
              </a:lnSpc>
              <a:spcBef>
                <a:spcPts val="720"/>
              </a:spcBef>
              <a:buFont typeface="Courier New"/>
              <a:buChar char="o"/>
              <a:tabLst>
                <a:tab pos="1213485" algn="l"/>
                <a:tab pos="1214120" algn="l"/>
              </a:tabLst>
            </a:pPr>
            <a:r>
              <a:rPr spc="-70" dirty="0">
                <a:latin typeface="Times New Roman" panose="02020603050405020304" pitchFamily="18" charset="0"/>
                <a:cs typeface="Times New Roman" panose="02020603050405020304" pitchFamily="18" charset="0"/>
              </a:rPr>
              <a:t>Employee </a:t>
            </a:r>
            <a:r>
              <a:rPr spc="-50" dirty="0">
                <a:latin typeface="Times New Roman" panose="02020603050405020304" pitchFamily="18" charset="0"/>
                <a:cs typeface="Times New Roman" panose="02020603050405020304" pitchFamily="18" charset="0"/>
              </a:rPr>
              <a:t>survey </a:t>
            </a:r>
            <a:r>
              <a:rPr spc="-65" dirty="0">
                <a:latin typeface="Times New Roman" panose="02020603050405020304" pitchFamily="18" charset="0"/>
                <a:cs typeface="Times New Roman" panose="02020603050405020304" pitchFamily="18" charset="0"/>
              </a:rPr>
              <a:t>about </a:t>
            </a:r>
            <a:r>
              <a:rPr spc="-60" dirty="0">
                <a:latin typeface="Times New Roman" panose="02020603050405020304" pitchFamily="18" charset="0"/>
                <a:cs typeface="Times New Roman" panose="02020603050405020304" pitchFamily="18" charset="0"/>
              </a:rPr>
              <a:t>environment </a:t>
            </a:r>
            <a:r>
              <a:rPr spc="-100" dirty="0">
                <a:latin typeface="Times New Roman" panose="02020603050405020304" pitchFamily="18" charset="0"/>
                <a:cs typeface="Times New Roman" panose="02020603050405020304" pitchFamily="18" charset="0"/>
              </a:rPr>
              <a:t>&amp; </a:t>
            </a:r>
            <a:r>
              <a:rPr spc="-80" dirty="0">
                <a:latin typeface="Times New Roman" panose="02020603050405020304" pitchFamily="18" charset="0"/>
                <a:cs typeface="Times New Roman" panose="02020603050405020304" pitchFamily="18" charset="0"/>
              </a:rPr>
              <a:t>job </a:t>
            </a:r>
            <a:r>
              <a:rPr spc="-85" dirty="0">
                <a:latin typeface="Times New Roman" panose="02020603050405020304" pitchFamily="18" charset="0"/>
                <a:cs typeface="Times New Roman" panose="02020603050405020304" pitchFamily="18" charset="0"/>
              </a:rPr>
              <a:t>satisfaction, </a:t>
            </a:r>
            <a:r>
              <a:rPr spc="-15" dirty="0">
                <a:latin typeface="Times New Roman" panose="02020603050405020304" pitchFamily="18" charset="0"/>
                <a:cs typeface="Times New Roman" panose="02020603050405020304" pitchFamily="18" charset="0"/>
              </a:rPr>
              <a:t>work </a:t>
            </a:r>
            <a:r>
              <a:rPr spc="-105" dirty="0">
                <a:latin typeface="Times New Roman" panose="02020603050405020304" pitchFamily="18" charset="0"/>
                <a:cs typeface="Times New Roman" panose="02020603050405020304" pitchFamily="18" charset="0"/>
              </a:rPr>
              <a:t>life</a:t>
            </a:r>
            <a:r>
              <a:rPr spc="-95"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balance</a:t>
            </a:r>
            <a:endParaRPr dirty="0">
              <a:latin typeface="Times New Roman" panose="02020603050405020304" pitchFamily="18" charset="0"/>
              <a:cs typeface="Times New Roman" panose="02020603050405020304" pitchFamily="18" charset="0"/>
            </a:endParaRPr>
          </a:p>
          <a:p>
            <a:pPr marL="1213485" lvl="1" indent="-286385">
              <a:lnSpc>
                <a:spcPct val="100000"/>
              </a:lnSpc>
              <a:spcBef>
                <a:spcPts val="725"/>
              </a:spcBef>
              <a:buFont typeface="Courier New"/>
              <a:buChar char="o"/>
              <a:tabLst>
                <a:tab pos="1213485" algn="l"/>
                <a:tab pos="1214120" algn="l"/>
              </a:tabLst>
            </a:pPr>
            <a:r>
              <a:rPr spc="-55" dirty="0">
                <a:latin typeface="Times New Roman" panose="02020603050405020304" pitchFamily="18" charset="0"/>
                <a:cs typeface="Times New Roman" panose="02020603050405020304" pitchFamily="18" charset="0"/>
              </a:rPr>
              <a:t>Manager </a:t>
            </a:r>
            <a:r>
              <a:rPr spc="-50" dirty="0">
                <a:latin typeface="Times New Roman" panose="02020603050405020304" pitchFamily="18" charset="0"/>
                <a:cs typeface="Times New Roman" panose="02020603050405020304" pitchFamily="18" charset="0"/>
              </a:rPr>
              <a:t>survey </a:t>
            </a:r>
            <a:r>
              <a:rPr spc="-65" dirty="0">
                <a:latin typeface="Times New Roman" panose="02020603050405020304" pitchFamily="18" charset="0"/>
                <a:cs typeface="Times New Roman" panose="02020603050405020304" pitchFamily="18" charset="0"/>
              </a:rPr>
              <a:t>about </a:t>
            </a:r>
            <a:r>
              <a:rPr lang="en-US" spc="-65"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job </a:t>
            </a:r>
            <a:r>
              <a:rPr spc="-70" dirty="0">
                <a:latin typeface="Times New Roman" panose="02020603050405020304" pitchFamily="18" charset="0"/>
                <a:cs typeface="Times New Roman" panose="02020603050405020304" pitchFamily="18" charset="0"/>
              </a:rPr>
              <a:t>involvement </a:t>
            </a:r>
            <a:r>
              <a:rPr spc="-100" dirty="0">
                <a:latin typeface="Times New Roman" panose="02020603050405020304" pitchFamily="18" charset="0"/>
                <a:cs typeface="Times New Roman" panose="02020603050405020304" pitchFamily="18" charset="0"/>
              </a:rPr>
              <a:t>&amp; </a:t>
            </a:r>
            <a:r>
              <a:rPr spc="-65" dirty="0">
                <a:latin typeface="Times New Roman" panose="02020603050405020304" pitchFamily="18" charset="0"/>
                <a:cs typeface="Times New Roman" panose="02020603050405020304" pitchFamily="18" charset="0"/>
              </a:rPr>
              <a:t>performance</a:t>
            </a:r>
            <a:r>
              <a:rPr spc="-30"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rating.</a:t>
            </a:r>
            <a:endParaRPr dirty="0">
              <a:latin typeface="Times New Roman" panose="02020603050405020304" pitchFamily="18" charset="0"/>
              <a:cs typeface="Times New Roman" panose="02020603050405020304" pitchFamily="18" charset="0"/>
            </a:endParaRPr>
          </a:p>
          <a:p>
            <a:pPr marL="1213485" lvl="1" indent="-286385">
              <a:lnSpc>
                <a:spcPct val="100000"/>
              </a:lnSpc>
              <a:spcBef>
                <a:spcPts val="720"/>
              </a:spcBef>
              <a:buFont typeface="Courier New"/>
              <a:buChar char="o"/>
              <a:tabLst>
                <a:tab pos="1213485" algn="l"/>
                <a:tab pos="1214120" algn="l"/>
              </a:tabLst>
            </a:pPr>
            <a:r>
              <a:rPr spc="-65" dirty="0">
                <a:latin typeface="Times New Roman" panose="02020603050405020304" pitchFamily="18" charset="0"/>
                <a:cs typeface="Times New Roman" panose="02020603050405020304" pitchFamily="18" charset="0"/>
              </a:rPr>
              <a:t>Employees </a:t>
            </a:r>
            <a:r>
              <a:rPr lang="en-US" spc="-60" dirty="0">
                <a:latin typeface="Times New Roman" panose="02020603050405020304" pitchFamily="18" charset="0"/>
                <a:cs typeface="Times New Roman" panose="02020603050405020304" pitchFamily="18" charset="0"/>
              </a:rPr>
              <a:t>in-time</a:t>
            </a:r>
            <a:r>
              <a:rPr spc="-60"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and </a:t>
            </a:r>
            <a:r>
              <a:rPr spc="-50" dirty="0">
                <a:latin typeface="Times New Roman" panose="02020603050405020304" pitchFamily="18" charset="0"/>
                <a:cs typeface="Times New Roman" panose="02020603050405020304" pitchFamily="18" charset="0"/>
              </a:rPr>
              <a:t>out</a:t>
            </a:r>
            <a:r>
              <a:rPr lang="en-US" spc="-50" dirty="0">
                <a:latin typeface="Times New Roman" panose="02020603050405020304" pitchFamily="18" charset="0"/>
                <a:cs typeface="Times New Roman" panose="02020603050405020304" pitchFamily="18" charset="0"/>
              </a:rPr>
              <a:t>-time</a:t>
            </a:r>
            <a:r>
              <a:rPr spc="-50"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data</a:t>
            </a:r>
            <a:endParaRPr lang="en-US" spc="-95" dirty="0">
              <a:latin typeface="Times New Roman" panose="02020603050405020304" pitchFamily="18" charset="0"/>
              <a:cs typeface="Times New Roman" panose="02020603050405020304" pitchFamily="18" charset="0"/>
            </a:endParaRPr>
          </a:p>
          <a:p>
            <a:pPr marL="927100" lvl="1">
              <a:lnSpc>
                <a:spcPct val="100000"/>
              </a:lnSpc>
              <a:spcBef>
                <a:spcPts val="720"/>
              </a:spcBef>
              <a:tabLst>
                <a:tab pos="1213485" algn="l"/>
                <a:tab pos="1214120" algn="l"/>
              </a:tabLst>
            </a:pPr>
            <a:r>
              <a:rPr lang="en-US" spc="-95" dirty="0">
                <a:latin typeface="Times New Roman" panose="02020603050405020304" pitchFamily="18" charset="0"/>
                <a:cs typeface="Times New Roman" panose="02020603050405020304" pitchFamily="18" charset="0"/>
              </a:rPr>
              <a:t>	</a:t>
            </a:r>
          </a:p>
        </p:txBody>
      </p:sp>
      <p:sp>
        <p:nvSpPr>
          <p:cNvPr id="60" name="object 6">
            <a:extLst>
              <a:ext uri="{FF2B5EF4-FFF2-40B4-BE49-F238E27FC236}">
                <a16:creationId xmlns:a16="http://schemas.microsoft.com/office/drawing/2014/main" id="{C8C262B1-D7BD-430E-B23A-094D70C1FA3E}"/>
              </a:ext>
            </a:extLst>
          </p:cNvPr>
          <p:cNvSpPr txBox="1"/>
          <p:nvPr/>
        </p:nvSpPr>
        <p:spPr>
          <a:xfrm>
            <a:off x="1409700" y="3962400"/>
            <a:ext cx="6477000" cy="3626634"/>
          </a:xfrm>
          <a:prstGeom prst="rect">
            <a:avLst/>
          </a:prstGeom>
        </p:spPr>
        <p:txBody>
          <a:bodyPr vert="horz" wrap="square" lIns="0" tIns="12700" rIns="0" bIns="0" numCol="2" rtlCol="0">
            <a:spAutoFit/>
          </a:bodyPr>
          <a:lstStyle/>
          <a:p>
            <a:pPr marL="12700">
              <a:lnSpc>
                <a:spcPct val="100000"/>
              </a:lnSpc>
              <a:spcBef>
                <a:spcPts val="100"/>
              </a:spcBef>
              <a:tabLst>
                <a:tab pos="299085" algn="l"/>
                <a:tab pos="299720" algn="l"/>
              </a:tabLst>
            </a:pPr>
            <a:r>
              <a:rPr lang="en-US" b="1" spc="-30" dirty="0">
                <a:latin typeface="Times New Roman" panose="02020603050405020304" pitchFamily="18" charset="0"/>
                <a:cs typeface="Times New Roman" panose="02020603050405020304" pitchFamily="18" charset="0"/>
              </a:rPr>
              <a:t>Continuous Variables :	</a:t>
            </a:r>
          </a:p>
          <a:p>
            <a:pPr marL="299085" indent="-286385">
              <a:lnSpc>
                <a:spcPct val="150000"/>
              </a:lnSpc>
              <a:spcBef>
                <a:spcPts val="100"/>
              </a:spcBef>
              <a:buFont typeface="Courier New"/>
              <a:buChar char="o"/>
              <a:tabLst>
                <a:tab pos="299085" algn="l"/>
                <a:tab pos="299720" algn="l"/>
              </a:tabLst>
            </a:pPr>
            <a:r>
              <a:rPr spc="-30" dirty="0">
                <a:latin typeface="Times New Roman" panose="02020603050405020304" pitchFamily="18" charset="0"/>
                <a:cs typeface="Times New Roman" panose="02020603050405020304" pitchFamily="18" charset="0"/>
              </a:rPr>
              <a:t>Age</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35" dirty="0">
                <a:latin typeface="Times New Roman" panose="02020603050405020304" pitchFamily="18" charset="0"/>
                <a:cs typeface="Times New Roman" panose="02020603050405020304" pitchFamily="18" charset="0"/>
              </a:rPr>
              <a:t>DistanceFromHome</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45" dirty="0">
                <a:latin typeface="Times New Roman" panose="02020603050405020304" pitchFamily="18" charset="0"/>
                <a:cs typeface="Times New Roman" panose="02020603050405020304" pitchFamily="18" charset="0"/>
              </a:rPr>
              <a:t>EmployeeCount</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45" dirty="0">
                <a:latin typeface="Times New Roman" panose="02020603050405020304" pitchFamily="18" charset="0"/>
                <a:cs typeface="Times New Roman" panose="02020603050405020304" pitchFamily="18" charset="0"/>
              </a:rPr>
              <a:t>MonthlyIncome</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25" dirty="0">
                <a:latin typeface="Times New Roman" panose="02020603050405020304" pitchFamily="18" charset="0"/>
                <a:cs typeface="Times New Roman" panose="02020603050405020304" pitchFamily="18" charset="0"/>
              </a:rPr>
              <a:t>NumCompaniesWorked</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60" dirty="0">
                <a:latin typeface="Times New Roman" panose="02020603050405020304" pitchFamily="18" charset="0"/>
                <a:cs typeface="Times New Roman" panose="02020603050405020304" pitchFamily="18" charset="0"/>
              </a:rPr>
              <a:t>PercentSalaryHike</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40" dirty="0">
                <a:latin typeface="Times New Roman" panose="02020603050405020304" pitchFamily="18" charset="0"/>
                <a:cs typeface="Times New Roman" panose="02020603050405020304" pitchFamily="18" charset="0"/>
              </a:rPr>
              <a:t>StandardHours</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55" dirty="0">
                <a:latin typeface="Times New Roman" panose="02020603050405020304" pitchFamily="18" charset="0"/>
                <a:cs typeface="Times New Roman" panose="02020603050405020304" pitchFamily="18" charset="0"/>
              </a:rPr>
              <a:t>TotalWorkingYears</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endParaRPr lang="en-US" spc="-70"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70" dirty="0" err="1">
                <a:latin typeface="Times New Roman" panose="02020603050405020304" pitchFamily="18" charset="0"/>
                <a:cs typeface="Times New Roman" panose="02020603050405020304" pitchFamily="18" charset="0"/>
              </a:rPr>
              <a:t>TrainingTimesLastYear</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60" dirty="0">
                <a:latin typeface="Times New Roman" panose="02020603050405020304" pitchFamily="18" charset="0"/>
                <a:cs typeface="Times New Roman" panose="02020603050405020304" pitchFamily="18" charset="0"/>
              </a:rPr>
              <a:t>YearsAtCompany,</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55" dirty="0">
                <a:latin typeface="Times New Roman" panose="02020603050405020304" pitchFamily="18" charset="0"/>
                <a:cs typeface="Times New Roman" panose="02020603050405020304" pitchFamily="18" charset="0"/>
              </a:rPr>
              <a:t>YearsSinceLastPromotion</a:t>
            </a:r>
            <a:endParaRPr dirty="0">
              <a:latin typeface="Times New Roman" panose="02020603050405020304" pitchFamily="18" charset="0"/>
              <a:cs typeface="Times New Roman" panose="02020603050405020304" pitchFamily="18" charset="0"/>
            </a:endParaRPr>
          </a:p>
          <a:p>
            <a:pPr marL="299085" indent="-286385">
              <a:lnSpc>
                <a:spcPct val="150000"/>
              </a:lnSpc>
              <a:buFont typeface="Courier New"/>
              <a:buChar char="o"/>
              <a:tabLst>
                <a:tab pos="299085" algn="l"/>
                <a:tab pos="299720" algn="l"/>
              </a:tabLst>
            </a:pPr>
            <a:r>
              <a:rPr spc="-35" dirty="0">
                <a:latin typeface="Times New Roman" panose="02020603050405020304" pitchFamily="18" charset="0"/>
                <a:cs typeface="Times New Roman" panose="02020603050405020304" pitchFamily="18" charset="0"/>
              </a:rPr>
              <a:t>YearsWithCurrManager</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25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66800" y="1475232"/>
            <a:ext cx="3134360" cy="444352"/>
          </a:xfrm>
          <a:prstGeom prst="rect">
            <a:avLst/>
          </a:prstGeom>
        </p:spPr>
        <p:txBody>
          <a:bodyPr vert="horz" wrap="square" lIns="0" tIns="13335" rIns="0" bIns="0" rtlCol="0">
            <a:spAutoFit/>
          </a:bodyPr>
          <a:lstStyle/>
          <a:p>
            <a:pPr marL="12700">
              <a:lnSpc>
                <a:spcPct val="100000"/>
              </a:lnSpc>
              <a:spcBef>
                <a:spcPts val="105"/>
              </a:spcBef>
            </a:pPr>
            <a:r>
              <a:rPr lang="en-US" sz="2800" spc="15" dirty="0"/>
              <a:t>Data Exploration</a:t>
            </a:r>
            <a:endParaRPr sz="2800" dirty="0"/>
          </a:p>
        </p:txBody>
      </p:sp>
      <p:sp>
        <p:nvSpPr>
          <p:cNvPr id="60" name="object 6">
            <a:extLst>
              <a:ext uri="{FF2B5EF4-FFF2-40B4-BE49-F238E27FC236}">
                <a16:creationId xmlns:a16="http://schemas.microsoft.com/office/drawing/2014/main" id="{C8C262B1-D7BD-430E-B23A-094D70C1FA3E}"/>
              </a:ext>
            </a:extLst>
          </p:cNvPr>
          <p:cNvSpPr txBox="1"/>
          <p:nvPr/>
        </p:nvSpPr>
        <p:spPr>
          <a:xfrm>
            <a:off x="1219200" y="2072883"/>
            <a:ext cx="6172200" cy="4130683"/>
          </a:xfrm>
          <a:prstGeom prst="rect">
            <a:avLst/>
          </a:prstGeom>
        </p:spPr>
        <p:txBody>
          <a:bodyPr vert="horz" wrap="square" lIns="0" tIns="12700" rIns="0" bIns="0" numCol="1" rtlCol="0">
            <a:spAutoFit/>
          </a:bodyPr>
          <a:lstStyle/>
          <a:p>
            <a:pPr marL="12700">
              <a:lnSpc>
                <a:spcPct val="150000"/>
              </a:lnSpc>
              <a:spcBef>
                <a:spcPts val="100"/>
              </a:spcBef>
              <a:tabLst>
                <a:tab pos="299085" algn="l"/>
                <a:tab pos="299720" algn="l"/>
              </a:tabLst>
            </a:pPr>
            <a:r>
              <a:rPr lang="en-US" b="1" spc="-30" dirty="0">
                <a:latin typeface="Times New Roman" panose="02020603050405020304" pitchFamily="18" charset="0"/>
                <a:cs typeface="Times New Roman" panose="02020603050405020304" pitchFamily="18" charset="0"/>
              </a:rPr>
              <a:t>Ordered Categorical Variables:	</a:t>
            </a:r>
          </a:p>
          <a:p>
            <a:pPr marL="299085" indent="-286385">
              <a:lnSpc>
                <a:spcPct val="150000"/>
              </a:lnSpc>
              <a:spcBef>
                <a:spcPts val="100"/>
              </a:spcBef>
              <a:buFont typeface="Courier New"/>
              <a:buChar char="o"/>
              <a:tabLst>
                <a:tab pos="299085" algn="l"/>
                <a:tab pos="299720" algn="l"/>
              </a:tabLst>
            </a:pPr>
            <a:r>
              <a:rPr lang="en-US" spc="-60" dirty="0">
                <a:latin typeface="Trebuchet MS"/>
                <a:cs typeface="Trebuchet MS"/>
              </a:rPr>
              <a:t>Education</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90" dirty="0" err="1">
                <a:latin typeface="Trebuchet MS"/>
                <a:cs typeface="Trebuchet MS"/>
              </a:rPr>
              <a:t>JobLevel</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65" dirty="0" err="1">
                <a:latin typeface="Trebuchet MS"/>
                <a:cs typeface="Trebuchet MS"/>
              </a:rPr>
              <a:t>MaritalStatus</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45" dirty="0" err="1">
                <a:latin typeface="Trebuchet MS"/>
                <a:cs typeface="Trebuchet MS"/>
              </a:rPr>
              <a:t>StockOptionLevel</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65" dirty="0" err="1">
                <a:latin typeface="Trebuchet MS"/>
                <a:cs typeface="Trebuchet MS"/>
              </a:rPr>
              <a:t>EnvironmentSatisfaction</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85" dirty="0" err="1">
                <a:latin typeface="Trebuchet MS"/>
                <a:cs typeface="Trebuchet MS"/>
              </a:rPr>
              <a:t>JobSatisfaction</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55" dirty="0" err="1">
                <a:latin typeface="Trebuchet MS"/>
                <a:cs typeface="Trebuchet MS"/>
              </a:rPr>
              <a:t>WorkLifeBalance</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80" dirty="0" err="1">
                <a:latin typeface="Trebuchet MS"/>
                <a:cs typeface="Trebuchet MS"/>
              </a:rPr>
              <a:t>JobInvolvement</a:t>
            </a:r>
            <a:endParaRPr lang="en-US" dirty="0">
              <a:latin typeface="Trebuchet MS"/>
              <a:cs typeface="Trebuchet MS"/>
            </a:endParaRPr>
          </a:p>
          <a:p>
            <a:pPr marL="299085" indent="-286385">
              <a:lnSpc>
                <a:spcPct val="150000"/>
              </a:lnSpc>
              <a:buFont typeface="Courier New"/>
              <a:buChar char="o"/>
              <a:tabLst>
                <a:tab pos="299085" algn="l"/>
                <a:tab pos="299720" algn="l"/>
              </a:tabLst>
            </a:pPr>
            <a:r>
              <a:rPr lang="en-US" spc="-65" dirty="0" err="1">
                <a:latin typeface="Trebuchet MS"/>
                <a:cs typeface="Trebuchet MS"/>
              </a:rPr>
              <a:t>PerformanceRating</a:t>
            </a:r>
            <a:endParaRPr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1D6857C0-8481-411F-9453-13B5B766DB85}"/>
              </a:ext>
            </a:extLst>
          </p:cNvPr>
          <p:cNvSpPr txBox="1"/>
          <p:nvPr/>
        </p:nvSpPr>
        <p:spPr>
          <a:xfrm>
            <a:off x="5257800" y="2072883"/>
            <a:ext cx="6934200" cy="2947410"/>
          </a:xfrm>
          <a:prstGeom prst="rect">
            <a:avLst/>
          </a:prstGeom>
        </p:spPr>
        <p:txBody>
          <a:bodyPr vert="horz" wrap="square" lIns="0" tIns="12700" rIns="0" bIns="0" numCol="1" rtlCol="0">
            <a:spAutoFit/>
          </a:bodyPr>
          <a:lstStyle/>
          <a:p>
            <a:pPr marL="12700">
              <a:lnSpc>
                <a:spcPct val="150000"/>
              </a:lnSpc>
              <a:spcBef>
                <a:spcPts val="100"/>
              </a:spcBef>
              <a:tabLst>
                <a:tab pos="299085" algn="l"/>
                <a:tab pos="299720" algn="l"/>
              </a:tabLst>
            </a:pPr>
            <a:r>
              <a:rPr lang="en-US" b="1" spc="-30" dirty="0">
                <a:latin typeface="Times New Roman" panose="02020603050405020304" pitchFamily="18" charset="0"/>
                <a:cs typeface="Times New Roman" panose="02020603050405020304" pitchFamily="18" charset="0"/>
              </a:rPr>
              <a:t>Unordered Categorical Variables:	</a:t>
            </a:r>
          </a:p>
          <a:p>
            <a:pPr marL="299085" indent="-286385">
              <a:lnSpc>
                <a:spcPct val="150000"/>
              </a:lnSpc>
              <a:spcBef>
                <a:spcPts val="100"/>
              </a:spcBef>
              <a:buFont typeface="Courier New"/>
              <a:buChar char="o"/>
              <a:tabLst>
                <a:tab pos="299085" algn="l"/>
                <a:tab pos="299720" algn="l"/>
              </a:tabLst>
            </a:pPr>
            <a:r>
              <a:rPr lang="en-US" spc="-60" dirty="0" err="1">
                <a:latin typeface="Trebuchet MS"/>
                <a:cs typeface="Trebuchet MS"/>
              </a:rPr>
              <a:t>BusinessTravel</a:t>
            </a:r>
            <a:endParaRPr lang="en-US" spc="-60" dirty="0">
              <a:latin typeface="Trebuchet MS"/>
              <a:cs typeface="Trebuchet MS"/>
            </a:endParaRPr>
          </a:p>
          <a:p>
            <a:pPr marL="299085" indent="-286385">
              <a:lnSpc>
                <a:spcPct val="150000"/>
              </a:lnSpc>
              <a:spcBef>
                <a:spcPts val="100"/>
              </a:spcBef>
              <a:buFont typeface="Courier New"/>
              <a:buChar char="o"/>
              <a:tabLst>
                <a:tab pos="299085" algn="l"/>
                <a:tab pos="299720" algn="l"/>
              </a:tabLst>
            </a:pPr>
            <a:r>
              <a:rPr lang="en-US" spc="-60" dirty="0">
                <a:latin typeface="Trebuchet MS"/>
                <a:cs typeface="Trebuchet MS"/>
              </a:rPr>
              <a:t>Department</a:t>
            </a:r>
          </a:p>
          <a:p>
            <a:pPr marL="299085" indent="-286385">
              <a:lnSpc>
                <a:spcPct val="150000"/>
              </a:lnSpc>
              <a:spcBef>
                <a:spcPts val="100"/>
              </a:spcBef>
              <a:buFont typeface="Courier New"/>
              <a:buChar char="o"/>
              <a:tabLst>
                <a:tab pos="299085" algn="l"/>
                <a:tab pos="299720" algn="l"/>
              </a:tabLst>
            </a:pPr>
            <a:r>
              <a:rPr lang="en-US" spc="-60" dirty="0" err="1">
                <a:latin typeface="Trebuchet MS"/>
                <a:cs typeface="Trebuchet MS"/>
              </a:rPr>
              <a:t>EducationField</a:t>
            </a:r>
            <a:endParaRPr lang="en-US" spc="-60" dirty="0">
              <a:latin typeface="Trebuchet MS"/>
              <a:cs typeface="Trebuchet MS"/>
            </a:endParaRPr>
          </a:p>
          <a:p>
            <a:pPr marL="299085" indent="-286385">
              <a:lnSpc>
                <a:spcPct val="150000"/>
              </a:lnSpc>
              <a:spcBef>
                <a:spcPts val="100"/>
              </a:spcBef>
              <a:buFont typeface="Courier New"/>
              <a:buChar char="o"/>
              <a:tabLst>
                <a:tab pos="299085" algn="l"/>
                <a:tab pos="299720" algn="l"/>
              </a:tabLst>
            </a:pPr>
            <a:r>
              <a:rPr lang="en-US" spc="-60" dirty="0">
                <a:latin typeface="Trebuchet MS"/>
                <a:cs typeface="Trebuchet MS"/>
              </a:rPr>
              <a:t>Gender</a:t>
            </a:r>
          </a:p>
          <a:p>
            <a:pPr marL="299085" indent="-286385">
              <a:lnSpc>
                <a:spcPct val="150000"/>
              </a:lnSpc>
              <a:spcBef>
                <a:spcPts val="100"/>
              </a:spcBef>
              <a:buFont typeface="Courier New"/>
              <a:buChar char="o"/>
              <a:tabLst>
                <a:tab pos="299085" algn="l"/>
                <a:tab pos="299720" algn="l"/>
              </a:tabLst>
            </a:pPr>
            <a:r>
              <a:rPr lang="en-US" spc="-60" dirty="0" err="1">
                <a:latin typeface="Trebuchet MS"/>
                <a:cs typeface="Trebuchet MS"/>
              </a:rPr>
              <a:t>JobRole</a:t>
            </a:r>
            <a:endParaRPr lang="en-US" spc="-60" dirty="0">
              <a:latin typeface="Trebuchet MS"/>
              <a:cs typeface="Trebuchet MS"/>
            </a:endParaRPr>
          </a:p>
          <a:p>
            <a:pPr marL="299085" indent="-286385">
              <a:lnSpc>
                <a:spcPct val="150000"/>
              </a:lnSpc>
              <a:spcBef>
                <a:spcPts val="100"/>
              </a:spcBef>
              <a:buFont typeface="Courier New"/>
              <a:buChar char="o"/>
              <a:tabLst>
                <a:tab pos="299085" algn="l"/>
                <a:tab pos="299720" algn="l"/>
              </a:tabLst>
            </a:pPr>
            <a:r>
              <a:rPr lang="en-US" spc="-60" dirty="0">
                <a:latin typeface="Trebuchet MS"/>
                <a:cs typeface="Trebuchet MS"/>
              </a:rPr>
              <a:t>Over18</a:t>
            </a:r>
          </a:p>
        </p:txBody>
      </p:sp>
    </p:spTree>
    <p:extLst>
      <p:ext uri="{BB962C8B-B14F-4D97-AF65-F5344CB8AC3E}">
        <p14:creationId xmlns:p14="http://schemas.microsoft.com/office/powerpoint/2010/main" val="246858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8" name="object 3">
            <a:extLst>
              <a:ext uri="{FF2B5EF4-FFF2-40B4-BE49-F238E27FC236}">
                <a16:creationId xmlns:a16="http://schemas.microsoft.com/office/drawing/2014/main" id="{B6BF24A4-E627-4CCC-A56C-4E558B3A7E0A}"/>
              </a:ext>
            </a:extLst>
          </p:cNvPr>
          <p:cNvSpPr txBox="1"/>
          <p:nvPr/>
        </p:nvSpPr>
        <p:spPr>
          <a:xfrm>
            <a:off x="662622" y="1743456"/>
            <a:ext cx="8733155" cy="4101122"/>
          </a:xfrm>
          <a:prstGeom prst="rect">
            <a:avLst/>
          </a:prstGeom>
        </p:spPr>
        <p:txBody>
          <a:bodyPr vert="horz" wrap="square" lIns="0" tIns="104139" rIns="0" bIns="0" rtlCol="0">
            <a:spAutoFit/>
          </a:bodyPr>
          <a:lstStyle/>
          <a:p>
            <a:pPr marL="756285" indent="-286385">
              <a:lnSpc>
                <a:spcPct val="100000"/>
              </a:lnSpc>
              <a:spcBef>
                <a:spcPts val="570"/>
              </a:spcBef>
              <a:buFont typeface="Courier New"/>
              <a:buChar char="o"/>
              <a:tabLst>
                <a:tab pos="756285" algn="l"/>
                <a:tab pos="756920" algn="l"/>
              </a:tabLst>
            </a:pPr>
            <a:r>
              <a:rPr sz="1600" spc="-45" dirty="0">
                <a:latin typeface="Times New Roman" panose="02020603050405020304" pitchFamily="18" charset="0"/>
                <a:cs typeface="Times New Roman" panose="02020603050405020304" pitchFamily="18" charset="0"/>
              </a:rPr>
              <a:t>Missing</a:t>
            </a:r>
            <a:r>
              <a:rPr sz="1600" spc="-275" dirty="0">
                <a:latin typeface="Times New Roman" panose="02020603050405020304" pitchFamily="18" charset="0"/>
                <a:cs typeface="Times New Roman" panose="02020603050405020304" pitchFamily="18" charset="0"/>
              </a:rPr>
              <a:t> </a:t>
            </a:r>
            <a:r>
              <a:rPr sz="1600" spc="-100" dirty="0">
                <a:latin typeface="Times New Roman" panose="02020603050405020304" pitchFamily="18" charset="0"/>
                <a:cs typeface="Times New Roman" panose="02020603050405020304" pitchFamily="18" charset="0"/>
              </a:rPr>
              <a:t>Values:</a:t>
            </a:r>
            <a:endParaRPr sz="1600" dirty="0">
              <a:latin typeface="Times New Roman" panose="02020603050405020304" pitchFamily="18" charset="0"/>
              <a:cs typeface="Times New Roman" panose="02020603050405020304" pitchFamily="18" charset="0"/>
            </a:endParaRPr>
          </a:p>
          <a:p>
            <a:pPr marL="1213485" lvl="1" indent="-286385">
              <a:lnSpc>
                <a:spcPct val="100000"/>
              </a:lnSpc>
              <a:spcBef>
                <a:spcPts val="765"/>
              </a:spcBef>
              <a:buFont typeface="Courier New"/>
              <a:buChar char="o"/>
              <a:tabLst>
                <a:tab pos="1213485" algn="l"/>
                <a:tab pos="1214120" algn="l"/>
              </a:tabLst>
            </a:pPr>
            <a:r>
              <a:rPr sz="1600" spc="-70" dirty="0">
                <a:latin typeface="Times New Roman" panose="02020603050405020304" pitchFamily="18" charset="0"/>
                <a:cs typeface="Times New Roman" panose="02020603050405020304" pitchFamily="18" charset="0"/>
              </a:rPr>
              <a:t>Replaced</a:t>
            </a:r>
            <a:r>
              <a:rPr sz="1600" spc="-25" dirty="0">
                <a:latin typeface="Times New Roman" panose="02020603050405020304" pitchFamily="18" charset="0"/>
                <a:cs typeface="Times New Roman" panose="02020603050405020304" pitchFamily="18" charset="0"/>
              </a:rPr>
              <a:t> </a:t>
            </a:r>
            <a:r>
              <a:rPr sz="1600" spc="-65" dirty="0">
                <a:latin typeface="Times New Roman" panose="02020603050405020304" pitchFamily="18" charset="0"/>
                <a:cs typeface="Times New Roman" panose="02020603050405020304" pitchFamily="18" charset="0"/>
              </a:rPr>
              <a:t>missing</a:t>
            </a:r>
            <a:r>
              <a:rPr sz="1600" spc="-2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values</a:t>
            </a:r>
            <a:r>
              <a:rPr sz="1600" spc="-3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in</a:t>
            </a:r>
            <a:r>
              <a:rPr sz="1600" spc="-3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below</a:t>
            </a:r>
            <a:r>
              <a:rPr sz="1600" spc="-3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columns</a:t>
            </a:r>
            <a:r>
              <a:rPr sz="1600" spc="-20" dirty="0">
                <a:latin typeface="Times New Roman" panose="02020603050405020304" pitchFamily="18" charset="0"/>
                <a:cs typeface="Times New Roman" panose="02020603050405020304" pitchFamily="18" charset="0"/>
              </a:rPr>
              <a:t> </a:t>
            </a:r>
            <a:r>
              <a:rPr sz="1600" spc="-65" dirty="0">
                <a:latin typeface="Times New Roman" panose="02020603050405020304" pitchFamily="18" charset="0"/>
                <a:cs typeface="Times New Roman" panose="02020603050405020304" pitchFamily="18" charset="0"/>
              </a:rPr>
              <a:t>with</a:t>
            </a:r>
            <a:r>
              <a:rPr sz="1600" spc="-30"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Median</a:t>
            </a:r>
            <a:endParaRPr sz="1600" dirty="0">
              <a:latin typeface="Times New Roman" panose="02020603050405020304" pitchFamily="18" charset="0"/>
              <a:cs typeface="Times New Roman" panose="02020603050405020304" pitchFamily="18" charset="0"/>
            </a:endParaRPr>
          </a:p>
          <a:p>
            <a:pPr marL="1670685" lvl="2" indent="-286385">
              <a:lnSpc>
                <a:spcPct val="100000"/>
              </a:lnSpc>
              <a:spcBef>
                <a:spcPts val="254"/>
              </a:spcBef>
              <a:buFont typeface="Courier New"/>
              <a:buChar char="o"/>
              <a:tabLst>
                <a:tab pos="1670685" algn="l"/>
                <a:tab pos="1671320" algn="l"/>
              </a:tabLst>
            </a:pPr>
            <a:r>
              <a:rPr lang="en-US" sz="1600" spc="-10" dirty="0" err="1">
                <a:latin typeface="Times New Roman" panose="02020603050405020304" pitchFamily="18" charset="0"/>
                <a:cs typeface="Times New Roman" panose="02020603050405020304" pitchFamily="18" charset="0"/>
              </a:rPr>
              <a:t>EnvironmentSatisfaction</a:t>
            </a:r>
            <a:endParaRPr sz="1600" dirty="0">
              <a:latin typeface="Times New Roman" panose="02020603050405020304" pitchFamily="18" charset="0"/>
              <a:cs typeface="Times New Roman" panose="02020603050405020304" pitchFamily="18" charset="0"/>
            </a:endParaRPr>
          </a:p>
          <a:p>
            <a:pPr marL="1670685" lvl="2" indent="-286385">
              <a:lnSpc>
                <a:spcPct val="100000"/>
              </a:lnSpc>
              <a:buFont typeface="Courier New"/>
              <a:buChar char="o"/>
              <a:tabLst>
                <a:tab pos="1670685" algn="l"/>
                <a:tab pos="1671320" algn="l"/>
              </a:tabLst>
            </a:pPr>
            <a:r>
              <a:rPr lang="en-US" sz="1600" spc="-60" dirty="0" err="1">
                <a:latin typeface="Times New Roman" panose="02020603050405020304" pitchFamily="18" charset="0"/>
                <a:cs typeface="Times New Roman" panose="02020603050405020304" pitchFamily="18" charset="0"/>
              </a:rPr>
              <a:t>JobSatisfaction</a:t>
            </a:r>
            <a:endParaRPr sz="1600" dirty="0">
              <a:latin typeface="Times New Roman" panose="02020603050405020304" pitchFamily="18" charset="0"/>
              <a:cs typeface="Times New Roman" panose="02020603050405020304" pitchFamily="18" charset="0"/>
            </a:endParaRPr>
          </a:p>
          <a:p>
            <a:pPr marL="1670685" lvl="2" indent="-286385">
              <a:lnSpc>
                <a:spcPct val="100000"/>
              </a:lnSpc>
              <a:buFont typeface="Courier New"/>
              <a:buChar char="o"/>
              <a:tabLst>
                <a:tab pos="1670685" algn="l"/>
                <a:tab pos="1671320" algn="l"/>
              </a:tabLst>
            </a:pPr>
            <a:r>
              <a:rPr lang="en-US" sz="1600" spc="-75" dirty="0" err="1">
                <a:latin typeface="Times New Roman" panose="02020603050405020304" pitchFamily="18" charset="0"/>
                <a:cs typeface="Times New Roman" panose="02020603050405020304" pitchFamily="18" charset="0"/>
              </a:rPr>
              <a:t>WorkLifeBalance</a:t>
            </a:r>
            <a:endParaRPr sz="1600" dirty="0">
              <a:latin typeface="Times New Roman" panose="02020603050405020304" pitchFamily="18" charset="0"/>
              <a:cs typeface="Times New Roman" panose="02020603050405020304" pitchFamily="18" charset="0"/>
            </a:endParaRPr>
          </a:p>
          <a:p>
            <a:pPr marL="1213485" lvl="1" indent="-286385">
              <a:lnSpc>
                <a:spcPct val="100000"/>
              </a:lnSpc>
              <a:spcBef>
                <a:spcPts val="465"/>
              </a:spcBef>
              <a:buFont typeface="Courier New"/>
              <a:buChar char="o"/>
              <a:tabLst>
                <a:tab pos="1213485" algn="l"/>
                <a:tab pos="1214120" algn="l"/>
              </a:tabLst>
            </a:pPr>
            <a:r>
              <a:rPr sz="1600" spc="-70" dirty="0">
                <a:latin typeface="Times New Roman" panose="02020603050405020304" pitchFamily="18" charset="0"/>
                <a:cs typeface="Times New Roman" panose="02020603050405020304" pitchFamily="18" charset="0"/>
              </a:rPr>
              <a:t>Replaced </a:t>
            </a:r>
            <a:r>
              <a:rPr sz="1600" spc="-65" dirty="0">
                <a:latin typeface="Times New Roman" panose="02020603050405020304" pitchFamily="18" charset="0"/>
                <a:cs typeface="Times New Roman" panose="02020603050405020304" pitchFamily="18" charset="0"/>
              </a:rPr>
              <a:t>missing </a:t>
            </a:r>
            <a:r>
              <a:rPr sz="1600" spc="-75" dirty="0">
                <a:latin typeface="Times New Roman" panose="02020603050405020304" pitchFamily="18" charset="0"/>
                <a:cs typeface="Times New Roman" panose="02020603050405020304" pitchFamily="18" charset="0"/>
              </a:rPr>
              <a:t>values </a:t>
            </a:r>
            <a:r>
              <a:rPr sz="1600" spc="-70" dirty="0">
                <a:latin typeface="Times New Roman" panose="02020603050405020304" pitchFamily="18" charset="0"/>
                <a:cs typeface="Times New Roman" panose="02020603050405020304" pitchFamily="18" charset="0"/>
              </a:rPr>
              <a:t>in </a:t>
            </a:r>
            <a:r>
              <a:rPr sz="1600" spc="-60" dirty="0">
                <a:latin typeface="Times New Roman" panose="02020603050405020304" pitchFamily="18" charset="0"/>
                <a:cs typeface="Times New Roman" panose="02020603050405020304" pitchFamily="18" charset="0"/>
              </a:rPr>
              <a:t>“</a:t>
            </a:r>
            <a:r>
              <a:rPr lang="en-US" sz="1600" spc="-60" dirty="0" err="1">
                <a:latin typeface="Times New Roman" panose="02020603050405020304" pitchFamily="18" charset="0"/>
                <a:cs typeface="Times New Roman" panose="02020603050405020304" pitchFamily="18" charset="0"/>
              </a:rPr>
              <a:t>NumCompaniesWorked</a:t>
            </a:r>
            <a:r>
              <a:rPr sz="1600" spc="-60" dirty="0">
                <a:latin typeface="Times New Roman" panose="02020603050405020304" pitchFamily="18" charset="0"/>
                <a:cs typeface="Times New Roman" panose="02020603050405020304" pitchFamily="18" charset="0"/>
              </a:rPr>
              <a:t>” </a:t>
            </a:r>
            <a:r>
              <a:rPr sz="1600" spc="-65" dirty="0">
                <a:latin typeface="Times New Roman" panose="02020603050405020304" pitchFamily="18" charset="0"/>
                <a:cs typeface="Times New Roman" panose="02020603050405020304" pitchFamily="18" charset="0"/>
              </a:rPr>
              <a:t>with</a:t>
            </a:r>
            <a:r>
              <a:rPr sz="1600" spc="-7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a:t>
            </a:r>
            <a:r>
              <a:rPr lang="en-US" sz="1600" spc="-55" dirty="0" err="1">
                <a:latin typeface="Times New Roman" panose="02020603050405020304" pitchFamily="18" charset="0"/>
                <a:cs typeface="Times New Roman" panose="02020603050405020304" pitchFamily="18" charset="0"/>
              </a:rPr>
              <a:t>TotalWorkingYears</a:t>
            </a:r>
            <a:r>
              <a:rPr sz="1600" spc="-55" dirty="0">
                <a:latin typeface="Times New Roman" panose="02020603050405020304" pitchFamily="18" charset="0"/>
                <a:cs typeface="Times New Roman" panose="02020603050405020304" pitchFamily="18" charset="0"/>
              </a:rPr>
              <a:t>”</a:t>
            </a:r>
            <a:r>
              <a:rPr lang="en-US" sz="1600" spc="-55" dirty="0">
                <a:latin typeface="Times New Roman" panose="02020603050405020304" pitchFamily="18" charset="0"/>
                <a:cs typeface="Times New Roman" panose="02020603050405020304" pitchFamily="18" charset="0"/>
              </a:rPr>
              <a:t> with Mean Values</a:t>
            </a:r>
          </a:p>
          <a:p>
            <a:pPr marL="927100" lvl="1">
              <a:lnSpc>
                <a:spcPct val="100000"/>
              </a:lnSpc>
              <a:spcBef>
                <a:spcPts val="465"/>
              </a:spcBef>
              <a:tabLst>
                <a:tab pos="1213485" algn="l"/>
                <a:tab pos="1214120" algn="l"/>
              </a:tabLst>
            </a:pPr>
            <a:endParaRPr sz="1600" dirty="0">
              <a:latin typeface="Times New Roman" panose="02020603050405020304" pitchFamily="18" charset="0"/>
              <a:cs typeface="Times New Roman" panose="02020603050405020304" pitchFamily="18" charset="0"/>
            </a:endParaRPr>
          </a:p>
          <a:p>
            <a:pPr marL="756285" indent="-286385">
              <a:lnSpc>
                <a:spcPct val="100000"/>
              </a:lnSpc>
              <a:buFont typeface="Courier New"/>
              <a:buChar char="o"/>
              <a:tabLst>
                <a:tab pos="756285" algn="l"/>
                <a:tab pos="756920" algn="l"/>
              </a:tabLst>
            </a:pPr>
            <a:r>
              <a:rPr sz="1600" spc="-55" dirty="0">
                <a:latin typeface="Times New Roman" panose="02020603050405020304" pitchFamily="18" charset="0"/>
                <a:cs typeface="Times New Roman" panose="02020603050405020304" pitchFamily="18" charset="0"/>
              </a:rPr>
              <a:t>Removed outliers </a:t>
            </a:r>
            <a:r>
              <a:rPr sz="1600" spc="-80" dirty="0">
                <a:latin typeface="Times New Roman" panose="02020603050405020304" pitchFamily="18" charset="0"/>
                <a:cs typeface="Times New Roman" panose="02020603050405020304" pitchFamily="18" charset="0"/>
              </a:rPr>
              <a:t>in </a:t>
            </a:r>
            <a:r>
              <a:rPr sz="1600" spc="-60" dirty="0">
                <a:latin typeface="Times New Roman" panose="02020603050405020304" pitchFamily="18" charset="0"/>
                <a:cs typeface="Times New Roman" panose="02020603050405020304" pitchFamily="18" charset="0"/>
              </a:rPr>
              <a:t>below </a:t>
            </a:r>
            <a:r>
              <a:rPr sz="1600" spc="-55" dirty="0">
                <a:latin typeface="Times New Roman" panose="02020603050405020304" pitchFamily="18" charset="0"/>
                <a:cs typeface="Times New Roman" panose="02020603050405020304" pitchFamily="18" charset="0"/>
              </a:rPr>
              <a:t>columns </a:t>
            </a:r>
            <a:r>
              <a:rPr sz="1600" spc="-80" dirty="0">
                <a:latin typeface="Times New Roman" panose="02020603050405020304" pitchFamily="18" charset="0"/>
                <a:cs typeface="Times New Roman" panose="02020603050405020304" pitchFamily="18" charset="0"/>
              </a:rPr>
              <a:t>based </a:t>
            </a:r>
            <a:r>
              <a:rPr sz="1600" spc="-20" dirty="0">
                <a:latin typeface="Times New Roman" panose="02020603050405020304" pitchFamily="18" charset="0"/>
                <a:cs typeface="Times New Roman" panose="02020603050405020304" pitchFamily="18" charset="0"/>
              </a:rPr>
              <a:t>on </a:t>
            </a:r>
            <a:r>
              <a:rPr lang="en-US" sz="1600" spc="-45" dirty="0">
                <a:latin typeface="Times New Roman" panose="02020603050405020304" pitchFamily="18" charset="0"/>
                <a:cs typeface="Times New Roman" panose="02020603050405020304" pitchFamily="18" charset="0"/>
              </a:rPr>
              <a:t>quantile </a:t>
            </a:r>
            <a:r>
              <a:rPr sz="1600" spc="-75" dirty="0">
                <a:latin typeface="Times New Roman" panose="02020603050405020304" pitchFamily="18" charset="0"/>
                <a:cs typeface="Times New Roman" panose="02020603050405020304" pitchFamily="18" charset="0"/>
              </a:rPr>
              <a:t>function</a:t>
            </a:r>
            <a:endParaRPr sz="1600" dirty="0">
              <a:latin typeface="Times New Roman" panose="02020603050405020304" pitchFamily="18" charset="0"/>
              <a:cs typeface="Times New Roman" panose="02020603050405020304" pitchFamily="18" charset="0"/>
            </a:endParaRPr>
          </a:p>
          <a:p>
            <a:pPr marL="1670685" lvl="1" indent="-286385">
              <a:lnSpc>
                <a:spcPct val="100000"/>
              </a:lnSpc>
              <a:spcBef>
                <a:spcPts val="520"/>
              </a:spcBef>
              <a:buFont typeface="Courier New"/>
              <a:buChar char="o"/>
              <a:tabLst>
                <a:tab pos="1670685" algn="l"/>
                <a:tab pos="1671320" algn="l"/>
              </a:tabLst>
            </a:pPr>
            <a:r>
              <a:rPr lang="en-US" sz="1600" spc="-40" dirty="0" err="1">
                <a:latin typeface="Times New Roman" panose="02020603050405020304" pitchFamily="18" charset="0"/>
                <a:cs typeface="Times New Roman" panose="02020603050405020304" pitchFamily="18" charset="0"/>
              </a:rPr>
              <a:t>TotalWorkingYears</a:t>
            </a:r>
            <a:endParaRPr sz="1600" dirty="0">
              <a:latin typeface="Times New Roman" panose="02020603050405020304" pitchFamily="18" charset="0"/>
              <a:cs typeface="Times New Roman" panose="02020603050405020304" pitchFamily="18" charset="0"/>
            </a:endParaRPr>
          </a:p>
          <a:p>
            <a:pPr marL="1670685" lvl="1" indent="-286385">
              <a:lnSpc>
                <a:spcPct val="100000"/>
              </a:lnSpc>
              <a:buFont typeface="Courier New"/>
              <a:buChar char="o"/>
              <a:tabLst>
                <a:tab pos="1670685" algn="l"/>
                <a:tab pos="1671320" algn="l"/>
              </a:tabLst>
            </a:pPr>
            <a:r>
              <a:rPr lang="en-US" sz="1600" spc="-10" dirty="0" err="1">
                <a:latin typeface="Times New Roman" panose="02020603050405020304" pitchFamily="18" charset="0"/>
                <a:cs typeface="Times New Roman" panose="02020603050405020304" pitchFamily="18" charset="0"/>
              </a:rPr>
              <a:t>YearsAtCompany</a:t>
            </a:r>
            <a:endParaRPr sz="1600" dirty="0">
              <a:latin typeface="Times New Roman" panose="02020603050405020304" pitchFamily="18" charset="0"/>
              <a:cs typeface="Times New Roman" panose="02020603050405020304" pitchFamily="18" charset="0"/>
            </a:endParaRPr>
          </a:p>
          <a:p>
            <a:pPr marL="1670685" lvl="1" indent="-286385">
              <a:lnSpc>
                <a:spcPct val="100000"/>
              </a:lnSpc>
              <a:buFont typeface="Courier New"/>
              <a:buChar char="o"/>
              <a:tabLst>
                <a:tab pos="1670685" algn="l"/>
                <a:tab pos="1671320" algn="l"/>
              </a:tabLst>
            </a:pPr>
            <a:r>
              <a:rPr lang="en-US" sz="1600" spc="-25" dirty="0" err="1">
                <a:latin typeface="Times New Roman" panose="02020603050405020304" pitchFamily="18" charset="0"/>
                <a:cs typeface="Times New Roman" panose="02020603050405020304" pitchFamily="18" charset="0"/>
              </a:rPr>
              <a:t>YearsWithCurrManager</a:t>
            </a:r>
            <a:endParaRPr sz="1600" dirty="0">
              <a:latin typeface="Times New Roman" panose="02020603050405020304" pitchFamily="18" charset="0"/>
              <a:cs typeface="Times New Roman" panose="02020603050405020304" pitchFamily="18" charset="0"/>
            </a:endParaRPr>
          </a:p>
          <a:p>
            <a:pPr>
              <a:lnSpc>
                <a:spcPct val="100000"/>
              </a:lnSpc>
              <a:spcBef>
                <a:spcPts val="10"/>
              </a:spcBef>
              <a:buClr>
                <a:srgbClr val="FFFFFF"/>
              </a:buClr>
              <a:buFont typeface="Courier New"/>
              <a:buChar char="o"/>
            </a:pPr>
            <a:endParaRPr sz="1400" dirty="0">
              <a:latin typeface="Times New Roman" panose="02020603050405020304" pitchFamily="18" charset="0"/>
              <a:cs typeface="Times New Roman" panose="02020603050405020304" pitchFamily="18" charset="0"/>
            </a:endParaRPr>
          </a:p>
          <a:p>
            <a:pPr marL="756285" indent="-286385">
              <a:lnSpc>
                <a:spcPct val="100000"/>
              </a:lnSpc>
              <a:buFont typeface="Courier New"/>
              <a:buChar char="o"/>
              <a:tabLst>
                <a:tab pos="756285" algn="l"/>
                <a:tab pos="756920" algn="l"/>
              </a:tabLst>
            </a:pPr>
            <a:r>
              <a:rPr sz="1600" spc="-35" dirty="0">
                <a:latin typeface="Times New Roman" panose="02020603050405020304" pitchFamily="18" charset="0"/>
                <a:cs typeface="Times New Roman" panose="02020603050405020304" pitchFamily="18" charset="0"/>
              </a:rPr>
              <a:t>Derived </a:t>
            </a:r>
            <a:r>
              <a:rPr sz="1600" spc="-75" dirty="0">
                <a:latin typeface="Times New Roman" panose="02020603050405020304" pitchFamily="18" charset="0"/>
                <a:cs typeface="Times New Roman" panose="02020603050405020304" pitchFamily="18" charset="0"/>
              </a:rPr>
              <a:t>new </a:t>
            </a:r>
            <a:r>
              <a:rPr sz="1600" spc="-60" dirty="0">
                <a:latin typeface="Times New Roman" panose="02020603050405020304" pitchFamily="18" charset="0"/>
                <a:cs typeface="Times New Roman" panose="02020603050405020304" pitchFamily="18" charset="0"/>
              </a:rPr>
              <a:t>metrics(Average </a:t>
            </a:r>
            <a:r>
              <a:rPr lang="en-US" sz="1600" dirty="0">
                <a:latin typeface="Times New Roman" panose="02020603050405020304" pitchFamily="18" charset="0"/>
                <a:cs typeface="Times New Roman" panose="02020603050405020304" pitchFamily="18" charset="0"/>
              </a:rPr>
              <a:t>Office Hours and Leave Count</a:t>
            </a:r>
            <a:r>
              <a:rPr sz="1600" spc="-65" dirty="0">
                <a:latin typeface="Times New Roman" panose="02020603050405020304" pitchFamily="18" charset="0"/>
                <a:cs typeface="Times New Roman" panose="02020603050405020304" pitchFamily="18" charset="0"/>
              </a:rPr>
              <a:t>) </a:t>
            </a:r>
            <a:r>
              <a:rPr sz="1600" spc="-80" dirty="0">
                <a:latin typeface="Times New Roman" panose="02020603050405020304" pitchFamily="18" charset="0"/>
                <a:cs typeface="Times New Roman" panose="02020603050405020304" pitchFamily="18" charset="0"/>
              </a:rPr>
              <a:t>based </a:t>
            </a:r>
            <a:r>
              <a:rPr sz="1600" spc="-20" dirty="0">
                <a:latin typeface="Times New Roman" panose="02020603050405020304" pitchFamily="18" charset="0"/>
                <a:cs typeface="Times New Roman" panose="02020603050405020304" pitchFamily="18" charset="0"/>
              </a:rPr>
              <a:t>on </a:t>
            </a:r>
            <a:r>
              <a:rPr sz="1600" spc="-80" dirty="0">
                <a:latin typeface="Times New Roman" panose="02020603050405020304" pitchFamily="18" charset="0"/>
                <a:cs typeface="Times New Roman" panose="02020603050405020304" pitchFamily="18" charset="0"/>
              </a:rPr>
              <a:t>employee </a:t>
            </a:r>
            <a:r>
              <a:rPr lang="en-US" sz="1600" spc="-70" dirty="0">
                <a:latin typeface="Times New Roman" panose="02020603050405020304" pitchFamily="18" charset="0"/>
                <a:cs typeface="Times New Roman" panose="02020603050405020304" pitchFamily="18" charset="0"/>
              </a:rPr>
              <a:t>In</a:t>
            </a:r>
            <a:r>
              <a:rPr sz="1600" spc="-70" dirty="0">
                <a:latin typeface="Times New Roman" panose="02020603050405020304" pitchFamily="18" charset="0"/>
                <a:cs typeface="Times New Roman" panose="02020603050405020304" pitchFamily="18" charset="0"/>
              </a:rPr>
              <a:t> </a:t>
            </a:r>
            <a:r>
              <a:rPr sz="1600" spc="-90" dirty="0">
                <a:latin typeface="Times New Roman" panose="02020603050405020304" pitchFamily="18" charset="0"/>
                <a:cs typeface="Times New Roman" panose="02020603050405020304" pitchFamily="18" charset="0"/>
              </a:rPr>
              <a:t>and </a:t>
            </a:r>
            <a:r>
              <a:rPr lang="en-US" sz="1600" spc="-55" dirty="0">
                <a:latin typeface="Times New Roman" panose="02020603050405020304" pitchFamily="18" charset="0"/>
                <a:cs typeface="Times New Roman" panose="02020603050405020304" pitchFamily="18" charset="0"/>
              </a:rPr>
              <a:t>Out time </a:t>
            </a:r>
            <a:r>
              <a:rPr sz="1600" spc="-110" dirty="0">
                <a:latin typeface="Times New Roman" panose="02020603050405020304" pitchFamily="18" charset="0"/>
                <a:cs typeface="Times New Roman" panose="02020603050405020304" pitchFamily="18" charset="0"/>
              </a:rPr>
              <a:t>data</a:t>
            </a:r>
            <a:r>
              <a:rPr lang="en-US" sz="1600" spc="-11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a:lnSpc>
                <a:spcPct val="100000"/>
              </a:lnSpc>
              <a:spcBef>
                <a:spcPts val="15"/>
              </a:spcBef>
              <a:buClr>
                <a:srgbClr val="FFFFFF"/>
              </a:buClr>
              <a:buFont typeface="Courier New"/>
              <a:buChar char="o"/>
            </a:pPr>
            <a:endParaRPr sz="1600" dirty="0">
              <a:latin typeface="Times New Roman" panose="02020603050405020304" pitchFamily="18" charset="0"/>
              <a:cs typeface="Times New Roman" panose="02020603050405020304" pitchFamily="18" charset="0"/>
            </a:endParaRPr>
          </a:p>
          <a:p>
            <a:pPr marL="756285" indent="-286385">
              <a:lnSpc>
                <a:spcPct val="100000"/>
              </a:lnSpc>
              <a:buFont typeface="Courier New"/>
              <a:buChar char="o"/>
              <a:tabLst>
                <a:tab pos="756285" algn="l"/>
                <a:tab pos="756920" algn="l"/>
              </a:tabLst>
            </a:pPr>
            <a:r>
              <a:rPr sz="1600" spc="-85" dirty="0">
                <a:latin typeface="Times New Roman" panose="02020603050405020304" pitchFamily="18" charset="0"/>
                <a:cs typeface="Times New Roman" panose="02020603050405020304" pitchFamily="18" charset="0"/>
              </a:rPr>
              <a:t>Scaled </a:t>
            </a:r>
            <a:r>
              <a:rPr sz="1600" spc="-50" dirty="0">
                <a:latin typeface="Times New Roman" panose="02020603050405020304" pitchFamily="18" charset="0"/>
                <a:cs typeface="Times New Roman" panose="02020603050405020304" pitchFamily="18" charset="0"/>
              </a:rPr>
              <a:t>continuous </a:t>
            </a:r>
            <a:r>
              <a:rPr sz="1600" spc="-85" dirty="0">
                <a:latin typeface="Times New Roman" panose="02020603050405020304" pitchFamily="18" charset="0"/>
                <a:cs typeface="Times New Roman" panose="02020603050405020304" pitchFamily="18" charset="0"/>
              </a:rPr>
              <a:t>variables </a:t>
            </a:r>
            <a:r>
              <a:rPr sz="1600" spc="-90" dirty="0">
                <a:latin typeface="Times New Roman" panose="02020603050405020304" pitchFamily="18" charset="0"/>
                <a:cs typeface="Times New Roman" panose="02020603050405020304" pitchFamily="18" charset="0"/>
              </a:rPr>
              <a:t>and </a:t>
            </a:r>
            <a:r>
              <a:rPr sz="1600" spc="-85" dirty="0">
                <a:latin typeface="Times New Roman" panose="02020603050405020304" pitchFamily="18" charset="0"/>
                <a:cs typeface="Times New Roman" panose="02020603050405020304" pitchFamily="18" charset="0"/>
              </a:rPr>
              <a:t>created dummy variables </a:t>
            </a:r>
            <a:r>
              <a:rPr sz="1600" spc="-50" dirty="0">
                <a:latin typeface="Times New Roman" panose="02020603050405020304" pitchFamily="18" charset="0"/>
                <a:cs typeface="Times New Roman" panose="02020603050405020304" pitchFamily="18" charset="0"/>
              </a:rPr>
              <a:t>for </a:t>
            </a:r>
            <a:r>
              <a:rPr sz="1600" spc="-85" dirty="0">
                <a:latin typeface="Times New Roman" panose="02020603050405020304" pitchFamily="18" charset="0"/>
                <a:cs typeface="Times New Roman" panose="02020603050405020304" pitchFamily="18" charset="0"/>
              </a:rPr>
              <a:t>categorical variables </a:t>
            </a:r>
            <a:r>
              <a:rPr sz="1600" spc="-50" dirty="0">
                <a:latin typeface="Times New Roman" panose="02020603050405020304" pitchFamily="18" charset="0"/>
                <a:cs typeface="Times New Roman" panose="02020603050405020304" pitchFamily="18" charset="0"/>
              </a:rPr>
              <a:t>for</a:t>
            </a:r>
            <a:r>
              <a:rPr sz="1600" spc="26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modelling</a:t>
            </a:r>
            <a:endParaRPr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800" y="1374124"/>
            <a:ext cx="2882840" cy="369332"/>
          </a:xfrm>
          <a:prstGeom prst="rect">
            <a:avLst/>
          </a:prstGeom>
        </p:spPr>
        <p:txBody>
          <a:bodyPr wrap="none">
            <a:spAutoFit/>
          </a:bodyPr>
          <a:lstStyle/>
          <a:p>
            <a:pPr marL="12700">
              <a:lnSpc>
                <a:spcPct val="100000"/>
              </a:lnSpc>
              <a:spcBef>
                <a:spcPts val="819"/>
              </a:spcBef>
            </a:pPr>
            <a:r>
              <a:rPr lang="en-US" spc="-60" dirty="0">
                <a:latin typeface="Times New Roman" panose="02020603050405020304" pitchFamily="18" charset="0"/>
                <a:cs typeface="Times New Roman" panose="02020603050405020304" pitchFamily="18" charset="0"/>
              </a:rPr>
              <a:t>Data </a:t>
            </a:r>
            <a:r>
              <a:rPr lang="en-US" spc="-90" dirty="0">
                <a:latin typeface="Times New Roman" panose="02020603050405020304" pitchFamily="18" charset="0"/>
                <a:cs typeface="Times New Roman" panose="02020603050405020304" pitchFamily="18" charset="0"/>
              </a:rPr>
              <a:t>Preparation </a:t>
            </a:r>
            <a:r>
              <a:rPr lang="en-US" spc="-120" dirty="0">
                <a:latin typeface="Times New Roman" panose="02020603050405020304" pitchFamily="18" charset="0"/>
                <a:cs typeface="Times New Roman" panose="02020603050405020304" pitchFamily="18" charset="0"/>
              </a:rPr>
              <a:t>and</a:t>
            </a:r>
            <a:r>
              <a:rPr lang="en-US" spc="-20" dirty="0">
                <a:latin typeface="Times New Roman" panose="02020603050405020304" pitchFamily="18" charset="0"/>
                <a:cs typeface="Times New Roman" panose="02020603050405020304" pitchFamily="18" charset="0"/>
              </a:rPr>
              <a:t> </a:t>
            </a:r>
            <a:r>
              <a:rPr lang="en-US" spc="-75" dirty="0">
                <a:latin typeface="Times New Roman" panose="02020603050405020304" pitchFamily="18" charset="0"/>
                <a:cs typeface="Times New Roman" panose="02020603050405020304" pitchFamily="18" charset="0"/>
              </a:rPr>
              <a:t>Processing</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36A094-5140-4904-935A-C45D6E8193BE}"/>
              </a:ext>
            </a:extLst>
          </p:cNvPr>
          <p:cNvSpPr txBox="1"/>
          <p:nvPr/>
        </p:nvSpPr>
        <p:spPr>
          <a:xfrm>
            <a:off x="1066800" y="6553200"/>
            <a:ext cx="8610242" cy="1107996"/>
          </a:xfrm>
          <a:prstGeom prst="rect">
            <a:avLst/>
          </a:prstGeom>
          <a:noFill/>
        </p:spPr>
        <p:txBody>
          <a:bodyPr wrap="none" rtlCol="0">
            <a:spAutoFit/>
          </a:bodyPr>
          <a:lstStyle/>
          <a:p>
            <a:r>
              <a:rPr lang="en-US" sz="1600" dirty="0"/>
              <a:t>Leave Count : Calculate the number of hours that the person was on leave (excluding public holidays) </a:t>
            </a:r>
          </a:p>
          <a:p>
            <a:endParaRPr lang="en-US" sz="1600" dirty="0"/>
          </a:p>
          <a:p>
            <a:r>
              <a:rPr lang="en-US" sz="1600" dirty="0"/>
              <a:t>Average office hours: Calculate the hours spent by employee in office check and if it is greater than</a:t>
            </a:r>
          </a:p>
          <a:p>
            <a:r>
              <a:rPr lang="en-US" sz="1600" dirty="0"/>
              <a:t>		    8 hours.</a:t>
            </a:r>
          </a:p>
        </p:txBody>
      </p:sp>
      <p:sp>
        <p:nvSpPr>
          <p:cNvPr id="3" name="Rectangle 2">
            <a:extLst>
              <a:ext uri="{FF2B5EF4-FFF2-40B4-BE49-F238E27FC236}">
                <a16:creationId xmlns:a16="http://schemas.microsoft.com/office/drawing/2014/main" id="{B90B36F8-5DC2-4951-8ABC-BB64801E04CE}"/>
              </a:ext>
            </a:extLst>
          </p:cNvPr>
          <p:cNvSpPr/>
          <p:nvPr/>
        </p:nvSpPr>
        <p:spPr>
          <a:xfrm>
            <a:off x="1066800" y="6082514"/>
            <a:ext cx="1658659" cy="369332"/>
          </a:xfrm>
          <a:prstGeom prst="rect">
            <a:avLst/>
          </a:prstGeom>
        </p:spPr>
        <p:txBody>
          <a:bodyPr wrap="none">
            <a:spAutoFit/>
          </a:bodyPr>
          <a:lstStyle/>
          <a:p>
            <a:pPr marL="12700">
              <a:lnSpc>
                <a:spcPct val="100000"/>
              </a:lnSpc>
              <a:spcBef>
                <a:spcPts val="819"/>
              </a:spcBef>
            </a:pPr>
            <a:r>
              <a:rPr lang="en-US" spc="-60" dirty="0">
                <a:latin typeface="Times New Roman" panose="02020603050405020304" pitchFamily="18" charset="0"/>
                <a:cs typeface="Times New Roman" panose="02020603050405020304" pitchFamily="18" charset="0"/>
              </a:rPr>
              <a:t>In and Out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26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800" y="1374124"/>
            <a:ext cx="2792819"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Data Analysis</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67948A2-B43F-4883-A8BD-B01D409E5981}"/>
              </a:ext>
            </a:extLst>
          </p:cNvPr>
          <p:cNvSpPr txBox="1"/>
          <p:nvPr/>
        </p:nvSpPr>
        <p:spPr>
          <a:xfrm>
            <a:off x="1096926" y="1864142"/>
            <a:ext cx="5049139" cy="369332"/>
          </a:xfrm>
          <a:prstGeom prst="rect">
            <a:avLst/>
          </a:prstGeom>
          <a:noFill/>
        </p:spPr>
        <p:txBody>
          <a:bodyPr wrap="none" rtlCol="0">
            <a:spAutoFit/>
          </a:bodyPr>
          <a:lstStyle/>
          <a:p>
            <a:r>
              <a:rPr lang="en-US" dirty="0"/>
              <a:t>Comparing Education, Education Field and Job Level</a:t>
            </a:r>
          </a:p>
        </p:txBody>
      </p:sp>
      <p:pic>
        <p:nvPicPr>
          <p:cNvPr id="4" name="Picture 3">
            <a:extLst>
              <a:ext uri="{FF2B5EF4-FFF2-40B4-BE49-F238E27FC236}">
                <a16:creationId xmlns:a16="http://schemas.microsoft.com/office/drawing/2014/main" id="{A09E61C6-ED18-4321-9D17-A3593D5B7E2D}"/>
              </a:ext>
            </a:extLst>
          </p:cNvPr>
          <p:cNvPicPr>
            <a:picLocks noChangeAspect="1"/>
          </p:cNvPicPr>
          <p:nvPr/>
        </p:nvPicPr>
        <p:blipFill>
          <a:blip r:embed="rId3"/>
          <a:stretch>
            <a:fillRect/>
          </a:stretch>
        </p:blipFill>
        <p:spPr>
          <a:xfrm>
            <a:off x="381000" y="2514600"/>
            <a:ext cx="5916118" cy="4876800"/>
          </a:xfrm>
          <a:prstGeom prst="rect">
            <a:avLst/>
          </a:prstGeom>
        </p:spPr>
      </p:pic>
      <p:sp>
        <p:nvSpPr>
          <p:cNvPr id="5" name="Rectangle 4">
            <a:extLst>
              <a:ext uri="{FF2B5EF4-FFF2-40B4-BE49-F238E27FC236}">
                <a16:creationId xmlns:a16="http://schemas.microsoft.com/office/drawing/2014/main" id="{78017ED3-3411-436D-94EC-CC8285775FC6}"/>
              </a:ext>
            </a:extLst>
          </p:cNvPr>
          <p:cNvSpPr/>
          <p:nvPr/>
        </p:nvSpPr>
        <p:spPr>
          <a:xfrm>
            <a:off x="6527065" y="2895600"/>
            <a:ext cx="3531335" cy="1754326"/>
          </a:xfrm>
          <a:prstGeom prst="rect">
            <a:avLst/>
          </a:prstGeom>
        </p:spPr>
        <p:txBody>
          <a:bodyPr wrap="square">
            <a:spAutoFit/>
          </a:bodyPr>
          <a:lstStyle/>
          <a:p>
            <a:r>
              <a:rPr lang="en-US" dirty="0"/>
              <a:t>Higher Attrition is found among</a:t>
            </a:r>
          </a:p>
          <a:p>
            <a:endParaRPr lang="en-US" dirty="0"/>
          </a:p>
          <a:p>
            <a:pPr marL="285750" indent="-285750">
              <a:buFont typeface="Arial" panose="020B0604020202020204" pitchFamily="34" charset="0"/>
              <a:buChar char="•"/>
            </a:pPr>
            <a:r>
              <a:rPr lang="en-US" dirty="0"/>
              <a:t>Education 2 </a:t>
            </a:r>
          </a:p>
          <a:p>
            <a:pPr marL="285750" indent="-285750">
              <a:buFont typeface="Arial" panose="020B0604020202020204" pitchFamily="34" charset="0"/>
              <a:buChar char="•"/>
            </a:pPr>
            <a:r>
              <a:rPr lang="en-US" dirty="0"/>
              <a:t>Education Filed -Human Resource </a:t>
            </a:r>
          </a:p>
          <a:p>
            <a:pPr marL="285750" indent="-285750">
              <a:buFont typeface="Arial" panose="020B0604020202020204" pitchFamily="34" charset="0"/>
              <a:buChar char="•"/>
            </a:pPr>
            <a:r>
              <a:rPr lang="en-US" dirty="0"/>
              <a:t>Job level 2 </a:t>
            </a:r>
          </a:p>
        </p:txBody>
      </p:sp>
    </p:spTree>
    <p:extLst>
      <p:ext uri="{BB962C8B-B14F-4D97-AF65-F5344CB8AC3E}">
        <p14:creationId xmlns:p14="http://schemas.microsoft.com/office/powerpoint/2010/main" val="227302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800" y="1374124"/>
            <a:ext cx="2792819"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Data Analysis</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67948A2-B43F-4883-A8BD-B01D409E5981}"/>
              </a:ext>
            </a:extLst>
          </p:cNvPr>
          <p:cNvSpPr txBox="1"/>
          <p:nvPr/>
        </p:nvSpPr>
        <p:spPr>
          <a:xfrm>
            <a:off x="1096926" y="1864142"/>
            <a:ext cx="6431825" cy="369332"/>
          </a:xfrm>
          <a:prstGeom prst="rect">
            <a:avLst/>
          </a:prstGeom>
          <a:noFill/>
        </p:spPr>
        <p:txBody>
          <a:bodyPr wrap="none" rtlCol="0">
            <a:spAutoFit/>
          </a:bodyPr>
          <a:lstStyle/>
          <a:p>
            <a:r>
              <a:rPr lang="en-US" dirty="0"/>
              <a:t>Comparing </a:t>
            </a:r>
            <a:r>
              <a:rPr lang="en-US" dirty="0" err="1"/>
              <a:t>Jobrole</a:t>
            </a:r>
            <a:r>
              <a:rPr lang="en-US" dirty="0"/>
              <a:t>, Marital status, Business travel and Department</a:t>
            </a:r>
          </a:p>
        </p:txBody>
      </p:sp>
      <p:sp>
        <p:nvSpPr>
          <p:cNvPr id="5" name="Rectangle 4">
            <a:extLst>
              <a:ext uri="{FF2B5EF4-FFF2-40B4-BE49-F238E27FC236}">
                <a16:creationId xmlns:a16="http://schemas.microsoft.com/office/drawing/2014/main" id="{78017ED3-3411-436D-94EC-CC8285775FC6}"/>
              </a:ext>
            </a:extLst>
          </p:cNvPr>
          <p:cNvSpPr/>
          <p:nvPr/>
        </p:nvSpPr>
        <p:spPr>
          <a:xfrm>
            <a:off x="6553200" y="2895600"/>
            <a:ext cx="3531335" cy="1754326"/>
          </a:xfrm>
          <a:prstGeom prst="rect">
            <a:avLst/>
          </a:prstGeom>
        </p:spPr>
        <p:txBody>
          <a:bodyPr wrap="square">
            <a:spAutoFit/>
          </a:bodyPr>
          <a:lstStyle/>
          <a:p>
            <a:r>
              <a:rPr lang="en-US" dirty="0"/>
              <a:t>Higher Attrition is found among</a:t>
            </a:r>
          </a:p>
          <a:p>
            <a:endParaRPr lang="en-US" dirty="0"/>
          </a:p>
          <a:p>
            <a:pPr marL="285750" indent="-285750">
              <a:buFont typeface="Arial" panose="020B0604020202020204" pitchFamily="34" charset="0"/>
              <a:buChar char="•"/>
            </a:pPr>
            <a:r>
              <a:rPr lang="en-US" dirty="0"/>
              <a:t>Job roles with  Research Director </a:t>
            </a:r>
          </a:p>
          <a:p>
            <a:pPr marL="285750" indent="-285750">
              <a:buFont typeface="Arial" panose="020B0604020202020204" pitchFamily="34" charset="0"/>
              <a:buChar char="•"/>
            </a:pPr>
            <a:r>
              <a:rPr lang="en-US" dirty="0"/>
              <a:t>Marital status - Single</a:t>
            </a:r>
          </a:p>
          <a:p>
            <a:pPr marL="285750" indent="-285750">
              <a:buFont typeface="Arial" panose="020B0604020202020204" pitchFamily="34" charset="0"/>
              <a:buChar char="•"/>
            </a:pPr>
            <a:r>
              <a:rPr lang="en-US" dirty="0"/>
              <a:t>Employees with Business travel</a:t>
            </a:r>
          </a:p>
          <a:p>
            <a:pPr marL="285750" indent="-285750">
              <a:buFont typeface="Arial" panose="020B0604020202020204" pitchFamily="34" charset="0"/>
              <a:buChar char="•"/>
            </a:pPr>
            <a:r>
              <a:rPr lang="en-US" dirty="0"/>
              <a:t>HR Department </a:t>
            </a:r>
          </a:p>
        </p:txBody>
      </p:sp>
      <p:pic>
        <p:nvPicPr>
          <p:cNvPr id="6" name="Picture 5">
            <a:extLst>
              <a:ext uri="{FF2B5EF4-FFF2-40B4-BE49-F238E27FC236}">
                <a16:creationId xmlns:a16="http://schemas.microsoft.com/office/drawing/2014/main" id="{5E534536-652D-4D12-B11D-E60980A5E6B0}"/>
              </a:ext>
            </a:extLst>
          </p:cNvPr>
          <p:cNvPicPr>
            <a:picLocks noChangeAspect="1"/>
          </p:cNvPicPr>
          <p:nvPr/>
        </p:nvPicPr>
        <p:blipFill>
          <a:blip r:embed="rId3"/>
          <a:stretch>
            <a:fillRect/>
          </a:stretch>
        </p:blipFill>
        <p:spPr>
          <a:xfrm>
            <a:off x="0" y="2330939"/>
            <a:ext cx="6553200" cy="5441462"/>
          </a:xfrm>
          <a:prstGeom prst="rect">
            <a:avLst/>
          </a:prstGeom>
        </p:spPr>
      </p:pic>
    </p:spTree>
    <p:extLst>
      <p:ext uri="{BB962C8B-B14F-4D97-AF65-F5344CB8AC3E}">
        <p14:creationId xmlns:p14="http://schemas.microsoft.com/office/powerpoint/2010/main" val="64133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5" y="1207008"/>
            <a:ext cx="829056" cy="53644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6540EEB0-A05C-4A39-A51D-238218B35371}"/>
              </a:ext>
            </a:extLst>
          </p:cNvPr>
          <p:cNvSpPr/>
          <p:nvPr/>
        </p:nvSpPr>
        <p:spPr>
          <a:xfrm>
            <a:off x="1066798" y="1199920"/>
            <a:ext cx="5105401" cy="461665"/>
          </a:xfrm>
          <a:prstGeom prst="rect">
            <a:avLst/>
          </a:prstGeom>
        </p:spPr>
        <p:txBody>
          <a:bodyPr wrap="square">
            <a:spAutoFit/>
          </a:bodyPr>
          <a:lstStyle/>
          <a:p>
            <a:pPr marL="12700">
              <a:lnSpc>
                <a:spcPct val="100000"/>
              </a:lnSpc>
              <a:spcBef>
                <a:spcPts val="819"/>
              </a:spcBef>
            </a:pPr>
            <a:r>
              <a:rPr lang="en-US" sz="2400" b="1" spc="-60" dirty="0">
                <a:latin typeface="Times New Roman" panose="02020603050405020304" pitchFamily="18" charset="0"/>
                <a:cs typeface="Times New Roman" panose="02020603050405020304" pitchFamily="18" charset="0"/>
              </a:rPr>
              <a:t>Final Model - Predictor Variables</a:t>
            </a: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158D2F-5BD5-4144-B3D0-D5FE9A4F4BCF}"/>
              </a:ext>
            </a:extLst>
          </p:cNvPr>
          <p:cNvPicPr>
            <a:picLocks noChangeAspect="1"/>
          </p:cNvPicPr>
          <p:nvPr/>
        </p:nvPicPr>
        <p:blipFill>
          <a:blip r:embed="rId3"/>
          <a:stretch>
            <a:fillRect/>
          </a:stretch>
        </p:blipFill>
        <p:spPr>
          <a:xfrm>
            <a:off x="1662112" y="1798575"/>
            <a:ext cx="6429375" cy="5827092"/>
          </a:xfrm>
          <a:prstGeom prst="rect">
            <a:avLst/>
          </a:prstGeom>
        </p:spPr>
      </p:pic>
    </p:spTree>
    <p:extLst>
      <p:ext uri="{BB962C8B-B14F-4D97-AF65-F5344CB8AC3E}">
        <p14:creationId xmlns:p14="http://schemas.microsoft.com/office/powerpoint/2010/main" val="285035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813</Words>
  <Application>Microsoft Office PowerPoint</Application>
  <PresentationFormat>Custom</PresentationFormat>
  <Paragraphs>179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Georgia</vt:lpstr>
      <vt:lpstr>Times New Roman</vt:lpstr>
      <vt:lpstr>Trebuchet MS</vt:lpstr>
      <vt:lpstr>Office Theme</vt:lpstr>
      <vt:lpstr>HR ANALYTICS CASE STUDY PROBABILITY OF ATTRITION</vt:lpstr>
      <vt:lpstr>Problem Statement</vt:lpstr>
      <vt:lpstr>CRISM-DM Modeling</vt:lpstr>
      <vt:lpstr>Data Exploration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CASE STUDY PROBABILITY OF ATTRITION</dc:title>
  <cp:lastModifiedBy>Mohammed Suhail</cp:lastModifiedBy>
  <cp:revision>23</cp:revision>
  <dcterms:created xsi:type="dcterms:W3CDTF">2018-08-26T11:03:49Z</dcterms:created>
  <dcterms:modified xsi:type="dcterms:W3CDTF">2018-08-26T12:24:40Z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2018-07-01T00:00:00Z</vt:filetime>
  </property>
  <property fmtid="{D5CDD505-2E9C-101B-9397-08002B2CF9AE}" pid="3" name="LastSaved">
    <vt:filetime>2018-08-26T00:00:00Z</vt:filetime>
  </property>
</Properties>
</file>