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8" r:id="rId4"/>
    <p:sldId id="283" r:id="rId5"/>
    <p:sldId id="259" r:id="rId6"/>
    <p:sldId id="279" r:id="rId7"/>
    <p:sldId id="281" r:id="rId8"/>
    <p:sldId id="280" r:id="rId9"/>
    <p:sldId id="282" r:id="rId10"/>
    <p:sldId id="277" r:id="rId11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691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28-Oct-18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28-Oct-18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28-Oct-18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28-Oct-18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28-Oct-18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0449306" y="325869"/>
            <a:ext cx="1407146" cy="37986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177749"/>
            <a:ext cx="1268272" cy="81500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26641" y="501142"/>
            <a:ext cx="9538716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49476" y="1030986"/>
            <a:ext cx="10071100" cy="35871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28-Oct-18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23604" y="1981200"/>
            <a:ext cx="7344791" cy="87395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n-US" b="1" spc="-5" dirty="0"/>
              <a:t>RETAIL-GIANT SALES FORECASTING</a:t>
            </a:r>
            <a:br>
              <a:rPr lang="en-US" b="1" spc="-5" dirty="0"/>
            </a:br>
            <a:r>
              <a:rPr lang="en-US" b="1" spc="-5" dirty="0"/>
              <a:t>TIME SERIES ANALYSIS – CASE STUDY </a:t>
            </a:r>
            <a:endParaRPr b="1" dirty="0"/>
          </a:p>
        </p:txBody>
      </p:sp>
      <p:sp>
        <p:nvSpPr>
          <p:cNvPr id="4" name="object 4"/>
          <p:cNvSpPr txBox="1"/>
          <p:nvPr/>
        </p:nvSpPr>
        <p:spPr>
          <a:xfrm>
            <a:off x="467359" y="4279193"/>
            <a:ext cx="4180841" cy="1921039"/>
          </a:xfrm>
          <a:prstGeom prst="rect">
            <a:avLst/>
          </a:prstGeom>
        </p:spPr>
        <p:txBody>
          <a:bodyPr vert="horz" wrap="square" lIns="0" tIns="111760" rIns="0" bIns="0" rtlCol="0">
            <a:spAutoFit/>
          </a:bodyPr>
          <a:lstStyle/>
          <a:p>
            <a:pPr marL="48895">
              <a:lnSpc>
                <a:spcPct val="100000"/>
              </a:lnSpc>
              <a:spcBef>
                <a:spcPts val="880"/>
              </a:spcBef>
            </a:pPr>
            <a:r>
              <a:rPr lang="en-US" spc="-5" dirty="0">
                <a:latin typeface="Times New Roman"/>
                <a:cs typeface="Times New Roman"/>
              </a:rPr>
              <a:t>Group Name : Best Riders</a:t>
            </a:r>
          </a:p>
          <a:p>
            <a:pPr marL="391795" indent="-342900">
              <a:lnSpc>
                <a:spcPct val="100000"/>
              </a:lnSpc>
              <a:spcBef>
                <a:spcPts val="880"/>
              </a:spcBef>
              <a:buFont typeface="+mj-lt"/>
              <a:buAutoNum type="arabicPeriod"/>
            </a:pPr>
            <a:r>
              <a:rPr lang="en-US" spc="-5" dirty="0">
                <a:latin typeface="Times New Roman"/>
                <a:cs typeface="Times New Roman"/>
              </a:rPr>
              <a:t>   Anuj Arya </a:t>
            </a:r>
            <a:endParaRPr sz="1800" dirty="0">
              <a:latin typeface="Times New Roman"/>
              <a:cs typeface="Times New Roman"/>
            </a:endParaRPr>
          </a:p>
          <a:p>
            <a:pPr marL="524510" indent="-511809">
              <a:lnSpc>
                <a:spcPct val="100000"/>
              </a:lnSpc>
              <a:spcBef>
                <a:spcPts val="795"/>
              </a:spcBef>
              <a:buAutoNum type="arabicPeriod"/>
              <a:tabLst>
                <a:tab pos="524510" algn="l"/>
                <a:tab pos="525145" algn="l"/>
              </a:tabLst>
            </a:pPr>
            <a:r>
              <a:rPr lang="en-US" spc="-5" dirty="0" err="1">
                <a:latin typeface="Times New Roman"/>
                <a:cs typeface="Times New Roman"/>
              </a:rPr>
              <a:t>Asim</a:t>
            </a:r>
            <a:r>
              <a:rPr lang="en-US" spc="-5" dirty="0">
                <a:latin typeface="Times New Roman"/>
                <a:cs typeface="Times New Roman"/>
              </a:rPr>
              <a:t> </a:t>
            </a:r>
            <a:r>
              <a:rPr lang="en-US" spc="-5" dirty="0" err="1">
                <a:latin typeface="Times New Roman"/>
                <a:cs typeface="Times New Roman"/>
              </a:rPr>
              <a:t>Pattnaik</a:t>
            </a:r>
            <a:r>
              <a:rPr lang="en-US" spc="-5" dirty="0">
                <a:latin typeface="Times New Roman"/>
                <a:cs typeface="Times New Roman"/>
              </a:rPr>
              <a:t> </a:t>
            </a:r>
            <a:endParaRPr sz="1800" dirty="0">
              <a:latin typeface="Times New Roman"/>
              <a:cs typeface="Times New Roman"/>
            </a:endParaRPr>
          </a:p>
          <a:p>
            <a:pPr marL="524510" indent="-511809">
              <a:lnSpc>
                <a:spcPct val="100000"/>
              </a:lnSpc>
              <a:spcBef>
                <a:spcPts val="780"/>
              </a:spcBef>
              <a:buAutoNum type="arabicPeriod"/>
              <a:tabLst>
                <a:tab pos="524510" algn="l"/>
                <a:tab pos="525145" algn="l"/>
              </a:tabLst>
            </a:pPr>
            <a:r>
              <a:rPr lang="en-US" dirty="0">
                <a:latin typeface="Times New Roman"/>
                <a:cs typeface="Times New Roman"/>
              </a:rPr>
              <a:t>Mohammed Suhail Y </a:t>
            </a:r>
          </a:p>
          <a:p>
            <a:pPr marL="355601" indent="-342900">
              <a:lnSpc>
                <a:spcPct val="100000"/>
              </a:lnSpc>
              <a:spcBef>
                <a:spcPts val="780"/>
              </a:spcBef>
              <a:buFont typeface="+mj-lt"/>
              <a:buAutoNum type="arabicPeriod"/>
              <a:tabLst>
                <a:tab pos="524510" algn="l"/>
                <a:tab pos="525145" algn="l"/>
              </a:tabLst>
            </a:pPr>
            <a:r>
              <a:rPr lang="en-US" dirty="0">
                <a:latin typeface="Times New Roman"/>
                <a:cs typeface="Times New Roman"/>
              </a:rPr>
              <a:t>	Rakesh </a:t>
            </a:r>
            <a:r>
              <a:rPr lang="en-US" dirty="0" err="1">
                <a:latin typeface="Times New Roman"/>
                <a:cs typeface="Times New Roman"/>
              </a:rPr>
              <a:t>Bosu</a:t>
            </a:r>
            <a:endParaRPr sz="1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6800" y="1905000"/>
            <a:ext cx="10407650" cy="2302553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5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lang="en-US" sz="2000" dirty="0">
                <a:latin typeface="Times New Roman"/>
                <a:cs typeface="Times New Roman"/>
              </a:rPr>
              <a:t>The EU Consumer and APAC Consumer Market Segments are the two most consistently profitable segments.</a:t>
            </a:r>
          </a:p>
          <a:p>
            <a:pPr marL="241300" indent="-228600">
              <a:lnSpc>
                <a:spcPct val="100000"/>
              </a:lnSpc>
              <a:spcBef>
                <a:spcPts val="85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lang="en-US" sz="2000" dirty="0">
                <a:latin typeface="Times New Roman"/>
                <a:cs typeface="Times New Roman"/>
              </a:rPr>
              <a:t>In all the predictions, Auto ARIMA performed better than classical decomposition method.</a:t>
            </a:r>
          </a:p>
          <a:p>
            <a:pPr marL="241300" indent="-228600">
              <a:lnSpc>
                <a:spcPct val="100000"/>
              </a:lnSpc>
              <a:spcBef>
                <a:spcPts val="85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lang="en-US" sz="2000" dirty="0">
                <a:latin typeface="Times New Roman"/>
                <a:cs typeface="Times New Roman"/>
              </a:rPr>
              <a:t>MAPE values is low for all Auto ARIMA models and the residuals of all the segment predictions turned out to be white noise.</a:t>
            </a:r>
          </a:p>
          <a:p>
            <a:pPr marL="241300" indent="-228600">
              <a:lnSpc>
                <a:spcPct val="100000"/>
              </a:lnSpc>
              <a:spcBef>
                <a:spcPts val="85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32445" y="988813"/>
            <a:ext cx="1783714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b="1" spc="-5" dirty="0"/>
              <a:t>Conclusion</a:t>
            </a:r>
            <a:endParaRPr b="1" spc="-5" dirty="0"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3D7BB50D-A728-44E3-B2F9-D5DE20B8415A}"/>
              </a:ext>
            </a:extLst>
          </p:cNvPr>
          <p:cNvSpPr txBox="1">
            <a:spLocks/>
          </p:cNvSpPr>
          <p:nvPr/>
        </p:nvSpPr>
        <p:spPr>
          <a:xfrm>
            <a:off x="1232444" y="3886200"/>
            <a:ext cx="3720556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US" b="1" kern="0" spc="-5" dirty="0"/>
              <a:t>Business Implications:</a:t>
            </a:r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63113407-F0EC-4216-A321-5B796F629D55}"/>
              </a:ext>
            </a:extLst>
          </p:cNvPr>
          <p:cNvSpPr txBox="1"/>
          <p:nvPr/>
        </p:nvSpPr>
        <p:spPr>
          <a:xfrm>
            <a:off x="1066800" y="4419600"/>
            <a:ext cx="10407650" cy="1879361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5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lang="en-US" sz="2000" dirty="0">
                <a:latin typeface="Times New Roman"/>
                <a:cs typeface="Times New Roman"/>
              </a:rPr>
              <a:t>The Sales/Operations  Manager can focus primarily on EU and APAC Consumer Segments to maintain profit.</a:t>
            </a:r>
          </a:p>
          <a:p>
            <a:pPr marL="241300" indent="-228600">
              <a:lnSpc>
                <a:spcPct val="100000"/>
              </a:lnSpc>
              <a:spcBef>
                <a:spcPts val="85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lang="en-US" sz="2000" dirty="0">
                <a:latin typeface="Times New Roman"/>
                <a:cs typeface="Times New Roman"/>
              </a:rPr>
              <a:t>The predictions show that sales and quantity are both on the rise for the next 6 months and should be stable based on historical sales trend analysis.</a:t>
            </a:r>
          </a:p>
          <a:p>
            <a:pPr marL="241300" indent="-228600">
              <a:lnSpc>
                <a:spcPct val="100000"/>
              </a:lnSpc>
              <a:spcBef>
                <a:spcPts val="85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endParaRPr sz="20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3819" y="1066800"/>
            <a:ext cx="3867150" cy="58105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50000"/>
              </a:lnSpc>
              <a:spcBef>
                <a:spcPts val="95"/>
              </a:spcBef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Objective: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3819" y="1851786"/>
            <a:ext cx="11013440" cy="4569200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12700" marR="6350">
              <a:spcBef>
                <a:spcPts val="310"/>
              </a:spcBef>
            </a:pPr>
            <a:r>
              <a:rPr sz="16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Global </a:t>
            </a:r>
            <a:r>
              <a:rPr sz="20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Mart” </a:t>
            </a:r>
            <a:r>
              <a:rPr sz="20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20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online </a:t>
            </a:r>
            <a:r>
              <a:rPr sz="20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store </a:t>
            </a:r>
            <a:r>
              <a:rPr sz="20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 </a:t>
            </a:r>
            <a:r>
              <a:rPr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giant </a:t>
            </a:r>
            <a:r>
              <a:rPr sz="20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having 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worldwide </a:t>
            </a:r>
            <a:r>
              <a:rPr sz="20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operations. </a:t>
            </a:r>
            <a:r>
              <a:rPr sz="20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sz="20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takes </a:t>
            </a:r>
            <a:r>
              <a:rPr sz="20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orders </a:t>
            </a:r>
            <a:r>
              <a:rPr sz="20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20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delivers </a:t>
            </a:r>
            <a:r>
              <a:rPr sz="2000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across 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0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globe </a:t>
            </a:r>
            <a:r>
              <a:rPr sz="20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20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deals </a:t>
            </a:r>
            <a:r>
              <a:rPr sz="20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 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major product </a:t>
            </a:r>
            <a:r>
              <a:rPr sz="20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categories </a:t>
            </a:r>
            <a:r>
              <a:rPr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sz="20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consumer, </a:t>
            </a:r>
            <a:r>
              <a:rPr sz="20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corporate </a:t>
            </a:r>
            <a:r>
              <a:rPr sz="20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sz="2000" spc="-2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 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office.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spcBef>
                <a:spcPts val="775"/>
              </a:spcBef>
            </a:pPr>
            <a:r>
              <a:rPr sz="2000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0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Sales/ </a:t>
            </a:r>
            <a:r>
              <a:rPr sz="20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 </a:t>
            </a:r>
            <a:r>
              <a:rPr sz="20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</a:t>
            </a:r>
            <a:r>
              <a:rPr lang="en-US" sz="20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’s</a:t>
            </a:r>
            <a:r>
              <a:rPr sz="20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 </a:t>
            </a:r>
            <a:r>
              <a:rPr sz="20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20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0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finalize 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0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 </a:t>
            </a:r>
            <a:r>
              <a:rPr sz="20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6 </a:t>
            </a:r>
            <a:r>
              <a:rPr sz="20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months,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would </a:t>
            </a:r>
            <a:r>
              <a:rPr sz="20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 </a:t>
            </a:r>
            <a:r>
              <a:rPr sz="20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0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 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0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revenue</a:t>
            </a:r>
            <a:r>
              <a:rPr sz="20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inventory</a:t>
            </a:r>
            <a:r>
              <a:rPr sz="20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accordingly.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</a:pPr>
            <a:r>
              <a:rPr lang="en-US" sz="2800" b="1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r>
              <a:rPr sz="2000" b="1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indent="-228600">
              <a:spcBef>
                <a:spcPts val="805"/>
              </a:spcBef>
              <a:buFont typeface="Wingdings"/>
              <a:buChar char=""/>
              <a:tabLst>
                <a:tab pos="240665" algn="l"/>
                <a:tab pos="241300" algn="l"/>
              </a:tabLst>
            </a:pPr>
            <a:r>
              <a:rPr sz="2000" spc="-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0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forecast 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000" spc="-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</a:t>
            </a:r>
            <a:r>
              <a:rPr sz="20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0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demand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 </a:t>
            </a:r>
            <a:r>
              <a:rPr sz="20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6 </a:t>
            </a:r>
            <a:r>
              <a:rPr sz="20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months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would </a:t>
            </a:r>
            <a:r>
              <a:rPr sz="20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 </a:t>
            </a:r>
            <a:r>
              <a:rPr sz="20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</a:t>
            </a:r>
            <a:r>
              <a:rPr sz="20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 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0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revenue </a:t>
            </a:r>
            <a:r>
              <a:rPr sz="20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inventory</a:t>
            </a:r>
            <a:r>
              <a:rPr sz="2000" spc="-2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accordingly.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marR="5715" indent="-228600">
              <a:spcBef>
                <a:spcPts val="1030"/>
              </a:spcBef>
              <a:buFont typeface="Wingdings"/>
              <a:buChar char=""/>
              <a:tabLst>
                <a:tab pos="240665" algn="l"/>
                <a:tab pos="241300" algn="l"/>
              </a:tabLst>
            </a:pPr>
            <a:r>
              <a:rPr lang="en-US" sz="2000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Since t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 </a:t>
            </a:r>
            <a:r>
              <a:rPr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store </a:t>
            </a:r>
            <a:r>
              <a:rPr sz="20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caters </a:t>
            </a:r>
            <a:r>
              <a:rPr sz="20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0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7 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</a:t>
            </a:r>
            <a:r>
              <a:rPr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market </a:t>
            </a:r>
            <a:r>
              <a:rPr sz="20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segments </a:t>
            </a:r>
            <a:r>
              <a:rPr sz="20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sz="20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 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major</a:t>
            </a:r>
            <a:r>
              <a:rPr sz="20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categories</a:t>
            </a:r>
            <a:r>
              <a:rPr lang="en-US" sz="20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spc="-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 to </a:t>
            </a:r>
            <a:r>
              <a:rPr lang="en-US" sz="20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subset </a:t>
            </a:r>
            <a:r>
              <a:rPr lang="en-US"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into </a:t>
            </a:r>
            <a:r>
              <a:rPr lang="en-US" sz="20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21 </a:t>
            </a:r>
            <a:r>
              <a:rPr lang="en-US"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(7*3) </a:t>
            </a:r>
            <a:r>
              <a:rPr lang="en-US" sz="20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buckets </a:t>
            </a:r>
            <a:r>
              <a:rPr lang="en-US"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before </a:t>
            </a:r>
            <a:r>
              <a:rPr lang="en-US" sz="20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analyzing </a:t>
            </a:r>
            <a:r>
              <a:rPr lang="en-US" sz="20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</a:t>
            </a:r>
            <a:r>
              <a:rPr lang="en-US" sz="20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and </a:t>
            </a:r>
            <a:r>
              <a:rPr lang="en-US"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 </a:t>
            </a:r>
            <a:r>
              <a:rPr lang="en-US" sz="20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sz="20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</a:t>
            </a:r>
            <a:r>
              <a:rPr lang="en-US"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profitable </a:t>
            </a:r>
            <a:r>
              <a:rPr lang="en-US" sz="20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(and </a:t>
            </a:r>
            <a:r>
              <a:rPr lang="en-US" sz="20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consistent) </a:t>
            </a:r>
            <a:r>
              <a:rPr lang="en-US" sz="20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segments </a:t>
            </a:r>
            <a:r>
              <a:rPr lang="en-US"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20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</a:t>
            </a:r>
            <a:r>
              <a:rPr lang="en-US" sz="20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r>
            <a:r>
              <a:rPr lang="en-US" sz="2000" spc="-25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buckets.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indent="-228600">
              <a:spcBef>
                <a:spcPts val="780"/>
              </a:spcBef>
              <a:buFont typeface="Wingdings"/>
              <a:buChar char=""/>
              <a:tabLst>
                <a:tab pos="240665" algn="l"/>
                <a:tab pos="241300" algn="l"/>
              </a:tabLst>
            </a:pPr>
            <a:r>
              <a:rPr lang="en-US" sz="2000" spc="-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sz="20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orecast 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000" spc="-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</a:t>
            </a:r>
            <a:r>
              <a:rPr sz="20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demand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sz="20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</a:t>
            </a:r>
            <a:r>
              <a:rPr sz="20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sz="20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profitable</a:t>
            </a:r>
            <a:r>
              <a:rPr sz="2000" spc="-3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segments.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5964218" y="3417570"/>
            <a:ext cx="149599" cy="0"/>
          </a:xfrm>
          <a:custGeom>
            <a:avLst/>
            <a:gdLst/>
            <a:ahLst/>
            <a:cxnLst/>
            <a:rect l="l" t="t" r="r" b="b"/>
            <a:pathLst>
              <a:path w="169545">
                <a:moveTo>
                  <a:pt x="0" y="0"/>
                </a:moveTo>
                <a:lnTo>
                  <a:pt x="169163" y="0"/>
                </a:lnTo>
              </a:path>
            </a:pathLst>
          </a:custGeom>
          <a:ln w="25908">
            <a:solidFill>
              <a:srgbClr val="A9D18E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" name="object 4"/>
          <p:cNvSpPr/>
          <p:nvPr/>
        </p:nvSpPr>
        <p:spPr>
          <a:xfrm>
            <a:off x="3363558" y="3018864"/>
            <a:ext cx="5349688" cy="387724"/>
          </a:xfrm>
          <a:custGeom>
            <a:avLst/>
            <a:gdLst/>
            <a:ahLst/>
            <a:cxnLst/>
            <a:rect l="l" t="t" r="r" b="b"/>
            <a:pathLst>
              <a:path w="6062980" h="439420">
                <a:moveTo>
                  <a:pt x="6062472" y="0"/>
                </a:moveTo>
                <a:lnTo>
                  <a:pt x="0" y="0"/>
                </a:lnTo>
                <a:lnTo>
                  <a:pt x="0" y="438912"/>
                </a:lnTo>
                <a:lnTo>
                  <a:pt x="6062472" y="438912"/>
                </a:lnTo>
                <a:lnTo>
                  <a:pt x="6062472" y="0"/>
                </a:lnTo>
                <a:close/>
              </a:path>
            </a:pathLst>
          </a:custGeom>
          <a:solidFill>
            <a:srgbClr val="A9D18E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" name="object 5"/>
          <p:cNvSpPr/>
          <p:nvPr/>
        </p:nvSpPr>
        <p:spPr>
          <a:xfrm>
            <a:off x="3359524" y="3013486"/>
            <a:ext cx="5358653" cy="415738"/>
          </a:xfrm>
          <a:custGeom>
            <a:avLst/>
            <a:gdLst/>
            <a:ahLst/>
            <a:cxnLst/>
            <a:rect l="l" t="t" r="r" b="b"/>
            <a:pathLst>
              <a:path w="6073140" h="471170">
                <a:moveTo>
                  <a:pt x="2945891" y="445007"/>
                </a:moveTo>
                <a:lnTo>
                  <a:pt x="2945891" y="470915"/>
                </a:lnTo>
                <a:lnTo>
                  <a:pt x="2956560" y="470915"/>
                </a:lnTo>
                <a:lnTo>
                  <a:pt x="2956560" y="449579"/>
                </a:lnTo>
                <a:lnTo>
                  <a:pt x="2951988" y="449579"/>
                </a:lnTo>
                <a:lnTo>
                  <a:pt x="2945891" y="445007"/>
                </a:lnTo>
                <a:close/>
              </a:path>
              <a:path w="6073140" h="471170">
                <a:moveTo>
                  <a:pt x="6062471" y="438912"/>
                </a:moveTo>
                <a:lnTo>
                  <a:pt x="3115055" y="438912"/>
                </a:lnTo>
                <a:lnTo>
                  <a:pt x="3115055" y="470915"/>
                </a:lnTo>
                <a:lnTo>
                  <a:pt x="3125724" y="470915"/>
                </a:lnTo>
                <a:lnTo>
                  <a:pt x="3125724" y="449579"/>
                </a:lnTo>
                <a:lnTo>
                  <a:pt x="3121152" y="449579"/>
                </a:lnTo>
                <a:lnTo>
                  <a:pt x="3125724" y="445007"/>
                </a:lnTo>
                <a:lnTo>
                  <a:pt x="6062471" y="445007"/>
                </a:lnTo>
                <a:lnTo>
                  <a:pt x="6062471" y="438912"/>
                </a:lnTo>
                <a:close/>
              </a:path>
              <a:path w="6073140" h="471170">
                <a:moveTo>
                  <a:pt x="6073140" y="0"/>
                </a:moveTo>
                <a:lnTo>
                  <a:pt x="0" y="0"/>
                </a:lnTo>
                <a:lnTo>
                  <a:pt x="0" y="449579"/>
                </a:lnTo>
                <a:lnTo>
                  <a:pt x="2945891" y="449579"/>
                </a:lnTo>
                <a:lnTo>
                  <a:pt x="2945891" y="445007"/>
                </a:lnTo>
                <a:lnTo>
                  <a:pt x="9143" y="445007"/>
                </a:lnTo>
                <a:lnTo>
                  <a:pt x="4571" y="438912"/>
                </a:lnTo>
                <a:lnTo>
                  <a:pt x="9143" y="438912"/>
                </a:lnTo>
                <a:lnTo>
                  <a:pt x="9143" y="10667"/>
                </a:lnTo>
                <a:lnTo>
                  <a:pt x="4571" y="10667"/>
                </a:lnTo>
                <a:lnTo>
                  <a:pt x="9143" y="6095"/>
                </a:lnTo>
                <a:lnTo>
                  <a:pt x="6073140" y="6095"/>
                </a:lnTo>
                <a:lnTo>
                  <a:pt x="6073140" y="0"/>
                </a:lnTo>
                <a:close/>
              </a:path>
              <a:path w="6073140" h="471170">
                <a:moveTo>
                  <a:pt x="2956560" y="438912"/>
                </a:moveTo>
                <a:lnTo>
                  <a:pt x="9143" y="438912"/>
                </a:lnTo>
                <a:lnTo>
                  <a:pt x="9143" y="445007"/>
                </a:lnTo>
                <a:lnTo>
                  <a:pt x="2945891" y="445007"/>
                </a:lnTo>
                <a:lnTo>
                  <a:pt x="2951988" y="449579"/>
                </a:lnTo>
                <a:lnTo>
                  <a:pt x="2956560" y="449579"/>
                </a:lnTo>
                <a:lnTo>
                  <a:pt x="2956560" y="438912"/>
                </a:lnTo>
                <a:close/>
              </a:path>
              <a:path w="6073140" h="471170">
                <a:moveTo>
                  <a:pt x="3125724" y="445007"/>
                </a:moveTo>
                <a:lnTo>
                  <a:pt x="3121152" y="449579"/>
                </a:lnTo>
                <a:lnTo>
                  <a:pt x="3125724" y="449579"/>
                </a:lnTo>
                <a:lnTo>
                  <a:pt x="3125724" y="445007"/>
                </a:lnTo>
                <a:close/>
              </a:path>
              <a:path w="6073140" h="471170">
                <a:moveTo>
                  <a:pt x="6073140" y="438912"/>
                </a:moveTo>
                <a:lnTo>
                  <a:pt x="6067044" y="438912"/>
                </a:lnTo>
                <a:lnTo>
                  <a:pt x="6062471" y="445007"/>
                </a:lnTo>
                <a:lnTo>
                  <a:pt x="3125724" y="445007"/>
                </a:lnTo>
                <a:lnTo>
                  <a:pt x="3125724" y="449579"/>
                </a:lnTo>
                <a:lnTo>
                  <a:pt x="6073140" y="449579"/>
                </a:lnTo>
                <a:lnTo>
                  <a:pt x="6073140" y="438912"/>
                </a:lnTo>
                <a:close/>
              </a:path>
              <a:path w="6073140" h="471170">
                <a:moveTo>
                  <a:pt x="9143" y="438912"/>
                </a:moveTo>
                <a:lnTo>
                  <a:pt x="4571" y="438912"/>
                </a:lnTo>
                <a:lnTo>
                  <a:pt x="9143" y="445007"/>
                </a:lnTo>
                <a:lnTo>
                  <a:pt x="9143" y="438912"/>
                </a:lnTo>
                <a:close/>
              </a:path>
              <a:path w="6073140" h="471170">
                <a:moveTo>
                  <a:pt x="6062471" y="6095"/>
                </a:moveTo>
                <a:lnTo>
                  <a:pt x="6062471" y="445007"/>
                </a:lnTo>
                <a:lnTo>
                  <a:pt x="6067044" y="438912"/>
                </a:lnTo>
                <a:lnTo>
                  <a:pt x="6073140" y="438912"/>
                </a:lnTo>
                <a:lnTo>
                  <a:pt x="6073140" y="10667"/>
                </a:lnTo>
                <a:lnTo>
                  <a:pt x="6067044" y="10667"/>
                </a:lnTo>
                <a:lnTo>
                  <a:pt x="6062471" y="6095"/>
                </a:lnTo>
                <a:close/>
              </a:path>
              <a:path w="6073140" h="471170">
                <a:moveTo>
                  <a:pt x="9143" y="6095"/>
                </a:moveTo>
                <a:lnTo>
                  <a:pt x="4571" y="10667"/>
                </a:lnTo>
                <a:lnTo>
                  <a:pt x="9143" y="10667"/>
                </a:lnTo>
                <a:lnTo>
                  <a:pt x="9143" y="6095"/>
                </a:lnTo>
                <a:close/>
              </a:path>
              <a:path w="6073140" h="471170">
                <a:moveTo>
                  <a:pt x="6062471" y="6095"/>
                </a:moveTo>
                <a:lnTo>
                  <a:pt x="9143" y="6095"/>
                </a:lnTo>
                <a:lnTo>
                  <a:pt x="9143" y="10667"/>
                </a:lnTo>
                <a:lnTo>
                  <a:pt x="6062471" y="10667"/>
                </a:lnTo>
                <a:lnTo>
                  <a:pt x="6062471" y="6095"/>
                </a:lnTo>
                <a:close/>
              </a:path>
              <a:path w="6073140" h="471170">
                <a:moveTo>
                  <a:pt x="6073140" y="6095"/>
                </a:moveTo>
                <a:lnTo>
                  <a:pt x="6062471" y="6095"/>
                </a:lnTo>
                <a:lnTo>
                  <a:pt x="6067044" y="10667"/>
                </a:lnTo>
                <a:lnTo>
                  <a:pt x="6073140" y="10667"/>
                </a:lnTo>
                <a:lnTo>
                  <a:pt x="6073140" y="609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" name="object 6"/>
          <p:cNvSpPr/>
          <p:nvPr/>
        </p:nvSpPr>
        <p:spPr>
          <a:xfrm>
            <a:off x="3363558" y="2439296"/>
            <a:ext cx="5349688" cy="554131"/>
          </a:xfrm>
          <a:custGeom>
            <a:avLst/>
            <a:gdLst/>
            <a:ahLst/>
            <a:cxnLst/>
            <a:rect l="l" t="t" r="r" b="b"/>
            <a:pathLst>
              <a:path w="6062980" h="628014">
                <a:moveTo>
                  <a:pt x="3188208" y="470915"/>
                </a:moveTo>
                <a:lnTo>
                  <a:pt x="2874264" y="470915"/>
                </a:lnTo>
                <a:lnTo>
                  <a:pt x="3031235" y="627888"/>
                </a:lnTo>
                <a:lnTo>
                  <a:pt x="3188208" y="470915"/>
                </a:lnTo>
                <a:close/>
              </a:path>
              <a:path w="6062980" h="628014">
                <a:moveTo>
                  <a:pt x="3110484" y="406908"/>
                </a:moveTo>
                <a:lnTo>
                  <a:pt x="2953512" y="406908"/>
                </a:lnTo>
                <a:lnTo>
                  <a:pt x="2953512" y="470915"/>
                </a:lnTo>
                <a:lnTo>
                  <a:pt x="3110484" y="470915"/>
                </a:lnTo>
                <a:lnTo>
                  <a:pt x="3110484" y="406908"/>
                </a:lnTo>
                <a:close/>
              </a:path>
              <a:path w="6062980" h="628014">
                <a:moveTo>
                  <a:pt x="6062472" y="0"/>
                </a:moveTo>
                <a:lnTo>
                  <a:pt x="0" y="0"/>
                </a:lnTo>
                <a:lnTo>
                  <a:pt x="0" y="406908"/>
                </a:lnTo>
                <a:lnTo>
                  <a:pt x="6062472" y="406908"/>
                </a:lnTo>
                <a:lnTo>
                  <a:pt x="6062472" y="0"/>
                </a:lnTo>
                <a:close/>
              </a:path>
            </a:pathLst>
          </a:custGeom>
          <a:solidFill>
            <a:srgbClr val="C5E0B4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" name="object 7"/>
          <p:cNvSpPr/>
          <p:nvPr/>
        </p:nvSpPr>
        <p:spPr>
          <a:xfrm>
            <a:off x="3359524" y="2433917"/>
            <a:ext cx="5358653" cy="564776"/>
          </a:xfrm>
          <a:custGeom>
            <a:avLst/>
            <a:gdLst/>
            <a:ahLst/>
            <a:cxnLst/>
            <a:rect l="l" t="t" r="r" b="b"/>
            <a:pathLst>
              <a:path w="6073140" h="640079">
                <a:moveTo>
                  <a:pt x="2951988" y="470915"/>
                </a:moveTo>
                <a:lnTo>
                  <a:pt x="2866643" y="470915"/>
                </a:lnTo>
                <a:lnTo>
                  <a:pt x="3035807" y="640080"/>
                </a:lnTo>
                <a:lnTo>
                  <a:pt x="3046476" y="629412"/>
                </a:lnTo>
                <a:lnTo>
                  <a:pt x="3032760" y="629412"/>
                </a:lnTo>
                <a:lnTo>
                  <a:pt x="3036569" y="625602"/>
                </a:lnTo>
                <a:lnTo>
                  <a:pt x="2892552" y="481584"/>
                </a:lnTo>
                <a:lnTo>
                  <a:pt x="2878836" y="481584"/>
                </a:lnTo>
                <a:lnTo>
                  <a:pt x="2883407" y="472439"/>
                </a:lnTo>
                <a:lnTo>
                  <a:pt x="2951988" y="472439"/>
                </a:lnTo>
                <a:lnTo>
                  <a:pt x="2951988" y="470915"/>
                </a:lnTo>
                <a:close/>
              </a:path>
              <a:path w="6073140" h="640079">
                <a:moveTo>
                  <a:pt x="3036569" y="625602"/>
                </a:moveTo>
                <a:lnTo>
                  <a:pt x="3032760" y="629412"/>
                </a:lnTo>
                <a:lnTo>
                  <a:pt x="3040379" y="629412"/>
                </a:lnTo>
                <a:lnTo>
                  <a:pt x="3036569" y="625602"/>
                </a:lnTo>
                <a:close/>
              </a:path>
              <a:path w="6073140" h="640079">
                <a:moveTo>
                  <a:pt x="3189731" y="472439"/>
                </a:moveTo>
                <a:lnTo>
                  <a:pt x="3036569" y="625602"/>
                </a:lnTo>
                <a:lnTo>
                  <a:pt x="3040379" y="629412"/>
                </a:lnTo>
                <a:lnTo>
                  <a:pt x="3046476" y="629412"/>
                </a:lnTo>
                <a:lnTo>
                  <a:pt x="3194304" y="481584"/>
                </a:lnTo>
                <a:lnTo>
                  <a:pt x="3192779" y="481584"/>
                </a:lnTo>
                <a:lnTo>
                  <a:pt x="3189731" y="472439"/>
                </a:lnTo>
                <a:close/>
              </a:path>
              <a:path w="6073140" h="640079">
                <a:moveTo>
                  <a:pt x="2883407" y="472439"/>
                </a:moveTo>
                <a:lnTo>
                  <a:pt x="2878836" y="481584"/>
                </a:lnTo>
                <a:lnTo>
                  <a:pt x="2892552" y="481584"/>
                </a:lnTo>
                <a:lnTo>
                  <a:pt x="2883407" y="472439"/>
                </a:lnTo>
                <a:close/>
              </a:path>
              <a:path w="6073140" h="640079">
                <a:moveTo>
                  <a:pt x="2951988" y="472439"/>
                </a:moveTo>
                <a:lnTo>
                  <a:pt x="2883407" y="472439"/>
                </a:lnTo>
                <a:lnTo>
                  <a:pt x="2892552" y="481584"/>
                </a:lnTo>
                <a:lnTo>
                  <a:pt x="2962655" y="481584"/>
                </a:lnTo>
                <a:lnTo>
                  <a:pt x="2962655" y="477012"/>
                </a:lnTo>
                <a:lnTo>
                  <a:pt x="2951988" y="477012"/>
                </a:lnTo>
                <a:lnTo>
                  <a:pt x="2951988" y="472439"/>
                </a:lnTo>
                <a:close/>
              </a:path>
              <a:path w="6073140" h="640079">
                <a:moveTo>
                  <a:pt x="6062471" y="408432"/>
                </a:moveTo>
                <a:lnTo>
                  <a:pt x="3108960" y="408432"/>
                </a:lnTo>
                <a:lnTo>
                  <a:pt x="3108960" y="481584"/>
                </a:lnTo>
                <a:lnTo>
                  <a:pt x="3180587" y="481584"/>
                </a:lnTo>
                <a:lnTo>
                  <a:pt x="3185159" y="477012"/>
                </a:lnTo>
                <a:lnTo>
                  <a:pt x="3119628" y="477012"/>
                </a:lnTo>
                <a:lnTo>
                  <a:pt x="3115055" y="470915"/>
                </a:lnTo>
                <a:lnTo>
                  <a:pt x="3119628" y="470915"/>
                </a:lnTo>
                <a:lnTo>
                  <a:pt x="3119628" y="419100"/>
                </a:lnTo>
                <a:lnTo>
                  <a:pt x="3115055" y="419100"/>
                </a:lnTo>
                <a:lnTo>
                  <a:pt x="3119628" y="413004"/>
                </a:lnTo>
                <a:lnTo>
                  <a:pt x="6062471" y="413004"/>
                </a:lnTo>
                <a:lnTo>
                  <a:pt x="6062471" y="408432"/>
                </a:lnTo>
                <a:close/>
              </a:path>
              <a:path w="6073140" h="640079">
                <a:moveTo>
                  <a:pt x="3203448" y="472439"/>
                </a:moveTo>
                <a:lnTo>
                  <a:pt x="3189731" y="472439"/>
                </a:lnTo>
                <a:lnTo>
                  <a:pt x="3192779" y="481584"/>
                </a:lnTo>
                <a:lnTo>
                  <a:pt x="3194304" y="481584"/>
                </a:lnTo>
                <a:lnTo>
                  <a:pt x="3203448" y="472439"/>
                </a:lnTo>
                <a:close/>
              </a:path>
              <a:path w="6073140" h="640079">
                <a:moveTo>
                  <a:pt x="2951988" y="413004"/>
                </a:moveTo>
                <a:lnTo>
                  <a:pt x="2951988" y="477012"/>
                </a:lnTo>
                <a:lnTo>
                  <a:pt x="2958084" y="470915"/>
                </a:lnTo>
                <a:lnTo>
                  <a:pt x="2962655" y="470915"/>
                </a:lnTo>
                <a:lnTo>
                  <a:pt x="2962655" y="419100"/>
                </a:lnTo>
                <a:lnTo>
                  <a:pt x="2958084" y="419100"/>
                </a:lnTo>
                <a:lnTo>
                  <a:pt x="2951988" y="413004"/>
                </a:lnTo>
                <a:close/>
              </a:path>
              <a:path w="6073140" h="640079">
                <a:moveTo>
                  <a:pt x="2962655" y="470915"/>
                </a:moveTo>
                <a:lnTo>
                  <a:pt x="2958084" y="470915"/>
                </a:lnTo>
                <a:lnTo>
                  <a:pt x="2951988" y="477012"/>
                </a:lnTo>
                <a:lnTo>
                  <a:pt x="2962655" y="477012"/>
                </a:lnTo>
                <a:lnTo>
                  <a:pt x="2962655" y="470915"/>
                </a:lnTo>
                <a:close/>
              </a:path>
              <a:path w="6073140" h="640079">
                <a:moveTo>
                  <a:pt x="3119628" y="470915"/>
                </a:moveTo>
                <a:lnTo>
                  <a:pt x="3115055" y="470915"/>
                </a:lnTo>
                <a:lnTo>
                  <a:pt x="3119628" y="477012"/>
                </a:lnTo>
                <a:lnTo>
                  <a:pt x="3119628" y="470915"/>
                </a:lnTo>
                <a:close/>
              </a:path>
              <a:path w="6073140" h="640079">
                <a:moveTo>
                  <a:pt x="3204972" y="470915"/>
                </a:moveTo>
                <a:lnTo>
                  <a:pt x="3119628" y="470915"/>
                </a:lnTo>
                <a:lnTo>
                  <a:pt x="3119628" y="477012"/>
                </a:lnTo>
                <a:lnTo>
                  <a:pt x="3185159" y="477012"/>
                </a:lnTo>
                <a:lnTo>
                  <a:pt x="3189731" y="472439"/>
                </a:lnTo>
                <a:lnTo>
                  <a:pt x="3203448" y="472439"/>
                </a:lnTo>
                <a:lnTo>
                  <a:pt x="3204972" y="470915"/>
                </a:lnTo>
                <a:close/>
              </a:path>
              <a:path w="6073140" h="640079">
                <a:moveTo>
                  <a:pt x="6073140" y="0"/>
                </a:moveTo>
                <a:lnTo>
                  <a:pt x="0" y="0"/>
                </a:lnTo>
                <a:lnTo>
                  <a:pt x="0" y="419100"/>
                </a:lnTo>
                <a:lnTo>
                  <a:pt x="2951988" y="419100"/>
                </a:lnTo>
                <a:lnTo>
                  <a:pt x="2951988" y="413004"/>
                </a:lnTo>
                <a:lnTo>
                  <a:pt x="9143" y="413004"/>
                </a:lnTo>
                <a:lnTo>
                  <a:pt x="4571" y="408432"/>
                </a:lnTo>
                <a:lnTo>
                  <a:pt x="9143" y="408432"/>
                </a:lnTo>
                <a:lnTo>
                  <a:pt x="9143" y="10668"/>
                </a:lnTo>
                <a:lnTo>
                  <a:pt x="4571" y="10668"/>
                </a:lnTo>
                <a:lnTo>
                  <a:pt x="9143" y="6096"/>
                </a:lnTo>
                <a:lnTo>
                  <a:pt x="6073140" y="6096"/>
                </a:lnTo>
                <a:lnTo>
                  <a:pt x="6073140" y="0"/>
                </a:lnTo>
                <a:close/>
              </a:path>
              <a:path w="6073140" h="640079">
                <a:moveTo>
                  <a:pt x="2962655" y="408432"/>
                </a:moveTo>
                <a:lnTo>
                  <a:pt x="9143" y="408432"/>
                </a:lnTo>
                <a:lnTo>
                  <a:pt x="9143" y="413004"/>
                </a:lnTo>
                <a:lnTo>
                  <a:pt x="2951988" y="413004"/>
                </a:lnTo>
                <a:lnTo>
                  <a:pt x="2958084" y="419100"/>
                </a:lnTo>
                <a:lnTo>
                  <a:pt x="2962655" y="419100"/>
                </a:lnTo>
                <a:lnTo>
                  <a:pt x="2962655" y="408432"/>
                </a:lnTo>
                <a:close/>
              </a:path>
              <a:path w="6073140" h="640079">
                <a:moveTo>
                  <a:pt x="3119628" y="413004"/>
                </a:moveTo>
                <a:lnTo>
                  <a:pt x="3115055" y="419100"/>
                </a:lnTo>
                <a:lnTo>
                  <a:pt x="3119628" y="419100"/>
                </a:lnTo>
                <a:lnTo>
                  <a:pt x="3119628" y="413004"/>
                </a:lnTo>
                <a:close/>
              </a:path>
              <a:path w="6073140" h="640079">
                <a:moveTo>
                  <a:pt x="6073140" y="408432"/>
                </a:moveTo>
                <a:lnTo>
                  <a:pt x="6067044" y="408432"/>
                </a:lnTo>
                <a:lnTo>
                  <a:pt x="6062471" y="413004"/>
                </a:lnTo>
                <a:lnTo>
                  <a:pt x="3119628" y="413004"/>
                </a:lnTo>
                <a:lnTo>
                  <a:pt x="3119628" y="419100"/>
                </a:lnTo>
                <a:lnTo>
                  <a:pt x="6073140" y="419100"/>
                </a:lnTo>
                <a:lnTo>
                  <a:pt x="6073140" y="408432"/>
                </a:lnTo>
                <a:close/>
              </a:path>
              <a:path w="6073140" h="640079">
                <a:moveTo>
                  <a:pt x="9143" y="408432"/>
                </a:moveTo>
                <a:lnTo>
                  <a:pt x="4571" y="408432"/>
                </a:lnTo>
                <a:lnTo>
                  <a:pt x="9143" y="413004"/>
                </a:lnTo>
                <a:lnTo>
                  <a:pt x="9143" y="408432"/>
                </a:lnTo>
                <a:close/>
              </a:path>
              <a:path w="6073140" h="640079">
                <a:moveTo>
                  <a:pt x="6062471" y="6096"/>
                </a:moveTo>
                <a:lnTo>
                  <a:pt x="6062471" y="413004"/>
                </a:lnTo>
                <a:lnTo>
                  <a:pt x="6067044" y="408432"/>
                </a:lnTo>
                <a:lnTo>
                  <a:pt x="6073140" y="408432"/>
                </a:lnTo>
                <a:lnTo>
                  <a:pt x="6073140" y="10668"/>
                </a:lnTo>
                <a:lnTo>
                  <a:pt x="6067044" y="10668"/>
                </a:lnTo>
                <a:lnTo>
                  <a:pt x="6062471" y="6096"/>
                </a:lnTo>
                <a:close/>
              </a:path>
              <a:path w="6073140" h="640079">
                <a:moveTo>
                  <a:pt x="9143" y="6096"/>
                </a:moveTo>
                <a:lnTo>
                  <a:pt x="4571" y="10668"/>
                </a:lnTo>
                <a:lnTo>
                  <a:pt x="9143" y="10668"/>
                </a:lnTo>
                <a:lnTo>
                  <a:pt x="9143" y="6096"/>
                </a:lnTo>
                <a:close/>
              </a:path>
              <a:path w="6073140" h="640079">
                <a:moveTo>
                  <a:pt x="6062471" y="6096"/>
                </a:moveTo>
                <a:lnTo>
                  <a:pt x="9143" y="6096"/>
                </a:lnTo>
                <a:lnTo>
                  <a:pt x="9143" y="10668"/>
                </a:lnTo>
                <a:lnTo>
                  <a:pt x="6062471" y="10668"/>
                </a:lnTo>
                <a:lnTo>
                  <a:pt x="6062471" y="6096"/>
                </a:lnTo>
                <a:close/>
              </a:path>
              <a:path w="6073140" h="640079">
                <a:moveTo>
                  <a:pt x="6073140" y="6096"/>
                </a:moveTo>
                <a:lnTo>
                  <a:pt x="6062471" y="6096"/>
                </a:lnTo>
                <a:lnTo>
                  <a:pt x="6067044" y="10668"/>
                </a:lnTo>
                <a:lnTo>
                  <a:pt x="6073140" y="10668"/>
                </a:lnTo>
                <a:lnTo>
                  <a:pt x="6073140" y="609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" name="object 8"/>
          <p:cNvSpPr/>
          <p:nvPr/>
        </p:nvSpPr>
        <p:spPr>
          <a:xfrm>
            <a:off x="3363558" y="1851661"/>
            <a:ext cx="5349688" cy="579904"/>
          </a:xfrm>
          <a:custGeom>
            <a:avLst/>
            <a:gdLst/>
            <a:ahLst/>
            <a:cxnLst/>
            <a:rect l="l" t="t" r="r" b="b"/>
            <a:pathLst>
              <a:path w="6062980" h="657225">
                <a:moveTo>
                  <a:pt x="3195828" y="492251"/>
                </a:moveTo>
                <a:lnTo>
                  <a:pt x="2866644" y="492251"/>
                </a:lnTo>
                <a:lnTo>
                  <a:pt x="3031235" y="656843"/>
                </a:lnTo>
                <a:lnTo>
                  <a:pt x="3195828" y="492251"/>
                </a:lnTo>
                <a:close/>
              </a:path>
              <a:path w="6062980" h="657225">
                <a:moveTo>
                  <a:pt x="3113532" y="426719"/>
                </a:moveTo>
                <a:lnTo>
                  <a:pt x="2948940" y="426719"/>
                </a:lnTo>
                <a:lnTo>
                  <a:pt x="2948940" y="492251"/>
                </a:lnTo>
                <a:lnTo>
                  <a:pt x="3113532" y="492251"/>
                </a:lnTo>
                <a:lnTo>
                  <a:pt x="3113532" y="426719"/>
                </a:lnTo>
                <a:close/>
              </a:path>
              <a:path w="6062980" h="657225">
                <a:moveTo>
                  <a:pt x="6062472" y="0"/>
                </a:moveTo>
                <a:lnTo>
                  <a:pt x="0" y="0"/>
                </a:lnTo>
                <a:lnTo>
                  <a:pt x="0" y="426719"/>
                </a:lnTo>
                <a:lnTo>
                  <a:pt x="6062472" y="426719"/>
                </a:lnTo>
                <a:lnTo>
                  <a:pt x="6062472" y="0"/>
                </a:lnTo>
                <a:close/>
              </a:path>
            </a:pathLst>
          </a:custGeom>
          <a:solidFill>
            <a:srgbClr val="E2F0D9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9" name="object 9"/>
          <p:cNvSpPr/>
          <p:nvPr/>
        </p:nvSpPr>
        <p:spPr>
          <a:xfrm>
            <a:off x="3359524" y="1847626"/>
            <a:ext cx="5358653" cy="590550"/>
          </a:xfrm>
          <a:custGeom>
            <a:avLst/>
            <a:gdLst/>
            <a:ahLst/>
            <a:cxnLst/>
            <a:rect l="l" t="t" r="r" b="b"/>
            <a:pathLst>
              <a:path w="6073140" h="669289">
                <a:moveTo>
                  <a:pt x="2948940" y="492251"/>
                </a:moveTo>
                <a:lnTo>
                  <a:pt x="2859024" y="492251"/>
                </a:lnTo>
                <a:lnTo>
                  <a:pt x="3035807" y="669036"/>
                </a:lnTo>
                <a:lnTo>
                  <a:pt x="3046475" y="658368"/>
                </a:lnTo>
                <a:lnTo>
                  <a:pt x="3032760" y="658368"/>
                </a:lnTo>
                <a:lnTo>
                  <a:pt x="3036552" y="654540"/>
                </a:lnTo>
                <a:lnTo>
                  <a:pt x="2884932" y="502920"/>
                </a:lnTo>
                <a:lnTo>
                  <a:pt x="2871216" y="502920"/>
                </a:lnTo>
                <a:lnTo>
                  <a:pt x="2875788" y="493775"/>
                </a:lnTo>
                <a:lnTo>
                  <a:pt x="2948940" y="493775"/>
                </a:lnTo>
                <a:lnTo>
                  <a:pt x="2948940" y="492251"/>
                </a:lnTo>
                <a:close/>
              </a:path>
              <a:path w="6073140" h="669289">
                <a:moveTo>
                  <a:pt x="3036552" y="654540"/>
                </a:moveTo>
                <a:lnTo>
                  <a:pt x="3032760" y="658368"/>
                </a:lnTo>
                <a:lnTo>
                  <a:pt x="3040379" y="658368"/>
                </a:lnTo>
                <a:lnTo>
                  <a:pt x="3036552" y="654540"/>
                </a:lnTo>
                <a:close/>
              </a:path>
              <a:path w="6073140" h="669289">
                <a:moveTo>
                  <a:pt x="3195828" y="493775"/>
                </a:moveTo>
                <a:lnTo>
                  <a:pt x="3036552" y="654540"/>
                </a:lnTo>
                <a:lnTo>
                  <a:pt x="3040379" y="658368"/>
                </a:lnTo>
                <a:lnTo>
                  <a:pt x="3046475" y="658368"/>
                </a:lnTo>
                <a:lnTo>
                  <a:pt x="3201923" y="502920"/>
                </a:lnTo>
                <a:lnTo>
                  <a:pt x="3200400" y="502920"/>
                </a:lnTo>
                <a:lnTo>
                  <a:pt x="3195828" y="493775"/>
                </a:lnTo>
                <a:close/>
              </a:path>
              <a:path w="6073140" h="669289">
                <a:moveTo>
                  <a:pt x="2875788" y="493775"/>
                </a:moveTo>
                <a:lnTo>
                  <a:pt x="2871216" y="502920"/>
                </a:lnTo>
                <a:lnTo>
                  <a:pt x="2884932" y="502920"/>
                </a:lnTo>
                <a:lnTo>
                  <a:pt x="2875788" y="493775"/>
                </a:lnTo>
                <a:close/>
              </a:path>
              <a:path w="6073140" h="669289">
                <a:moveTo>
                  <a:pt x="2948940" y="493775"/>
                </a:moveTo>
                <a:lnTo>
                  <a:pt x="2875788" y="493775"/>
                </a:lnTo>
                <a:lnTo>
                  <a:pt x="2884932" y="502920"/>
                </a:lnTo>
                <a:lnTo>
                  <a:pt x="2959607" y="502920"/>
                </a:lnTo>
                <a:lnTo>
                  <a:pt x="2959607" y="496824"/>
                </a:lnTo>
                <a:lnTo>
                  <a:pt x="2948940" y="496824"/>
                </a:lnTo>
                <a:lnTo>
                  <a:pt x="2948940" y="493775"/>
                </a:lnTo>
                <a:close/>
              </a:path>
              <a:path w="6073140" h="669289">
                <a:moveTo>
                  <a:pt x="6062471" y="426720"/>
                </a:moveTo>
                <a:lnTo>
                  <a:pt x="3113531" y="426720"/>
                </a:lnTo>
                <a:lnTo>
                  <a:pt x="3113531" y="502920"/>
                </a:lnTo>
                <a:lnTo>
                  <a:pt x="3186768" y="502920"/>
                </a:lnTo>
                <a:lnTo>
                  <a:pt x="3192808" y="496824"/>
                </a:lnTo>
                <a:lnTo>
                  <a:pt x="3122676" y="496824"/>
                </a:lnTo>
                <a:lnTo>
                  <a:pt x="3118104" y="492251"/>
                </a:lnTo>
                <a:lnTo>
                  <a:pt x="3122676" y="492251"/>
                </a:lnTo>
                <a:lnTo>
                  <a:pt x="3122676" y="437388"/>
                </a:lnTo>
                <a:lnTo>
                  <a:pt x="3118104" y="437388"/>
                </a:lnTo>
                <a:lnTo>
                  <a:pt x="3122676" y="431291"/>
                </a:lnTo>
                <a:lnTo>
                  <a:pt x="6062471" y="431291"/>
                </a:lnTo>
                <a:lnTo>
                  <a:pt x="6062471" y="426720"/>
                </a:lnTo>
                <a:close/>
              </a:path>
              <a:path w="6073140" h="669289">
                <a:moveTo>
                  <a:pt x="3211067" y="493775"/>
                </a:moveTo>
                <a:lnTo>
                  <a:pt x="3195828" y="493775"/>
                </a:lnTo>
                <a:lnTo>
                  <a:pt x="3200400" y="502920"/>
                </a:lnTo>
                <a:lnTo>
                  <a:pt x="3201923" y="502920"/>
                </a:lnTo>
                <a:lnTo>
                  <a:pt x="3211067" y="493775"/>
                </a:lnTo>
                <a:close/>
              </a:path>
              <a:path w="6073140" h="669289">
                <a:moveTo>
                  <a:pt x="2948940" y="431291"/>
                </a:moveTo>
                <a:lnTo>
                  <a:pt x="2948940" y="496824"/>
                </a:lnTo>
                <a:lnTo>
                  <a:pt x="2953512" y="492251"/>
                </a:lnTo>
                <a:lnTo>
                  <a:pt x="2959607" y="492251"/>
                </a:lnTo>
                <a:lnTo>
                  <a:pt x="2959607" y="437388"/>
                </a:lnTo>
                <a:lnTo>
                  <a:pt x="2953512" y="437388"/>
                </a:lnTo>
                <a:lnTo>
                  <a:pt x="2948940" y="431291"/>
                </a:lnTo>
                <a:close/>
              </a:path>
              <a:path w="6073140" h="669289">
                <a:moveTo>
                  <a:pt x="2959607" y="492251"/>
                </a:moveTo>
                <a:lnTo>
                  <a:pt x="2953512" y="492251"/>
                </a:lnTo>
                <a:lnTo>
                  <a:pt x="2948940" y="496824"/>
                </a:lnTo>
                <a:lnTo>
                  <a:pt x="2959607" y="496824"/>
                </a:lnTo>
                <a:lnTo>
                  <a:pt x="2959607" y="492251"/>
                </a:lnTo>
                <a:close/>
              </a:path>
              <a:path w="6073140" h="669289">
                <a:moveTo>
                  <a:pt x="3122676" y="492251"/>
                </a:moveTo>
                <a:lnTo>
                  <a:pt x="3118104" y="492251"/>
                </a:lnTo>
                <a:lnTo>
                  <a:pt x="3122676" y="496824"/>
                </a:lnTo>
                <a:lnTo>
                  <a:pt x="3122676" y="492251"/>
                </a:lnTo>
                <a:close/>
              </a:path>
              <a:path w="6073140" h="669289">
                <a:moveTo>
                  <a:pt x="3212591" y="492251"/>
                </a:moveTo>
                <a:lnTo>
                  <a:pt x="3122676" y="492251"/>
                </a:lnTo>
                <a:lnTo>
                  <a:pt x="3122676" y="496824"/>
                </a:lnTo>
                <a:lnTo>
                  <a:pt x="3192808" y="496824"/>
                </a:lnTo>
                <a:lnTo>
                  <a:pt x="3195828" y="493775"/>
                </a:lnTo>
                <a:lnTo>
                  <a:pt x="3211067" y="493775"/>
                </a:lnTo>
                <a:lnTo>
                  <a:pt x="3212591" y="492251"/>
                </a:lnTo>
                <a:close/>
              </a:path>
              <a:path w="6073140" h="669289">
                <a:moveTo>
                  <a:pt x="6073140" y="0"/>
                </a:moveTo>
                <a:lnTo>
                  <a:pt x="0" y="0"/>
                </a:lnTo>
                <a:lnTo>
                  <a:pt x="0" y="437388"/>
                </a:lnTo>
                <a:lnTo>
                  <a:pt x="2948940" y="437388"/>
                </a:lnTo>
                <a:lnTo>
                  <a:pt x="2948940" y="431291"/>
                </a:lnTo>
                <a:lnTo>
                  <a:pt x="9143" y="431291"/>
                </a:lnTo>
                <a:lnTo>
                  <a:pt x="4571" y="426720"/>
                </a:lnTo>
                <a:lnTo>
                  <a:pt x="9143" y="426720"/>
                </a:lnTo>
                <a:lnTo>
                  <a:pt x="9143" y="10668"/>
                </a:lnTo>
                <a:lnTo>
                  <a:pt x="4571" y="10668"/>
                </a:lnTo>
                <a:lnTo>
                  <a:pt x="9143" y="4572"/>
                </a:lnTo>
                <a:lnTo>
                  <a:pt x="6073140" y="4572"/>
                </a:lnTo>
                <a:lnTo>
                  <a:pt x="6073140" y="0"/>
                </a:lnTo>
                <a:close/>
              </a:path>
              <a:path w="6073140" h="669289">
                <a:moveTo>
                  <a:pt x="2959607" y="426720"/>
                </a:moveTo>
                <a:lnTo>
                  <a:pt x="9143" y="426720"/>
                </a:lnTo>
                <a:lnTo>
                  <a:pt x="9143" y="431291"/>
                </a:lnTo>
                <a:lnTo>
                  <a:pt x="2948940" y="431291"/>
                </a:lnTo>
                <a:lnTo>
                  <a:pt x="2953512" y="437388"/>
                </a:lnTo>
                <a:lnTo>
                  <a:pt x="2959607" y="437388"/>
                </a:lnTo>
                <a:lnTo>
                  <a:pt x="2959607" y="426720"/>
                </a:lnTo>
                <a:close/>
              </a:path>
              <a:path w="6073140" h="669289">
                <a:moveTo>
                  <a:pt x="3122676" y="431291"/>
                </a:moveTo>
                <a:lnTo>
                  <a:pt x="3118104" y="437388"/>
                </a:lnTo>
                <a:lnTo>
                  <a:pt x="3122676" y="437388"/>
                </a:lnTo>
                <a:lnTo>
                  <a:pt x="3122676" y="431291"/>
                </a:lnTo>
                <a:close/>
              </a:path>
              <a:path w="6073140" h="669289">
                <a:moveTo>
                  <a:pt x="6073140" y="426720"/>
                </a:moveTo>
                <a:lnTo>
                  <a:pt x="6067044" y="426720"/>
                </a:lnTo>
                <a:lnTo>
                  <a:pt x="6062471" y="431291"/>
                </a:lnTo>
                <a:lnTo>
                  <a:pt x="3122676" y="431291"/>
                </a:lnTo>
                <a:lnTo>
                  <a:pt x="3122676" y="437388"/>
                </a:lnTo>
                <a:lnTo>
                  <a:pt x="6073140" y="437388"/>
                </a:lnTo>
                <a:lnTo>
                  <a:pt x="6073140" y="426720"/>
                </a:lnTo>
                <a:close/>
              </a:path>
              <a:path w="6073140" h="669289">
                <a:moveTo>
                  <a:pt x="9143" y="426720"/>
                </a:moveTo>
                <a:lnTo>
                  <a:pt x="4571" y="426720"/>
                </a:lnTo>
                <a:lnTo>
                  <a:pt x="9143" y="431291"/>
                </a:lnTo>
                <a:lnTo>
                  <a:pt x="9143" y="426720"/>
                </a:lnTo>
                <a:close/>
              </a:path>
              <a:path w="6073140" h="669289">
                <a:moveTo>
                  <a:pt x="6062471" y="4572"/>
                </a:moveTo>
                <a:lnTo>
                  <a:pt x="6062471" y="431291"/>
                </a:lnTo>
                <a:lnTo>
                  <a:pt x="6067044" y="426720"/>
                </a:lnTo>
                <a:lnTo>
                  <a:pt x="6073140" y="426720"/>
                </a:lnTo>
                <a:lnTo>
                  <a:pt x="6073140" y="10668"/>
                </a:lnTo>
                <a:lnTo>
                  <a:pt x="6067044" y="10668"/>
                </a:lnTo>
                <a:lnTo>
                  <a:pt x="6062471" y="4572"/>
                </a:lnTo>
                <a:close/>
              </a:path>
              <a:path w="6073140" h="669289">
                <a:moveTo>
                  <a:pt x="9143" y="4572"/>
                </a:moveTo>
                <a:lnTo>
                  <a:pt x="4571" y="10668"/>
                </a:lnTo>
                <a:lnTo>
                  <a:pt x="9143" y="10668"/>
                </a:lnTo>
                <a:lnTo>
                  <a:pt x="9143" y="4572"/>
                </a:lnTo>
                <a:close/>
              </a:path>
              <a:path w="6073140" h="669289">
                <a:moveTo>
                  <a:pt x="6062471" y="4572"/>
                </a:moveTo>
                <a:lnTo>
                  <a:pt x="9143" y="4572"/>
                </a:lnTo>
                <a:lnTo>
                  <a:pt x="9143" y="10668"/>
                </a:lnTo>
                <a:lnTo>
                  <a:pt x="6062471" y="10668"/>
                </a:lnTo>
                <a:lnTo>
                  <a:pt x="6062471" y="4572"/>
                </a:lnTo>
                <a:close/>
              </a:path>
              <a:path w="6073140" h="669289">
                <a:moveTo>
                  <a:pt x="6073140" y="4572"/>
                </a:moveTo>
                <a:lnTo>
                  <a:pt x="6062471" y="4572"/>
                </a:lnTo>
                <a:lnTo>
                  <a:pt x="6067044" y="10668"/>
                </a:lnTo>
                <a:lnTo>
                  <a:pt x="6073140" y="10668"/>
                </a:lnTo>
                <a:lnTo>
                  <a:pt x="6073140" y="457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600200" y="976801"/>
            <a:ext cx="8534400" cy="441071"/>
          </a:xfrm>
          <a:prstGeom prst="rect">
            <a:avLst/>
          </a:prstGeom>
        </p:spPr>
        <p:txBody>
          <a:bodyPr vert="horz" wrap="square" lIns="0" tIns="10085" rIns="0" bIns="0" rtlCol="0">
            <a:spAutoFit/>
          </a:bodyPr>
          <a:lstStyle/>
          <a:p>
            <a:pPr marL="11206" algn="ctr">
              <a:spcBef>
                <a:spcPts val="79"/>
              </a:spcBef>
            </a:pPr>
            <a:r>
              <a:rPr lang="en-US" b="1" spc="-26" dirty="0"/>
              <a:t>Problem Solving Methodology- </a:t>
            </a:r>
            <a:r>
              <a:rPr b="1" spc="-26" dirty="0"/>
              <a:t>CRISM-DM</a:t>
            </a:r>
            <a:r>
              <a:rPr b="1" spc="-62" dirty="0"/>
              <a:t> </a:t>
            </a:r>
            <a:r>
              <a:rPr lang="en-US" b="1" spc="-35" dirty="0"/>
              <a:t>Framework</a:t>
            </a:r>
            <a:endParaRPr b="1" spc="-35" dirty="0"/>
          </a:p>
        </p:txBody>
      </p:sp>
      <p:sp>
        <p:nvSpPr>
          <p:cNvPr id="11" name="object 11"/>
          <p:cNvSpPr/>
          <p:nvPr/>
        </p:nvSpPr>
        <p:spPr>
          <a:xfrm>
            <a:off x="3363558" y="5171738"/>
            <a:ext cx="5349688" cy="443753"/>
          </a:xfrm>
          <a:custGeom>
            <a:avLst/>
            <a:gdLst/>
            <a:ahLst/>
            <a:cxnLst/>
            <a:rect l="l" t="t" r="r" b="b"/>
            <a:pathLst>
              <a:path w="6062980" h="502920">
                <a:moveTo>
                  <a:pt x="0" y="0"/>
                </a:moveTo>
                <a:lnTo>
                  <a:pt x="6062472" y="0"/>
                </a:lnTo>
                <a:lnTo>
                  <a:pt x="6062472" y="502920"/>
                </a:lnTo>
                <a:lnTo>
                  <a:pt x="0" y="502920"/>
                </a:lnTo>
                <a:lnTo>
                  <a:pt x="0" y="0"/>
                </a:lnTo>
                <a:close/>
              </a:path>
            </a:pathLst>
          </a:custGeom>
          <a:solidFill>
            <a:srgbClr val="385723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2" name="object 12"/>
          <p:cNvSpPr/>
          <p:nvPr/>
        </p:nvSpPr>
        <p:spPr>
          <a:xfrm>
            <a:off x="3359524" y="5167705"/>
            <a:ext cx="5358653" cy="452157"/>
          </a:xfrm>
          <a:custGeom>
            <a:avLst/>
            <a:gdLst/>
            <a:ahLst/>
            <a:cxnLst/>
            <a:rect l="l" t="t" r="r" b="b"/>
            <a:pathLst>
              <a:path w="6073140" h="512445">
                <a:moveTo>
                  <a:pt x="6073140" y="0"/>
                </a:moveTo>
                <a:lnTo>
                  <a:pt x="0" y="0"/>
                </a:lnTo>
                <a:lnTo>
                  <a:pt x="0" y="512064"/>
                </a:lnTo>
                <a:lnTo>
                  <a:pt x="6073140" y="512064"/>
                </a:lnTo>
                <a:lnTo>
                  <a:pt x="6073140" y="507492"/>
                </a:lnTo>
                <a:lnTo>
                  <a:pt x="9143" y="507492"/>
                </a:lnTo>
                <a:lnTo>
                  <a:pt x="4571" y="501396"/>
                </a:lnTo>
                <a:lnTo>
                  <a:pt x="9143" y="501396"/>
                </a:lnTo>
                <a:lnTo>
                  <a:pt x="9143" y="10668"/>
                </a:lnTo>
                <a:lnTo>
                  <a:pt x="4571" y="10668"/>
                </a:lnTo>
                <a:lnTo>
                  <a:pt x="9143" y="4572"/>
                </a:lnTo>
                <a:lnTo>
                  <a:pt x="6073140" y="4572"/>
                </a:lnTo>
                <a:lnTo>
                  <a:pt x="6073140" y="0"/>
                </a:lnTo>
                <a:close/>
              </a:path>
              <a:path w="6073140" h="512445">
                <a:moveTo>
                  <a:pt x="9143" y="501396"/>
                </a:moveTo>
                <a:lnTo>
                  <a:pt x="4571" y="501396"/>
                </a:lnTo>
                <a:lnTo>
                  <a:pt x="9143" y="507492"/>
                </a:lnTo>
                <a:lnTo>
                  <a:pt x="9143" y="501396"/>
                </a:lnTo>
                <a:close/>
              </a:path>
              <a:path w="6073140" h="512445">
                <a:moveTo>
                  <a:pt x="6062471" y="501396"/>
                </a:moveTo>
                <a:lnTo>
                  <a:pt x="9143" y="501396"/>
                </a:lnTo>
                <a:lnTo>
                  <a:pt x="9143" y="507492"/>
                </a:lnTo>
                <a:lnTo>
                  <a:pt x="6062471" y="507492"/>
                </a:lnTo>
                <a:lnTo>
                  <a:pt x="6062471" y="501396"/>
                </a:lnTo>
                <a:close/>
              </a:path>
              <a:path w="6073140" h="512445">
                <a:moveTo>
                  <a:pt x="6062471" y="4572"/>
                </a:moveTo>
                <a:lnTo>
                  <a:pt x="6062471" y="507492"/>
                </a:lnTo>
                <a:lnTo>
                  <a:pt x="6067044" y="501396"/>
                </a:lnTo>
                <a:lnTo>
                  <a:pt x="6073140" y="501396"/>
                </a:lnTo>
                <a:lnTo>
                  <a:pt x="6073140" y="10668"/>
                </a:lnTo>
                <a:lnTo>
                  <a:pt x="6067044" y="10668"/>
                </a:lnTo>
                <a:lnTo>
                  <a:pt x="6062471" y="4572"/>
                </a:lnTo>
                <a:close/>
              </a:path>
              <a:path w="6073140" h="512445">
                <a:moveTo>
                  <a:pt x="6073140" y="501396"/>
                </a:moveTo>
                <a:lnTo>
                  <a:pt x="6067044" y="501396"/>
                </a:lnTo>
                <a:lnTo>
                  <a:pt x="6062471" y="507492"/>
                </a:lnTo>
                <a:lnTo>
                  <a:pt x="6073140" y="507492"/>
                </a:lnTo>
                <a:lnTo>
                  <a:pt x="6073140" y="501396"/>
                </a:lnTo>
                <a:close/>
              </a:path>
              <a:path w="6073140" h="512445">
                <a:moveTo>
                  <a:pt x="9143" y="4572"/>
                </a:moveTo>
                <a:lnTo>
                  <a:pt x="4571" y="10668"/>
                </a:lnTo>
                <a:lnTo>
                  <a:pt x="9143" y="10668"/>
                </a:lnTo>
                <a:lnTo>
                  <a:pt x="9143" y="4572"/>
                </a:lnTo>
                <a:close/>
              </a:path>
              <a:path w="6073140" h="512445">
                <a:moveTo>
                  <a:pt x="6062471" y="4572"/>
                </a:moveTo>
                <a:lnTo>
                  <a:pt x="9143" y="4572"/>
                </a:lnTo>
                <a:lnTo>
                  <a:pt x="9143" y="10668"/>
                </a:lnTo>
                <a:lnTo>
                  <a:pt x="6062471" y="10668"/>
                </a:lnTo>
                <a:lnTo>
                  <a:pt x="6062471" y="4572"/>
                </a:lnTo>
                <a:close/>
              </a:path>
              <a:path w="6073140" h="512445">
                <a:moveTo>
                  <a:pt x="6073140" y="4572"/>
                </a:moveTo>
                <a:lnTo>
                  <a:pt x="6062471" y="4572"/>
                </a:lnTo>
                <a:lnTo>
                  <a:pt x="6067044" y="10668"/>
                </a:lnTo>
                <a:lnTo>
                  <a:pt x="6073140" y="10668"/>
                </a:lnTo>
                <a:lnTo>
                  <a:pt x="6073140" y="457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3" name="object 13"/>
          <p:cNvSpPr/>
          <p:nvPr/>
        </p:nvSpPr>
        <p:spPr>
          <a:xfrm>
            <a:off x="3363558" y="4445598"/>
            <a:ext cx="5349688" cy="704850"/>
          </a:xfrm>
          <a:custGeom>
            <a:avLst/>
            <a:gdLst/>
            <a:ahLst/>
            <a:cxnLst/>
            <a:rect l="l" t="t" r="r" b="b"/>
            <a:pathLst>
              <a:path w="6062980" h="798829">
                <a:moveTo>
                  <a:pt x="3230880" y="598931"/>
                </a:moveTo>
                <a:lnTo>
                  <a:pt x="2831592" y="598931"/>
                </a:lnTo>
                <a:lnTo>
                  <a:pt x="3031235" y="798575"/>
                </a:lnTo>
                <a:lnTo>
                  <a:pt x="3230880" y="598931"/>
                </a:lnTo>
                <a:close/>
              </a:path>
              <a:path w="6062980" h="798829">
                <a:moveTo>
                  <a:pt x="3131820" y="518159"/>
                </a:moveTo>
                <a:lnTo>
                  <a:pt x="2932176" y="518159"/>
                </a:lnTo>
                <a:lnTo>
                  <a:pt x="2932176" y="598931"/>
                </a:lnTo>
                <a:lnTo>
                  <a:pt x="3131820" y="598931"/>
                </a:lnTo>
                <a:lnTo>
                  <a:pt x="3131820" y="518159"/>
                </a:lnTo>
                <a:close/>
              </a:path>
              <a:path w="6062980" h="798829">
                <a:moveTo>
                  <a:pt x="6062472" y="0"/>
                </a:moveTo>
                <a:lnTo>
                  <a:pt x="0" y="0"/>
                </a:lnTo>
                <a:lnTo>
                  <a:pt x="0" y="518159"/>
                </a:lnTo>
                <a:lnTo>
                  <a:pt x="6062472" y="518159"/>
                </a:lnTo>
                <a:lnTo>
                  <a:pt x="6062472" y="0"/>
                </a:lnTo>
                <a:close/>
              </a:path>
            </a:pathLst>
          </a:custGeom>
          <a:solidFill>
            <a:srgbClr val="548235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4" name="object 14"/>
          <p:cNvSpPr/>
          <p:nvPr/>
        </p:nvSpPr>
        <p:spPr>
          <a:xfrm>
            <a:off x="3359524" y="4441563"/>
            <a:ext cx="5358653" cy="715496"/>
          </a:xfrm>
          <a:custGeom>
            <a:avLst/>
            <a:gdLst/>
            <a:ahLst/>
            <a:cxnLst/>
            <a:rect l="l" t="t" r="r" b="b"/>
            <a:pathLst>
              <a:path w="6073140" h="810895">
                <a:moveTo>
                  <a:pt x="2930652" y="597407"/>
                </a:moveTo>
                <a:lnTo>
                  <a:pt x="2823972" y="597407"/>
                </a:lnTo>
                <a:lnTo>
                  <a:pt x="3035807" y="810767"/>
                </a:lnTo>
                <a:lnTo>
                  <a:pt x="3047912" y="798576"/>
                </a:lnTo>
                <a:lnTo>
                  <a:pt x="3032760" y="798576"/>
                </a:lnTo>
                <a:lnTo>
                  <a:pt x="3036570" y="794766"/>
                </a:lnTo>
                <a:lnTo>
                  <a:pt x="2849879" y="608076"/>
                </a:lnTo>
                <a:lnTo>
                  <a:pt x="2836164" y="608076"/>
                </a:lnTo>
                <a:lnTo>
                  <a:pt x="2840736" y="598932"/>
                </a:lnTo>
                <a:lnTo>
                  <a:pt x="2930652" y="598932"/>
                </a:lnTo>
                <a:lnTo>
                  <a:pt x="2930652" y="597407"/>
                </a:lnTo>
                <a:close/>
              </a:path>
              <a:path w="6073140" h="810895">
                <a:moveTo>
                  <a:pt x="3036569" y="794766"/>
                </a:moveTo>
                <a:lnTo>
                  <a:pt x="3032760" y="798576"/>
                </a:lnTo>
                <a:lnTo>
                  <a:pt x="3040379" y="798576"/>
                </a:lnTo>
                <a:lnTo>
                  <a:pt x="3036569" y="794766"/>
                </a:lnTo>
                <a:close/>
              </a:path>
              <a:path w="6073140" h="810895">
                <a:moveTo>
                  <a:pt x="3232404" y="598932"/>
                </a:moveTo>
                <a:lnTo>
                  <a:pt x="3036569" y="794766"/>
                </a:lnTo>
                <a:lnTo>
                  <a:pt x="3040379" y="798576"/>
                </a:lnTo>
                <a:lnTo>
                  <a:pt x="3047912" y="798576"/>
                </a:lnTo>
                <a:lnTo>
                  <a:pt x="3237052" y="608076"/>
                </a:lnTo>
                <a:lnTo>
                  <a:pt x="3235452" y="608076"/>
                </a:lnTo>
                <a:lnTo>
                  <a:pt x="3232404" y="598932"/>
                </a:lnTo>
                <a:close/>
              </a:path>
              <a:path w="6073140" h="810895">
                <a:moveTo>
                  <a:pt x="2840736" y="598932"/>
                </a:moveTo>
                <a:lnTo>
                  <a:pt x="2836164" y="608076"/>
                </a:lnTo>
                <a:lnTo>
                  <a:pt x="2849879" y="608076"/>
                </a:lnTo>
                <a:lnTo>
                  <a:pt x="2840736" y="598932"/>
                </a:lnTo>
                <a:close/>
              </a:path>
              <a:path w="6073140" h="810895">
                <a:moveTo>
                  <a:pt x="2930652" y="598932"/>
                </a:moveTo>
                <a:lnTo>
                  <a:pt x="2840736" y="598932"/>
                </a:lnTo>
                <a:lnTo>
                  <a:pt x="2849879" y="608076"/>
                </a:lnTo>
                <a:lnTo>
                  <a:pt x="2941319" y="608076"/>
                </a:lnTo>
                <a:lnTo>
                  <a:pt x="2941319" y="603503"/>
                </a:lnTo>
                <a:lnTo>
                  <a:pt x="2930652" y="603503"/>
                </a:lnTo>
                <a:lnTo>
                  <a:pt x="2930652" y="598932"/>
                </a:lnTo>
                <a:close/>
              </a:path>
              <a:path w="6073140" h="810895">
                <a:moveTo>
                  <a:pt x="6062471" y="518159"/>
                </a:moveTo>
                <a:lnTo>
                  <a:pt x="3130295" y="518159"/>
                </a:lnTo>
                <a:lnTo>
                  <a:pt x="3130295" y="608076"/>
                </a:lnTo>
                <a:lnTo>
                  <a:pt x="3223260" y="608076"/>
                </a:lnTo>
                <a:lnTo>
                  <a:pt x="3227832" y="603503"/>
                </a:lnTo>
                <a:lnTo>
                  <a:pt x="3140964" y="603503"/>
                </a:lnTo>
                <a:lnTo>
                  <a:pt x="3136391" y="597407"/>
                </a:lnTo>
                <a:lnTo>
                  <a:pt x="3140964" y="597407"/>
                </a:lnTo>
                <a:lnTo>
                  <a:pt x="3140964" y="528827"/>
                </a:lnTo>
                <a:lnTo>
                  <a:pt x="3136391" y="528827"/>
                </a:lnTo>
                <a:lnTo>
                  <a:pt x="3140964" y="522731"/>
                </a:lnTo>
                <a:lnTo>
                  <a:pt x="6062471" y="522731"/>
                </a:lnTo>
                <a:lnTo>
                  <a:pt x="6062471" y="518159"/>
                </a:lnTo>
                <a:close/>
              </a:path>
              <a:path w="6073140" h="810895">
                <a:moveTo>
                  <a:pt x="3246130" y="598932"/>
                </a:moveTo>
                <a:lnTo>
                  <a:pt x="3232404" y="598932"/>
                </a:lnTo>
                <a:lnTo>
                  <a:pt x="3235452" y="608076"/>
                </a:lnTo>
                <a:lnTo>
                  <a:pt x="3237052" y="608076"/>
                </a:lnTo>
                <a:lnTo>
                  <a:pt x="3246130" y="598932"/>
                </a:lnTo>
                <a:close/>
              </a:path>
              <a:path w="6073140" h="810895">
                <a:moveTo>
                  <a:pt x="2930652" y="522731"/>
                </a:moveTo>
                <a:lnTo>
                  <a:pt x="2930652" y="603503"/>
                </a:lnTo>
                <a:lnTo>
                  <a:pt x="2936748" y="597407"/>
                </a:lnTo>
                <a:lnTo>
                  <a:pt x="2941319" y="597407"/>
                </a:lnTo>
                <a:lnTo>
                  <a:pt x="2941319" y="528827"/>
                </a:lnTo>
                <a:lnTo>
                  <a:pt x="2936748" y="528827"/>
                </a:lnTo>
                <a:lnTo>
                  <a:pt x="2930652" y="522731"/>
                </a:lnTo>
                <a:close/>
              </a:path>
              <a:path w="6073140" h="810895">
                <a:moveTo>
                  <a:pt x="2941319" y="597407"/>
                </a:moveTo>
                <a:lnTo>
                  <a:pt x="2936748" y="597407"/>
                </a:lnTo>
                <a:lnTo>
                  <a:pt x="2930652" y="603503"/>
                </a:lnTo>
                <a:lnTo>
                  <a:pt x="2941319" y="603503"/>
                </a:lnTo>
                <a:lnTo>
                  <a:pt x="2941319" y="597407"/>
                </a:lnTo>
                <a:close/>
              </a:path>
              <a:path w="6073140" h="810895">
                <a:moveTo>
                  <a:pt x="3140964" y="597407"/>
                </a:moveTo>
                <a:lnTo>
                  <a:pt x="3136391" y="597407"/>
                </a:lnTo>
                <a:lnTo>
                  <a:pt x="3140964" y="603503"/>
                </a:lnTo>
                <a:lnTo>
                  <a:pt x="3140964" y="597407"/>
                </a:lnTo>
                <a:close/>
              </a:path>
              <a:path w="6073140" h="810895">
                <a:moveTo>
                  <a:pt x="3247643" y="597407"/>
                </a:moveTo>
                <a:lnTo>
                  <a:pt x="3140964" y="597407"/>
                </a:lnTo>
                <a:lnTo>
                  <a:pt x="3140964" y="603503"/>
                </a:lnTo>
                <a:lnTo>
                  <a:pt x="3227832" y="603503"/>
                </a:lnTo>
                <a:lnTo>
                  <a:pt x="3232404" y="598932"/>
                </a:lnTo>
                <a:lnTo>
                  <a:pt x="3246130" y="598932"/>
                </a:lnTo>
                <a:lnTo>
                  <a:pt x="3247643" y="597407"/>
                </a:lnTo>
                <a:close/>
              </a:path>
              <a:path w="6073140" h="810895">
                <a:moveTo>
                  <a:pt x="6073140" y="0"/>
                </a:moveTo>
                <a:lnTo>
                  <a:pt x="0" y="0"/>
                </a:lnTo>
                <a:lnTo>
                  <a:pt x="0" y="528827"/>
                </a:lnTo>
                <a:lnTo>
                  <a:pt x="2930652" y="528827"/>
                </a:lnTo>
                <a:lnTo>
                  <a:pt x="2930652" y="522731"/>
                </a:lnTo>
                <a:lnTo>
                  <a:pt x="9143" y="522731"/>
                </a:lnTo>
                <a:lnTo>
                  <a:pt x="4571" y="518159"/>
                </a:lnTo>
                <a:lnTo>
                  <a:pt x="9143" y="518159"/>
                </a:lnTo>
                <a:lnTo>
                  <a:pt x="9143" y="10667"/>
                </a:lnTo>
                <a:lnTo>
                  <a:pt x="4571" y="10667"/>
                </a:lnTo>
                <a:lnTo>
                  <a:pt x="9143" y="4571"/>
                </a:lnTo>
                <a:lnTo>
                  <a:pt x="6073140" y="4571"/>
                </a:lnTo>
                <a:lnTo>
                  <a:pt x="6073140" y="0"/>
                </a:lnTo>
                <a:close/>
              </a:path>
              <a:path w="6073140" h="810895">
                <a:moveTo>
                  <a:pt x="2941319" y="518159"/>
                </a:moveTo>
                <a:lnTo>
                  <a:pt x="9143" y="518159"/>
                </a:lnTo>
                <a:lnTo>
                  <a:pt x="9143" y="522731"/>
                </a:lnTo>
                <a:lnTo>
                  <a:pt x="2930652" y="522731"/>
                </a:lnTo>
                <a:lnTo>
                  <a:pt x="2936748" y="528827"/>
                </a:lnTo>
                <a:lnTo>
                  <a:pt x="2941319" y="528827"/>
                </a:lnTo>
                <a:lnTo>
                  <a:pt x="2941319" y="518159"/>
                </a:lnTo>
                <a:close/>
              </a:path>
              <a:path w="6073140" h="810895">
                <a:moveTo>
                  <a:pt x="3140964" y="522731"/>
                </a:moveTo>
                <a:lnTo>
                  <a:pt x="3136391" y="528827"/>
                </a:lnTo>
                <a:lnTo>
                  <a:pt x="3140964" y="528827"/>
                </a:lnTo>
                <a:lnTo>
                  <a:pt x="3140964" y="522731"/>
                </a:lnTo>
                <a:close/>
              </a:path>
              <a:path w="6073140" h="810895">
                <a:moveTo>
                  <a:pt x="6073140" y="518159"/>
                </a:moveTo>
                <a:lnTo>
                  <a:pt x="6067044" y="518159"/>
                </a:lnTo>
                <a:lnTo>
                  <a:pt x="6062471" y="522731"/>
                </a:lnTo>
                <a:lnTo>
                  <a:pt x="3140964" y="522731"/>
                </a:lnTo>
                <a:lnTo>
                  <a:pt x="3140964" y="528827"/>
                </a:lnTo>
                <a:lnTo>
                  <a:pt x="6073140" y="528827"/>
                </a:lnTo>
                <a:lnTo>
                  <a:pt x="6073140" y="518159"/>
                </a:lnTo>
                <a:close/>
              </a:path>
              <a:path w="6073140" h="810895">
                <a:moveTo>
                  <a:pt x="9143" y="518159"/>
                </a:moveTo>
                <a:lnTo>
                  <a:pt x="4571" y="518159"/>
                </a:lnTo>
                <a:lnTo>
                  <a:pt x="9143" y="522731"/>
                </a:lnTo>
                <a:lnTo>
                  <a:pt x="9143" y="518159"/>
                </a:lnTo>
                <a:close/>
              </a:path>
              <a:path w="6073140" h="810895">
                <a:moveTo>
                  <a:pt x="6062471" y="4571"/>
                </a:moveTo>
                <a:lnTo>
                  <a:pt x="6062471" y="522731"/>
                </a:lnTo>
                <a:lnTo>
                  <a:pt x="6067044" y="518159"/>
                </a:lnTo>
                <a:lnTo>
                  <a:pt x="6073140" y="518159"/>
                </a:lnTo>
                <a:lnTo>
                  <a:pt x="6073140" y="10667"/>
                </a:lnTo>
                <a:lnTo>
                  <a:pt x="6067044" y="10667"/>
                </a:lnTo>
                <a:lnTo>
                  <a:pt x="6062471" y="4571"/>
                </a:lnTo>
                <a:close/>
              </a:path>
              <a:path w="6073140" h="810895">
                <a:moveTo>
                  <a:pt x="9143" y="4571"/>
                </a:moveTo>
                <a:lnTo>
                  <a:pt x="4571" y="10667"/>
                </a:lnTo>
                <a:lnTo>
                  <a:pt x="9143" y="10667"/>
                </a:lnTo>
                <a:lnTo>
                  <a:pt x="9143" y="4571"/>
                </a:lnTo>
                <a:close/>
              </a:path>
              <a:path w="6073140" h="810895">
                <a:moveTo>
                  <a:pt x="6062471" y="4571"/>
                </a:moveTo>
                <a:lnTo>
                  <a:pt x="9143" y="4571"/>
                </a:lnTo>
                <a:lnTo>
                  <a:pt x="9143" y="10667"/>
                </a:lnTo>
                <a:lnTo>
                  <a:pt x="6062471" y="10667"/>
                </a:lnTo>
                <a:lnTo>
                  <a:pt x="6062471" y="4571"/>
                </a:lnTo>
                <a:close/>
              </a:path>
              <a:path w="6073140" h="810895">
                <a:moveTo>
                  <a:pt x="6073140" y="4571"/>
                </a:moveTo>
                <a:lnTo>
                  <a:pt x="6062471" y="4571"/>
                </a:lnTo>
                <a:lnTo>
                  <a:pt x="6067044" y="10667"/>
                </a:lnTo>
                <a:lnTo>
                  <a:pt x="6073140" y="10667"/>
                </a:lnTo>
                <a:lnTo>
                  <a:pt x="6073140" y="457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5" name="object 15"/>
          <p:cNvSpPr/>
          <p:nvPr/>
        </p:nvSpPr>
        <p:spPr>
          <a:xfrm>
            <a:off x="3363558" y="3648186"/>
            <a:ext cx="5349688" cy="753035"/>
          </a:xfrm>
          <a:custGeom>
            <a:avLst/>
            <a:gdLst/>
            <a:ahLst/>
            <a:cxnLst/>
            <a:rect l="l" t="t" r="r" b="b"/>
            <a:pathLst>
              <a:path w="6062980" h="853439">
                <a:moveTo>
                  <a:pt x="3244596" y="640080"/>
                </a:moveTo>
                <a:lnTo>
                  <a:pt x="2817876" y="640080"/>
                </a:lnTo>
                <a:lnTo>
                  <a:pt x="3031235" y="853439"/>
                </a:lnTo>
                <a:lnTo>
                  <a:pt x="3244596" y="640080"/>
                </a:lnTo>
                <a:close/>
              </a:path>
              <a:path w="6062980" h="853439">
                <a:moveTo>
                  <a:pt x="3137916" y="554736"/>
                </a:moveTo>
                <a:lnTo>
                  <a:pt x="2924556" y="554736"/>
                </a:lnTo>
                <a:lnTo>
                  <a:pt x="2924556" y="640080"/>
                </a:lnTo>
                <a:lnTo>
                  <a:pt x="3137916" y="640080"/>
                </a:lnTo>
                <a:lnTo>
                  <a:pt x="3137916" y="554736"/>
                </a:lnTo>
                <a:close/>
              </a:path>
              <a:path w="6062980" h="853439">
                <a:moveTo>
                  <a:pt x="6062472" y="0"/>
                </a:moveTo>
                <a:lnTo>
                  <a:pt x="0" y="0"/>
                </a:lnTo>
                <a:lnTo>
                  <a:pt x="0" y="554736"/>
                </a:lnTo>
                <a:lnTo>
                  <a:pt x="6062472" y="554736"/>
                </a:lnTo>
                <a:lnTo>
                  <a:pt x="6062472" y="0"/>
                </a:lnTo>
                <a:close/>
              </a:path>
            </a:pathLst>
          </a:custGeom>
          <a:solidFill>
            <a:srgbClr val="76B54B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6" name="object 16"/>
          <p:cNvSpPr/>
          <p:nvPr/>
        </p:nvSpPr>
        <p:spPr>
          <a:xfrm>
            <a:off x="3359524" y="3644153"/>
            <a:ext cx="5358653" cy="764241"/>
          </a:xfrm>
          <a:custGeom>
            <a:avLst/>
            <a:gdLst/>
            <a:ahLst/>
            <a:cxnLst/>
            <a:rect l="l" t="t" r="r" b="b"/>
            <a:pathLst>
              <a:path w="6073140" h="866139">
                <a:moveTo>
                  <a:pt x="2924555" y="640080"/>
                </a:moveTo>
                <a:lnTo>
                  <a:pt x="2810255" y="640080"/>
                </a:lnTo>
                <a:lnTo>
                  <a:pt x="3035807" y="865632"/>
                </a:lnTo>
                <a:lnTo>
                  <a:pt x="3046476" y="854964"/>
                </a:lnTo>
                <a:lnTo>
                  <a:pt x="3032760" y="854964"/>
                </a:lnTo>
                <a:lnTo>
                  <a:pt x="3036570" y="851154"/>
                </a:lnTo>
                <a:lnTo>
                  <a:pt x="2834640" y="649224"/>
                </a:lnTo>
                <a:lnTo>
                  <a:pt x="2822448" y="649224"/>
                </a:lnTo>
                <a:lnTo>
                  <a:pt x="2827019" y="641604"/>
                </a:lnTo>
                <a:lnTo>
                  <a:pt x="2924555" y="641604"/>
                </a:lnTo>
                <a:lnTo>
                  <a:pt x="2924555" y="640080"/>
                </a:lnTo>
                <a:close/>
              </a:path>
              <a:path w="6073140" h="866139">
                <a:moveTo>
                  <a:pt x="3036569" y="851154"/>
                </a:moveTo>
                <a:lnTo>
                  <a:pt x="3032760" y="854964"/>
                </a:lnTo>
                <a:lnTo>
                  <a:pt x="3040379" y="854964"/>
                </a:lnTo>
                <a:lnTo>
                  <a:pt x="3036569" y="851154"/>
                </a:lnTo>
                <a:close/>
              </a:path>
              <a:path w="6073140" h="866139">
                <a:moveTo>
                  <a:pt x="3246119" y="641604"/>
                </a:moveTo>
                <a:lnTo>
                  <a:pt x="3036569" y="851154"/>
                </a:lnTo>
                <a:lnTo>
                  <a:pt x="3040379" y="854964"/>
                </a:lnTo>
                <a:lnTo>
                  <a:pt x="3046476" y="854964"/>
                </a:lnTo>
                <a:lnTo>
                  <a:pt x="3252216" y="649224"/>
                </a:lnTo>
                <a:lnTo>
                  <a:pt x="3249167" y="649224"/>
                </a:lnTo>
                <a:lnTo>
                  <a:pt x="3246119" y="641604"/>
                </a:lnTo>
                <a:close/>
              </a:path>
              <a:path w="6073140" h="866139">
                <a:moveTo>
                  <a:pt x="2827019" y="641604"/>
                </a:moveTo>
                <a:lnTo>
                  <a:pt x="2822448" y="649224"/>
                </a:lnTo>
                <a:lnTo>
                  <a:pt x="2834640" y="649224"/>
                </a:lnTo>
                <a:lnTo>
                  <a:pt x="2827019" y="641604"/>
                </a:lnTo>
                <a:close/>
              </a:path>
              <a:path w="6073140" h="866139">
                <a:moveTo>
                  <a:pt x="2924555" y="641604"/>
                </a:moveTo>
                <a:lnTo>
                  <a:pt x="2827019" y="641604"/>
                </a:lnTo>
                <a:lnTo>
                  <a:pt x="2834640" y="649224"/>
                </a:lnTo>
                <a:lnTo>
                  <a:pt x="2935224" y="649224"/>
                </a:lnTo>
                <a:lnTo>
                  <a:pt x="2935224" y="644652"/>
                </a:lnTo>
                <a:lnTo>
                  <a:pt x="2924555" y="644652"/>
                </a:lnTo>
                <a:lnTo>
                  <a:pt x="2924555" y="641604"/>
                </a:lnTo>
                <a:close/>
              </a:path>
              <a:path w="6073140" h="866139">
                <a:moveTo>
                  <a:pt x="6062471" y="554736"/>
                </a:moveTo>
                <a:lnTo>
                  <a:pt x="3137916" y="554736"/>
                </a:lnTo>
                <a:lnTo>
                  <a:pt x="3137916" y="649224"/>
                </a:lnTo>
                <a:lnTo>
                  <a:pt x="3238500" y="649224"/>
                </a:lnTo>
                <a:lnTo>
                  <a:pt x="3243071" y="644652"/>
                </a:lnTo>
                <a:lnTo>
                  <a:pt x="3148584" y="644652"/>
                </a:lnTo>
                <a:lnTo>
                  <a:pt x="3142488" y="640080"/>
                </a:lnTo>
                <a:lnTo>
                  <a:pt x="3148584" y="640080"/>
                </a:lnTo>
                <a:lnTo>
                  <a:pt x="3148584" y="563880"/>
                </a:lnTo>
                <a:lnTo>
                  <a:pt x="3142488" y="563880"/>
                </a:lnTo>
                <a:lnTo>
                  <a:pt x="3148584" y="559308"/>
                </a:lnTo>
                <a:lnTo>
                  <a:pt x="6062471" y="559308"/>
                </a:lnTo>
                <a:lnTo>
                  <a:pt x="6062471" y="554736"/>
                </a:lnTo>
                <a:close/>
              </a:path>
              <a:path w="6073140" h="866139">
                <a:moveTo>
                  <a:pt x="3259836" y="641604"/>
                </a:moveTo>
                <a:lnTo>
                  <a:pt x="3246119" y="641604"/>
                </a:lnTo>
                <a:lnTo>
                  <a:pt x="3249167" y="649224"/>
                </a:lnTo>
                <a:lnTo>
                  <a:pt x="3252216" y="649224"/>
                </a:lnTo>
                <a:lnTo>
                  <a:pt x="3259836" y="641604"/>
                </a:lnTo>
                <a:close/>
              </a:path>
              <a:path w="6073140" h="866139">
                <a:moveTo>
                  <a:pt x="2924555" y="559308"/>
                </a:moveTo>
                <a:lnTo>
                  <a:pt x="2924555" y="644652"/>
                </a:lnTo>
                <a:lnTo>
                  <a:pt x="2929128" y="640080"/>
                </a:lnTo>
                <a:lnTo>
                  <a:pt x="2935224" y="640080"/>
                </a:lnTo>
                <a:lnTo>
                  <a:pt x="2935224" y="563880"/>
                </a:lnTo>
                <a:lnTo>
                  <a:pt x="2929128" y="563880"/>
                </a:lnTo>
                <a:lnTo>
                  <a:pt x="2924555" y="559308"/>
                </a:lnTo>
                <a:close/>
              </a:path>
              <a:path w="6073140" h="866139">
                <a:moveTo>
                  <a:pt x="2935224" y="640080"/>
                </a:moveTo>
                <a:lnTo>
                  <a:pt x="2929128" y="640080"/>
                </a:lnTo>
                <a:lnTo>
                  <a:pt x="2924555" y="644652"/>
                </a:lnTo>
                <a:lnTo>
                  <a:pt x="2935224" y="644652"/>
                </a:lnTo>
                <a:lnTo>
                  <a:pt x="2935224" y="640080"/>
                </a:lnTo>
                <a:close/>
              </a:path>
              <a:path w="6073140" h="866139">
                <a:moveTo>
                  <a:pt x="3148584" y="640080"/>
                </a:moveTo>
                <a:lnTo>
                  <a:pt x="3142488" y="640080"/>
                </a:lnTo>
                <a:lnTo>
                  <a:pt x="3148584" y="644652"/>
                </a:lnTo>
                <a:lnTo>
                  <a:pt x="3148584" y="640080"/>
                </a:lnTo>
                <a:close/>
              </a:path>
              <a:path w="6073140" h="866139">
                <a:moveTo>
                  <a:pt x="3261360" y="640080"/>
                </a:moveTo>
                <a:lnTo>
                  <a:pt x="3148584" y="640080"/>
                </a:lnTo>
                <a:lnTo>
                  <a:pt x="3148584" y="644652"/>
                </a:lnTo>
                <a:lnTo>
                  <a:pt x="3243071" y="644652"/>
                </a:lnTo>
                <a:lnTo>
                  <a:pt x="3246119" y="641604"/>
                </a:lnTo>
                <a:lnTo>
                  <a:pt x="3259836" y="641604"/>
                </a:lnTo>
                <a:lnTo>
                  <a:pt x="3261360" y="640080"/>
                </a:lnTo>
                <a:close/>
              </a:path>
              <a:path w="6073140" h="866139">
                <a:moveTo>
                  <a:pt x="6073140" y="0"/>
                </a:moveTo>
                <a:lnTo>
                  <a:pt x="0" y="0"/>
                </a:lnTo>
                <a:lnTo>
                  <a:pt x="0" y="563880"/>
                </a:lnTo>
                <a:lnTo>
                  <a:pt x="2924555" y="563880"/>
                </a:lnTo>
                <a:lnTo>
                  <a:pt x="2924555" y="559308"/>
                </a:lnTo>
                <a:lnTo>
                  <a:pt x="9143" y="559308"/>
                </a:lnTo>
                <a:lnTo>
                  <a:pt x="4571" y="554736"/>
                </a:lnTo>
                <a:lnTo>
                  <a:pt x="9143" y="554736"/>
                </a:lnTo>
                <a:lnTo>
                  <a:pt x="9143" y="10668"/>
                </a:lnTo>
                <a:lnTo>
                  <a:pt x="4571" y="10668"/>
                </a:lnTo>
                <a:lnTo>
                  <a:pt x="9143" y="4572"/>
                </a:lnTo>
                <a:lnTo>
                  <a:pt x="6073140" y="4572"/>
                </a:lnTo>
                <a:lnTo>
                  <a:pt x="6073140" y="0"/>
                </a:lnTo>
                <a:close/>
              </a:path>
              <a:path w="6073140" h="866139">
                <a:moveTo>
                  <a:pt x="2935224" y="554736"/>
                </a:moveTo>
                <a:lnTo>
                  <a:pt x="9143" y="554736"/>
                </a:lnTo>
                <a:lnTo>
                  <a:pt x="9143" y="559308"/>
                </a:lnTo>
                <a:lnTo>
                  <a:pt x="2924555" y="559308"/>
                </a:lnTo>
                <a:lnTo>
                  <a:pt x="2929128" y="563880"/>
                </a:lnTo>
                <a:lnTo>
                  <a:pt x="2935224" y="563880"/>
                </a:lnTo>
                <a:lnTo>
                  <a:pt x="2935224" y="554736"/>
                </a:lnTo>
                <a:close/>
              </a:path>
              <a:path w="6073140" h="866139">
                <a:moveTo>
                  <a:pt x="3148584" y="559308"/>
                </a:moveTo>
                <a:lnTo>
                  <a:pt x="3142488" y="563880"/>
                </a:lnTo>
                <a:lnTo>
                  <a:pt x="3148584" y="563880"/>
                </a:lnTo>
                <a:lnTo>
                  <a:pt x="3148584" y="559308"/>
                </a:lnTo>
                <a:close/>
              </a:path>
              <a:path w="6073140" h="866139">
                <a:moveTo>
                  <a:pt x="6073140" y="554736"/>
                </a:moveTo>
                <a:lnTo>
                  <a:pt x="6067044" y="554736"/>
                </a:lnTo>
                <a:lnTo>
                  <a:pt x="6062471" y="559308"/>
                </a:lnTo>
                <a:lnTo>
                  <a:pt x="3148584" y="559308"/>
                </a:lnTo>
                <a:lnTo>
                  <a:pt x="3148584" y="563880"/>
                </a:lnTo>
                <a:lnTo>
                  <a:pt x="6073140" y="563880"/>
                </a:lnTo>
                <a:lnTo>
                  <a:pt x="6073140" y="554736"/>
                </a:lnTo>
                <a:close/>
              </a:path>
              <a:path w="6073140" h="866139">
                <a:moveTo>
                  <a:pt x="9143" y="554736"/>
                </a:moveTo>
                <a:lnTo>
                  <a:pt x="4571" y="554736"/>
                </a:lnTo>
                <a:lnTo>
                  <a:pt x="9143" y="559308"/>
                </a:lnTo>
                <a:lnTo>
                  <a:pt x="9143" y="554736"/>
                </a:lnTo>
                <a:close/>
              </a:path>
              <a:path w="6073140" h="866139">
                <a:moveTo>
                  <a:pt x="6062471" y="4572"/>
                </a:moveTo>
                <a:lnTo>
                  <a:pt x="6062471" y="559308"/>
                </a:lnTo>
                <a:lnTo>
                  <a:pt x="6067044" y="554736"/>
                </a:lnTo>
                <a:lnTo>
                  <a:pt x="6073140" y="554736"/>
                </a:lnTo>
                <a:lnTo>
                  <a:pt x="6073140" y="10668"/>
                </a:lnTo>
                <a:lnTo>
                  <a:pt x="6067044" y="10668"/>
                </a:lnTo>
                <a:lnTo>
                  <a:pt x="6062471" y="4572"/>
                </a:lnTo>
                <a:close/>
              </a:path>
              <a:path w="6073140" h="866139">
                <a:moveTo>
                  <a:pt x="9143" y="4572"/>
                </a:moveTo>
                <a:lnTo>
                  <a:pt x="4571" y="10668"/>
                </a:lnTo>
                <a:lnTo>
                  <a:pt x="9143" y="10668"/>
                </a:lnTo>
                <a:lnTo>
                  <a:pt x="9143" y="4572"/>
                </a:lnTo>
                <a:close/>
              </a:path>
              <a:path w="6073140" h="866139">
                <a:moveTo>
                  <a:pt x="6062471" y="4572"/>
                </a:moveTo>
                <a:lnTo>
                  <a:pt x="9143" y="4572"/>
                </a:lnTo>
                <a:lnTo>
                  <a:pt x="9143" y="10668"/>
                </a:lnTo>
                <a:lnTo>
                  <a:pt x="6062471" y="10668"/>
                </a:lnTo>
                <a:lnTo>
                  <a:pt x="6062471" y="4572"/>
                </a:lnTo>
                <a:close/>
              </a:path>
              <a:path w="6073140" h="866139">
                <a:moveTo>
                  <a:pt x="6073140" y="4572"/>
                </a:moveTo>
                <a:lnTo>
                  <a:pt x="6062471" y="4572"/>
                </a:lnTo>
                <a:lnTo>
                  <a:pt x="6067044" y="10668"/>
                </a:lnTo>
                <a:lnTo>
                  <a:pt x="6073140" y="10668"/>
                </a:lnTo>
                <a:lnTo>
                  <a:pt x="6073140" y="457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7" name="object 17"/>
          <p:cNvSpPr txBox="1"/>
          <p:nvPr/>
        </p:nvSpPr>
        <p:spPr>
          <a:xfrm>
            <a:off x="3363558" y="1894321"/>
            <a:ext cx="5349688" cy="3639605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1006902">
              <a:spcBef>
                <a:spcPts val="93"/>
              </a:spcBef>
            </a:pPr>
            <a:r>
              <a:rPr sz="1456" spc="-62" dirty="0">
                <a:solidFill>
                  <a:srgbClr val="C55A11"/>
                </a:solidFill>
                <a:latin typeface="Arial"/>
                <a:cs typeface="Arial"/>
              </a:rPr>
              <a:t>Understanding </a:t>
            </a:r>
            <a:r>
              <a:rPr sz="1456" spc="-13" dirty="0">
                <a:solidFill>
                  <a:srgbClr val="C55A11"/>
                </a:solidFill>
                <a:latin typeface="Arial"/>
                <a:cs typeface="Arial"/>
              </a:rPr>
              <a:t>the </a:t>
            </a:r>
            <a:r>
              <a:rPr sz="1456" spc="-75" dirty="0">
                <a:solidFill>
                  <a:srgbClr val="C55A11"/>
                </a:solidFill>
                <a:latin typeface="Arial"/>
                <a:cs typeface="Arial"/>
              </a:rPr>
              <a:t>Octives </a:t>
            </a:r>
            <a:r>
              <a:rPr sz="1456" spc="-9" dirty="0">
                <a:solidFill>
                  <a:srgbClr val="C55A11"/>
                </a:solidFill>
                <a:latin typeface="Arial"/>
                <a:cs typeface="Arial"/>
              </a:rPr>
              <a:t>or</a:t>
            </a:r>
            <a:r>
              <a:rPr sz="1456" spc="-296" dirty="0">
                <a:solidFill>
                  <a:srgbClr val="C55A11"/>
                </a:solidFill>
                <a:latin typeface="Arial"/>
                <a:cs typeface="Arial"/>
              </a:rPr>
              <a:t> </a:t>
            </a:r>
            <a:r>
              <a:rPr sz="1456" spc="-57" dirty="0">
                <a:solidFill>
                  <a:srgbClr val="C55A11"/>
                </a:solidFill>
                <a:latin typeface="Arial"/>
                <a:cs typeface="Arial"/>
              </a:rPr>
              <a:t>desired </a:t>
            </a:r>
            <a:r>
              <a:rPr sz="1456" spc="-53" dirty="0">
                <a:solidFill>
                  <a:srgbClr val="C55A11"/>
                </a:solidFill>
                <a:latin typeface="Arial"/>
                <a:cs typeface="Arial"/>
              </a:rPr>
              <a:t>results</a:t>
            </a:r>
            <a:endParaRPr sz="1456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12" dirty="0">
              <a:latin typeface="Times New Roman"/>
              <a:cs typeface="Times New Roman"/>
            </a:endParaRPr>
          </a:p>
          <a:p>
            <a:pPr marL="537911" indent="135598">
              <a:spcBef>
                <a:spcPts val="1152"/>
              </a:spcBef>
            </a:pPr>
            <a:r>
              <a:rPr sz="1456" spc="-57" dirty="0">
                <a:solidFill>
                  <a:srgbClr val="C55A11"/>
                </a:solidFill>
                <a:latin typeface="Times New Roman"/>
                <a:cs typeface="Times New Roman"/>
              </a:rPr>
              <a:t>Reviewing </a:t>
            </a:r>
            <a:r>
              <a:rPr sz="1456" spc="4" dirty="0">
                <a:solidFill>
                  <a:srgbClr val="C55A11"/>
                </a:solidFill>
                <a:latin typeface="Times New Roman"/>
                <a:cs typeface="Times New Roman"/>
              </a:rPr>
              <a:t>the </a:t>
            </a:r>
            <a:r>
              <a:rPr sz="1456" spc="-40" dirty="0">
                <a:solidFill>
                  <a:srgbClr val="C55A11"/>
                </a:solidFill>
                <a:latin typeface="Times New Roman"/>
                <a:cs typeface="Times New Roman"/>
              </a:rPr>
              <a:t>available </a:t>
            </a:r>
            <a:r>
              <a:rPr sz="1456" spc="-53" dirty="0">
                <a:solidFill>
                  <a:srgbClr val="C55A11"/>
                </a:solidFill>
                <a:latin typeface="Times New Roman"/>
                <a:cs typeface="Times New Roman"/>
              </a:rPr>
              <a:t>raw </a:t>
            </a:r>
            <a:r>
              <a:rPr sz="1456" spc="-13" dirty="0">
                <a:solidFill>
                  <a:srgbClr val="C55A11"/>
                </a:solidFill>
                <a:latin typeface="Times New Roman"/>
                <a:cs typeface="Times New Roman"/>
              </a:rPr>
              <a:t>data </a:t>
            </a:r>
            <a:r>
              <a:rPr sz="1456" dirty="0">
                <a:solidFill>
                  <a:srgbClr val="C55A11"/>
                </a:solidFill>
                <a:latin typeface="Times New Roman"/>
                <a:cs typeface="Times New Roman"/>
              </a:rPr>
              <a:t>present </a:t>
            </a:r>
            <a:r>
              <a:rPr sz="1456" spc="-18" dirty="0">
                <a:solidFill>
                  <a:srgbClr val="C55A11"/>
                </a:solidFill>
                <a:latin typeface="Times New Roman"/>
                <a:cs typeface="Times New Roman"/>
              </a:rPr>
              <a:t>in </a:t>
            </a:r>
            <a:r>
              <a:rPr sz="1456" spc="4" dirty="0">
                <a:solidFill>
                  <a:srgbClr val="C55A11"/>
                </a:solidFill>
                <a:latin typeface="Times New Roman"/>
                <a:cs typeface="Times New Roman"/>
              </a:rPr>
              <a:t>the </a:t>
            </a:r>
            <a:r>
              <a:rPr sz="1456" spc="-13" dirty="0">
                <a:solidFill>
                  <a:srgbClr val="C55A11"/>
                </a:solidFill>
                <a:latin typeface="Times New Roman"/>
                <a:cs typeface="Times New Roman"/>
              </a:rPr>
              <a:t>data</a:t>
            </a:r>
            <a:r>
              <a:rPr sz="1456" spc="97" dirty="0">
                <a:solidFill>
                  <a:srgbClr val="C55A11"/>
                </a:solidFill>
                <a:latin typeface="Times New Roman"/>
                <a:cs typeface="Times New Roman"/>
              </a:rPr>
              <a:t> </a:t>
            </a:r>
            <a:r>
              <a:rPr sz="1456" spc="-49" dirty="0">
                <a:solidFill>
                  <a:srgbClr val="C55A11"/>
                </a:solidFill>
                <a:latin typeface="Times New Roman"/>
                <a:cs typeface="Times New Roman"/>
              </a:rPr>
              <a:t>file</a:t>
            </a:r>
            <a:endParaRPr sz="1456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12" dirty="0">
              <a:latin typeface="Times New Roman"/>
              <a:cs typeface="Times New Roman"/>
            </a:endParaRPr>
          </a:p>
          <a:p>
            <a:pPr marL="537911" marR="531747" algn="ctr">
              <a:lnSpc>
                <a:spcPts val="1490"/>
              </a:lnSpc>
              <a:spcBef>
                <a:spcPts val="821"/>
              </a:spcBef>
            </a:pPr>
            <a:r>
              <a:rPr sz="1456" spc="-31" dirty="0">
                <a:solidFill>
                  <a:srgbClr val="C55A11"/>
                </a:solidFill>
                <a:latin typeface="Times New Roman"/>
                <a:cs typeface="Times New Roman"/>
              </a:rPr>
              <a:t>Replacing </a:t>
            </a:r>
            <a:r>
              <a:rPr sz="1456" spc="-49" dirty="0">
                <a:solidFill>
                  <a:srgbClr val="C55A11"/>
                </a:solidFill>
                <a:latin typeface="Times New Roman"/>
                <a:cs typeface="Times New Roman"/>
              </a:rPr>
              <a:t>all </a:t>
            </a:r>
            <a:r>
              <a:rPr sz="1456" spc="-13" dirty="0">
                <a:solidFill>
                  <a:srgbClr val="C55A11"/>
                </a:solidFill>
                <a:latin typeface="Times New Roman"/>
                <a:cs typeface="Times New Roman"/>
              </a:rPr>
              <a:t>incompatible characters </a:t>
            </a:r>
            <a:r>
              <a:rPr sz="1456" spc="13" dirty="0">
                <a:solidFill>
                  <a:srgbClr val="C55A11"/>
                </a:solidFill>
                <a:latin typeface="Times New Roman"/>
                <a:cs typeface="Times New Roman"/>
              </a:rPr>
              <a:t>and </a:t>
            </a:r>
            <a:r>
              <a:rPr sz="1456" spc="-31" dirty="0">
                <a:solidFill>
                  <a:srgbClr val="C55A11"/>
                </a:solidFill>
                <a:latin typeface="Times New Roman"/>
                <a:cs typeface="Times New Roman"/>
              </a:rPr>
              <a:t>converting </a:t>
            </a:r>
            <a:r>
              <a:rPr sz="1456" dirty="0">
                <a:solidFill>
                  <a:srgbClr val="C55A11"/>
                </a:solidFill>
                <a:latin typeface="Times New Roman"/>
                <a:cs typeface="Times New Roman"/>
              </a:rPr>
              <a:t>some  </a:t>
            </a:r>
            <a:r>
              <a:rPr sz="1456" spc="-9" dirty="0">
                <a:solidFill>
                  <a:srgbClr val="C55A11"/>
                </a:solidFill>
                <a:latin typeface="Times New Roman"/>
                <a:cs typeface="Times New Roman"/>
              </a:rPr>
              <a:t>information </a:t>
            </a:r>
            <a:r>
              <a:rPr sz="1456" dirty="0">
                <a:solidFill>
                  <a:srgbClr val="C55A11"/>
                </a:solidFill>
                <a:latin typeface="Times New Roman"/>
                <a:cs typeface="Times New Roman"/>
              </a:rPr>
              <a:t>to </a:t>
            </a:r>
            <a:r>
              <a:rPr sz="1456" spc="4" dirty="0">
                <a:solidFill>
                  <a:srgbClr val="C55A11"/>
                </a:solidFill>
                <a:latin typeface="Times New Roman"/>
                <a:cs typeface="Times New Roman"/>
              </a:rPr>
              <a:t>the </a:t>
            </a:r>
            <a:r>
              <a:rPr sz="1456" spc="9" dirty="0">
                <a:solidFill>
                  <a:srgbClr val="C55A11"/>
                </a:solidFill>
                <a:latin typeface="Times New Roman"/>
                <a:cs typeface="Times New Roman"/>
              </a:rPr>
              <a:t>required </a:t>
            </a:r>
            <a:r>
              <a:rPr sz="1456" spc="-9" dirty="0">
                <a:solidFill>
                  <a:srgbClr val="C55A11"/>
                </a:solidFill>
                <a:latin typeface="Times New Roman"/>
                <a:cs typeface="Times New Roman"/>
              </a:rPr>
              <a:t>format </a:t>
            </a:r>
            <a:r>
              <a:rPr sz="1456" spc="-18" dirty="0">
                <a:solidFill>
                  <a:srgbClr val="C55A11"/>
                </a:solidFill>
                <a:latin typeface="Times New Roman"/>
                <a:cs typeface="Times New Roman"/>
              </a:rPr>
              <a:t>in </a:t>
            </a:r>
            <a:r>
              <a:rPr sz="1456" spc="4" dirty="0">
                <a:solidFill>
                  <a:srgbClr val="C55A11"/>
                </a:solidFill>
                <a:latin typeface="Times New Roman"/>
                <a:cs typeface="Times New Roman"/>
              </a:rPr>
              <a:t>the </a:t>
            </a:r>
            <a:r>
              <a:rPr sz="1456" spc="-22" dirty="0">
                <a:solidFill>
                  <a:srgbClr val="C55A11"/>
                </a:solidFill>
                <a:latin typeface="Times New Roman"/>
                <a:cs typeface="Times New Roman"/>
              </a:rPr>
              <a:t>above</a:t>
            </a:r>
            <a:r>
              <a:rPr sz="1456" spc="-97" dirty="0">
                <a:solidFill>
                  <a:srgbClr val="C55A11"/>
                </a:solidFill>
                <a:latin typeface="Times New Roman"/>
                <a:cs typeface="Times New Roman"/>
              </a:rPr>
              <a:t> </a:t>
            </a:r>
            <a:r>
              <a:rPr sz="1456" spc="-49" dirty="0">
                <a:solidFill>
                  <a:srgbClr val="C55A11"/>
                </a:solidFill>
                <a:latin typeface="Times New Roman"/>
                <a:cs typeface="Times New Roman"/>
              </a:rPr>
              <a:t>files</a:t>
            </a:r>
            <a:endParaRPr sz="1456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74" dirty="0">
              <a:latin typeface="Times New Roman"/>
              <a:cs typeface="Times New Roman"/>
            </a:endParaRPr>
          </a:p>
          <a:p>
            <a:pPr marL="225810" marR="219647" algn="ctr">
              <a:lnSpc>
                <a:spcPts val="1490"/>
              </a:lnSpc>
            </a:pPr>
            <a:r>
              <a:rPr sz="1456" spc="-40" dirty="0">
                <a:solidFill>
                  <a:srgbClr val="F2F2F2"/>
                </a:solidFill>
                <a:latin typeface="Times New Roman"/>
                <a:cs typeface="Times New Roman"/>
              </a:rPr>
              <a:t>Selecting </a:t>
            </a:r>
            <a:r>
              <a:rPr sz="1456" spc="-9" dirty="0">
                <a:solidFill>
                  <a:srgbClr val="F2F2F2"/>
                </a:solidFill>
                <a:latin typeface="Times New Roman"/>
                <a:cs typeface="Times New Roman"/>
              </a:rPr>
              <a:t>CRISP-DM </a:t>
            </a:r>
            <a:r>
              <a:rPr sz="1456" spc="4" dirty="0">
                <a:solidFill>
                  <a:srgbClr val="F2F2F2"/>
                </a:solidFill>
                <a:latin typeface="Times New Roman"/>
                <a:cs typeface="Times New Roman"/>
              </a:rPr>
              <a:t>model </a:t>
            </a:r>
            <a:r>
              <a:rPr sz="1456" dirty="0">
                <a:solidFill>
                  <a:srgbClr val="F2F2F2"/>
                </a:solidFill>
                <a:latin typeface="Times New Roman"/>
                <a:cs typeface="Times New Roman"/>
              </a:rPr>
              <a:t>to </a:t>
            </a:r>
            <a:r>
              <a:rPr sz="1456" spc="-35" dirty="0">
                <a:solidFill>
                  <a:srgbClr val="F2F2F2"/>
                </a:solidFill>
                <a:latin typeface="Times New Roman"/>
                <a:cs typeface="Times New Roman"/>
              </a:rPr>
              <a:t>analyze </a:t>
            </a:r>
            <a:r>
              <a:rPr sz="1456" spc="4" dirty="0">
                <a:solidFill>
                  <a:srgbClr val="F2F2F2"/>
                </a:solidFill>
                <a:latin typeface="Times New Roman"/>
                <a:cs typeface="Times New Roman"/>
              </a:rPr>
              <a:t>the </a:t>
            </a:r>
            <a:r>
              <a:rPr sz="1456" spc="-13" dirty="0">
                <a:solidFill>
                  <a:srgbClr val="F2F2F2"/>
                </a:solidFill>
                <a:latin typeface="Times New Roman"/>
                <a:cs typeface="Times New Roman"/>
              </a:rPr>
              <a:t>data </a:t>
            </a:r>
            <a:r>
              <a:rPr sz="1456" spc="13" dirty="0">
                <a:solidFill>
                  <a:srgbClr val="F2F2F2"/>
                </a:solidFill>
                <a:latin typeface="Times New Roman"/>
                <a:cs typeface="Times New Roman"/>
              </a:rPr>
              <a:t>and </a:t>
            </a:r>
            <a:r>
              <a:rPr sz="1456" spc="-49" dirty="0">
                <a:solidFill>
                  <a:srgbClr val="F2F2F2"/>
                </a:solidFill>
                <a:latin typeface="Times New Roman"/>
                <a:cs typeface="Times New Roman"/>
              </a:rPr>
              <a:t>get </a:t>
            </a:r>
            <a:r>
              <a:rPr sz="1456" spc="4" dirty="0">
                <a:solidFill>
                  <a:srgbClr val="F2F2F2"/>
                </a:solidFill>
                <a:latin typeface="Times New Roman"/>
                <a:cs typeface="Times New Roman"/>
              </a:rPr>
              <a:t>the </a:t>
            </a:r>
            <a:r>
              <a:rPr sz="1456" dirty="0">
                <a:solidFill>
                  <a:srgbClr val="F2F2F2"/>
                </a:solidFill>
                <a:latin typeface="Times New Roman"/>
                <a:cs typeface="Times New Roman"/>
              </a:rPr>
              <a:t>desired  </a:t>
            </a:r>
            <a:r>
              <a:rPr sz="1456" spc="-18" dirty="0">
                <a:solidFill>
                  <a:srgbClr val="F2F2F2"/>
                </a:solidFill>
                <a:latin typeface="Times New Roman"/>
                <a:cs typeface="Times New Roman"/>
              </a:rPr>
              <a:t>result</a:t>
            </a:r>
            <a:endParaRPr sz="1456" dirty="0">
              <a:latin typeface="Times New Roman"/>
              <a:cs typeface="Times New Roman"/>
            </a:endParaRPr>
          </a:p>
          <a:p>
            <a:pPr marL="369254" marR="363650" indent="486361">
              <a:lnSpc>
                <a:spcPts val="5665"/>
              </a:lnSpc>
              <a:spcBef>
                <a:spcPts val="574"/>
              </a:spcBef>
            </a:pPr>
            <a:r>
              <a:rPr sz="1456" spc="-40" dirty="0">
                <a:solidFill>
                  <a:srgbClr val="D9D9D9"/>
                </a:solidFill>
                <a:latin typeface="Times New Roman"/>
                <a:cs typeface="Times New Roman"/>
              </a:rPr>
              <a:t>Evaluating </a:t>
            </a:r>
            <a:r>
              <a:rPr sz="1456" spc="4" dirty="0">
                <a:solidFill>
                  <a:srgbClr val="D9D9D9"/>
                </a:solidFill>
                <a:latin typeface="Times New Roman"/>
                <a:cs typeface="Times New Roman"/>
              </a:rPr>
              <a:t>the </a:t>
            </a:r>
            <a:r>
              <a:rPr sz="1456" spc="-18" dirty="0">
                <a:solidFill>
                  <a:srgbClr val="D9D9D9"/>
                </a:solidFill>
                <a:latin typeface="Times New Roman"/>
                <a:cs typeface="Times New Roman"/>
              </a:rPr>
              <a:t>selected </a:t>
            </a:r>
            <a:r>
              <a:rPr sz="1456" spc="4" dirty="0">
                <a:solidFill>
                  <a:srgbClr val="D9D9D9"/>
                </a:solidFill>
                <a:latin typeface="Times New Roman"/>
                <a:cs typeface="Times New Roman"/>
              </a:rPr>
              <a:t>model </a:t>
            </a:r>
            <a:r>
              <a:rPr sz="1456" spc="-13" dirty="0">
                <a:solidFill>
                  <a:srgbClr val="D9D9D9"/>
                </a:solidFill>
                <a:latin typeface="Times New Roman"/>
                <a:cs typeface="Times New Roman"/>
              </a:rPr>
              <a:t>for </a:t>
            </a:r>
            <a:r>
              <a:rPr sz="1456" spc="-71" dirty="0">
                <a:solidFill>
                  <a:srgbClr val="D9D9D9"/>
                </a:solidFill>
                <a:latin typeface="Times New Roman"/>
                <a:cs typeface="Times New Roman"/>
              </a:rPr>
              <a:t>it’s </a:t>
            </a:r>
            <a:r>
              <a:rPr sz="1456" spc="-35" dirty="0">
                <a:solidFill>
                  <a:srgbClr val="D9D9D9"/>
                </a:solidFill>
                <a:latin typeface="Times New Roman"/>
                <a:cs typeface="Times New Roman"/>
              </a:rPr>
              <a:t>effectiveness  </a:t>
            </a:r>
            <a:r>
              <a:rPr sz="1456" spc="-40" dirty="0">
                <a:solidFill>
                  <a:srgbClr val="D9D9D9"/>
                </a:solidFill>
                <a:latin typeface="Times New Roman"/>
                <a:cs typeface="Times New Roman"/>
              </a:rPr>
              <a:t>Applying </a:t>
            </a:r>
            <a:r>
              <a:rPr sz="1456" spc="4" dirty="0">
                <a:solidFill>
                  <a:srgbClr val="D9D9D9"/>
                </a:solidFill>
                <a:latin typeface="Times New Roman"/>
                <a:cs typeface="Times New Roman"/>
              </a:rPr>
              <a:t>the </a:t>
            </a:r>
            <a:r>
              <a:rPr sz="1456" spc="-18" dirty="0">
                <a:solidFill>
                  <a:srgbClr val="D9D9D9"/>
                </a:solidFill>
                <a:latin typeface="Times New Roman"/>
                <a:cs typeface="Times New Roman"/>
              </a:rPr>
              <a:t>selected </a:t>
            </a:r>
            <a:r>
              <a:rPr sz="1456" spc="4" dirty="0">
                <a:solidFill>
                  <a:srgbClr val="D9D9D9"/>
                </a:solidFill>
                <a:latin typeface="Times New Roman"/>
                <a:cs typeface="Times New Roman"/>
              </a:rPr>
              <a:t>model </a:t>
            </a:r>
            <a:r>
              <a:rPr sz="1456" spc="-18" dirty="0">
                <a:solidFill>
                  <a:srgbClr val="D9D9D9"/>
                </a:solidFill>
                <a:latin typeface="Times New Roman"/>
                <a:cs typeface="Times New Roman"/>
              </a:rPr>
              <a:t>in </a:t>
            </a:r>
            <a:r>
              <a:rPr sz="1456" spc="-44" dirty="0">
                <a:solidFill>
                  <a:srgbClr val="D9D9D9"/>
                </a:solidFill>
                <a:latin typeface="Times New Roman"/>
                <a:cs typeface="Times New Roman"/>
              </a:rPr>
              <a:t>analysis </a:t>
            </a:r>
            <a:r>
              <a:rPr sz="1456" dirty="0">
                <a:solidFill>
                  <a:srgbClr val="D9D9D9"/>
                </a:solidFill>
                <a:latin typeface="Times New Roman"/>
                <a:cs typeface="Times New Roman"/>
              </a:rPr>
              <a:t>to </a:t>
            </a:r>
            <a:r>
              <a:rPr sz="1456" spc="-49" dirty="0">
                <a:solidFill>
                  <a:srgbClr val="D9D9D9"/>
                </a:solidFill>
                <a:latin typeface="Times New Roman"/>
                <a:cs typeface="Times New Roman"/>
              </a:rPr>
              <a:t>get </a:t>
            </a:r>
            <a:r>
              <a:rPr sz="1456" spc="4" dirty="0">
                <a:solidFill>
                  <a:srgbClr val="D9D9D9"/>
                </a:solidFill>
                <a:latin typeface="Times New Roman"/>
                <a:cs typeface="Times New Roman"/>
              </a:rPr>
              <a:t>the </a:t>
            </a:r>
            <a:r>
              <a:rPr sz="1456" dirty="0">
                <a:solidFill>
                  <a:srgbClr val="D9D9D9"/>
                </a:solidFill>
                <a:latin typeface="Times New Roman"/>
                <a:cs typeface="Times New Roman"/>
              </a:rPr>
              <a:t>desired</a:t>
            </a:r>
            <a:r>
              <a:rPr sz="1456" spc="79" dirty="0">
                <a:solidFill>
                  <a:srgbClr val="D9D9D9"/>
                </a:solidFill>
                <a:latin typeface="Times New Roman"/>
                <a:cs typeface="Times New Roman"/>
              </a:rPr>
              <a:t> </a:t>
            </a:r>
            <a:r>
              <a:rPr sz="1456" spc="-18" dirty="0">
                <a:solidFill>
                  <a:srgbClr val="D9D9D9"/>
                </a:solidFill>
                <a:latin typeface="Times New Roman"/>
                <a:cs typeface="Times New Roman"/>
              </a:rPr>
              <a:t>result</a:t>
            </a:r>
            <a:endParaRPr sz="1456" dirty="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888915" y="3429000"/>
            <a:ext cx="298637" cy="186018"/>
          </a:xfrm>
          <a:custGeom>
            <a:avLst/>
            <a:gdLst/>
            <a:ahLst/>
            <a:cxnLst/>
            <a:rect l="l" t="t" r="r" b="b"/>
            <a:pathLst>
              <a:path w="338454" h="210820">
                <a:moveTo>
                  <a:pt x="338328" y="41148"/>
                </a:moveTo>
                <a:lnTo>
                  <a:pt x="0" y="41148"/>
                </a:lnTo>
                <a:lnTo>
                  <a:pt x="169163" y="210312"/>
                </a:lnTo>
                <a:lnTo>
                  <a:pt x="338328" y="41148"/>
                </a:lnTo>
                <a:close/>
              </a:path>
              <a:path w="338454" h="210820">
                <a:moveTo>
                  <a:pt x="254508" y="0"/>
                </a:moveTo>
                <a:lnTo>
                  <a:pt x="85344" y="0"/>
                </a:lnTo>
                <a:lnTo>
                  <a:pt x="85344" y="41148"/>
                </a:lnTo>
                <a:lnTo>
                  <a:pt x="254508" y="41148"/>
                </a:lnTo>
                <a:lnTo>
                  <a:pt x="254508" y="0"/>
                </a:lnTo>
                <a:close/>
              </a:path>
            </a:pathLst>
          </a:custGeom>
          <a:solidFill>
            <a:srgbClr val="A9D18E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9" name="object 19"/>
          <p:cNvSpPr/>
          <p:nvPr/>
        </p:nvSpPr>
        <p:spPr>
          <a:xfrm>
            <a:off x="5878157" y="3429000"/>
            <a:ext cx="320488" cy="192741"/>
          </a:xfrm>
          <a:custGeom>
            <a:avLst/>
            <a:gdLst/>
            <a:ahLst/>
            <a:cxnLst/>
            <a:rect l="l" t="t" r="r" b="b"/>
            <a:pathLst>
              <a:path w="363220" h="218439">
                <a:moveTo>
                  <a:pt x="91439" y="36575"/>
                </a:moveTo>
                <a:lnTo>
                  <a:pt x="0" y="36575"/>
                </a:lnTo>
                <a:lnTo>
                  <a:pt x="181355" y="217932"/>
                </a:lnTo>
                <a:lnTo>
                  <a:pt x="192024" y="207263"/>
                </a:lnTo>
                <a:lnTo>
                  <a:pt x="178308" y="207263"/>
                </a:lnTo>
                <a:lnTo>
                  <a:pt x="182117" y="203454"/>
                </a:lnTo>
                <a:lnTo>
                  <a:pt x="25908" y="47244"/>
                </a:lnTo>
                <a:lnTo>
                  <a:pt x="12191" y="47244"/>
                </a:lnTo>
                <a:lnTo>
                  <a:pt x="16763" y="38100"/>
                </a:lnTo>
                <a:lnTo>
                  <a:pt x="91439" y="38100"/>
                </a:lnTo>
                <a:lnTo>
                  <a:pt x="91439" y="36575"/>
                </a:lnTo>
                <a:close/>
              </a:path>
              <a:path w="363220" h="218439">
                <a:moveTo>
                  <a:pt x="182118" y="203454"/>
                </a:moveTo>
                <a:lnTo>
                  <a:pt x="178308" y="207263"/>
                </a:lnTo>
                <a:lnTo>
                  <a:pt x="185927" y="207263"/>
                </a:lnTo>
                <a:lnTo>
                  <a:pt x="182118" y="203454"/>
                </a:lnTo>
                <a:close/>
              </a:path>
              <a:path w="363220" h="218439">
                <a:moveTo>
                  <a:pt x="347472" y="38100"/>
                </a:moveTo>
                <a:lnTo>
                  <a:pt x="182118" y="203454"/>
                </a:lnTo>
                <a:lnTo>
                  <a:pt x="185927" y="207263"/>
                </a:lnTo>
                <a:lnTo>
                  <a:pt x="192024" y="207263"/>
                </a:lnTo>
                <a:lnTo>
                  <a:pt x="352043" y="47244"/>
                </a:lnTo>
                <a:lnTo>
                  <a:pt x="350520" y="47244"/>
                </a:lnTo>
                <a:lnTo>
                  <a:pt x="347472" y="38100"/>
                </a:lnTo>
                <a:close/>
              </a:path>
              <a:path w="363220" h="218439">
                <a:moveTo>
                  <a:pt x="16763" y="38100"/>
                </a:moveTo>
                <a:lnTo>
                  <a:pt x="12191" y="47244"/>
                </a:lnTo>
                <a:lnTo>
                  <a:pt x="25908" y="47244"/>
                </a:lnTo>
                <a:lnTo>
                  <a:pt x="16763" y="38100"/>
                </a:lnTo>
                <a:close/>
              </a:path>
              <a:path w="363220" h="218439">
                <a:moveTo>
                  <a:pt x="91439" y="38100"/>
                </a:moveTo>
                <a:lnTo>
                  <a:pt x="16763" y="38100"/>
                </a:lnTo>
                <a:lnTo>
                  <a:pt x="25908" y="47244"/>
                </a:lnTo>
                <a:lnTo>
                  <a:pt x="102108" y="47244"/>
                </a:lnTo>
                <a:lnTo>
                  <a:pt x="102108" y="41148"/>
                </a:lnTo>
                <a:lnTo>
                  <a:pt x="91439" y="41148"/>
                </a:lnTo>
                <a:lnTo>
                  <a:pt x="91439" y="38100"/>
                </a:lnTo>
                <a:close/>
              </a:path>
              <a:path w="363220" h="218439">
                <a:moveTo>
                  <a:pt x="271272" y="0"/>
                </a:moveTo>
                <a:lnTo>
                  <a:pt x="260603" y="0"/>
                </a:lnTo>
                <a:lnTo>
                  <a:pt x="260603" y="47244"/>
                </a:lnTo>
                <a:lnTo>
                  <a:pt x="338327" y="47244"/>
                </a:lnTo>
                <a:lnTo>
                  <a:pt x="344424" y="41148"/>
                </a:lnTo>
                <a:lnTo>
                  <a:pt x="271272" y="41148"/>
                </a:lnTo>
                <a:lnTo>
                  <a:pt x="266700" y="36575"/>
                </a:lnTo>
                <a:lnTo>
                  <a:pt x="271272" y="36575"/>
                </a:lnTo>
                <a:lnTo>
                  <a:pt x="271272" y="0"/>
                </a:lnTo>
                <a:close/>
              </a:path>
              <a:path w="363220" h="218439">
                <a:moveTo>
                  <a:pt x="361188" y="38100"/>
                </a:moveTo>
                <a:lnTo>
                  <a:pt x="347472" y="38100"/>
                </a:lnTo>
                <a:lnTo>
                  <a:pt x="350520" y="47244"/>
                </a:lnTo>
                <a:lnTo>
                  <a:pt x="352043" y="47244"/>
                </a:lnTo>
                <a:lnTo>
                  <a:pt x="361188" y="38100"/>
                </a:lnTo>
                <a:close/>
              </a:path>
              <a:path w="363220" h="218439">
                <a:moveTo>
                  <a:pt x="102108" y="0"/>
                </a:moveTo>
                <a:lnTo>
                  <a:pt x="91439" y="0"/>
                </a:lnTo>
                <a:lnTo>
                  <a:pt x="91439" y="41148"/>
                </a:lnTo>
                <a:lnTo>
                  <a:pt x="97536" y="36575"/>
                </a:lnTo>
                <a:lnTo>
                  <a:pt x="102108" y="36575"/>
                </a:lnTo>
                <a:lnTo>
                  <a:pt x="102108" y="0"/>
                </a:lnTo>
                <a:close/>
              </a:path>
              <a:path w="363220" h="218439">
                <a:moveTo>
                  <a:pt x="102108" y="36575"/>
                </a:moveTo>
                <a:lnTo>
                  <a:pt x="97536" y="36575"/>
                </a:lnTo>
                <a:lnTo>
                  <a:pt x="91439" y="41148"/>
                </a:lnTo>
                <a:lnTo>
                  <a:pt x="102108" y="41148"/>
                </a:lnTo>
                <a:lnTo>
                  <a:pt x="102108" y="36575"/>
                </a:lnTo>
                <a:close/>
              </a:path>
              <a:path w="363220" h="218439">
                <a:moveTo>
                  <a:pt x="271272" y="36575"/>
                </a:moveTo>
                <a:lnTo>
                  <a:pt x="266700" y="36575"/>
                </a:lnTo>
                <a:lnTo>
                  <a:pt x="271272" y="41148"/>
                </a:lnTo>
                <a:lnTo>
                  <a:pt x="271272" y="36575"/>
                </a:lnTo>
                <a:close/>
              </a:path>
              <a:path w="363220" h="218439">
                <a:moveTo>
                  <a:pt x="362712" y="36575"/>
                </a:moveTo>
                <a:lnTo>
                  <a:pt x="271272" y="36575"/>
                </a:lnTo>
                <a:lnTo>
                  <a:pt x="271272" y="41148"/>
                </a:lnTo>
                <a:lnTo>
                  <a:pt x="344424" y="41148"/>
                </a:lnTo>
                <a:lnTo>
                  <a:pt x="347472" y="38100"/>
                </a:lnTo>
                <a:lnTo>
                  <a:pt x="361188" y="38100"/>
                </a:lnTo>
                <a:lnTo>
                  <a:pt x="362712" y="365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5339" y="798067"/>
            <a:ext cx="7319061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b="1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Analysis, Cleaning and Preparation:</a:t>
            </a:r>
            <a:endParaRPr b="1" spc="-10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C7F006-E03A-4751-89EC-D9B28F04E6B8}"/>
              </a:ext>
            </a:extLst>
          </p:cNvPr>
          <p:cNvSpPr txBox="1"/>
          <p:nvPr/>
        </p:nvSpPr>
        <p:spPr>
          <a:xfrm flipH="1">
            <a:off x="1215338" y="1396648"/>
            <a:ext cx="838586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Global Superstore Dataset: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No. of sales datapoints : 51,290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No. of attributes : 24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Fields of Interest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Segment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Quantity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Found NA values in Postal code but that attribute is not of our interest.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Removed unnecessary columns and Formatted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Order.Date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Date column and derived Month-Year attribute for analysis.</a:t>
            </a:r>
          </a:p>
        </p:txBody>
      </p:sp>
    </p:spTree>
    <p:extLst>
      <p:ext uri="{BB962C8B-B14F-4D97-AF65-F5344CB8AC3E}">
        <p14:creationId xmlns:p14="http://schemas.microsoft.com/office/powerpoint/2010/main" val="431510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76400" y="381000"/>
            <a:ext cx="5832475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Calculating Coefficient of variation:</a:t>
            </a:r>
            <a:endParaRPr spc="-10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C7F006-E03A-4751-89EC-D9B28F04E6B8}"/>
              </a:ext>
            </a:extLst>
          </p:cNvPr>
          <p:cNvSpPr txBox="1"/>
          <p:nvPr/>
        </p:nvSpPr>
        <p:spPr>
          <a:xfrm flipH="1">
            <a:off x="8881354" y="1901760"/>
            <a:ext cx="297566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Computed Coefficient of Variation (CV) based on the aggregated profit.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two Market Segments which have maximum and consistent Profit are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EU Consumer (0.624)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APAC Consumer (0.632)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2F8C9F7-F32A-4C30-BE49-271CAFAFBE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170588"/>
            <a:ext cx="8500354" cy="536466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7826B-8B10-4693-868E-5CA2FDC98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6641" y="501142"/>
            <a:ext cx="9538716" cy="430887"/>
          </a:xfrm>
        </p:spPr>
        <p:txBody>
          <a:bodyPr/>
          <a:lstStyle/>
          <a:p>
            <a:r>
              <a:rPr lang="en-US" dirty="0"/>
              <a:t>Model Building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86589A-A068-47CC-9FD5-E9C3118D99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05600" y="5128727"/>
            <a:ext cx="4615943" cy="1538883"/>
          </a:xfrm>
        </p:spPr>
        <p:txBody>
          <a:bodyPr/>
          <a:lstStyle/>
          <a:p>
            <a:pPr algn="ctr"/>
            <a:r>
              <a:rPr lang="en-US" sz="2000" b="1" dirty="0"/>
              <a:t>Auto ARIMA</a:t>
            </a:r>
          </a:p>
          <a:p>
            <a:pPr algn="ctr"/>
            <a:r>
              <a:rPr lang="en-US" dirty="0"/>
              <a:t>ARIMA(2,1,0) </a:t>
            </a:r>
          </a:p>
          <a:p>
            <a:pPr algn="ctr"/>
            <a:r>
              <a:rPr lang="en-US" dirty="0"/>
              <a:t>ADF  Test: p-value = 0.01</a:t>
            </a:r>
          </a:p>
          <a:p>
            <a:pPr algn="ctr"/>
            <a:r>
              <a:rPr lang="en-US" dirty="0"/>
              <a:t>KPSS Test: p-value = 0.1</a:t>
            </a:r>
          </a:p>
          <a:p>
            <a:pPr algn="ctr"/>
            <a:r>
              <a:rPr lang="en-US" dirty="0"/>
              <a:t>AIC = 897.67 </a:t>
            </a:r>
          </a:p>
          <a:p>
            <a:pPr algn="ctr"/>
            <a:r>
              <a:rPr lang="en-US" dirty="0"/>
              <a:t>MAPE : 28.9226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7C63310-0918-4565-AF74-B03F083CF3F0}"/>
              </a:ext>
            </a:extLst>
          </p:cNvPr>
          <p:cNvSpPr txBox="1">
            <a:spLocks/>
          </p:cNvSpPr>
          <p:nvPr/>
        </p:nvSpPr>
        <p:spPr>
          <a:xfrm>
            <a:off x="2933699" y="932029"/>
            <a:ext cx="632460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pPr algn="ctr"/>
            <a:r>
              <a:rPr lang="en-US" kern="0" dirty="0"/>
              <a:t>EU CONSUMER SALES FORECASTING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2D1EC24-8A03-49B1-8EA2-B9FC7A43611A}"/>
              </a:ext>
            </a:extLst>
          </p:cNvPr>
          <p:cNvSpPr txBox="1">
            <a:spLocks/>
          </p:cNvSpPr>
          <p:nvPr/>
        </p:nvSpPr>
        <p:spPr>
          <a:xfrm>
            <a:off x="990600" y="5134948"/>
            <a:ext cx="4615943" cy="153888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16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kern="0" dirty="0"/>
              <a:t>Classical Decomposition</a:t>
            </a:r>
          </a:p>
          <a:p>
            <a:pPr algn="ctr"/>
            <a:r>
              <a:rPr lang="en-US" kern="0" dirty="0"/>
              <a:t>ARIMA(0,0,0) with zero mean </a:t>
            </a:r>
          </a:p>
          <a:p>
            <a:pPr algn="ctr"/>
            <a:r>
              <a:rPr lang="en-US" kern="0" dirty="0"/>
              <a:t>ADF  Test: p-value = 0.01</a:t>
            </a:r>
          </a:p>
          <a:p>
            <a:pPr algn="ctr"/>
            <a:r>
              <a:rPr lang="en-US" kern="0" dirty="0"/>
              <a:t>KPSS Test: p-value = 0.1</a:t>
            </a:r>
          </a:p>
          <a:p>
            <a:pPr algn="ctr"/>
            <a:r>
              <a:rPr lang="en-US" kern="0" dirty="0"/>
              <a:t>AIC = 891.61 </a:t>
            </a:r>
          </a:p>
          <a:p>
            <a:pPr algn="ctr"/>
            <a:r>
              <a:rPr lang="en-US" kern="0" dirty="0"/>
              <a:t>MAPE : 92.9578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0B806F4-9FFC-4EBB-A133-25D7863127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562" y="1524000"/>
            <a:ext cx="5552554" cy="35052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3E85F07-2D41-4E41-86A0-9D5729255E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1116" y="1483368"/>
            <a:ext cx="5681284" cy="358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680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86589A-A068-47CC-9FD5-E9C3118D99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05600" y="5128727"/>
            <a:ext cx="4615943" cy="1538883"/>
          </a:xfrm>
        </p:spPr>
        <p:txBody>
          <a:bodyPr/>
          <a:lstStyle/>
          <a:p>
            <a:pPr algn="ctr"/>
            <a:r>
              <a:rPr lang="en-US" sz="2000" b="1" dirty="0"/>
              <a:t>Auto ARIMA</a:t>
            </a:r>
          </a:p>
          <a:p>
            <a:pPr algn="ctr"/>
            <a:r>
              <a:rPr lang="en-US" dirty="0"/>
              <a:t>ARIMA(0,1,1) </a:t>
            </a:r>
          </a:p>
          <a:p>
            <a:pPr algn="ctr"/>
            <a:r>
              <a:rPr lang="en-US" dirty="0"/>
              <a:t>ADF  Test: p-value = 0.01</a:t>
            </a:r>
          </a:p>
          <a:p>
            <a:pPr algn="ctr"/>
            <a:r>
              <a:rPr lang="en-US" dirty="0"/>
              <a:t>KPSS Test: p-value = 0.1</a:t>
            </a:r>
          </a:p>
          <a:p>
            <a:pPr algn="ctr"/>
            <a:r>
              <a:rPr lang="en-US" dirty="0"/>
              <a:t>AIC = 898.23 </a:t>
            </a:r>
          </a:p>
          <a:p>
            <a:pPr algn="ctr"/>
            <a:r>
              <a:rPr lang="en-US" dirty="0"/>
              <a:t>MAPE : 27.68952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7C63310-0918-4565-AF74-B03F083CF3F0}"/>
              </a:ext>
            </a:extLst>
          </p:cNvPr>
          <p:cNvSpPr txBox="1">
            <a:spLocks/>
          </p:cNvSpPr>
          <p:nvPr/>
        </p:nvSpPr>
        <p:spPr>
          <a:xfrm>
            <a:off x="2362200" y="932029"/>
            <a:ext cx="6896099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pPr algn="ctr"/>
            <a:r>
              <a:rPr lang="en-US" kern="0" dirty="0"/>
              <a:t>APAC CONSUMER SALES FORECASTING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2D1EC24-8A03-49B1-8EA2-B9FC7A43611A}"/>
              </a:ext>
            </a:extLst>
          </p:cNvPr>
          <p:cNvSpPr txBox="1">
            <a:spLocks/>
          </p:cNvSpPr>
          <p:nvPr/>
        </p:nvSpPr>
        <p:spPr>
          <a:xfrm>
            <a:off x="990600" y="5134948"/>
            <a:ext cx="4615943" cy="153888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16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kern="0" dirty="0"/>
              <a:t>Classical Decomposition</a:t>
            </a:r>
          </a:p>
          <a:p>
            <a:pPr algn="ctr"/>
            <a:r>
              <a:rPr lang="en-US" kern="0" dirty="0"/>
              <a:t>ARIMA(0,0,0) with zero mean </a:t>
            </a:r>
          </a:p>
          <a:p>
            <a:pPr algn="ctr"/>
            <a:r>
              <a:rPr lang="en-US" kern="0" dirty="0"/>
              <a:t>ADF  Test: p-value = 0.01</a:t>
            </a:r>
          </a:p>
          <a:p>
            <a:pPr algn="ctr"/>
            <a:r>
              <a:rPr lang="en-US" kern="0" dirty="0"/>
              <a:t>KPSS Test: p-value = 0.1</a:t>
            </a:r>
          </a:p>
          <a:p>
            <a:pPr algn="ctr"/>
            <a:r>
              <a:rPr lang="en-US" kern="0" dirty="0"/>
              <a:t>AIC = 889.49 </a:t>
            </a:r>
          </a:p>
          <a:p>
            <a:pPr algn="ctr"/>
            <a:r>
              <a:rPr lang="en-US" kern="0" dirty="0"/>
              <a:t>MAPE : 31.07429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7E9397-0B3F-4B0A-AA9F-322227F6BD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189" y="1600054"/>
            <a:ext cx="5311600" cy="335309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CD83965-CA99-4319-89A9-69E7128661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8400" y="1600054"/>
            <a:ext cx="5311600" cy="3353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7189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86589A-A068-47CC-9FD5-E9C3118D99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62800" y="5162938"/>
            <a:ext cx="4300372" cy="1538883"/>
          </a:xfrm>
        </p:spPr>
        <p:txBody>
          <a:bodyPr/>
          <a:lstStyle/>
          <a:p>
            <a:pPr algn="ctr"/>
            <a:r>
              <a:rPr lang="en-US" sz="2000" b="1" dirty="0"/>
              <a:t>Auto ARIMA</a:t>
            </a:r>
          </a:p>
          <a:p>
            <a:pPr algn="ctr"/>
            <a:r>
              <a:rPr lang="en-US" dirty="0"/>
              <a:t>ARIMA(2,1,0) </a:t>
            </a:r>
          </a:p>
          <a:p>
            <a:pPr algn="ctr"/>
            <a:r>
              <a:rPr lang="en-US" dirty="0"/>
              <a:t>ADF  Test: p-value = 0.01</a:t>
            </a:r>
          </a:p>
          <a:p>
            <a:pPr algn="ctr"/>
            <a:r>
              <a:rPr lang="en-US" dirty="0"/>
              <a:t>KPSS Test: p-value = 0.1</a:t>
            </a:r>
          </a:p>
          <a:p>
            <a:pPr algn="ctr"/>
            <a:r>
              <a:rPr lang="en-US" dirty="0"/>
              <a:t>AIC = 529.8 </a:t>
            </a:r>
          </a:p>
          <a:p>
            <a:pPr algn="ctr"/>
            <a:r>
              <a:rPr lang="en-US" dirty="0"/>
              <a:t>MAPE : 30.13319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7C63310-0918-4565-AF74-B03F083CF3F0}"/>
              </a:ext>
            </a:extLst>
          </p:cNvPr>
          <p:cNvSpPr txBox="1">
            <a:spLocks/>
          </p:cNvSpPr>
          <p:nvPr/>
        </p:nvSpPr>
        <p:spPr>
          <a:xfrm>
            <a:off x="2419349" y="1041992"/>
            <a:ext cx="7353299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pPr algn="ctr"/>
            <a:r>
              <a:rPr lang="en-US" kern="0" dirty="0"/>
              <a:t>EU CONSUMER QUANTITY FORECASTING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2D1EC24-8A03-49B1-8EA2-B9FC7A43611A}"/>
              </a:ext>
            </a:extLst>
          </p:cNvPr>
          <p:cNvSpPr txBox="1">
            <a:spLocks/>
          </p:cNvSpPr>
          <p:nvPr/>
        </p:nvSpPr>
        <p:spPr>
          <a:xfrm>
            <a:off x="1219200" y="5162939"/>
            <a:ext cx="4032785" cy="153888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16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kern="0" dirty="0"/>
              <a:t>Classical Decomposition</a:t>
            </a:r>
          </a:p>
          <a:p>
            <a:pPr algn="ctr"/>
            <a:r>
              <a:rPr lang="en-US" kern="0" dirty="0"/>
              <a:t>ARIMA(2,0,0) with zero mean </a:t>
            </a:r>
          </a:p>
          <a:p>
            <a:pPr algn="ctr"/>
            <a:r>
              <a:rPr lang="en-US" kern="0" dirty="0"/>
              <a:t>ADF  Test: p-value = 0.01</a:t>
            </a:r>
          </a:p>
          <a:p>
            <a:pPr algn="ctr"/>
            <a:r>
              <a:rPr lang="en-US" kern="0" dirty="0"/>
              <a:t>KPSS Test: p-value = 0.1</a:t>
            </a:r>
          </a:p>
          <a:p>
            <a:pPr algn="ctr"/>
            <a:r>
              <a:rPr lang="en-US" kern="0" dirty="0"/>
              <a:t>AIC = 497.79 </a:t>
            </a:r>
          </a:p>
          <a:p>
            <a:pPr algn="ctr"/>
            <a:r>
              <a:rPr lang="en-US" kern="0" dirty="0"/>
              <a:t>MAPE : 31.45475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E885E63-09AE-403F-8EF8-433C75AC5F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3202" y="1523999"/>
            <a:ext cx="5311600" cy="335309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192FBB1-74EA-4980-8765-0664604F2D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398" y="1523999"/>
            <a:ext cx="5311600" cy="3353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6207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86589A-A068-47CC-9FD5-E9C3118D99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62800" y="5162938"/>
            <a:ext cx="4300372" cy="1538883"/>
          </a:xfrm>
        </p:spPr>
        <p:txBody>
          <a:bodyPr/>
          <a:lstStyle/>
          <a:p>
            <a:pPr algn="ctr"/>
            <a:r>
              <a:rPr lang="en-US" sz="2000" b="1" dirty="0"/>
              <a:t>Auto ARIMA</a:t>
            </a:r>
          </a:p>
          <a:p>
            <a:pPr algn="ctr"/>
            <a:r>
              <a:rPr lang="en-US" dirty="0"/>
              <a:t>ARIMA(0,1,0) </a:t>
            </a:r>
          </a:p>
          <a:p>
            <a:pPr algn="ctr"/>
            <a:r>
              <a:rPr lang="en-US" dirty="0"/>
              <a:t>ADF  Test: p-value = 0.01</a:t>
            </a:r>
          </a:p>
          <a:p>
            <a:pPr algn="ctr"/>
            <a:r>
              <a:rPr lang="en-US" dirty="0"/>
              <a:t>KPSS Test: p-value = 0.1</a:t>
            </a:r>
          </a:p>
          <a:p>
            <a:pPr algn="ctr"/>
            <a:r>
              <a:rPr lang="en-US" dirty="0"/>
              <a:t>AIC = 534.14 </a:t>
            </a:r>
          </a:p>
          <a:p>
            <a:pPr algn="ctr"/>
            <a:r>
              <a:rPr lang="en-US" dirty="0"/>
              <a:t>MAPE : 26.24458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7C63310-0918-4565-AF74-B03F083CF3F0}"/>
              </a:ext>
            </a:extLst>
          </p:cNvPr>
          <p:cNvSpPr txBox="1">
            <a:spLocks/>
          </p:cNvSpPr>
          <p:nvPr/>
        </p:nvSpPr>
        <p:spPr>
          <a:xfrm>
            <a:off x="2133601" y="1041992"/>
            <a:ext cx="7639048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pPr algn="ctr"/>
            <a:r>
              <a:rPr lang="en-US" kern="0" dirty="0"/>
              <a:t>APAC CONSUMER QUANTITY FORECASTING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2D1EC24-8A03-49B1-8EA2-B9FC7A43611A}"/>
              </a:ext>
            </a:extLst>
          </p:cNvPr>
          <p:cNvSpPr txBox="1">
            <a:spLocks/>
          </p:cNvSpPr>
          <p:nvPr/>
        </p:nvSpPr>
        <p:spPr>
          <a:xfrm>
            <a:off x="1219199" y="5162938"/>
            <a:ext cx="4032785" cy="153888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16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kern="0" dirty="0"/>
              <a:t>Classical Decomposition</a:t>
            </a:r>
          </a:p>
          <a:p>
            <a:pPr algn="ctr"/>
            <a:r>
              <a:rPr lang="en-US" kern="0" dirty="0"/>
              <a:t>ARIMA(0,0,0) with zero mean </a:t>
            </a:r>
          </a:p>
          <a:p>
            <a:pPr algn="ctr"/>
            <a:r>
              <a:rPr lang="en-US" kern="0" dirty="0"/>
              <a:t>ADF  Test: p-value = 0.01</a:t>
            </a:r>
          </a:p>
          <a:p>
            <a:pPr algn="ctr"/>
            <a:r>
              <a:rPr lang="en-US" kern="0" dirty="0"/>
              <a:t>KPSS Test: p-value = 0.1</a:t>
            </a:r>
          </a:p>
          <a:p>
            <a:pPr algn="ctr"/>
            <a:r>
              <a:rPr lang="en-US" kern="0" dirty="0"/>
              <a:t>AIC = 511.14 </a:t>
            </a:r>
          </a:p>
          <a:p>
            <a:pPr algn="ctr"/>
            <a:r>
              <a:rPr lang="en-US" kern="0" dirty="0"/>
              <a:t>MAPE : 62.10289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4D16978-BC2A-4416-AEB8-9BF69A4749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792" y="1523999"/>
            <a:ext cx="5311600" cy="335309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0B9E747-7136-4D44-A808-B447B9200A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7716" y="1523998"/>
            <a:ext cx="5311600" cy="3353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191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168</TotalTime>
  <Words>671</Words>
  <Application>Microsoft Office PowerPoint</Application>
  <PresentationFormat>Widescreen</PresentationFormat>
  <Paragraphs>102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Times New Roman</vt:lpstr>
      <vt:lpstr>Wingdings</vt:lpstr>
      <vt:lpstr>Office Theme</vt:lpstr>
      <vt:lpstr>RETAIL-GIANT SALES FORECASTING TIME SERIES ANALYSIS – CASE STUDY </vt:lpstr>
      <vt:lpstr>Business Objective:</vt:lpstr>
      <vt:lpstr>Problem Solving Methodology- CRISM-DM Framework</vt:lpstr>
      <vt:lpstr>Data Analysis, Cleaning and Preparation:</vt:lpstr>
      <vt:lpstr>Calculating Coefficient of variation:</vt:lpstr>
      <vt:lpstr>Model Building</vt:lpstr>
      <vt:lpstr>PowerPoint Presentation</vt:lpstr>
      <vt:lpstr>PowerPoint Presentation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Investment Case Study  Submission</dc:title>
  <dc:creator>Suhail</dc:creator>
  <cp:lastModifiedBy>Mohammed Suhail</cp:lastModifiedBy>
  <cp:revision>42</cp:revision>
  <dcterms:created xsi:type="dcterms:W3CDTF">2018-10-28T06:38:35Z</dcterms:created>
  <dcterms:modified xsi:type="dcterms:W3CDTF">2018-10-28T09:29:53Z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2018-03-04T00:00:00Z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2018-10-28T00:00:00Z</vt:filetime>
  </property>
</Properties>
</file>