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FD4CEE-9BE8-40B2-96F9-12DEB611A994}">
  <a:tblStyle styleId="{92FD4CEE-9BE8-40B2-96F9-12DEB611A994}"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4000"/>
              <a:buFont typeface="Times New Roman"/>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404949" y="1854926"/>
            <a:ext cx="11168742" cy="434426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IN"/>
              <a:t>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8200" y="987424"/>
            <a:ext cx="3933825" cy="106997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5172891" y="987425"/>
            <a:ext cx="6182497" cy="4873626"/>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8200" y="987424"/>
            <a:ext cx="3933825" cy="106997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68278" y="705802"/>
            <a:ext cx="9181075" cy="984886"/>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IN"/>
              <a:t>1</a:t>
            </a:r>
            <a:endParaRPr sz="1400">
              <a:solidFill>
                <a:srgbClr val="000000"/>
              </a:solidFill>
              <a:latin typeface="Arial"/>
              <a:ea typeface="Arial"/>
              <a:cs typeface="Arial"/>
              <a:sym typeface="Arial"/>
            </a:endParaRPr>
          </a:p>
        </p:txBody>
      </p:sp>
      <p:pic>
        <p:nvPicPr>
          <p:cNvPr id="15" name="Google Shape;15;p1"/>
          <p:cNvPicPr preferRelativeResize="0"/>
          <p:nvPr/>
        </p:nvPicPr>
        <p:blipFill rotWithShape="1">
          <a:blip r:embed="rId1">
            <a:alphaModFix/>
          </a:blip>
          <a:srcRect b="0" l="0" r="0" t="0"/>
          <a:stretch/>
        </p:blipFill>
        <p:spPr>
          <a:xfrm>
            <a:off x="10449353" y="325938"/>
            <a:ext cx="1446786" cy="379864"/>
          </a:xfrm>
          <a:prstGeom prst="rect">
            <a:avLst/>
          </a:prstGeom>
          <a:noFill/>
          <a:ln>
            <a:noFill/>
          </a:ln>
        </p:spPr>
      </p:pic>
      <p:pic>
        <p:nvPicPr>
          <p:cNvPr id="16" name="Google Shape;16;p1"/>
          <p:cNvPicPr preferRelativeResize="0"/>
          <p:nvPr/>
        </p:nvPicPr>
        <p:blipFill rotWithShape="1">
          <a:blip r:embed="rId2">
            <a:alphaModFix/>
          </a:blip>
          <a:srcRect b="0" l="0" r="0" t="0"/>
          <a:stretch/>
        </p:blipFill>
        <p:spPr>
          <a:xfrm>
            <a:off x="0" y="177766"/>
            <a:ext cx="1268279" cy="815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0.png"/><Relationship Id="rId5"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6.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1391478" y="344557"/>
            <a:ext cx="9144000" cy="319377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IN" sz="2800"/>
              <a:t>BFS CAPSTONE PROJECT </a:t>
            </a:r>
            <a:br>
              <a:rPr b="1" lang="en-IN" sz="2800"/>
            </a:br>
            <a:br>
              <a:rPr b="1" lang="en-IN" sz="2800"/>
            </a:br>
            <a:r>
              <a:rPr b="1" lang="en-IN" sz="2800"/>
              <a:t>FINAL SUBMISSION </a:t>
            </a:r>
            <a:endParaRPr b="1"/>
          </a:p>
        </p:txBody>
      </p:sp>
      <p:sp>
        <p:nvSpPr>
          <p:cNvPr id="91" name="Google Shape;91;p13"/>
          <p:cNvSpPr txBox="1"/>
          <p:nvPr>
            <p:ph idx="1" type="subTitle"/>
          </p:nvPr>
        </p:nvSpPr>
        <p:spPr>
          <a:xfrm>
            <a:off x="597417" y="4337945"/>
            <a:ext cx="6138900" cy="15318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110"/>
              <a:buNone/>
            </a:pPr>
            <a:r>
              <a:rPr lang="en-IN" sz="1110"/>
              <a:t> </a:t>
            </a:r>
            <a:r>
              <a:rPr lang="en-IN" sz="1665"/>
              <a:t>Group Members:</a:t>
            </a:r>
            <a:endParaRPr/>
          </a:p>
          <a:p>
            <a:pPr indent="-457200" lvl="0" marL="457200" rtl="0" algn="l">
              <a:lnSpc>
                <a:spcPct val="70000"/>
              </a:lnSpc>
              <a:spcBef>
                <a:spcPts val="1000"/>
              </a:spcBef>
              <a:spcAft>
                <a:spcPts val="0"/>
              </a:spcAft>
              <a:buClr>
                <a:schemeClr val="dk1"/>
              </a:buClr>
              <a:buSzPts val="1665"/>
              <a:buFont typeface="Calibri"/>
              <a:buAutoNum type="arabicPeriod"/>
            </a:pPr>
            <a:r>
              <a:rPr lang="en-IN" sz="1665"/>
              <a:t> Anuj Arya</a:t>
            </a:r>
            <a:endParaRPr sz="1665"/>
          </a:p>
          <a:p>
            <a:pPr indent="-457200" lvl="0" marL="457200" rtl="0" algn="l">
              <a:lnSpc>
                <a:spcPct val="70000"/>
              </a:lnSpc>
              <a:spcBef>
                <a:spcPts val="1000"/>
              </a:spcBef>
              <a:spcAft>
                <a:spcPts val="0"/>
              </a:spcAft>
              <a:buSzPts val="1665"/>
              <a:buFont typeface="Calibri"/>
              <a:buAutoNum type="arabicPeriod"/>
            </a:pPr>
            <a:r>
              <a:rPr lang="en-IN" sz="1665"/>
              <a:t>Asim Pattnaik</a:t>
            </a:r>
            <a:endParaRPr sz="1665"/>
          </a:p>
          <a:p>
            <a:pPr indent="-457200" lvl="0" marL="457200" rtl="0" algn="l">
              <a:lnSpc>
                <a:spcPct val="70000"/>
              </a:lnSpc>
              <a:spcBef>
                <a:spcPts val="1000"/>
              </a:spcBef>
              <a:spcAft>
                <a:spcPts val="0"/>
              </a:spcAft>
              <a:buSzPts val="1665"/>
              <a:buFont typeface="Calibri"/>
              <a:buAutoNum type="arabicPeriod"/>
            </a:pPr>
            <a:r>
              <a:rPr lang="en-IN" sz="1665"/>
              <a:t>Mohammed Suhail Y</a:t>
            </a:r>
            <a:endParaRPr sz="1665"/>
          </a:p>
          <a:p>
            <a:pPr indent="-457200" lvl="0" marL="457200" rtl="0" algn="l">
              <a:lnSpc>
                <a:spcPct val="70000"/>
              </a:lnSpc>
              <a:spcBef>
                <a:spcPts val="1000"/>
              </a:spcBef>
              <a:spcAft>
                <a:spcPts val="0"/>
              </a:spcAft>
              <a:buSzPts val="1665"/>
              <a:buFont typeface="Calibri"/>
              <a:buAutoNum type="arabicPeriod"/>
            </a:pPr>
            <a:r>
              <a:rPr lang="en-IN" sz="1665"/>
              <a:t>Rakesh Bosu</a:t>
            </a:r>
            <a:endParaRPr sz="1665"/>
          </a:p>
          <a:p>
            <a:pPr indent="-351472" lvl="0" marL="457200" rtl="0" algn="l">
              <a:lnSpc>
                <a:spcPct val="70000"/>
              </a:lnSpc>
              <a:spcBef>
                <a:spcPts val="1000"/>
              </a:spcBef>
              <a:spcAft>
                <a:spcPts val="0"/>
              </a:spcAft>
              <a:buClr>
                <a:schemeClr val="dk1"/>
              </a:buClr>
              <a:buSzPts val="1665"/>
              <a:buFont typeface="Calibri"/>
              <a:buNone/>
            </a:pPr>
            <a:r>
              <a:t/>
            </a:r>
            <a:endParaRPr sz="166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511649" y="1304363"/>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t/>
            </a:r>
            <a:endParaRPr sz="1400"/>
          </a:p>
          <a:p>
            <a:pPr indent="0" lvl="0" marL="0" rtl="0" algn="l">
              <a:lnSpc>
                <a:spcPct val="90000"/>
              </a:lnSpc>
              <a:spcBef>
                <a:spcPts val="0"/>
              </a:spcBef>
              <a:spcAft>
                <a:spcPts val="0"/>
              </a:spcAft>
              <a:buClr>
                <a:schemeClr val="dk1"/>
              </a:buClr>
              <a:buSzPts val="1400"/>
              <a:buNone/>
            </a:pPr>
            <a:r>
              <a:t/>
            </a:r>
            <a:endParaRPr sz="1400"/>
          </a:p>
        </p:txBody>
      </p:sp>
      <p:sp>
        <p:nvSpPr>
          <p:cNvPr id="168" name="Google Shape;168;p22"/>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Insights from EDA</a:t>
            </a:r>
            <a:endParaRPr b="1" sz="2800"/>
          </a:p>
        </p:txBody>
      </p:sp>
      <p:sp>
        <p:nvSpPr>
          <p:cNvPr id="169" name="Google Shape;169;p22"/>
          <p:cNvSpPr txBox="1"/>
          <p:nvPr/>
        </p:nvSpPr>
        <p:spPr>
          <a:xfrm>
            <a:off x="1598400" y="5470175"/>
            <a:ext cx="8995200" cy="12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On Average, people who haven’t paid their dues since 90, 60 and 30 days in the past  6 months are drastically more likely to default in their credit card bills.</a:t>
            </a:r>
            <a:endParaRPr b="0" i="0" sz="1800" u="none" cap="none" strike="noStrike">
              <a:solidFill>
                <a:srgbClr val="000000"/>
              </a:solidFill>
              <a:latin typeface="Arial"/>
              <a:ea typeface="Arial"/>
              <a:cs typeface="Arial"/>
              <a:sym typeface="Arial"/>
            </a:endParaRPr>
          </a:p>
        </p:txBody>
      </p:sp>
      <p:pic>
        <p:nvPicPr>
          <p:cNvPr id="170" name="Google Shape;170;p22"/>
          <p:cNvPicPr preferRelativeResize="0"/>
          <p:nvPr/>
        </p:nvPicPr>
        <p:blipFill rotWithShape="1">
          <a:blip r:embed="rId3">
            <a:alphaModFix/>
          </a:blip>
          <a:srcRect b="0" l="0" r="0" t="0"/>
          <a:stretch/>
        </p:blipFill>
        <p:spPr>
          <a:xfrm>
            <a:off x="196850" y="1818512"/>
            <a:ext cx="4313700" cy="3220982"/>
          </a:xfrm>
          <a:prstGeom prst="rect">
            <a:avLst/>
          </a:prstGeom>
          <a:noFill/>
          <a:ln>
            <a:noFill/>
          </a:ln>
        </p:spPr>
      </p:pic>
      <p:pic>
        <p:nvPicPr>
          <p:cNvPr id="171" name="Google Shape;171;p22"/>
          <p:cNvPicPr preferRelativeResize="0"/>
          <p:nvPr/>
        </p:nvPicPr>
        <p:blipFill rotWithShape="1">
          <a:blip r:embed="rId4">
            <a:alphaModFix/>
          </a:blip>
          <a:srcRect b="0" l="0" r="0" t="0"/>
          <a:stretch/>
        </p:blipFill>
        <p:spPr>
          <a:xfrm>
            <a:off x="4387850" y="1818525"/>
            <a:ext cx="3994149" cy="3220975"/>
          </a:xfrm>
          <a:prstGeom prst="rect">
            <a:avLst/>
          </a:prstGeom>
          <a:noFill/>
          <a:ln>
            <a:noFill/>
          </a:ln>
        </p:spPr>
      </p:pic>
      <p:pic>
        <p:nvPicPr>
          <p:cNvPr id="172" name="Google Shape;172;p22"/>
          <p:cNvPicPr preferRelativeResize="0"/>
          <p:nvPr/>
        </p:nvPicPr>
        <p:blipFill rotWithShape="1">
          <a:blip r:embed="rId5">
            <a:alphaModFix/>
          </a:blip>
          <a:srcRect b="0" l="0" r="0" t="0"/>
          <a:stretch/>
        </p:blipFill>
        <p:spPr>
          <a:xfrm>
            <a:off x="8382000" y="1818500"/>
            <a:ext cx="3809999" cy="32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idx="1" type="body"/>
          </p:nvPr>
        </p:nvSpPr>
        <p:spPr>
          <a:xfrm>
            <a:off x="511649" y="1304363"/>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t/>
            </a:r>
            <a:endParaRPr sz="1400"/>
          </a:p>
          <a:p>
            <a:pPr indent="0" lvl="0" marL="0" rtl="0" algn="l">
              <a:lnSpc>
                <a:spcPct val="90000"/>
              </a:lnSpc>
              <a:spcBef>
                <a:spcPts val="0"/>
              </a:spcBef>
              <a:spcAft>
                <a:spcPts val="0"/>
              </a:spcAft>
              <a:buClr>
                <a:schemeClr val="dk1"/>
              </a:buClr>
              <a:buSzPts val="1400"/>
              <a:buNone/>
            </a:pPr>
            <a:r>
              <a:t/>
            </a:r>
            <a:endParaRPr sz="1400"/>
          </a:p>
        </p:txBody>
      </p:sp>
      <p:sp>
        <p:nvSpPr>
          <p:cNvPr id="178" name="Google Shape;178;p23"/>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Insights from EDA</a:t>
            </a:r>
            <a:endParaRPr b="1" sz="2800"/>
          </a:p>
        </p:txBody>
      </p:sp>
      <p:sp>
        <p:nvSpPr>
          <p:cNvPr id="179" name="Google Shape;179;p23"/>
          <p:cNvSpPr txBox="1"/>
          <p:nvPr/>
        </p:nvSpPr>
        <p:spPr>
          <a:xfrm>
            <a:off x="1598400" y="5470175"/>
            <a:ext cx="8995200" cy="12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On Average, people who have more number of trades or have opened more number of trades in the last 6 months have a marginally higher chance of being defaulters in the credit card payment.</a:t>
            </a:r>
            <a:endParaRPr b="0" i="0" sz="1800" u="none" cap="none" strike="noStrike">
              <a:solidFill>
                <a:srgbClr val="000000"/>
              </a:solidFill>
              <a:latin typeface="Arial"/>
              <a:ea typeface="Arial"/>
              <a:cs typeface="Arial"/>
              <a:sym typeface="Arial"/>
            </a:endParaRPr>
          </a:p>
        </p:txBody>
      </p:sp>
      <p:pic>
        <p:nvPicPr>
          <p:cNvPr id="180" name="Google Shape;180;p23"/>
          <p:cNvPicPr preferRelativeResize="0"/>
          <p:nvPr/>
        </p:nvPicPr>
        <p:blipFill rotWithShape="1">
          <a:blip r:embed="rId3">
            <a:alphaModFix/>
          </a:blip>
          <a:srcRect b="0" l="0" r="0" t="0"/>
          <a:stretch/>
        </p:blipFill>
        <p:spPr>
          <a:xfrm>
            <a:off x="606900" y="1468175"/>
            <a:ext cx="5419249" cy="3733699"/>
          </a:xfrm>
          <a:prstGeom prst="rect">
            <a:avLst/>
          </a:prstGeom>
          <a:noFill/>
          <a:ln>
            <a:noFill/>
          </a:ln>
        </p:spPr>
      </p:pic>
      <p:pic>
        <p:nvPicPr>
          <p:cNvPr id="181" name="Google Shape;181;p23"/>
          <p:cNvPicPr preferRelativeResize="0"/>
          <p:nvPr/>
        </p:nvPicPr>
        <p:blipFill rotWithShape="1">
          <a:blip r:embed="rId4">
            <a:alphaModFix/>
          </a:blip>
          <a:srcRect b="0" l="0" r="0" t="0"/>
          <a:stretch/>
        </p:blipFill>
        <p:spPr>
          <a:xfrm>
            <a:off x="6187700" y="1388388"/>
            <a:ext cx="5667274" cy="4045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511649" y="1304363"/>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t/>
            </a:r>
            <a:endParaRPr sz="1400"/>
          </a:p>
          <a:p>
            <a:pPr indent="0" lvl="0" marL="0" rtl="0" algn="l">
              <a:lnSpc>
                <a:spcPct val="90000"/>
              </a:lnSpc>
              <a:spcBef>
                <a:spcPts val="0"/>
              </a:spcBef>
              <a:spcAft>
                <a:spcPts val="0"/>
              </a:spcAft>
              <a:buClr>
                <a:schemeClr val="dk1"/>
              </a:buClr>
              <a:buSzPts val="1400"/>
              <a:buNone/>
            </a:pPr>
            <a:r>
              <a:t/>
            </a:r>
            <a:endParaRPr sz="1400"/>
          </a:p>
        </p:txBody>
      </p:sp>
      <p:sp>
        <p:nvSpPr>
          <p:cNvPr id="187" name="Google Shape;187;p24"/>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Insights from EDA</a:t>
            </a:r>
            <a:endParaRPr b="1" sz="2800"/>
          </a:p>
        </p:txBody>
      </p:sp>
      <p:sp>
        <p:nvSpPr>
          <p:cNvPr id="188" name="Google Shape;188;p24"/>
          <p:cNvSpPr txBox="1"/>
          <p:nvPr/>
        </p:nvSpPr>
        <p:spPr>
          <a:xfrm>
            <a:off x="1598400" y="5470175"/>
            <a:ext cx="8995200" cy="12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On Average, people who have utilized their credit card more in the last 12 months have a considerably higher chance of being defaulters in the credit card payment.</a:t>
            </a:r>
            <a:endParaRPr b="0" i="0" sz="1800" u="none" cap="none" strike="noStrike">
              <a:solidFill>
                <a:srgbClr val="000000"/>
              </a:solidFill>
              <a:latin typeface="Arial"/>
              <a:ea typeface="Arial"/>
              <a:cs typeface="Arial"/>
              <a:sym typeface="Arial"/>
            </a:endParaRPr>
          </a:p>
        </p:txBody>
      </p:sp>
      <p:pic>
        <p:nvPicPr>
          <p:cNvPr id="189" name="Google Shape;189;p24"/>
          <p:cNvPicPr preferRelativeResize="0"/>
          <p:nvPr/>
        </p:nvPicPr>
        <p:blipFill rotWithShape="1">
          <a:blip r:embed="rId3">
            <a:alphaModFix/>
          </a:blip>
          <a:srcRect b="0" l="0" r="0" t="0"/>
          <a:stretch/>
        </p:blipFill>
        <p:spPr>
          <a:xfrm>
            <a:off x="2705100" y="1199875"/>
            <a:ext cx="6781800" cy="403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idx="1" type="body"/>
          </p:nvPr>
        </p:nvSpPr>
        <p:spPr>
          <a:xfrm>
            <a:off x="511649" y="1408851"/>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None/>
            </a:pPr>
            <a:r>
              <a:rPr lang="en-IN" sz="2400"/>
              <a:t>From EDA, we have identified some variables as strong predictors</a:t>
            </a:r>
            <a:endParaRPr sz="2400"/>
          </a:p>
          <a:p>
            <a:pPr indent="0" lvl="0" marL="0" rtl="0" algn="l">
              <a:lnSpc>
                <a:spcPct val="90000"/>
              </a:lnSpc>
              <a:spcBef>
                <a:spcPts val="0"/>
              </a:spcBef>
              <a:spcAft>
                <a:spcPts val="0"/>
              </a:spcAft>
              <a:buClr>
                <a:schemeClr val="dk1"/>
              </a:buClr>
              <a:buSzPts val="1100"/>
              <a:buFont typeface="Arial"/>
              <a:buNone/>
            </a:pPr>
            <a:r>
              <a:t/>
            </a:r>
            <a:endParaRPr sz="2400"/>
          </a:p>
          <a:p>
            <a:pPr indent="-381000" lvl="0" marL="457200" rtl="0" algn="l">
              <a:lnSpc>
                <a:spcPct val="90000"/>
              </a:lnSpc>
              <a:spcBef>
                <a:spcPts val="0"/>
              </a:spcBef>
              <a:spcAft>
                <a:spcPts val="0"/>
              </a:spcAft>
              <a:buSzPts val="2400"/>
              <a:buChar char="•"/>
            </a:pPr>
            <a:r>
              <a:rPr lang="en-IN" sz="2400"/>
              <a:t>No of times 90 DPD or worse in last 6 months</a:t>
            </a:r>
            <a:endParaRPr sz="2400"/>
          </a:p>
          <a:p>
            <a:pPr indent="-381000" lvl="0" marL="457200" rtl="0" algn="l">
              <a:lnSpc>
                <a:spcPct val="90000"/>
              </a:lnSpc>
              <a:spcBef>
                <a:spcPts val="0"/>
              </a:spcBef>
              <a:spcAft>
                <a:spcPts val="0"/>
              </a:spcAft>
              <a:buSzPts val="2400"/>
              <a:buChar char="•"/>
            </a:pPr>
            <a:r>
              <a:rPr lang="en-IN" sz="2400"/>
              <a:t>No of times 60 DPD or worse in last 6 months</a:t>
            </a:r>
            <a:endParaRPr sz="2400"/>
          </a:p>
          <a:p>
            <a:pPr indent="-381000" lvl="0" marL="457200" rtl="0" algn="l">
              <a:lnSpc>
                <a:spcPct val="90000"/>
              </a:lnSpc>
              <a:spcBef>
                <a:spcPts val="0"/>
              </a:spcBef>
              <a:spcAft>
                <a:spcPts val="0"/>
              </a:spcAft>
              <a:buSzPts val="2400"/>
              <a:buChar char="•"/>
            </a:pPr>
            <a:r>
              <a:rPr lang="en-IN" sz="2400"/>
              <a:t>Avg CC Utilization</a:t>
            </a:r>
            <a:endParaRPr sz="2400"/>
          </a:p>
          <a:p>
            <a:pPr indent="-381000" lvl="0" marL="457200" rtl="0" algn="l">
              <a:lnSpc>
                <a:spcPct val="90000"/>
              </a:lnSpc>
              <a:spcBef>
                <a:spcPts val="0"/>
              </a:spcBef>
              <a:spcAft>
                <a:spcPts val="0"/>
              </a:spcAft>
              <a:buSzPts val="2400"/>
              <a:buChar char="•"/>
            </a:pPr>
            <a:r>
              <a:rPr lang="en-IN" sz="2400"/>
              <a:t>Outstanding Balance</a:t>
            </a:r>
            <a:endParaRPr sz="2400"/>
          </a:p>
          <a:p>
            <a:pPr indent="-381000" lvl="0" marL="457200" rtl="0" algn="l">
              <a:lnSpc>
                <a:spcPct val="90000"/>
              </a:lnSpc>
              <a:spcBef>
                <a:spcPts val="0"/>
              </a:spcBef>
              <a:spcAft>
                <a:spcPts val="0"/>
              </a:spcAft>
              <a:buSzPts val="2400"/>
              <a:buChar char="•"/>
            </a:pPr>
            <a:r>
              <a:rPr lang="en-IN" sz="2400"/>
              <a:t>Education</a:t>
            </a:r>
            <a:endParaRPr sz="2400"/>
          </a:p>
          <a:p>
            <a:pPr indent="-381000" lvl="0" marL="457200" rtl="0" algn="l">
              <a:lnSpc>
                <a:spcPct val="90000"/>
              </a:lnSpc>
              <a:spcBef>
                <a:spcPts val="0"/>
              </a:spcBef>
              <a:spcAft>
                <a:spcPts val="0"/>
              </a:spcAft>
              <a:buSzPts val="2400"/>
              <a:buChar char="•"/>
            </a:pPr>
            <a:r>
              <a:rPr lang="en-IN" sz="2400"/>
              <a:t>No Of Inquiries</a:t>
            </a:r>
            <a:endParaRPr sz="2400"/>
          </a:p>
          <a:p>
            <a:pPr indent="-381000" lvl="0" marL="457200" rtl="0" algn="l">
              <a:lnSpc>
                <a:spcPct val="90000"/>
              </a:lnSpc>
              <a:spcBef>
                <a:spcPts val="0"/>
              </a:spcBef>
              <a:spcAft>
                <a:spcPts val="0"/>
              </a:spcAft>
              <a:buSzPts val="2400"/>
              <a:buChar char="•"/>
            </a:pPr>
            <a:r>
              <a:rPr lang="en-IN" sz="2400"/>
              <a:t>No of Trades</a:t>
            </a:r>
            <a:endParaRPr sz="2400"/>
          </a:p>
          <a:p>
            <a:pPr indent="-381000" lvl="0" marL="457200" rtl="0" algn="l">
              <a:lnSpc>
                <a:spcPct val="90000"/>
              </a:lnSpc>
              <a:spcBef>
                <a:spcPts val="0"/>
              </a:spcBef>
              <a:spcAft>
                <a:spcPts val="0"/>
              </a:spcAft>
              <a:buSzPts val="2400"/>
              <a:buChar char="•"/>
            </a:pPr>
            <a:r>
              <a:rPr lang="en-IN" sz="2400"/>
              <a:t>Gender</a:t>
            </a:r>
            <a:endParaRPr sz="2400"/>
          </a:p>
          <a:p>
            <a:pPr indent="-381000" lvl="0" marL="457200" rtl="0" algn="l">
              <a:lnSpc>
                <a:spcPct val="90000"/>
              </a:lnSpc>
              <a:spcBef>
                <a:spcPts val="0"/>
              </a:spcBef>
              <a:spcAft>
                <a:spcPts val="0"/>
              </a:spcAft>
              <a:buSzPts val="2400"/>
              <a:buChar char="•"/>
            </a:pPr>
            <a:r>
              <a:rPr lang="en-IN" sz="2400"/>
              <a:t>Marital Status</a:t>
            </a:r>
            <a:endParaRPr sz="2400"/>
          </a:p>
          <a:p>
            <a:pPr indent="-381000" lvl="0" marL="457200" rtl="0" algn="l">
              <a:lnSpc>
                <a:spcPct val="90000"/>
              </a:lnSpc>
              <a:spcBef>
                <a:spcPts val="0"/>
              </a:spcBef>
              <a:spcAft>
                <a:spcPts val="0"/>
              </a:spcAft>
              <a:buSzPts val="2400"/>
              <a:buChar char="•"/>
            </a:pPr>
            <a:r>
              <a:rPr lang="en-IN" sz="2400"/>
              <a:t>Salary</a:t>
            </a:r>
            <a:endParaRPr sz="2400"/>
          </a:p>
          <a:p>
            <a:pPr indent="-381000" lvl="0" marL="457200" rtl="0" algn="l">
              <a:lnSpc>
                <a:spcPct val="90000"/>
              </a:lnSpc>
              <a:spcBef>
                <a:spcPts val="0"/>
              </a:spcBef>
              <a:spcAft>
                <a:spcPts val="0"/>
              </a:spcAft>
              <a:buSzPts val="2400"/>
              <a:buChar char="•"/>
            </a:pPr>
            <a:r>
              <a:rPr lang="en-IN" sz="2400"/>
              <a:t>Age</a:t>
            </a:r>
            <a:endParaRPr sz="2400"/>
          </a:p>
          <a:p>
            <a:pPr indent="-381000" lvl="0" marL="457200" rtl="0" algn="l">
              <a:lnSpc>
                <a:spcPct val="90000"/>
              </a:lnSpc>
              <a:spcBef>
                <a:spcPts val="0"/>
              </a:spcBef>
              <a:spcAft>
                <a:spcPts val="0"/>
              </a:spcAft>
              <a:buSzPts val="2400"/>
              <a:buChar char="•"/>
            </a:pPr>
            <a:r>
              <a:rPr lang="en-IN" sz="2400"/>
              <a:t>No. of Dependents</a:t>
            </a:r>
            <a:endParaRPr sz="2400"/>
          </a:p>
          <a:p>
            <a:pPr indent="0" lvl="0" marL="0" rtl="0" algn="l">
              <a:lnSpc>
                <a:spcPct val="90000"/>
              </a:lnSpc>
              <a:spcBef>
                <a:spcPts val="0"/>
              </a:spcBef>
              <a:spcAft>
                <a:spcPts val="0"/>
              </a:spcAft>
              <a:buClr>
                <a:schemeClr val="dk1"/>
              </a:buClr>
              <a:buSzPts val="1400"/>
              <a:buNone/>
            </a:pPr>
            <a:r>
              <a:t/>
            </a:r>
            <a:endParaRPr sz="1400"/>
          </a:p>
        </p:txBody>
      </p:sp>
      <p:sp>
        <p:nvSpPr>
          <p:cNvPr id="195" name="Google Shape;195;p25"/>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Insights from EDA</a:t>
            </a:r>
            <a:endParaRPr b="1"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WOE Transformation and Information Values</a:t>
            </a:r>
            <a:endParaRPr b="1" sz="2800"/>
          </a:p>
        </p:txBody>
      </p:sp>
      <p:sp>
        <p:nvSpPr>
          <p:cNvPr id="201" name="Google Shape;201;p2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202" name="Google Shape;202;p26"/>
          <p:cNvGraphicFramePr/>
          <p:nvPr/>
        </p:nvGraphicFramePr>
        <p:xfrm>
          <a:off x="565150" y="1347788"/>
          <a:ext cx="3000000" cy="3000000"/>
        </p:xfrm>
        <a:graphic>
          <a:graphicData uri="http://schemas.openxmlformats.org/drawingml/2006/table">
            <a:tbl>
              <a:tblPr>
                <a:noFill/>
                <a:tableStyleId>{92FD4CEE-9BE8-40B2-96F9-12DEB611A994}</a:tableStyleId>
              </a:tblPr>
              <a:tblGrid>
                <a:gridCol w="5714700"/>
                <a:gridCol w="1824350"/>
              </a:tblGrid>
              <a:tr h="386750">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IN" sz="1200" u="none" cap="none" strike="noStrike">
                          <a:solidFill>
                            <a:srgbClr val="FFFFFF"/>
                          </a:solidFill>
                        </a:rPr>
                        <a:t>Variable </a:t>
                      </a:r>
                      <a:endParaRPr b="1" sz="1200" u="none" cap="none" strike="noStrike">
                        <a:solidFill>
                          <a:srgbClr val="FFFFFF"/>
                        </a:solidFill>
                      </a:endParaRPr>
                    </a:p>
                  </a:txBody>
                  <a:tcPr marT="63500" marB="63500" marR="63500" marL="63500">
                    <a:solidFill>
                      <a:srgbClr val="85200C"/>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IN" sz="1200" u="none" cap="none" strike="noStrike">
                          <a:solidFill>
                            <a:srgbClr val="FFFFFF"/>
                          </a:solidFill>
                        </a:rPr>
                        <a:t>Information Value</a:t>
                      </a:r>
                      <a:endParaRPr b="1" sz="1200" u="none" cap="none" strike="noStrike">
                        <a:solidFill>
                          <a:srgbClr val="FFFFFF"/>
                        </a:solidFill>
                      </a:endParaRPr>
                    </a:p>
                  </a:txBody>
                  <a:tcPr marT="63500" marB="63500" marR="63500" marL="63500">
                    <a:solidFill>
                      <a:srgbClr val="85200C"/>
                    </a:solidFill>
                  </a:tcPr>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Avgas.CC.Utilization.in.last.12.months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0.32</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No.of.trades.opened.in.last.12.months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0.31</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No.of.PL.trades.opened.in.last.12.months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0.27</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No.of.Inquiries.in.last.12.months..excluding.home...auto.loans.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0.27</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Outstanding.Balance</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0.26</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Total.No.of.Trades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0.25</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No.of.times.30.DPD.or.worse.in.last.6.months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0.25</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No.of.PL.trades.opened.in.last.6.months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0.23</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No.of.times.30.DPD.or.worse.in.last.12.months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0.22</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No.of.times.90.DPD.or.worse.in.last.12.months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0.22</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No.of.Inquiries.in.last.6.months..excluding.home...auto.loans.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0.22</a:t>
                      </a:r>
                      <a:endParaRPr sz="1200" u="none" cap="none" strike="noStrike"/>
                    </a:p>
                  </a:txBody>
                  <a:tcPr marT="63500" marB="63500" marR="63500" marL="63500"/>
                </a:tc>
              </a:tr>
              <a:tr h="3867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No.of.times.60.DPD.or.worse.in.last.6.months</a:t>
                      </a:r>
                      <a:endParaRPr sz="1200" u="none" cap="none" strike="noStrike"/>
                    </a:p>
                  </a:txBody>
                  <a:tcPr marT="63500" marB="63500" marR="63500" marL="63500"/>
                </a:tc>
                <a:tc>
                  <a:txBody>
                    <a:bodyPr>
                      <a:noAutofit/>
                    </a:bodyPr>
                    <a:lstStyle/>
                    <a:p>
                      <a:pPr indent="0" lvl="0" marL="0" marR="0" rtl="0" algn="r">
                        <a:lnSpc>
                          <a:spcPct val="100000"/>
                        </a:lnSpc>
                        <a:spcBef>
                          <a:spcPts val="0"/>
                        </a:spcBef>
                        <a:spcAft>
                          <a:spcPts val="0"/>
                        </a:spcAft>
                        <a:buClr>
                          <a:srgbClr val="000000"/>
                        </a:buClr>
                        <a:buSzPts val="1200"/>
                        <a:buFont typeface="Arial"/>
                        <a:buNone/>
                      </a:pPr>
                      <a:r>
                        <a:rPr lang="en-IN" sz="1200" u="none" cap="none" strike="noStrike"/>
                        <a:t>0.22</a:t>
                      </a:r>
                      <a:endParaRPr sz="1200" u="none" cap="none" strike="noStrike"/>
                    </a:p>
                  </a:txBody>
                  <a:tcPr marT="63500" marB="63500" marR="63500" marL="63500"/>
                </a:tc>
              </a:tr>
            </a:tbl>
          </a:graphicData>
        </a:graphic>
      </p:graphicFrame>
      <p:sp>
        <p:nvSpPr>
          <p:cNvPr id="203" name="Google Shape;203;p26"/>
          <p:cNvSpPr txBox="1"/>
          <p:nvPr/>
        </p:nvSpPr>
        <p:spPr>
          <a:xfrm>
            <a:off x="8375650" y="1347800"/>
            <a:ext cx="32289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WOE Transformation is carried out in all the variables and the Corresponding Information values are calculated to find the important variables.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The following are the identified important variables based on the Information Value. Considering IV values greater than 0.20 as significant.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WOE Plots</a:t>
            </a:r>
            <a:endParaRPr b="1" sz="2800"/>
          </a:p>
        </p:txBody>
      </p:sp>
      <p:sp>
        <p:nvSpPr>
          <p:cNvPr id="209" name="Google Shape;209;p2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10" name="Google Shape;210;p27"/>
          <p:cNvPicPr preferRelativeResize="0"/>
          <p:nvPr/>
        </p:nvPicPr>
        <p:blipFill rotWithShape="1">
          <a:blip r:embed="rId3">
            <a:alphaModFix/>
          </a:blip>
          <a:srcRect b="0" l="0" r="0" t="0"/>
          <a:stretch/>
        </p:blipFill>
        <p:spPr>
          <a:xfrm>
            <a:off x="469900" y="1199875"/>
            <a:ext cx="3307476" cy="2104926"/>
          </a:xfrm>
          <a:prstGeom prst="rect">
            <a:avLst/>
          </a:prstGeom>
          <a:noFill/>
          <a:ln>
            <a:noFill/>
          </a:ln>
        </p:spPr>
      </p:pic>
      <p:pic>
        <p:nvPicPr>
          <p:cNvPr id="211" name="Google Shape;211;p27"/>
          <p:cNvPicPr preferRelativeResize="0"/>
          <p:nvPr/>
        </p:nvPicPr>
        <p:blipFill rotWithShape="1">
          <a:blip r:embed="rId4">
            <a:alphaModFix/>
          </a:blip>
          <a:srcRect b="0" l="0" r="0" t="0"/>
          <a:stretch/>
        </p:blipFill>
        <p:spPr>
          <a:xfrm>
            <a:off x="763824" y="3556377"/>
            <a:ext cx="2967673" cy="3000000"/>
          </a:xfrm>
          <a:prstGeom prst="rect">
            <a:avLst/>
          </a:prstGeom>
          <a:noFill/>
          <a:ln>
            <a:noFill/>
          </a:ln>
        </p:spPr>
      </p:pic>
      <p:pic>
        <p:nvPicPr>
          <p:cNvPr id="212" name="Google Shape;212;p27"/>
          <p:cNvPicPr preferRelativeResize="0"/>
          <p:nvPr/>
        </p:nvPicPr>
        <p:blipFill rotWithShape="1">
          <a:blip r:embed="rId5">
            <a:alphaModFix/>
          </a:blip>
          <a:srcRect b="0" l="0" r="0" t="0"/>
          <a:stretch/>
        </p:blipFill>
        <p:spPr>
          <a:xfrm>
            <a:off x="3938825" y="3556385"/>
            <a:ext cx="2967675" cy="2999990"/>
          </a:xfrm>
          <a:prstGeom prst="rect">
            <a:avLst/>
          </a:prstGeom>
          <a:noFill/>
          <a:ln>
            <a:noFill/>
          </a:ln>
        </p:spPr>
      </p:pic>
      <p:pic>
        <p:nvPicPr>
          <p:cNvPr id="213" name="Google Shape;213;p27"/>
          <p:cNvPicPr preferRelativeResize="0"/>
          <p:nvPr/>
        </p:nvPicPr>
        <p:blipFill rotWithShape="1">
          <a:blip r:embed="rId6">
            <a:alphaModFix/>
          </a:blip>
          <a:srcRect b="0" l="0" r="0" t="0"/>
          <a:stretch/>
        </p:blipFill>
        <p:spPr>
          <a:xfrm>
            <a:off x="4042650" y="1053513"/>
            <a:ext cx="3307474" cy="2397650"/>
          </a:xfrm>
          <a:prstGeom prst="rect">
            <a:avLst/>
          </a:prstGeom>
          <a:noFill/>
          <a:ln>
            <a:noFill/>
          </a:ln>
        </p:spPr>
      </p:pic>
      <p:pic>
        <p:nvPicPr>
          <p:cNvPr id="214" name="Google Shape;214;p27"/>
          <p:cNvPicPr preferRelativeResize="0"/>
          <p:nvPr/>
        </p:nvPicPr>
        <p:blipFill rotWithShape="1">
          <a:blip r:embed="rId7">
            <a:alphaModFix/>
          </a:blip>
          <a:srcRect b="0" l="0" r="0" t="0"/>
          <a:stretch/>
        </p:blipFill>
        <p:spPr>
          <a:xfrm>
            <a:off x="7058900" y="3457200"/>
            <a:ext cx="4980701" cy="3000000"/>
          </a:xfrm>
          <a:prstGeom prst="rect">
            <a:avLst/>
          </a:prstGeom>
          <a:noFill/>
          <a:ln>
            <a:noFill/>
          </a:ln>
        </p:spPr>
      </p:pic>
      <p:pic>
        <p:nvPicPr>
          <p:cNvPr id="215" name="Google Shape;215;p27"/>
          <p:cNvPicPr preferRelativeResize="0"/>
          <p:nvPr/>
        </p:nvPicPr>
        <p:blipFill rotWithShape="1">
          <a:blip r:embed="rId8">
            <a:alphaModFix/>
          </a:blip>
          <a:srcRect b="0" l="0" r="0" t="0"/>
          <a:stretch/>
        </p:blipFill>
        <p:spPr>
          <a:xfrm>
            <a:off x="7449775" y="1053525"/>
            <a:ext cx="4589826" cy="24792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WOE Plots</a:t>
            </a:r>
            <a:endParaRPr b="1" sz="2800"/>
          </a:p>
        </p:txBody>
      </p:sp>
      <p:sp>
        <p:nvSpPr>
          <p:cNvPr id="221" name="Google Shape;221;p2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22" name="Google Shape;222;p28"/>
          <p:cNvPicPr preferRelativeResize="0"/>
          <p:nvPr/>
        </p:nvPicPr>
        <p:blipFill rotWithShape="1">
          <a:blip r:embed="rId3">
            <a:alphaModFix/>
          </a:blip>
          <a:srcRect b="0" l="0" r="0" t="0"/>
          <a:stretch/>
        </p:blipFill>
        <p:spPr>
          <a:xfrm>
            <a:off x="456825" y="1041500"/>
            <a:ext cx="5956675" cy="2689125"/>
          </a:xfrm>
          <a:prstGeom prst="rect">
            <a:avLst/>
          </a:prstGeom>
          <a:noFill/>
          <a:ln>
            <a:noFill/>
          </a:ln>
        </p:spPr>
      </p:pic>
      <p:pic>
        <p:nvPicPr>
          <p:cNvPr id="223" name="Google Shape;223;p28"/>
          <p:cNvPicPr preferRelativeResize="0"/>
          <p:nvPr/>
        </p:nvPicPr>
        <p:blipFill rotWithShape="1">
          <a:blip r:embed="rId4">
            <a:alphaModFix/>
          </a:blip>
          <a:srcRect b="0" l="0" r="0" t="0"/>
          <a:stretch/>
        </p:blipFill>
        <p:spPr>
          <a:xfrm>
            <a:off x="688475" y="3644900"/>
            <a:ext cx="5725033" cy="3092451"/>
          </a:xfrm>
          <a:prstGeom prst="rect">
            <a:avLst/>
          </a:prstGeom>
          <a:noFill/>
          <a:ln>
            <a:noFill/>
          </a:ln>
        </p:spPr>
      </p:pic>
      <p:pic>
        <p:nvPicPr>
          <p:cNvPr id="224" name="Google Shape;224;p28"/>
          <p:cNvPicPr preferRelativeResize="0"/>
          <p:nvPr/>
        </p:nvPicPr>
        <p:blipFill rotWithShape="1">
          <a:blip r:embed="rId5">
            <a:alphaModFix/>
          </a:blip>
          <a:srcRect b="0" l="0" r="0" t="0"/>
          <a:stretch/>
        </p:blipFill>
        <p:spPr>
          <a:xfrm>
            <a:off x="6413500" y="907724"/>
            <a:ext cx="5473700" cy="2737175"/>
          </a:xfrm>
          <a:prstGeom prst="rect">
            <a:avLst/>
          </a:prstGeom>
          <a:noFill/>
          <a:ln>
            <a:noFill/>
          </a:ln>
        </p:spPr>
      </p:pic>
      <p:pic>
        <p:nvPicPr>
          <p:cNvPr id="225" name="Google Shape;225;p28"/>
          <p:cNvPicPr preferRelativeResize="0"/>
          <p:nvPr/>
        </p:nvPicPr>
        <p:blipFill rotWithShape="1">
          <a:blip r:embed="rId6">
            <a:alphaModFix/>
          </a:blip>
          <a:srcRect b="0" l="0" r="0" t="0"/>
          <a:stretch/>
        </p:blipFill>
        <p:spPr>
          <a:xfrm>
            <a:off x="6807875" y="3736975"/>
            <a:ext cx="5384115" cy="2908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WOE Plots</a:t>
            </a:r>
            <a:endParaRPr b="1" sz="2800"/>
          </a:p>
        </p:txBody>
      </p:sp>
      <p:sp>
        <p:nvSpPr>
          <p:cNvPr id="231" name="Google Shape;231;p2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32" name="Google Shape;232;p29"/>
          <p:cNvPicPr preferRelativeResize="0"/>
          <p:nvPr/>
        </p:nvPicPr>
        <p:blipFill rotWithShape="1">
          <a:blip r:embed="rId3">
            <a:alphaModFix/>
          </a:blip>
          <a:srcRect b="0" l="0" r="0" t="0"/>
          <a:stretch/>
        </p:blipFill>
        <p:spPr>
          <a:xfrm>
            <a:off x="900300" y="1000513"/>
            <a:ext cx="5238749" cy="2829779"/>
          </a:xfrm>
          <a:prstGeom prst="rect">
            <a:avLst/>
          </a:prstGeom>
          <a:noFill/>
          <a:ln>
            <a:noFill/>
          </a:ln>
        </p:spPr>
      </p:pic>
      <p:pic>
        <p:nvPicPr>
          <p:cNvPr id="233" name="Google Shape;233;p29"/>
          <p:cNvPicPr preferRelativeResize="0"/>
          <p:nvPr/>
        </p:nvPicPr>
        <p:blipFill rotWithShape="1">
          <a:blip r:embed="rId4">
            <a:alphaModFix/>
          </a:blip>
          <a:srcRect b="0" l="0" r="0" t="0"/>
          <a:stretch/>
        </p:blipFill>
        <p:spPr>
          <a:xfrm>
            <a:off x="6635750" y="964500"/>
            <a:ext cx="5372100" cy="2901800"/>
          </a:xfrm>
          <a:prstGeom prst="rect">
            <a:avLst/>
          </a:prstGeom>
          <a:noFill/>
          <a:ln>
            <a:noFill/>
          </a:ln>
        </p:spPr>
      </p:pic>
      <p:pic>
        <p:nvPicPr>
          <p:cNvPr id="234" name="Google Shape;234;p29"/>
          <p:cNvPicPr preferRelativeResize="0"/>
          <p:nvPr/>
        </p:nvPicPr>
        <p:blipFill rotWithShape="1">
          <a:blip r:embed="rId5">
            <a:alphaModFix/>
          </a:blip>
          <a:srcRect b="0" l="0" r="0" t="0"/>
          <a:stretch/>
        </p:blipFill>
        <p:spPr>
          <a:xfrm>
            <a:off x="6769107" y="3866300"/>
            <a:ext cx="5238742" cy="2829775"/>
          </a:xfrm>
          <a:prstGeom prst="rect">
            <a:avLst/>
          </a:prstGeom>
          <a:noFill/>
          <a:ln>
            <a:noFill/>
          </a:ln>
        </p:spPr>
      </p:pic>
      <p:pic>
        <p:nvPicPr>
          <p:cNvPr id="235" name="Google Shape;235;p29"/>
          <p:cNvPicPr preferRelativeResize="0"/>
          <p:nvPr/>
        </p:nvPicPr>
        <p:blipFill rotWithShape="1">
          <a:blip r:embed="rId6">
            <a:alphaModFix/>
          </a:blip>
          <a:srcRect b="0" l="0" r="0" t="0"/>
          <a:stretch/>
        </p:blipFill>
        <p:spPr>
          <a:xfrm>
            <a:off x="676275" y="3745292"/>
            <a:ext cx="5686799" cy="30717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WOE Plots</a:t>
            </a:r>
            <a:endParaRPr b="1" sz="2800"/>
          </a:p>
        </p:txBody>
      </p:sp>
      <p:sp>
        <p:nvSpPr>
          <p:cNvPr id="241" name="Google Shape;241;p3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42" name="Google Shape;242;p30"/>
          <p:cNvPicPr preferRelativeResize="0"/>
          <p:nvPr/>
        </p:nvPicPr>
        <p:blipFill rotWithShape="1">
          <a:blip r:embed="rId3">
            <a:alphaModFix/>
          </a:blip>
          <a:srcRect b="0" l="0" r="0" t="0"/>
          <a:stretch/>
        </p:blipFill>
        <p:spPr>
          <a:xfrm>
            <a:off x="1037050" y="1018188"/>
            <a:ext cx="5058950" cy="2732650"/>
          </a:xfrm>
          <a:prstGeom prst="rect">
            <a:avLst/>
          </a:prstGeom>
          <a:noFill/>
          <a:ln>
            <a:noFill/>
          </a:ln>
        </p:spPr>
      </p:pic>
      <p:pic>
        <p:nvPicPr>
          <p:cNvPr id="243" name="Google Shape;243;p30"/>
          <p:cNvPicPr preferRelativeResize="0"/>
          <p:nvPr/>
        </p:nvPicPr>
        <p:blipFill rotWithShape="1">
          <a:blip r:embed="rId4">
            <a:alphaModFix/>
          </a:blip>
          <a:srcRect b="0" l="0" r="0" t="0"/>
          <a:stretch/>
        </p:blipFill>
        <p:spPr>
          <a:xfrm>
            <a:off x="6619875" y="1066526"/>
            <a:ext cx="4879975" cy="2635975"/>
          </a:xfrm>
          <a:prstGeom prst="rect">
            <a:avLst/>
          </a:prstGeom>
          <a:noFill/>
          <a:ln>
            <a:noFill/>
          </a:ln>
        </p:spPr>
      </p:pic>
      <p:pic>
        <p:nvPicPr>
          <p:cNvPr id="244" name="Google Shape;244;p30"/>
          <p:cNvPicPr preferRelativeResize="0"/>
          <p:nvPr/>
        </p:nvPicPr>
        <p:blipFill rotWithShape="1">
          <a:blip r:embed="rId5">
            <a:alphaModFix/>
          </a:blip>
          <a:srcRect b="0" l="0" r="0" t="0"/>
          <a:stretch/>
        </p:blipFill>
        <p:spPr>
          <a:xfrm>
            <a:off x="1107700" y="4066525"/>
            <a:ext cx="4879975" cy="2635990"/>
          </a:xfrm>
          <a:prstGeom prst="rect">
            <a:avLst/>
          </a:prstGeom>
          <a:noFill/>
          <a:ln>
            <a:noFill/>
          </a:ln>
        </p:spPr>
      </p:pic>
      <p:pic>
        <p:nvPicPr>
          <p:cNvPr id="245" name="Google Shape;245;p30"/>
          <p:cNvPicPr preferRelativeResize="0"/>
          <p:nvPr/>
        </p:nvPicPr>
        <p:blipFill rotWithShape="1">
          <a:blip r:embed="rId6">
            <a:alphaModFix/>
          </a:blip>
          <a:srcRect b="0" l="0" r="0" t="0"/>
          <a:stretch/>
        </p:blipFill>
        <p:spPr>
          <a:xfrm>
            <a:off x="6708774" y="3750851"/>
            <a:ext cx="5277479" cy="2850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Model Building Procedure</a:t>
            </a:r>
            <a:endParaRPr b="1" sz="2800"/>
          </a:p>
        </p:txBody>
      </p:sp>
      <p:sp>
        <p:nvSpPr>
          <p:cNvPr id="251" name="Google Shape;251;p3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2" name="Google Shape;252;p31"/>
          <p:cNvSpPr txBox="1"/>
          <p:nvPr/>
        </p:nvSpPr>
        <p:spPr>
          <a:xfrm>
            <a:off x="719550" y="1365250"/>
            <a:ext cx="10752900" cy="5962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For building the model we use both the Demographic Dataset as well as the Merged dataset of demographic and credit bureau data.</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First build the model using the cleaned dataset and check the accuracy.</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After that, apply the SMOTE method of synthetic data generation in order to handle the problem of class imbalance.</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Once the data is synthetically treated, use three different algorithms (Logistic Regression, Decision Tree and Random Forest) to build the models and determine the cutoff values to find the best values of accuracy, sensitivity and specificity for each model.</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Determine the best model based on R2, AIC, ROC, Accuracy, Sensitivity and Specificity values.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nvSpPr>
        <p:spPr>
          <a:xfrm>
            <a:off x="313012" y="1328380"/>
            <a:ext cx="2385600" cy="18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Business Understanding:</a:t>
            </a:r>
            <a:r>
              <a:rPr b="0" i="0" lang="en-IN" sz="1600" u="none" cap="none" strike="noStrike">
                <a:solidFill>
                  <a:srgbClr val="000000"/>
                </a:solidFill>
                <a:latin typeface="Times New Roman"/>
                <a:ea typeface="Times New Roman"/>
                <a:cs typeface="Times New Roman"/>
                <a:sym typeface="Times New Roman"/>
              </a:rPr>
              <a:t> Using past data of the bank’s applicants, you need to determine the factors affecting</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rgbClr val="000000"/>
                </a:solidFill>
                <a:latin typeface="Times New Roman"/>
                <a:ea typeface="Times New Roman"/>
                <a:cs typeface="Times New Roman"/>
                <a:sym typeface="Times New Roman"/>
              </a:rPr>
              <a:t>credit risk, create strategies to mitigate the acquisition risk and assess the financial</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rgbClr val="000000"/>
                </a:solidFill>
                <a:latin typeface="Times New Roman"/>
                <a:ea typeface="Times New Roman"/>
                <a:cs typeface="Times New Roman"/>
                <a:sym typeface="Times New Roman"/>
              </a:rPr>
              <a:t>benefit of the project</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97" name="Google Shape;97;p14"/>
          <p:cNvSpPr txBox="1"/>
          <p:nvPr/>
        </p:nvSpPr>
        <p:spPr>
          <a:xfrm>
            <a:off x="3215574" y="1328380"/>
            <a:ext cx="2385600" cy="18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Data Understanding:</a:t>
            </a:r>
            <a:r>
              <a:rPr b="0" i="0" lang="en-IN" sz="1600" u="none" cap="none" strike="noStrike">
                <a:solidFill>
                  <a:srgbClr val="000000"/>
                </a:solidFill>
                <a:latin typeface="Times New Roman"/>
                <a:ea typeface="Times New Roman"/>
                <a:cs typeface="Times New Roman"/>
                <a:sym typeface="Times New Roman"/>
              </a:rPr>
              <a:t> There are two data sets in this project — demographic (information provided by the</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applicants at the time of credit card application)  and credit bureau data (taken from the credit bureau)</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98" name="Google Shape;98;p14"/>
          <p:cNvSpPr txBox="1"/>
          <p:nvPr/>
        </p:nvSpPr>
        <p:spPr>
          <a:xfrm>
            <a:off x="6099969" y="1328380"/>
            <a:ext cx="1950900" cy="18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EDA and Data Preparation:</a:t>
            </a:r>
            <a:r>
              <a:rPr b="0" i="0" lang="en-I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Check for duplicate and NA values, remove outliers, create derived variables if necessary, use WOE and IV values to identify important variables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99" name="Google Shape;99;p14"/>
          <p:cNvSpPr txBox="1"/>
          <p:nvPr/>
        </p:nvSpPr>
        <p:spPr>
          <a:xfrm>
            <a:off x="8296400" y="1328375"/>
            <a:ext cx="3582600" cy="271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Building Models and Evaluation:</a:t>
            </a:r>
            <a:r>
              <a:rPr b="0" i="0" lang="en-I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Build models on Demographic data separately and on merged data, use Logistic Regression, Decision Trees and Random forest models. Use SMOTE to balance the data to improve model accuracy.</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rgbClr val="000000"/>
                </a:solidFill>
                <a:latin typeface="Times New Roman"/>
                <a:ea typeface="Times New Roman"/>
                <a:cs typeface="Times New Roman"/>
                <a:sym typeface="Times New Roman"/>
              </a:rPr>
              <a:t>Determine the best model based on R2, AIC, ROC, Accuracy, Sensitivity and</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rgbClr val="000000"/>
                </a:solidFill>
                <a:latin typeface="Times New Roman"/>
                <a:ea typeface="Times New Roman"/>
                <a:cs typeface="Times New Roman"/>
                <a:sym typeface="Times New Roman"/>
              </a:rPr>
              <a:t>Specificity values.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cxnSp>
        <p:nvCxnSpPr>
          <p:cNvPr id="100" name="Google Shape;100;p14"/>
          <p:cNvCxnSpPr>
            <a:stCxn id="96" idx="3"/>
            <a:endCxn id="97" idx="1"/>
          </p:cNvCxnSpPr>
          <p:nvPr/>
        </p:nvCxnSpPr>
        <p:spPr>
          <a:xfrm>
            <a:off x="2698612" y="2235430"/>
            <a:ext cx="516900" cy="0"/>
          </a:xfrm>
          <a:prstGeom prst="straightConnector1">
            <a:avLst/>
          </a:prstGeom>
          <a:noFill/>
          <a:ln cap="flat" cmpd="sng" w="9525">
            <a:solidFill>
              <a:srgbClr val="FF0000"/>
            </a:solidFill>
            <a:prstDash val="solid"/>
            <a:round/>
            <a:headEnd len="sm" w="sm" type="none"/>
            <a:tailEnd len="med" w="med" type="triangle"/>
          </a:ln>
        </p:spPr>
      </p:cxnSp>
      <p:sp>
        <p:nvSpPr>
          <p:cNvPr id="101" name="Google Shape;101;p14"/>
          <p:cNvSpPr txBox="1"/>
          <p:nvPr/>
        </p:nvSpPr>
        <p:spPr>
          <a:xfrm>
            <a:off x="313012" y="4594141"/>
            <a:ext cx="2856900" cy="18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Build Application Scorecard:</a:t>
            </a:r>
            <a:r>
              <a:rPr b="0" i="0" lang="en-I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Build an Application Scorecard with the good to bad odds of 10 to 1 at a score of 400 doubling every 20 points.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Detemine a balanced cut-off score to evaluate the applicants.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102" name="Google Shape;102;p14"/>
          <p:cNvSpPr txBox="1"/>
          <p:nvPr/>
        </p:nvSpPr>
        <p:spPr>
          <a:xfrm>
            <a:off x="4789933" y="4594141"/>
            <a:ext cx="2856900" cy="18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Test on the rejected applicants:</a:t>
            </a:r>
            <a:r>
              <a:rPr b="0" i="0" lang="en-I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Try the final model on the rejected applicants and based on the previously estimated cutoff score, determine the percentage of people who are covered.</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103" name="Google Shape;103;p14"/>
          <p:cNvSpPr txBox="1"/>
          <p:nvPr/>
        </p:nvSpPr>
        <p:spPr>
          <a:xfrm>
            <a:off x="9007712" y="4594141"/>
            <a:ext cx="2856900" cy="18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Financial Benefit:</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Report the findings and explain how it would be beneficial to the management in mitigating the credit risk while also giving out credit cards to more applicants.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cxnSp>
        <p:nvCxnSpPr>
          <p:cNvPr id="104" name="Google Shape;104;p14"/>
          <p:cNvCxnSpPr>
            <a:stCxn id="97" idx="3"/>
            <a:endCxn id="98" idx="1"/>
          </p:cNvCxnSpPr>
          <p:nvPr/>
        </p:nvCxnSpPr>
        <p:spPr>
          <a:xfrm>
            <a:off x="5601174" y="2235430"/>
            <a:ext cx="498900" cy="0"/>
          </a:xfrm>
          <a:prstGeom prst="straightConnector1">
            <a:avLst/>
          </a:prstGeom>
          <a:noFill/>
          <a:ln cap="flat" cmpd="sng" w="9525">
            <a:solidFill>
              <a:srgbClr val="FF0000"/>
            </a:solidFill>
            <a:prstDash val="solid"/>
            <a:round/>
            <a:headEnd len="sm" w="sm" type="none"/>
            <a:tailEnd len="med" w="med" type="triangle"/>
          </a:ln>
        </p:spPr>
      </p:cxnSp>
      <p:cxnSp>
        <p:nvCxnSpPr>
          <p:cNvPr id="105" name="Google Shape;105;p14"/>
          <p:cNvCxnSpPr>
            <a:endCxn id="99" idx="1"/>
          </p:cNvCxnSpPr>
          <p:nvPr/>
        </p:nvCxnSpPr>
        <p:spPr>
          <a:xfrm>
            <a:off x="7898000" y="2433275"/>
            <a:ext cx="398400" cy="254100"/>
          </a:xfrm>
          <a:prstGeom prst="straightConnector1">
            <a:avLst/>
          </a:prstGeom>
          <a:noFill/>
          <a:ln cap="flat" cmpd="sng" w="9525">
            <a:solidFill>
              <a:srgbClr val="FF0000"/>
            </a:solidFill>
            <a:prstDash val="solid"/>
            <a:round/>
            <a:headEnd len="sm" w="sm" type="none"/>
            <a:tailEnd len="med" w="med" type="triangle"/>
          </a:ln>
        </p:spPr>
      </p:cxnSp>
      <p:cxnSp>
        <p:nvCxnSpPr>
          <p:cNvPr id="106" name="Google Shape;106;p14"/>
          <p:cNvCxnSpPr>
            <a:stCxn id="99" idx="2"/>
            <a:endCxn id="101" idx="0"/>
          </p:cNvCxnSpPr>
          <p:nvPr/>
        </p:nvCxnSpPr>
        <p:spPr>
          <a:xfrm rot="5400000">
            <a:off x="5640650" y="147125"/>
            <a:ext cx="547800" cy="8346300"/>
          </a:xfrm>
          <a:prstGeom prst="bentConnector3">
            <a:avLst>
              <a:gd fmla="val 49997" name="adj1"/>
            </a:avLst>
          </a:prstGeom>
          <a:noFill/>
          <a:ln cap="flat" cmpd="sng" w="9525">
            <a:solidFill>
              <a:srgbClr val="FF0000"/>
            </a:solidFill>
            <a:prstDash val="solid"/>
            <a:round/>
            <a:headEnd len="sm" w="sm" type="none"/>
            <a:tailEnd len="med" w="med" type="triangle"/>
          </a:ln>
        </p:spPr>
      </p:cxnSp>
      <p:cxnSp>
        <p:nvCxnSpPr>
          <p:cNvPr id="107" name="Google Shape;107;p14"/>
          <p:cNvCxnSpPr>
            <a:stCxn id="101" idx="3"/>
            <a:endCxn id="102" idx="1"/>
          </p:cNvCxnSpPr>
          <p:nvPr/>
        </p:nvCxnSpPr>
        <p:spPr>
          <a:xfrm>
            <a:off x="3169912" y="5501191"/>
            <a:ext cx="1620000" cy="0"/>
          </a:xfrm>
          <a:prstGeom prst="straightConnector1">
            <a:avLst/>
          </a:prstGeom>
          <a:noFill/>
          <a:ln cap="flat" cmpd="sng" w="9525">
            <a:solidFill>
              <a:srgbClr val="FF0000"/>
            </a:solidFill>
            <a:prstDash val="solid"/>
            <a:round/>
            <a:headEnd len="sm" w="sm" type="none"/>
            <a:tailEnd len="med" w="med" type="triangle"/>
          </a:ln>
        </p:spPr>
      </p:cxnSp>
      <p:cxnSp>
        <p:nvCxnSpPr>
          <p:cNvPr id="108" name="Google Shape;108;p14"/>
          <p:cNvCxnSpPr>
            <a:stCxn id="102" idx="3"/>
            <a:endCxn id="103" idx="1"/>
          </p:cNvCxnSpPr>
          <p:nvPr/>
        </p:nvCxnSpPr>
        <p:spPr>
          <a:xfrm>
            <a:off x="7646833" y="5501191"/>
            <a:ext cx="1360800" cy="0"/>
          </a:xfrm>
          <a:prstGeom prst="straightConnector1">
            <a:avLst/>
          </a:prstGeom>
          <a:noFill/>
          <a:ln cap="flat" cmpd="sng" w="9525">
            <a:solidFill>
              <a:srgbClr val="FF0000"/>
            </a:solidFill>
            <a:prstDash val="solid"/>
            <a:round/>
            <a:headEnd len="sm" w="sm" type="none"/>
            <a:tailEnd len="med" w="med" type="triangle"/>
          </a:ln>
        </p:spPr>
      </p:cxnSp>
      <p:sp>
        <p:nvSpPr>
          <p:cNvPr id="109" name="Google Shape;109;p14"/>
          <p:cNvSpPr txBox="1"/>
          <p:nvPr/>
        </p:nvSpPr>
        <p:spPr>
          <a:xfrm>
            <a:off x="3184406" y="411025"/>
            <a:ext cx="5460300" cy="6633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800"/>
              <a:buFont typeface="Arial"/>
              <a:buNone/>
            </a:pPr>
            <a:r>
              <a:rPr b="1" i="0" lang="en-IN" sz="2800" u="none" cap="none" strike="noStrike">
                <a:solidFill>
                  <a:schemeClr val="dk1"/>
                </a:solidFill>
                <a:latin typeface="Times New Roman"/>
                <a:ea typeface="Times New Roman"/>
                <a:cs typeface="Times New Roman"/>
                <a:sym typeface="Times New Roman"/>
              </a:rPr>
              <a:t>Problem Solving Methodology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Final Model for Demographic Data- Random Forest</a:t>
            </a:r>
            <a:endParaRPr b="1" sz="2800"/>
          </a:p>
        </p:txBody>
      </p:sp>
      <p:sp>
        <p:nvSpPr>
          <p:cNvPr id="258" name="Google Shape;258;p32"/>
          <p:cNvSpPr txBox="1"/>
          <p:nvPr/>
        </p:nvSpPr>
        <p:spPr>
          <a:xfrm>
            <a:off x="463550" y="1066800"/>
            <a:ext cx="5235600" cy="3000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Out of the Logistic Regression Model, Decision Tree and Random Forest Model, the Random Forest Model worked best on the Demographic Data and gave reasonable accuracy.</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59" name="Google Shape;259;p32"/>
          <p:cNvPicPr preferRelativeResize="0"/>
          <p:nvPr/>
        </p:nvPicPr>
        <p:blipFill rotWithShape="1">
          <a:blip r:embed="rId3">
            <a:alphaModFix/>
          </a:blip>
          <a:srcRect b="0" l="0" r="0" t="0"/>
          <a:stretch/>
        </p:blipFill>
        <p:spPr>
          <a:xfrm>
            <a:off x="5854325" y="1066800"/>
            <a:ext cx="6054900" cy="3613150"/>
          </a:xfrm>
          <a:prstGeom prst="rect">
            <a:avLst/>
          </a:prstGeom>
          <a:noFill/>
          <a:ln>
            <a:noFill/>
          </a:ln>
        </p:spPr>
      </p:pic>
      <p:sp>
        <p:nvSpPr>
          <p:cNvPr id="260" name="Google Shape;260;p32"/>
          <p:cNvSpPr txBox="1"/>
          <p:nvPr/>
        </p:nvSpPr>
        <p:spPr>
          <a:xfrm>
            <a:off x="8035825" y="4679950"/>
            <a:ext cx="2717100" cy="19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mtry  OOBError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2.OOB    2 0.3116979</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3.OOB    3 0.3126851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4.OOB    4 0.3152764</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Optime mtry: 2</a:t>
            </a:r>
            <a:endParaRPr b="0" i="0" sz="1800" u="none" cap="none" strike="noStrike">
              <a:solidFill>
                <a:srgbClr val="000000"/>
              </a:solidFill>
              <a:latin typeface="Arial"/>
              <a:ea typeface="Arial"/>
              <a:cs typeface="Arial"/>
              <a:sym typeface="Arial"/>
            </a:endParaRPr>
          </a:p>
        </p:txBody>
      </p:sp>
      <p:sp>
        <p:nvSpPr>
          <p:cNvPr id="261" name="Google Shape;261;p32"/>
          <p:cNvSpPr txBox="1"/>
          <p:nvPr/>
        </p:nvSpPr>
        <p:spPr>
          <a:xfrm>
            <a:off x="1514550" y="3315125"/>
            <a:ext cx="3578100" cy="15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Reference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Prediction     0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0    15103   582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1    4601     283</a:t>
            </a:r>
            <a:endParaRPr b="0" i="0" sz="1800" u="none" cap="none" strike="noStrike">
              <a:solidFill>
                <a:srgbClr val="000000"/>
              </a:solidFill>
              <a:latin typeface="Arial"/>
              <a:ea typeface="Arial"/>
              <a:cs typeface="Arial"/>
              <a:sym typeface="Arial"/>
            </a:endParaRPr>
          </a:p>
        </p:txBody>
      </p:sp>
      <p:sp>
        <p:nvSpPr>
          <p:cNvPr id="262" name="Google Shape;262;p32"/>
          <p:cNvSpPr txBox="1"/>
          <p:nvPr/>
        </p:nvSpPr>
        <p:spPr>
          <a:xfrm>
            <a:off x="463550" y="5108575"/>
            <a:ext cx="59532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Accuracy : 73.29%</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Sensitivity: 74.91%</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Specificity: 36.30%</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Final Model for Merged Data- Random Forest</a:t>
            </a:r>
            <a:endParaRPr b="1" sz="2800"/>
          </a:p>
        </p:txBody>
      </p:sp>
      <p:sp>
        <p:nvSpPr>
          <p:cNvPr id="268" name="Google Shape;268;p33"/>
          <p:cNvSpPr txBox="1"/>
          <p:nvPr/>
        </p:nvSpPr>
        <p:spPr>
          <a:xfrm>
            <a:off x="463550" y="1066800"/>
            <a:ext cx="5235600" cy="3000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Out of the Logistic Regression Model, Decision Tree and Random Forest Model, the Random Forest Model worked best on the Demographic Data and gave reasonable accuracy.</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33"/>
          <p:cNvSpPr txBox="1"/>
          <p:nvPr/>
        </p:nvSpPr>
        <p:spPr>
          <a:xfrm>
            <a:off x="8035825" y="4679950"/>
            <a:ext cx="2717100" cy="19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mtry  OOBError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4.OOB    4 0.2535461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5.OOB    5 0.2513931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7.OOB    7 0.2511398</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Optime mtry: 7</a:t>
            </a:r>
            <a:endParaRPr b="0" i="0" sz="1800" u="none" cap="none" strike="noStrike">
              <a:solidFill>
                <a:srgbClr val="000000"/>
              </a:solidFill>
              <a:latin typeface="Arial"/>
              <a:ea typeface="Arial"/>
              <a:cs typeface="Arial"/>
              <a:sym typeface="Arial"/>
            </a:endParaRPr>
          </a:p>
        </p:txBody>
      </p:sp>
      <p:sp>
        <p:nvSpPr>
          <p:cNvPr id="270" name="Google Shape;270;p33"/>
          <p:cNvSpPr txBox="1"/>
          <p:nvPr/>
        </p:nvSpPr>
        <p:spPr>
          <a:xfrm>
            <a:off x="463550" y="5108575"/>
            <a:ext cx="59532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Accuracy : 76.87%</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Sensitivity: 78.72%</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Specificity: 37.18%</a:t>
            </a:r>
            <a:endParaRPr b="0" i="0" sz="1800" u="none" cap="none" strike="noStrike">
              <a:solidFill>
                <a:srgbClr val="000000"/>
              </a:solidFill>
              <a:latin typeface="Arial"/>
              <a:ea typeface="Arial"/>
              <a:cs typeface="Arial"/>
              <a:sym typeface="Arial"/>
            </a:endParaRPr>
          </a:p>
        </p:txBody>
      </p:sp>
      <p:pic>
        <p:nvPicPr>
          <p:cNvPr id="271" name="Google Shape;271;p33"/>
          <p:cNvPicPr preferRelativeResize="0"/>
          <p:nvPr/>
        </p:nvPicPr>
        <p:blipFill rotWithShape="1">
          <a:blip r:embed="rId3">
            <a:alphaModFix/>
          </a:blip>
          <a:srcRect b="0" l="0" r="0" t="0"/>
          <a:stretch/>
        </p:blipFill>
        <p:spPr>
          <a:xfrm>
            <a:off x="6550050" y="1352280"/>
            <a:ext cx="5097144" cy="3175270"/>
          </a:xfrm>
          <a:prstGeom prst="rect">
            <a:avLst/>
          </a:prstGeom>
          <a:noFill/>
          <a:ln>
            <a:noFill/>
          </a:ln>
        </p:spPr>
      </p:pic>
      <p:sp>
        <p:nvSpPr>
          <p:cNvPr id="272" name="Google Shape;272;p33"/>
          <p:cNvSpPr txBox="1"/>
          <p:nvPr/>
        </p:nvSpPr>
        <p:spPr>
          <a:xfrm>
            <a:off x="1514550" y="3315125"/>
            <a:ext cx="3578100" cy="15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Reference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Prediction     0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0    15471   576</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1    4181     341</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Application Scorecard</a:t>
            </a:r>
            <a:endParaRPr b="1" sz="2800"/>
          </a:p>
        </p:txBody>
      </p:sp>
      <p:pic>
        <p:nvPicPr>
          <p:cNvPr id="278" name="Google Shape;278;p34"/>
          <p:cNvPicPr preferRelativeResize="0"/>
          <p:nvPr/>
        </p:nvPicPr>
        <p:blipFill rotWithShape="1">
          <a:blip r:embed="rId3">
            <a:alphaModFix/>
          </a:blip>
          <a:srcRect b="0" l="0" r="0" t="0"/>
          <a:stretch/>
        </p:blipFill>
        <p:spPr>
          <a:xfrm>
            <a:off x="225425" y="1199875"/>
            <a:ext cx="8197851" cy="4118250"/>
          </a:xfrm>
          <a:prstGeom prst="rect">
            <a:avLst/>
          </a:prstGeom>
          <a:noFill/>
          <a:ln>
            <a:noFill/>
          </a:ln>
        </p:spPr>
      </p:pic>
      <p:sp>
        <p:nvSpPr>
          <p:cNvPr id="279" name="Google Shape;279;p34"/>
          <p:cNvSpPr txBox="1"/>
          <p:nvPr/>
        </p:nvSpPr>
        <p:spPr>
          <a:xfrm>
            <a:off x="225425" y="5318125"/>
            <a:ext cx="84741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Percent:  0%              20%              40%            60%            80%             100%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Score:     180.8289    309.1136      327.7713     339.3516    358.0093     486.2939</a:t>
            </a:r>
            <a:endParaRPr b="0" i="0" sz="1800" u="none" cap="none" strike="noStrike">
              <a:solidFill>
                <a:srgbClr val="000000"/>
              </a:solidFill>
              <a:latin typeface="Arial"/>
              <a:ea typeface="Arial"/>
              <a:cs typeface="Arial"/>
              <a:sym typeface="Arial"/>
            </a:endParaRPr>
          </a:p>
        </p:txBody>
      </p:sp>
      <p:sp>
        <p:nvSpPr>
          <p:cNvPr id="280" name="Google Shape;280;p34"/>
          <p:cNvSpPr txBox="1"/>
          <p:nvPr/>
        </p:nvSpPr>
        <p:spPr>
          <a:xfrm>
            <a:off x="8969375" y="1270000"/>
            <a:ext cx="2619300" cy="106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Based on the analysis, the cutoff score is set to 358 which will help determine which applicants can be given credit card and which can’t.</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More than 80% of the applicants are covered with the cutoff at 358</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Application Scorecard for Rejected Population</a:t>
            </a:r>
            <a:endParaRPr b="1" sz="2800"/>
          </a:p>
        </p:txBody>
      </p:sp>
      <p:sp>
        <p:nvSpPr>
          <p:cNvPr id="286" name="Google Shape;286;p35"/>
          <p:cNvSpPr txBox="1"/>
          <p:nvPr/>
        </p:nvSpPr>
        <p:spPr>
          <a:xfrm>
            <a:off x="2000250" y="5279750"/>
            <a:ext cx="8191500" cy="106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Around 97% of the applicants are covered based on the cutoff value of 358</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This means we can provide credit cards safely to around 3% of the rejected population as well.</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287" name="Google Shape;287;p35"/>
          <p:cNvPicPr preferRelativeResize="0"/>
          <p:nvPr/>
        </p:nvPicPr>
        <p:blipFill rotWithShape="1">
          <a:blip r:embed="rId3">
            <a:alphaModFix/>
          </a:blip>
          <a:srcRect b="0" l="0" r="0" t="0"/>
          <a:stretch/>
        </p:blipFill>
        <p:spPr>
          <a:xfrm>
            <a:off x="1671050" y="1199875"/>
            <a:ext cx="8849901" cy="4079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1439094" y="56593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IN" sz="2800"/>
              <a:t>Financial Analysis and Implications of using the model</a:t>
            </a:r>
            <a:endParaRPr b="1" sz="2800"/>
          </a:p>
        </p:txBody>
      </p:sp>
      <p:sp>
        <p:nvSpPr>
          <p:cNvPr id="293" name="Google Shape;293;p36"/>
          <p:cNvSpPr txBox="1"/>
          <p:nvPr/>
        </p:nvSpPr>
        <p:spPr>
          <a:xfrm>
            <a:off x="714375" y="1517375"/>
            <a:ext cx="10525200" cy="1066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IN" sz="2400" u="none" cap="none" strike="noStrike">
                <a:solidFill>
                  <a:srgbClr val="000000"/>
                </a:solidFill>
                <a:latin typeface="Times New Roman"/>
                <a:ea typeface="Times New Roman"/>
                <a:cs typeface="Times New Roman"/>
                <a:sym typeface="Times New Roman"/>
              </a:rPr>
              <a:t>The main aim of the Credit card provider is to mitigate the credit loss.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IN" sz="2400" u="none" cap="none" strike="noStrike">
                <a:solidFill>
                  <a:srgbClr val="000000"/>
                </a:solidFill>
                <a:latin typeface="Times New Roman"/>
                <a:ea typeface="Times New Roman"/>
                <a:cs typeface="Times New Roman"/>
                <a:sym typeface="Times New Roman"/>
              </a:rPr>
              <a:t>The following model is built on the most important factors which are affecting the credit risk.</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IN" sz="2400" u="none" cap="none" strike="noStrike">
                <a:solidFill>
                  <a:srgbClr val="000000"/>
                </a:solidFill>
                <a:latin typeface="Times New Roman"/>
                <a:ea typeface="Times New Roman"/>
                <a:cs typeface="Times New Roman"/>
                <a:sym typeface="Times New Roman"/>
              </a:rPr>
              <a:t>If the following model is followed, using the balanced cutoff score (which helps find the right tradeoff between risk level and approval rate) which is determined to be 358, the company can attract as much customers as they can while avoiding most of the people who might default, thus reducing the credit risk.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IN" sz="2400" u="none" cap="none" strike="noStrike">
                <a:solidFill>
                  <a:srgbClr val="000000"/>
                </a:solidFill>
                <a:latin typeface="Times New Roman"/>
                <a:ea typeface="Times New Roman"/>
                <a:cs typeface="Times New Roman"/>
                <a:sym typeface="Times New Roman"/>
              </a:rPr>
              <a:t>This cutoff score can be used as an important criteria to determine if an applicant should get the credit card issued or not.</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IN" sz="2400" u="none" cap="none" strike="noStrike">
                <a:solidFill>
                  <a:srgbClr val="000000"/>
                </a:solidFill>
                <a:latin typeface="Times New Roman"/>
                <a:ea typeface="Times New Roman"/>
                <a:cs typeface="Times New Roman"/>
                <a:sym typeface="Times New Roman"/>
              </a:rPr>
              <a:t>The management can re-evaluate all the applicants based on this cutoff score and, with this cutoff, they can ideally approve more than 80% of the applicants without worrying about the credit risk</a:t>
            </a:r>
            <a:endParaRPr b="0" i="0" sz="24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404949" y="1854926"/>
            <a:ext cx="11168742" cy="434426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Font typeface="Arial"/>
              <a:buNone/>
            </a:pPr>
            <a:r>
              <a:rPr lang="en-IN" sz="2400"/>
              <a:t>CredX is a leading credit card provider that gets thousands of credit card applicants</a:t>
            </a:r>
            <a:endParaRPr sz="2400"/>
          </a:p>
          <a:p>
            <a:pPr indent="0" lvl="0" marL="0" rtl="0" algn="just">
              <a:lnSpc>
                <a:spcPct val="90000"/>
              </a:lnSpc>
              <a:spcBef>
                <a:spcPts val="0"/>
              </a:spcBef>
              <a:spcAft>
                <a:spcPts val="0"/>
              </a:spcAft>
              <a:buClr>
                <a:schemeClr val="dk1"/>
              </a:buClr>
              <a:buSzPts val="1100"/>
              <a:buFont typeface="Arial"/>
              <a:buNone/>
            </a:pPr>
            <a:r>
              <a:rPr lang="en-IN" sz="2400"/>
              <a:t>every year. But in the past few years, it has experienced an increase in credit loss. The</a:t>
            </a:r>
            <a:endParaRPr sz="2400"/>
          </a:p>
          <a:p>
            <a:pPr indent="0" lvl="0" marL="0" rtl="0" algn="just">
              <a:lnSpc>
                <a:spcPct val="90000"/>
              </a:lnSpc>
              <a:spcBef>
                <a:spcPts val="0"/>
              </a:spcBef>
              <a:spcAft>
                <a:spcPts val="0"/>
              </a:spcAft>
              <a:buClr>
                <a:schemeClr val="dk1"/>
              </a:buClr>
              <a:buSzPts val="1100"/>
              <a:buFont typeface="Arial"/>
              <a:buNone/>
            </a:pPr>
            <a:r>
              <a:rPr lang="en-IN" sz="2400"/>
              <a:t>CEO believes that the best strategy to mitigate credit risk is to ‘acquire the right</a:t>
            </a:r>
            <a:endParaRPr sz="2400"/>
          </a:p>
          <a:p>
            <a:pPr indent="0" lvl="0" marL="0" rtl="0" algn="just">
              <a:lnSpc>
                <a:spcPct val="90000"/>
              </a:lnSpc>
              <a:spcBef>
                <a:spcPts val="0"/>
              </a:spcBef>
              <a:spcAft>
                <a:spcPts val="0"/>
              </a:spcAft>
              <a:buClr>
                <a:schemeClr val="dk1"/>
              </a:buClr>
              <a:buSzPts val="1100"/>
              <a:buNone/>
            </a:pPr>
            <a:r>
              <a:rPr lang="en-IN" sz="2400"/>
              <a:t>customers’.</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Font typeface="Arial"/>
              <a:buNone/>
            </a:pPr>
            <a:r>
              <a:t/>
            </a:r>
            <a:endParaRPr sz="2400"/>
          </a:p>
          <a:p>
            <a:pPr indent="0" lvl="0" marL="0" rtl="0" algn="just">
              <a:lnSpc>
                <a:spcPct val="90000"/>
              </a:lnSpc>
              <a:spcBef>
                <a:spcPts val="0"/>
              </a:spcBef>
              <a:spcAft>
                <a:spcPts val="0"/>
              </a:spcAft>
              <a:buClr>
                <a:schemeClr val="dk1"/>
              </a:buClr>
              <a:buSzPts val="1100"/>
              <a:buFont typeface="Arial"/>
              <a:buNone/>
            </a:pPr>
            <a:r>
              <a:rPr lang="en-IN" sz="2400"/>
              <a:t>In this project, we will help CredX identify the right customers using predictive models.</a:t>
            </a:r>
            <a:endParaRPr sz="2400"/>
          </a:p>
          <a:p>
            <a:pPr indent="0" lvl="0" marL="0" rtl="0" algn="just">
              <a:lnSpc>
                <a:spcPct val="90000"/>
              </a:lnSpc>
              <a:spcBef>
                <a:spcPts val="0"/>
              </a:spcBef>
              <a:spcAft>
                <a:spcPts val="0"/>
              </a:spcAft>
              <a:buClr>
                <a:schemeClr val="dk1"/>
              </a:buClr>
              <a:buSzPts val="1100"/>
              <a:buFont typeface="Arial"/>
              <a:buNone/>
            </a:pPr>
            <a:r>
              <a:rPr lang="en-IN" sz="2400"/>
              <a:t>Using past data of the bank’s applicants, you need to determine the factors affecting</a:t>
            </a:r>
            <a:endParaRPr sz="2400"/>
          </a:p>
          <a:p>
            <a:pPr indent="0" lvl="0" marL="0" rtl="0" algn="just">
              <a:lnSpc>
                <a:spcPct val="90000"/>
              </a:lnSpc>
              <a:spcBef>
                <a:spcPts val="0"/>
              </a:spcBef>
              <a:spcAft>
                <a:spcPts val="0"/>
              </a:spcAft>
              <a:buClr>
                <a:schemeClr val="dk1"/>
              </a:buClr>
              <a:buSzPts val="1100"/>
              <a:buFont typeface="Arial"/>
              <a:buNone/>
            </a:pPr>
            <a:r>
              <a:rPr lang="en-IN" sz="2400"/>
              <a:t>credit risk, create strategies to mitigate the acquisition risk and assess the financial</a:t>
            </a:r>
            <a:endParaRPr sz="2400"/>
          </a:p>
          <a:p>
            <a:pPr indent="0" lvl="0" marL="0" rtl="0" algn="just">
              <a:lnSpc>
                <a:spcPct val="90000"/>
              </a:lnSpc>
              <a:spcBef>
                <a:spcPts val="0"/>
              </a:spcBef>
              <a:spcAft>
                <a:spcPts val="0"/>
              </a:spcAft>
              <a:buClr>
                <a:schemeClr val="dk1"/>
              </a:buClr>
              <a:buSzPts val="1100"/>
              <a:buFont typeface="Arial"/>
              <a:buNone/>
            </a:pPr>
            <a:r>
              <a:rPr lang="en-IN" sz="2400"/>
              <a:t>benefit of the project.</a:t>
            </a:r>
            <a:endParaRPr sz="2400"/>
          </a:p>
          <a:p>
            <a:pPr indent="0" lvl="0" marL="0" rtl="0" algn="l">
              <a:lnSpc>
                <a:spcPct val="90000"/>
              </a:lnSpc>
              <a:spcBef>
                <a:spcPts val="0"/>
              </a:spcBef>
              <a:spcAft>
                <a:spcPts val="0"/>
              </a:spcAft>
              <a:buClr>
                <a:schemeClr val="dk1"/>
              </a:buClr>
              <a:buSzPts val="1400"/>
              <a:buNone/>
            </a:pPr>
            <a:r>
              <a:t/>
            </a:r>
            <a:endParaRPr sz="1400"/>
          </a:p>
        </p:txBody>
      </p:sp>
      <p:sp>
        <p:nvSpPr>
          <p:cNvPr id="115" name="Google Shape;115;p15"/>
          <p:cNvSpPr txBox="1"/>
          <p:nvPr>
            <p:ph type="title"/>
          </p:nvPr>
        </p:nvSpPr>
        <p:spPr>
          <a:xfrm>
            <a:off x="1177825" y="640075"/>
            <a:ext cx="92724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a:t> </a:t>
            </a:r>
            <a:r>
              <a:rPr b="1" lang="en-IN" sz="2800"/>
              <a:t>Business Understanding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idx="1" type="body"/>
          </p:nvPr>
        </p:nvSpPr>
        <p:spPr>
          <a:xfrm>
            <a:off x="366949" y="1496276"/>
            <a:ext cx="11168700" cy="434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None/>
            </a:pPr>
            <a:r>
              <a:rPr lang="en-IN" sz="2400"/>
              <a:t>There are two data sets in this project — demographic and credit bureau data.</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rPr lang="en-IN" sz="2400"/>
              <a:t>Demographic/application data: This is obtained from the information provided by the</a:t>
            </a:r>
            <a:endParaRPr sz="2400"/>
          </a:p>
          <a:p>
            <a:pPr indent="0" lvl="0" marL="0" rtl="0" algn="just">
              <a:lnSpc>
                <a:spcPct val="90000"/>
              </a:lnSpc>
              <a:spcBef>
                <a:spcPts val="0"/>
              </a:spcBef>
              <a:spcAft>
                <a:spcPts val="0"/>
              </a:spcAft>
              <a:buClr>
                <a:schemeClr val="dk1"/>
              </a:buClr>
              <a:buSzPts val="1100"/>
              <a:buNone/>
            </a:pPr>
            <a:r>
              <a:rPr lang="en-IN" sz="2400"/>
              <a:t>applicants at the time of credit card application. It contains customer-level information</a:t>
            </a:r>
            <a:endParaRPr sz="2400"/>
          </a:p>
          <a:p>
            <a:pPr indent="0" lvl="0" marL="0" rtl="0" algn="just">
              <a:lnSpc>
                <a:spcPct val="90000"/>
              </a:lnSpc>
              <a:spcBef>
                <a:spcPts val="0"/>
              </a:spcBef>
              <a:spcAft>
                <a:spcPts val="0"/>
              </a:spcAft>
              <a:buClr>
                <a:schemeClr val="dk1"/>
              </a:buClr>
              <a:buSzPts val="1100"/>
              <a:buNone/>
            </a:pPr>
            <a:r>
              <a:rPr lang="en-IN" sz="2400"/>
              <a:t>on age, gender, income, marital status, etc.</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rPr lang="en-IN" sz="2400"/>
              <a:t>Credit bureau: This is taken from the credit bureau and contains variables such as</a:t>
            </a:r>
            <a:endParaRPr sz="2400"/>
          </a:p>
          <a:p>
            <a:pPr indent="0" lvl="0" marL="0" rtl="0" algn="just">
              <a:lnSpc>
                <a:spcPct val="90000"/>
              </a:lnSpc>
              <a:spcBef>
                <a:spcPts val="0"/>
              </a:spcBef>
              <a:spcAft>
                <a:spcPts val="0"/>
              </a:spcAft>
              <a:buClr>
                <a:schemeClr val="dk1"/>
              </a:buClr>
              <a:buSzPts val="1100"/>
              <a:buNone/>
            </a:pPr>
            <a:r>
              <a:rPr lang="en-IN" sz="2400"/>
              <a:t>'number of times 30 DPD or worse in last 3/6/12 months', 'outstanding balance', 'number</a:t>
            </a:r>
            <a:endParaRPr sz="2400"/>
          </a:p>
          <a:p>
            <a:pPr indent="0" lvl="0" marL="0" rtl="0" algn="just">
              <a:lnSpc>
                <a:spcPct val="90000"/>
              </a:lnSpc>
              <a:spcBef>
                <a:spcPts val="0"/>
              </a:spcBef>
              <a:spcAft>
                <a:spcPts val="0"/>
              </a:spcAft>
              <a:buClr>
                <a:schemeClr val="dk1"/>
              </a:buClr>
              <a:buSzPts val="1100"/>
              <a:buNone/>
            </a:pPr>
            <a:r>
              <a:rPr lang="en-IN" sz="2400"/>
              <a:t>of trades', etc.</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rPr lang="en-IN" sz="2400"/>
              <a:t>Both datasets have Performance Tag column which signifies whether the person has</a:t>
            </a:r>
            <a:endParaRPr sz="2400"/>
          </a:p>
          <a:p>
            <a:pPr indent="0" lvl="0" marL="0" rtl="0" algn="just">
              <a:lnSpc>
                <a:spcPct val="90000"/>
              </a:lnSpc>
              <a:spcBef>
                <a:spcPts val="0"/>
              </a:spcBef>
              <a:spcAft>
                <a:spcPts val="0"/>
              </a:spcAft>
              <a:buClr>
                <a:schemeClr val="dk1"/>
              </a:buClr>
              <a:buSzPts val="1100"/>
              <a:buNone/>
            </a:pPr>
            <a:r>
              <a:rPr lang="en-IN" sz="2400"/>
              <a:t>defaulted after getting a credit card</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l">
              <a:lnSpc>
                <a:spcPct val="90000"/>
              </a:lnSpc>
              <a:spcBef>
                <a:spcPts val="0"/>
              </a:spcBef>
              <a:spcAft>
                <a:spcPts val="0"/>
              </a:spcAft>
              <a:buClr>
                <a:schemeClr val="dk1"/>
              </a:buClr>
              <a:buSzPts val="1400"/>
              <a:buNone/>
            </a:pPr>
            <a:r>
              <a:t/>
            </a:r>
            <a:endParaRPr sz="1400"/>
          </a:p>
        </p:txBody>
      </p:sp>
      <p:sp>
        <p:nvSpPr>
          <p:cNvPr id="121" name="Google Shape;121;p16"/>
          <p:cNvSpPr txBox="1"/>
          <p:nvPr>
            <p:ph type="title"/>
          </p:nvPr>
        </p:nvSpPr>
        <p:spPr>
          <a:xfrm>
            <a:off x="1136469" y="6400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a:t> </a:t>
            </a:r>
            <a:r>
              <a:rPr b="1" lang="en-IN" sz="2800"/>
              <a:t>Data Understanding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idx="1" type="body"/>
          </p:nvPr>
        </p:nvSpPr>
        <p:spPr>
          <a:xfrm>
            <a:off x="594924" y="1876251"/>
            <a:ext cx="11168700" cy="4344300"/>
          </a:xfrm>
          <a:prstGeom prst="rect">
            <a:avLst/>
          </a:prstGeom>
          <a:noFill/>
          <a:ln>
            <a:noFill/>
          </a:ln>
        </p:spPr>
        <p:txBody>
          <a:bodyPr anchorCtr="0" anchor="t" bIns="45700" lIns="91425" spcFirstLastPara="1" rIns="91425" wrap="square" tIns="45700">
            <a:noAutofit/>
          </a:bodyPr>
          <a:lstStyle/>
          <a:p>
            <a:pPr indent="-381000" lvl="0" marL="457200" rtl="0" algn="just">
              <a:lnSpc>
                <a:spcPct val="90000"/>
              </a:lnSpc>
              <a:spcBef>
                <a:spcPts val="0"/>
              </a:spcBef>
              <a:spcAft>
                <a:spcPts val="0"/>
              </a:spcAft>
              <a:buSzPts val="2400"/>
              <a:buChar char="•"/>
            </a:pPr>
            <a:r>
              <a:rPr lang="en-IN" sz="2400"/>
              <a:t>Demographic Data</a:t>
            </a:r>
            <a:endParaRPr sz="2400"/>
          </a:p>
          <a:p>
            <a:pPr indent="-381000" lvl="1" marL="914400" rtl="0" algn="just">
              <a:lnSpc>
                <a:spcPct val="90000"/>
              </a:lnSpc>
              <a:spcBef>
                <a:spcPts val="0"/>
              </a:spcBef>
              <a:spcAft>
                <a:spcPts val="0"/>
              </a:spcAft>
              <a:buSzPts val="2400"/>
              <a:buChar char="•"/>
            </a:pPr>
            <a:r>
              <a:rPr lang="en-IN" sz="2400"/>
              <a:t>Rows - 71295</a:t>
            </a:r>
            <a:endParaRPr sz="2400"/>
          </a:p>
          <a:p>
            <a:pPr indent="-381000" lvl="1" marL="914400" rtl="0" algn="just">
              <a:lnSpc>
                <a:spcPct val="90000"/>
              </a:lnSpc>
              <a:spcBef>
                <a:spcPts val="0"/>
              </a:spcBef>
              <a:spcAft>
                <a:spcPts val="0"/>
              </a:spcAft>
              <a:buSzPts val="2400"/>
              <a:buChar char="•"/>
            </a:pPr>
            <a:r>
              <a:rPr lang="en-IN" sz="2400"/>
              <a:t>Columns- 12</a:t>
            </a:r>
            <a:endParaRPr sz="2400"/>
          </a:p>
          <a:p>
            <a:pPr indent="0" lvl="0" marL="914400" rtl="0" algn="just">
              <a:lnSpc>
                <a:spcPct val="90000"/>
              </a:lnSpc>
              <a:spcBef>
                <a:spcPts val="0"/>
              </a:spcBef>
              <a:spcAft>
                <a:spcPts val="0"/>
              </a:spcAft>
              <a:buSzPts val="1800"/>
              <a:buNone/>
            </a:pPr>
            <a:r>
              <a:t/>
            </a:r>
            <a:endParaRPr/>
          </a:p>
          <a:p>
            <a:pPr indent="-381000" lvl="0" marL="457200" rtl="0" algn="just">
              <a:lnSpc>
                <a:spcPct val="90000"/>
              </a:lnSpc>
              <a:spcBef>
                <a:spcPts val="0"/>
              </a:spcBef>
              <a:spcAft>
                <a:spcPts val="0"/>
              </a:spcAft>
              <a:buSzPts val="2400"/>
              <a:buChar char="•"/>
            </a:pPr>
            <a:r>
              <a:rPr lang="en-IN" sz="2400"/>
              <a:t>Credit Bureau Data </a:t>
            </a:r>
            <a:endParaRPr sz="2400"/>
          </a:p>
          <a:p>
            <a:pPr indent="-381000" lvl="1" marL="914400" rtl="0" algn="just">
              <a:lnSpc>
                <a:spcPct val="90000"/>
              </a:lnSpc>
              <a:spcBef>
                <a:spcPts val="0"/>
              </a:spcBef>
              <a:spcAft>
                <a:spcPts val="0"/>
              </a:spcAft>
              <a:buSzPts val="2400"/>
              <a:buChar char="•"/>
            </a:pPr>
            <a:r>
              <a:rPr lang="en-IN" sz="2400"/>
              <a:t>Rows - 71295</a:t>
            </a:r>
            <a:endParaRPr sz="2400"/>
          </a:p>
          <a:p>
            <a:pPr indent="-381000" lvl="1" marL="914400" rtl="0" algn="just">
              <a:lnSpc>
                <a:spcPct val="90000"/>
              </a:lnSpc>
              <a:spcBef>
                <a:spcPts val="0"/>
              </a:spcBef>
              <a:spcAft>
                <a:spcPts val="0"/>
              </a:spcAft>
              <a:buSzPts val="2400"/>
              <a:buChar char="•"/>
            </a:pPr>
            <a:r>
              <a:rPr lang="en-IN" sz="2400"/>
              <a:t>Columns- 19</a:t>
            </a:r>
            <a:endParaRPr sz="2400"/>
          </a:p>
          <a:p>
            <a:pPr indent="0" lvl="0" marL="457200" rtl="0" algn="just">
              <a:lnSpc>
                <a:spcPct val="90000"/>
              </a:lnSpc>
              <a:spcBef>
                <a:spcPts val="0"/>
              </a:spcBef>
              <a:spcAft>
                <a:spcPts val="0"/>
              </a:spcAft>
              <a:buSzPts val="1800"/>
              <a:buNone/>
            </a:pPr>
            <a:r>
              <a:t/>
            </a:r>
            <a:endParaRPr sz="2400"/>
          </a:p>
          <a:p>
            <a:pPr indent="-381000" lvl="0" marL="457200" rtl="0" algn="just">
              <a:lnSpc>
                <a:spcPct val="90000"/>
              </a:lnSpc>
              <a:spcBef>
                <a:spcPts val="0"/>
              </a:spcBef>
              <a:spcAft>
                <a:spcPts val="0"/>
              </a:spcAft>
              <a:buSzPts val="2400"/>
              <a:buChar char="•"/>
            </a:pPr>
            <a:r>
              <a:rPr lang="en-IN" sz="2400"/>
              <a:t>71292 Unique values are found in both datasets. </a:t>
            </a:r>
            <a:endParaRPr sz="2400"/>
          </a:p>
          <a:p>
            <a:pPr indent="-381000" lvl="0" marL="457200" rtl="0" algn="just">
              <a:lnSpc>
                <a:spcPct val="90000"/>
              </a:lnSpc>
              <a:spcBef>
                <a:spcPts val="0"/>
              </a:spcBef>
              <a:spcAft>
                <a:spcPts val="0"/>
              </a:spcAft>
              <a:buSzPts val="2400"/>
              <a:buChar char="•"/>
            </a:pPr>
            <a:r>
              <a:rPr lang="en-IN" sz="2400"/>
              <a:t>There are 3 Duplicate records in both.</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l">
              <a:lnSpc>
                <a:spcPct val="90000"/>
              </a:lnSpc>
              <a:spcBef>
                <a:spcPts val="0"/>
              </a:spcBef>
              <a:spcAft>
                <a:spcPts val="0"/>
              </a:spcAft>
              <a:buClr>
                <a:schemeClr val="dk1"/>
              </a:buClr>
              <a:buSzPts val="1400"/>
              <a:buNone/>
            </a:pPr>
            <a:r>
              <a:t/>
            </a:r>
            <a:endParaRPr sz="1400"/>
          </a:p>
        </p:txBody>
      </p:sp>
      <p:sp>
        <p:nvSpPr>
          <p:cNvPr id="127" name="Google Shape;127;p17"/>
          <p:cNvSpPr txBox="1"/>
          <p:nvPr>
            <p:ph type="title"/>
          </p:nvPr>
        </p:nvSpPr>
        <p:spPr>
          <a:xfrm>
            <a:off x="1136469" y="6400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a:t> </a:t>
            </a:r>
            <a:r>
              <a:rPr b="1" lang="en-IN" sz="2800"/>
              <a:t>Data Understanding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idx="1" type="body"/>
          </p:nvPr>
        </p:nvSpPr>
        <p:spPr>
          <a:xfrm>
            <a:off x="511649" y="1408851"/>
            <a:ext cx="11168700" cy="4344300"/>
          </a:xfrm>
          <a:prstGeom prst="rect">
            <a:avLst/>
          </a:prstGeom>
          <a:noFill/>
          <a:ln>
            <a:noFill/>
          </a:ln>
        </p:spPr>
        <p:txBody>
          <a:bodyPr anchorCtr="0" anchor="t" bIns="45700" lIns="91425" spcFirstLastPara="1" rIns="91425" wrap="square" tIns="45700">
            <a:noAutofit/>
          </a:bodyPr>
          <a:lstStyle/>
          <a:p>
            <a:pPr indent="-381000" lvl="0" marL="457200" rtl="0" algn="just">
              <a:lnSpc>
                <a:spcPct val="90000"/>
              </a:lnSpc>
              <a:spcBef>
                <a:spcPts val="0"/>
              </a:spcBef>
              <a:spcAft>
                <a:spcPts val="0"/>
              </a:spcAft>
              <a:buSzPts val="2400"/>
              <a:buChar char="•"/>
            </a:pPr>
            <a:r>
              <a:rPr lang="en-IN" sz="2400"/>
              <a:t>Remove the duplicate rows in both the datasets.</a:t>
            </a:r>
            <a:endParaRPr sz="2400"/>
          </a:p>
          <a:p>
            <a:pPr indent="-381000" lvl="0" marL="457200" rtl="0" algn="just">
              <a:lnSpc>
                <a:spcPct val="90000"/>
              </a:lnSpc>
              <a:spcBef>
                <a:spcPts val="0"/>
              </a:spcBef>
              <a:spcAft>
                <a:spcPts val="0"/>
              </a:spcAft>
              <a:buSzPts val="2400"/>
              <a:buChar char="•"/>
            </a:pPr>
            <a:r>
              <a:rPr lang="en-IN" sz="2400"/>
              <a:t>Merge both the datasets into one.</a:t>
            </a:r>
            <a:endParaRPr sz="2400"/>
          </a:p>
          <a:p>
            <a:pPr indent="-381000" lvl="0" marL="457200" rtl="0" algn="just">
              <a:lnSpc>
                <a:spcPct val="90000"/>
              </a:lnSpc>
              <a:spcBef>
                <a:spcPts val="0"/>
              </a:spcBef>
              <a:spcAft>
                <a:spcPts val="0"/>
              </a:spcAft>
              <a:buSzPts val="2400"/>
              <a:buChar char="•"/>
            </a:pPr>
            <a:r>
              <a:rPr lang="en-IN" sz="2400"/>
              <a:t>Remove all the records with Age less than 18 as only people above age 18 can</a:t>
            </a:r>
            <a:endParaRPr sz="2400"/>
          </a:p>
          <a:p>
            <a:pPr indent="-381000" lvl="0" marL="457200" rtl="0" algn="just">
              <a:lnSpc>
                <a:spcPct val="90000"/>
              </a:lnSpc>
              <a:spcBef>
                <a:spcPts val="0"/>
              </a:spcBef>
              <a:spcAft>
                <a:spcPts val="0"/>
              </a:spcAft>
              <a:buSzPts val="2400"/>
              <a:buChar char="•"/>
            </a:pPr>
            <a:r>
              <a:rPr lang="en-IN" sz="2400"/>
              <a:t>apply for credit cards.</a:t>
            </a:r>
            <a:endParaRPr sz="2400"/>
          </a:p>
          <a:p>
            <a:pPr indent="-381000" lvl="0" marL="457200" rtl="0" algn="just">
              <a:lnSpc>
                <a:spcPct val="90000"/>
              </a:lnSpc>
              <a:spcBef>
                <a:spcPts val="0"/>
              </a:spcBef>
              <a:spcAft>
                <a:spcPts val="0"/>
              </a:spcAft>
              <a:buSzPts val="2400"/>
              <a:buChar char="•"/>
            </a:pPr>
            <a:r>
              <a:rPr lang="en-IN" sz="2400"/>
              <a:t>Remove all the records where Income less than or equal to 0 as it is not possible</a:t>
            </a:r>
            <a:endParaRPr sz="2400"/>
          </a:p>
          <a:p>
            <a:pPr indent="0" lvl="0" marL="457200" rtl="0" algn="just">
              <a:lnSpc>
                <a:spcPct val="90000"/>
              </a:lnSpc>
              <a:spcBef>
                <a:spcPts val="0"/>
              </a:spcBef>
              <a:spcAft>
                <a:spcPts val="0"/>
              </a:spcAft>
              <a:buSzPts val="1800"/>
              <a:buNone/>
            </a:pPr>
            <a:r>
              <a:rPr lang="en-IN" sz="2400"/>
              <a:t>to have negative income. This constitutes only a negligible size of the entire</a:t>
            </a:r>
            <a:endParaRPr sz="2400"/>
          </a:p>
          <a:p>
            <a:pPr indent="0" lvl="0" marL="457200" rtl="0" algn="just">
              <a:lnSpc>
                <a:spcPct val="90000"/>
              </a:lnSpc>
              <a:spcBef>
                <a:spcPts val="0"/>
              </a:spcBef>
              <a:spcAft>
                <a:spcPts val="0"/>
              </a:spcAft>
              <a:buSzPts val="1800"/>
              <a:buNone/>
            </a:pPr>
            <a:r>
              <a:rPr lang="en-IN" sz="2400"/>
              <a:t>dataset, hence it can be removed.</a:t>
            </a:r>
            <a:endParaRPr sz="2400"/>
          </a:p>
          <a:p>
            <a:pPr indent="-381000" lvl="0" marL="457200" rtl="0" algn="just">
              <a:lnSpc>
                <a:spcPct val="90000"/>
              </a:lnSpc>
              <a:spcBef>
                <a:spcPts val="0"/>
              </a:spcBef>
              <a:spcAft>
                <a:spcPts val="0"/>
              </a:spcAft>
              <a:buSzPts val="2400"/>
              <a:buChar char="•"/>
            </a:pPr>
            <a:r>
              <a:rPr lang="en-IN" sz="2400"/>
              <a:t>Check for NA Values</a:t>
            </a:r>
            <a:endParaRPr sz="2400"/>
          </a:p>
          <a:p>
            <a:pPr indent="-381000" lvl="0" marL="457200" rtl="0" algn="just">
              <a:lnSpc>
                <a:spcPct val="90000"/>
              </a:lnSpc>
              <a:spcBef>
                <a:spcPts val="0"/>
              </a:spcBef>
              <a:spcAft>
                <a:spcPts val="0"/>
              </a:spcAft>
              <a:buSzPts val="2400"/>
              <a:buChar char="•"/>
            </a:pPr>
            <a:r>
              <a:rPr lang="en-IN" sz="2400"/>
              <a:t>Performance tag has many NA values which indicate they were rejected at the</a:t>
            </a:r>
            <a:endParaRPr sz="2400"/>
          </a:p>
          <a:p>
            <a:pPr indent="0" lvl="0" marL="457200" rtl="0" algn="just">
              <a:lnSpc>
                <a:spcPct val="90000"/>
              </a:lnSpc>
              <a:spcBef>
                <a:spcPts val="0"/>
              </a:spcBef>
              <a:spcAft>
                <a:spcPts val="0"/>
              </a:spcAft>
              <a:buSzPts val="1800"/>
              <a:buNone/>
            </a:pPr>
            <a:r>
              <a:rPr lang="en-IN" sz="2400"/>
              <a:t>onset. Separate these records as a individual dataset and use it later to test the</a:t>
            </a:r>
            <a:endParaRPr sz="2400"/>
          </a:p>
          <a:p>
            <a:pPr indent="0" lvl="0" marL="457200" rtl="0" algn="just">
              <a:lnSpc>
                <a:spcPct val="90000"/>
              </a:lnSpc>
              <a:spcBef>
                <a:spcPts val="0"/>
              </a:spcBef>
              <a:spcAft>
                <a:spcPts val="0"/>
              </a:spcAft>
              <a:buSzPts val="1800"/>
              <a:buNone/>
            </a:pPr>
            <a:r>
              <a:rPr lang="en-IN" sz="2400"/>
              <a:t>model and remove other records with NA values.</a:t>
            </a:r>
            <a:endParaRPr sz="2400"/>
          </a:p>
          <a:p>
            <a:pPr indent="-381000" lvl="0" marL="457200" rtl="0" algn="just">
              <a:lnSpc>
                <a:spcPct val="90000"/>
              </a:lnSpc>
              <a:spcBef>
                <a:spcPts val="0"/>
              </a:spcBef>
              <a:spcAft>
                <a:spcPts val="0"/>
              </a:spcAft>
              <a:buSzPts val="2400"/>
              <a:buChar char="•"/>
            </a:pPr>
            <a:r>
              <a:rPr lang="en-IN" sz="2400"/>
              <a:t>Balanced the dataset using SMOTE Package in R, since the number of records corresponding to non default customers is very less and this will improve the model accuracy.</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l">
              <a:lnSpc>
                <a:spcPct val="90000"/>
              </a:lnSpc>
              <a:spcBef>
                <a:spcPts val="0"/>
              </a:spcBef>
              <a:spcAft>
                <a:spcPts val="0"/>
              </a:spcAft>
              <a:buClr>
                <a:schemeClr val="dk1"/>
              </a:buClr>
              <a:buSzPts val="1400"/>
              <a:buNone/>
            </a:pPr>
            <a:r>
              <a:t/>
            </a:r>
            <a:endParaRPr sz="1400"/>
          </a:p>
        </p:txBody>
      </p:sp>
      <p:sp>
        <p:nvSpPr>
          <p:cNvPr id="133" name="Google Shape;133;p18"/>
          <p:cNvSpPr txBox="1"/>
          <p:nvPr>
            <p:ph type="title"/>
          </p:nvPr>
        </p:nvSpPr>
        <p:spPr>
          <a:xfrm>
            <a:off x="1439094" y="400655"/>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Data cleaning and preparation</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idx="1" type="body"/>
          </p:nvPr>
        </p:nvSpPr>
        <p:spPr>
          <a:xfrm>
            <a:off x="511649" y="1408851"/>
            <a:ext cx="11168700" cy="434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None/>
            </a:pPr>
            <a:r>
              <a:rPr lang="en-IN" sz="2400"/>
              <a:t>Outliers were found in the following fields and were treated using the quantile</a:t>
            </a:r>
            <a:endParaRPr sz="2400"/>
          </a:p>
          <a:p>
            <a:pPr indent="0" lvl="0" marL="0" rtl="0" algn="just">
              <a:lnSpc>
                <a:spcPct val="90000"/>
              </a:lnSpc>
              <a:spcBef>
                <a:spcPts val="0"/>
              </a:spcBef>
              <a:spcAft>
                <a:spcPts val="0"/>
              </a:spcAft>
              <a:buClr>
                <a:schemeClr val="dk1"/>
              </a:buClr>
              <a:buSzPts val="1100"/>
              <a:buNone/>
            </a:pPr>
            <a:r>
              <a:rPr lang="en-IN" sz="2400"/>
              <a:t>method.</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381000" lvl="0" marL="457200" rtl="0" algn="just">
              <a:lnSpc>
                <a:spcPct val="90000"/>
              </a:lnSpc>
              <a:spcBef>
                <a:spcPts val="0"/>
              </a:spcBef>
              <a:spcAft>
                <a:spcPts val="0"/>
              </a:spcAft>
              <a:buSzPts val="2400"/>
              <a:buChar char="•"/>
            </a:pPr>
            <a:r>
              <a:rPr lang="en-IN" sz="2400"/>
              <a:t>No.of.months.in.current.company- Sudden jump from 99% to 100%. Cap values to 74</a:t>
            </a:r>
            <a:endParaRPr sz="2400"/>
          </a:p>
          <a:p>
            <a:pPr indent="-381000" lvl="0" marL="457200" rtl="0" algn="just">
              <a:lnSpc>
                <a:spcPct val="90000"/>
              </a:lnSpc>
              <a:spcBef>
                <a:spcPts val="0"/>
              </a:spcBef>
              <a:spcAft>
                <a:spcPts val="0"/>
              </a:spcAft>
              <a:buSzPts val="2400"/>
              <a:buChar char="•"/>
            </a:pPr>
            <a:r>
              <a:rPr lang="en-IN" sz="2400"/>
              <a:t>Avgas.CC.Utilization.in.last.12.months- Sudden jump from 94% to 95%. Cap values to 91</a:t>
            </a:r>
            <a:endParaRPr sz="2400"/>
          </a:p>
          <a:p>
            <a:pPr indent="-381000" lvl="0" marL="457200" rtl="0" algn="just">
              <a:lnSpc>
                <a:spcPct val="90000"/>
              </a:lnSpc>
              <a:spcBef>
                <a:spcPts val="0"/>
              </a:spcBef>
              <a:spcAft>
                <a:spcPts val="0"/>
              </a:spcAft>
              <a:buSzPts val="2400"/>
              <a:buChar char="•"/>
            </a:pPr>
            <a:r>
              <a:rPr lang="en-IN" sz="2400"/>
              <a:t>Total.No.of.Trades- Sudden jump from 99% to 100%. Cap values to 31</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just">
              <a:lnSpc>
                <a:spcPct val="90000"/>
              </a:lnSpc>
              <a:spcBef>
                <a:spcPts val="0"/>
              </a:spcBef>
              <a:spcAft>
                <a:spcPts val="0"/>
              </a:spcAft>
              <a:buClr>
                <a:schemeClr val="dk1"/>
              </a:buClr>
              <a:buSzPts val="1100"/>
              <a:buNone/>
            </a:pPr>
            <a:r>
              <a:t/>
            </a:r>
            <a:endParaRPr sz="2400"/>
          </a:p>
          <a:p>
            <a:pPr indent="0" lvl="0" marL="0" rtl="0" algn="l">
              <a:lnSpc>
                <a:spcPct val="90000"/>
              </a:lnSpc>
              <a:spcBef>
                <a:spcPts val="0"/>
              </a:spcBef>
              <a:spcAft>
                <a:spcPts val="0"/>
              </a:spcAft>
              <a:buClr>
                <a:schemeClr val="dk1"/>
              </a:buClr>
              <a:buSzPts val="1400"/>
              <a:buFont typeface="Arial"/>
              <a:buNone/>
            </a:pPr>
            <a:r>
              <a:t/>
            </a:r>
            <a:endParaRPr sz="1400"/>
          </a:p>
        </p:txBody>
      </p:sp>
      <p:sp>
        <p:nvSpPr>
          <p:cNvPr id="139" name="Google Shape;139;p19"/>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Find Outliers</a:t>
            </a:r>
            <a:endParaRPr b="1" sz="2800"/>
          </a:p>
        </p:txBody>
      </p:sp>
      <p:pic>
        <p:nvPicPr>
          <p:cNvPr id="140" name="Google Shape;140;p19"/>
          <p:cNvPicPr preferRelativeResize="0"/>
          <p:nvPr/>
        </p:nvPicPr>
        <p:blipFill rotWithShape="1">
          <a:blip r:embed="rId3">
            <a:alphaModFix/>
          </a:blip>
          <a:srcRect b="0" l="0" r="0" t="0"/>
          <a:stretch/>
        </p:blipFill>
        <p:spPr>
          <a:xfrm>
            <a:off x="0" y="2437488"/>
            <a:ext cx="3989475" cy="2287024"/>
          </a:xfrm>
          <a:prstGeom prst="rect">
            <a:avLst/>
          </a:prstGeom>
          <a:noFill/>
          <a:ln>
            <a:noFill/>
          </a:ln>
        </p:spPr>
      </p:pic>
      <p:pic>
        <p:nvPicPr>
          <p:cNvPr id="141" name="Google Shape;141;p19"/>
          <p:cNvPicPr preferRelativeResize="0"/>
          <p:nvPr/>
        </p:nvPicPr>
        <p:blipFill rotWithShape="1">
          <a:blip r:embed="rId4">
            <a:alphaModFix/>
          </a:blip>
          <a:srcRect b="0" l="0" r="0" t="0"/>
          <a:stretch/>
        </p:blipFill>
        <p:spPr>
          <a:xfrm>
            <a:off x="3989474" y="2437504"/>
            <a:ext cx="4233934" cy="2287000"/>
          </a:xfrm>
          <a:prstGeom prst="rect">
            <a:avLst/>
          </a:prstGeom>
          <a:noFill/>
          <a:ln>
            <a:noFill/>
          </a:ln>
        </p:spPr>
      </p:pic>
      <p:pic>
        <p:nvPicPr>
          <p:cNvPr id="142" name="Google Shape;142;p19"/>
          <p:cNvPicPr preferRelativeResize="0"/>
          <p:nvPr/>
        </p:nvPicPr>
        <p:blipFill rotWithShape="1">
          <a:blip r:embed="rId5">
            <a:alphaModFix/>
          </a:blip>
          <a:srcRect b="0" l="0" r="0" t="0"/>
          <a:stretch/>
        </p:blipFill>
        <p:spPr>
          <a:xfrm>
            <a:off x="7978984" y="2447700"/>
            <a:ext cx="4233891" cy="228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idx="1" type="body"/>
          </p:nvPr>
        </p:nvSpPr>
        <p:spPr>
          <a:xfrm>
            <a:off x="511649" y="1408851"/>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t/>
            </a:r>
            <a:endParaRPr sz="1400"/>
          </a:p>
        </p:txBody>
      </p:sp>
      <p:sp>
        <p:nvSpPr>
          <p:cNvPr id="148" name="Google Shape;148;p20"/>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Insights from EDA</a:t>
            </a:r>
            <a:endParaRPr b="1" sz="2800"/>
          </a:p>
        </p:txBody>
      </p:sp>
      <p:pic>
        <p:nvPicPr>
          <p:cNvPr id="149" name="Google Shape;149;p20"/>
          <p:cNvPicPr preferRelativeResize="0"/>
          <p:nvPr/>
        </p:nvPicPr>
        <p:blipFill rotWithShape="1">
          <a:blip r:embed="rId3">
            <a:alphaModFix/>
          </a:blip>
          <a:srcRect b="0" l="0" r="0" t="0"/>
          <a:stretch/>
        </p:blipFill>
        <p:spPr>
          <a:xfrm>
            <a:off x="379950" y="1371200"/>
            <a:ext cx="5509201" cy="4419600"/>
          </a:xfrm>
          <a:prstGeom prst="rect">
            <a:avLst/>
          </a:prstGeom>
          <a:noFill/>
          <a:ln>
            <a:noFill/>
          </a:ln>
        </p:spPr>
      </p:pic>
      <p:pic>
        <p:nvPicPr>
          <p:cNvPr id="150" name="Google Shape;150;p20"/>
          <p:cNvPicPr preferRelativeResize="0"/>
          <p:nvPr/>
        </p:nvPicPr>
        <p:blipFill rotWithShape="1">
          <a:blip r:embed="rId4">
            <a:alphaModFix/>
          </a:blip>
          <a:srcRect b="0" l="0" r="0" t="0"/>
          <a:stretch/>
        </p:blipFill>
        <p:spPr>
          <a:xfrm>
            <a:off x="5813150" y="1371200"/>
            <a:ext cx="5962175" cy="4419600"/>
          </a:xfrm>
          <a:prstGeom prst="rect">
            <a:avLst/>
          </a:prstGeom>
          <a:noFill/>
          <a:ln>
            <a:noFill/>
          </a:ln>
        </p:spPr>
      </p:pic>
      <p:sp>
        <p:nvSpPr>
          <p:cNvPr id="151" name="Google Shape;151;p20"/>
          <p:cNvSpPr txBox="1"/>
          <p:nvPr/>
        </p:nvSpPr>
        <p:spPr>
          <a:xfrm>
            <a:off x="511650" y="5753150"/>
            <a:ext cx="6402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Low Income group people tends to default slightly more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compared to high or middle income group</a:t>
            </a:r>
            <a:endParaRPr b="0" i="0" sz="1400" u="none" cap="none" strike="noStrike">
              <a:solidFill>
                <a:srgbClr val="000000"/>
              </a:solidFill>
              <a:latin typeface="Arial"/>
              <a:ea typeface="Arial"/>
              <a:cs typeface="Arial"/>
              <a:sym typeface="Arial"/>
            </a:endParaRPr>
          </a:p>
        </p:txBody>
      </p:sp>
      <p:sp>
        <p:nvSpPr>
          <p:cNvPr id="152" name="Google Shape;152;p20"/>
          <p:cNvSpPr txBox="1"/>
          <p:nvPr/>
        </p:nvSpPr>
        <p:spPr>
          <a:xfrm>
            <a:off x="6382100" y="5753150"/>
            <a:ext cx="48243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People whose residence type is not disclosed seem to default less.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idx="1" type="body"/>
          </p:nvPr>
        </p:nvSpPr>
        <p:spPr>
          <a:xfrm>
            <a:off x="511649" y="1446501"/>
            <a:ext cx="11168700" cy="434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t/>
            </a:r>
            <a:endParaRPr sz="1400"/>
          </a:p>
          <a:p>
            <a:pPr indent="0" lvl="0" marL="0" rtl="0" algn="l">
              <a:lnSpc>
                <a:spcPct val="90000"/>
              </a:lnSpc>
              <a:spcBef>
                <a:spcPts val="0"/>
              </a:spcBef>
              <a:spcAft>
                <a:spcPts val="0"/>
              </a:spcAft>
              <a:buClr>
                <a:schemeClr val="dk1"/>
              </a:buClr>
              <a:buSzPts val="1400"/>
              <a:buNone/>
            </a:pPr>
            <a:r>
              <a:t/>
            </a:r>
            <a:endParaRPr sz="1400"/>
          </a:p>
        </p:txBody>
      </p:sp>
      <p:sp>
        <p:nvSpPr>
          <p:cNvPr id="158" name="Google Shape;158;p21"/>
          <p:cNvSpPr txBox="1"/>
          <p:nvPr>
            <p:ph type="title"/>
          </p:nvPr>
        </p:nvSpPr>
        <p:spPr>
          <a:xfrm>
            <a:off x="1439094" y="343680"/>
            <a:ext cx="9313800" cy="85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2800"/>
              <a:t>Insights from EDA</a:t>
            </a:r>
            <a:endParaRPr b="1" sz="2800"/>
          </a:p>
        </p:txBody>
      </p:sp>
      <p:sp>
        <p:nvSpPr>
          <p:cNvPr id="159" name="Google Shape;159;p21"/>
          <p:cNvSpPr txBox="1"/>
          <p:nvPr/>
        </p:nvSpPr>
        <p:spPr>
          <a:xfrm>
            <a:off x="815550" y="5753150"/>
            <a:ext cx="4313700" cy="108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People with Education as others or undisclosed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education details tend to default credit cards more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compared to other groups.</a:t>
            </a:r>
            <a:endParaRPr b="0" i="0" sz="1400" u="none" cap="none" strike="noStrike">
              <a:solidFill>
                <a:srgbClr val="000000"/>
              </a:solidFill>
              <a:latin typeface="Arial"/>
              <a:ea typeface="Arial"/>
              <a:cs typeface="Arial"/>
              <a:sym typeface="Arial"/>
            </a:endParaRPr>
          </a:p>
        </p:txBody>
      </p:sp>
      <p:pic>
        <p:nvPicPr>
          <p:cNvPr id="160" name="Google Shape;160;p21"/>
          <p:cNvPicPr preferRelativeResize="0"/>
          <p:nvPr/>
        </p:nvPicPr>
        <p:blipFill rotWithShape="1">
          <a:blip r:embed="rId3">
            <a:alphaModFix/>
          </a:blip>
          <a:srcRect b="0" l="0" r="0" t="0"/>
          <a:stretch/>
        </p:blipFill>
        <p:spPr>
          <a:xfrm>
            <a:off x="257650" y="1199875"/>
            <a:ext cx="5876449" cy="4590925"/>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a:off x="6134100" y="1375487"/>
            <a:ext cx="5740400" cy="4486325"/>
          </a:xfrm>
          <a:prstGeom prst="rect">
            <a:avLst/>
          </a:prstGeom>
          <a:noFill/>
          <a:ln>
            <a:noFill/>
          </a:ln>
        </p:spPr>
      </p:pic>
      <p:sp>
        <p:nvSpPr>
          <p:cNvPr id="162" name="Google Shape;162;p21"/>
          <p:cNvSpPr txBox="1"/>
          <p:nvPr/>
        </p:nvSpPr>
        <p:spPr>
          <a:xfrm>
            <a:off x="6527250" y="5790800"/>
            <a:ext cx="5153100" cy="9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People who tend to default also tend to have a higher number of Inquiries in the past 6 months.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