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76" r:id="rId7"/>
    <p:sldId id="288" r:id="rId8"/>
    <p:sldId id="289" r:id="rId9"/>
    <p:sldId id="290" r:id="rId10"/>
    <p:sldId id="261" r:id="rId11"/>
    <p:sldId id="277" r:id="rId12"/>
    <p:sldId id="272" r:id="rId13"/>
    <p:sldId id="293" r:id="rId14"/>
    <p:sldId id="278" r:id="rId15"/>
    <p:sldId id="265" r:id="rId16"/>
    <p:sldId id="266" r:id="rId17"/>
    <p:sldId id="274" r:id="rId18"/>
    <p:sldId id="291" r:id="rId19"/>
    <p:sldId id="292" r:id="rId20"/>
    <p:sldId id="294" r:id="rId21"/>
    <p:sldId id="295" r:id="rId22"/>
    <p:sldId id="287" r:id="rId23"/>
    <p:sldId id="270" r:id="rId24"/>
    <p:sldId id="271" r:id="rId2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15" autoAdjust="0"/>
  </p:normalViewPr>
  <p:slideViewPr>
    <p:cSldViewPr snapToGrid="0">
      <p:cViewPr varScale="1">
        <p:scale>
          <a:sx n="101" d="100"/>
          <a:sy n="101" d="100"/>
        </p:scale>
        <p:origin x="954"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EA38-0A42-4F3C-A138-D9EA00282201}" type="datetimeFigureOut">
              <a:rPr lang="en-IN" smtClean="0"/>
              <a:pPr/>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8FB9-A7F1-4552-84D6-43BB65A2D13F}" type="slidenum">
              <a:rPr lang="en-IN" smtClean="0"/>
              <a:pPr/>
              <a:t>‹#›</a:t>
            </a:fld>
            <a:endParaRPr lang="en-IN"/>
          </a:p>
        </p:txBody>
      </p:sp>
    </p:spTree>
    <p:extLst>
      <p:ext uri="{BB962C8B-B14F-4D97-AF65-F5344CB8AC3E}">
        <p14:creationId xmlns:p14="http://schemas.microsoft.com/office/powerpoint/2010/main" val="298348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F568FB9-A7F1-4552-84D6-43BB65A2D13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568FB9-A7F1-4552-84D6-43BB65A2D13F}" type="slidenum">
              <a:rPr lang="en-IN" smtClean="0"/>
              <a:pPr/>
              <a:t>4</a:t>
            </a:fld>
            <a:endParaRPr lang="en-IN"/>
          </a:p>
        </p:txBody>
      </p:sp>
    </p:spTree>
    <p:extLst>
      <p:ext uri="{BB962C8B-B14F-4D97-AF65-F5344CB8AC3E}">
        <p14:creationId xmlns:p14="http://schemas.microsoft.com/office/powerpoint/2010/main" val="498158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35D996B-1D73-490F-8D15-B56FF3A37CAF}" type="datetime1">
              <a:rPr lang="en-IN" smtClean="0"/>
              <a:pPr/>
              <a:t>24-04-2023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9E210A-5164-42C3-AE1F-F23C0BE54F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E214F3-D9AA-4AB2-8C03-E249AAEFA108}" type="datetime1">
              <a:rPr lang="en-IN" smtClean="0"/>
              <a:pPr/>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DF4488-1743-4E0B-AF4C-161E6D9155F4}" type="datetime1">
              <a:rPr lang="en-IN" smtClean="0"/>
              <a:pPr/>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B4A185-6CA3-4B90-B071-784998567D8A}" type="datetime1">
              <a:rPr lang="en-IN" smtClean="0"/>
              <a:pPr/>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57169AE-7F55-4BAB-B79A-E8B5BDFED340}" type="datetime1">
              <a:rPr lang="en-IN" smtClean="0"/>
              <a:pPr/>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546F3F-3DCA-4159-98D2-AA8DD6ED24A6}" type="datetime1">
              <a:rPr lang="en-IN" smtClean="0"/>
              <a:pPr/>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517FFB-4F69-44B5-B56F-A96F482EEC7F}" type="datetime1">
              <a:rPr lang="en-IN" smtClean="0"/>
              <a:pPr/>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9E210A-5164-42C3-AE1F-F23C0BE54F5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A882C8-B2C1-42D2-B460-9688EDFAD3C1}" type="datetime1">
              <a:rPr lang="en-IN" smtClean="0"/>
              <a:pPr/>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9E210A-5164-42C3-AE1F-F23C0BE54F5A}"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65867-F95C-4CCC-9606-7BA8F0520964}" type="datetime1">
              <a:rPr lang="en-IN" smtClean="0"/>
              <a:pPr/>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9E210A-5164-42C3-AE1F-F23C0BE54F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79F0D08-D4D8-4909-B9E8-8B3B71A2CF86}" type="datetime1">
              <a:rPr lang="en-IN" smtClean="0"/>
              <a:pPr/>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1E5895-4456-41E2-B858-6073D8DC69C4}" type="datetime1">
              <a:rPr lang="en-IN" smtClean="0"/>
              <a:pPr/>
              <a:t>24-04-2023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9E210A-5164-42C3-AE1F-F23C0BE54F5A}"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F3D929E-A905-4590-9A41-1A781C3AD86B}" type="datetime1">
              <a:rPr lang="en-IN" smtClean="0"/>
              <a:pPr/>
              <a:t>24-04-2023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99E210A-5164-42C3-AE1F-F23C0BE54F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ADCE04-F69A-4142-B0F2-CA9E010F8CB8}"/>
              </a:ext>
            </a:extLst>
          </p:cNvPr>
          <p:cNvSpPr/>
          <p:nvPr/>
        </p:nvSpPr>
        <p:spPr>
          <a:xfrm>
            <a:off x="1649896" y="264241"/>
            <a:ext cx="8915400" cy="1477328"/>
          </a:xfrm>
          <a:prstGeom prst="rect">
            <a:avLst/>
          </a:prstGeom>
        </p:spPr>
        <p:txBody>
          <a:bodyPr wrap="square">
            <a:spAutoFit/>
          </a:bodyPr>
          <a:lstStyle/>
          <a:p>
            <a:pPr algn="ctr"/>
            <a:r>
              <a:rPr lang="en-IN" dirty="0">
                <a:solidFill>
                  <a:srgbClr val="FF0000"/>
                </a:solidFill>
                <a:latin typeface="Times New Roman" panose="02020603050405020304" pitchFamily="18" charset="0"/>
                <a:cs typeface="Times New Roman" panose="02020603050405020304" pitchFamily="18" charset="0"/>
              </a:rPr>
              <a:t>Kammavari Sangham (R) 1952, K.S.Group of Institutions</a:t>
            </a:r>
          </a:p>
          <a:p>
            <a:pPr algn="ctr"/>
            <a:r>
              <a:rPr lang="en-IN" b="1" dirty="0">
                <a:solidFill>
                  <a:srgbClr val="171973"/>
                </a:solidFill>
                <a:latin typeface="Times New Roman" panose="02020603050405020304" pitchFamily="18" charset="0"/>
                <a:cs typeface="Times New Roman" panose="02020603050405020304" pitchFamily="18" charset="0"/>
              </a:rPr>
              <a:t>K. S SCHOOL OF ENGINEERING AND MANAGEMENT, BENGALURU-560109</a:t>
            </a:r>
            <a:endParaRPr lang="en-IN" dirty="0">
              <a:solidFill>
                <a:srgbClr val="333333"/>
              </a:solidFill>
              <a:latin typeface="Times New Roman" panose="02020603050405020304" pitchFamily="18" charset="0"/>
              <a:cs typeface="Times New Roman" panose="02020603050405020304" pitchFamily="18" charset="0"/>
            </a:endParaRPr>
          </a:p>
          <a:p>
            <a:pPr algn="ctr"/>
            <a:r>
              <a:rPr lang="en-IN" b="1" dirty="0">
                <a:solidFill>
                  <a:srgbClr val="808080"/>
                </a:solidFill>
                <a:latin typeface="Times New Roman" panose="02020603050405020304" pitchFamily="18" charset="0"/>
                <a:cs typeface="Times New Roman" panose="02020603050405020304" pitchFamily="18" charset="0"/>
              </a:rPr>
              <a:t>(Affiliated to VTU, Belagavi &amp; Approved by AICTE, New Delhi, </a:t>
            </a:r>
            <a:r>
              <a:rPr lang="en-IN" b="1" dirty="0">
                <a:solidFill>
                  <a:srgbClr val="FF0000"/>
                </a:solidFill>
                <a:latin typeface="Times New Roman" panose="02020603050405020304" pitchFamily="18" charset="0"/>
                <a:cs typeface="Times New Roman" panose="02020603050405020304" pitchFamily="18" charset="0"/>
              </a:rPr>
              <a:t>Accredited by NAAC</a:t>
            </a:r>
            <a:r>
              <a:rPr lang="en-IN" b="1" dirty="0">
                <a:solidFill>
                  <a:srgbClr val="808080"/>
                </a:solidFill>
                <a:latin typeface="Times New Roman" panose="02020603050405020304" pitchFamily="18" charset="0"/>
                <a:cs typeface="Times New Roman" panose="02020603050405020304" pitchFamily="18" charset="0"/>
              </a:rPr>
              <a:t>)</a:t>
            </a:r>
          </a:p>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3E957A0-5C9F-4E05-81CB-5EF01C69FBF0}"/>
              </a:ext>
            </a:extLst>
          </p:cNvPr>
          <p:cNvSpPr/>
          <p:nvPr/>
        </p:nvSpPr>
        <p:spPr>
          <a:xfrm>
            <a:off x="238538" y="2369794"/>
            <a:ext cx="11115261" cy="1427570"/>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“CREDIT CARD FRAUD DETECTION USING MACHINE LEARNING”</a:t>
            </a:r>
          </a:p>
          <a:p>
            <a:pPr algn="ctr">
              <a:lnSpc>
                <a:spcPct val="150000"/>
              </a:lnSpc>
            </a:pPr>
            <a:r>
              <a:rPr lang="en-IN" b="1" dirty="0">
                <a:latin typeface="Times New Roman" panose="02020603050405020304" pitchFamily="18" charset="0"/>
                <a:cs typeface="Times New Roman" panose="02020603050405020304" pitchFamily="18" charset="0"/>
              </a:rPr>
              <a:t>Batch No:B18</a:t>
            </a:r>
          </a:p>
          <a:p>
            <a:pPr algn="ctr">
              <a:lnSpc>
                <a:spcPct val="150000"/>
              </a:lnSpc>
            </a:pPr>
            <a:r>
              <a:rPr lang="en-IN" b="1" dirty="0">
                <a:latin typeface="Times New Roman" panose="02020603050405020304" pitchFamily="18" charset="0"/>
                <a:cs typeface="Times New Roman" panose="02020603050405020304" pitchFamily="18" charset="0"/>
              </a:rPr>
              <a:t>  Group No:G2</a:t>
            </a: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C3E27FE-641C-41A3-8A47-446E699C7B67}"/>
              </a:ext>
            </a:extLst>
          </p:cNvPr>
          <p:cNvGraphicFramePr>
            <a:graphicFrameLocks noGrp="1"/>
          </p:cNvGraphicFramePr>
          <p:nvPr>
            <p:extLst>
              <p:ext uri="{D42A27DB-BD31-4B8C-83A1-F6EECF244321}">
                <p14:modId xmlns:p14="http://schemas.microsoft.com/office/powerpoint/2010/main" val="2727113713"/>
              </p:ext>
            </p:extLst>
          </p:nvPr>
        </p:nvGraphicFramePr>
        <p:xfrm>
          <a:off x="755374" y="4410630"/>
          <a:ext cx="5493026" cy="1945720"/>
        </p:xfrm>
        <a:graphic>
          <a:graphicData uri="http://schemas.openxmlformats.org/drawingml/2006/table">
            <a:tbl>
              <a:tblPr firstRow="1" bandRow="1">
                <a:tableStyleId>{5C22544A-7EE6-4342-B048-85BDC9FD1C3A}</a:tableStyleId>
              </a:tblPr>
              <a:tblGrid>
                <a:gridCol w="2584493">
                  <a:extLst>
                    <a:ext uri="{9D8B030D-6E8A-4147-A177-3AD203B41FA5}">
                      <a16:colId xmlns:a16="http://schemas.microsoft.com/office/drawing/2014/main" val="2557355922"/>
                    </a:ext>
                  </a:extLst>
                </a:gridCol>
                <a:gridCol w="2908533">
                  <a:extLst>
                    <a:ext uri="{9D8B030D-6E8A-4147-A177-3AD203B41FA5}">
                      <a16:colId xmlns:a16="http://schemas.microsoft.com/office/drawing/2014/main" val="1873333579"/>
                    </a:ext>
                  </a:extLst>
                </a:gridCol>
              </a:tblGrid>
              <a:tr h="389144">
                <a:tc>
                  <a:txBody>
                    <a:bodyPr/>
                    <a:lstStyle/>
                    <a:p>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             USN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32326588"/>
                  </a:ext>
                </a:extLst>
              </a:tr>
              <a:tr h="389144">
                <a:tc>
                  <a:txBody>
                    <a:bodyPr/>
                    <a:lstStyle/>
                    <a:p>
                      <a:r>
                        <a:rPr lang="en-IN" dirty="0">
                          <a:solidFill>
                            <a:schemeClr val="tx1"/>
                          </a:solidFill>
                          <a:latin typeface="Times New Roman" panose="02020603050405020304" pitchFamily="18" charset="0"/>
                          <a:cs typeface="Times New Roman" panose="02020603050405020304" pitchFamily="18" charset="0"/>
                        </a:rPr>
                        <a:t>Bhargav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latin typeface="Times New Roman" panose="02020603050405020304" pitchFamily="18" charset="0"/>
                          <a:cs typeface="Times New Roman" panose="02020603050405020304" pitchFamily="18" charset="0"/>
                        </a:rPr>
                        <a:t>1KG19CS009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159036"/>
                  </a:ext>
                </a:extLst>
              </a:tr>
              <a:tr h="389144">
                <a:tc>
                  <a:txBody>
                    <a:bodyPr/>
                    <a:lstStyle/>
                    <a:p>
                      <a:r>
                        <a:rPr lang="en-IN" dirty="0">
                          <a:latin typeface="Times New Roman" panose="02020603050405020304" pitchFamily="18" charset="0"/>
                          <a:cs typeface="Times New Roman" panose="02020603050405020304" pitchFamily="18" charset="0"/>
                        </a:rPr>
                        <a:t>Gaurav 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1KG19CS032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480993"/>
                  </a:ext>
                </a:extLst>
              </a:tr>
              <a:tr h="389144">
                <a:tc>
                  <a:txBody>
                    <a:bodyPr/>
                    <a:lstStyle/>
                    <a:p>
                      <a:r>
                        <a:rPr lang="en-IN" dirty="0">
                          <a:latin typeface="Times New Roman" panose="02020603050405020304" pitchFamily="18" charset="0"/>
                          <a:cs typeface="Times New Roman" panose="02020603050405020304" pitchFamily="18" charset="0"/>
                        </a:rPr>
                        <a:t>Harsith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1KG19CS037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1093518"/>
                  </a:ext>
                </a:extLst>
              </a:tr>
              <a:tr h="389144">
                <a:tc>
                  <a:txBody>
                    <a:bodyPr/>
                    <a:lstStyle/>
                    <a:p>
                      <a:r>
                        <a:rPr lang="en-IN" dirty="0">
                          <a:latin typeface="Times New Roman" panose="02020603050405020304" pitchFamily="18" charset="0"/>
                          <a:cs typeface="Times New Roman" panose="02020603050405020304" pitchFamily="18" charset="0"/>
                        </a:rPr>
                        <a:t>Suhail Ahmed Sayyed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1KG19CS100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9346198"/>
                  </a:ext>
                </a:extLst>
              </a:tr>
            </a:tbl>
          </a:graphicData>
        </a:graphic>
      </p:graphicFrame>
      <p:sp>
        <p:nvSpPr>
          <p:cNvPr id="8" name="Rectangle 7">
            <a:extLst>
              <a:ext uri="{FF2B5EF4-FFF2-40B4-BE49-F238E27FC236}">
                <a16:creationId xmlns:a16="http://schemas.microsoft.com/office/drawing/2014/main" id="{2F451886-7ED7-4C71-8B78-164F9A11509B}"/>
              </a:ext>
            </a:extLst>
          </p:cNvPr>
          <p:cNvSpPr/>
          <p:nvPr/>
        </p:nvSpPr>
        <p:spPr>
          <a:xfrm>
            <a:off x="6769768" y="4302573"/>
            <a:ext cx="5117432" cy="1200329"/>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Under the Guidance of </a:t>
            </a:r>
          </a:p>
          <a:p>
            <a:pPr algn="ctr"/>
            <a:r>
              <a:rPr lang="en-IN" b="1" dirty="0">
                <a:latin typeface="Times New Roman" panose="02020603050405020304" pitchFamily="18" charset="0"/>
                <a:cs typeface="Times New Roman" panose="02020603050405020304" pitchFamily="18" charset="0"/>
              </a:rPr>
              <a:t>Mrs Belji T</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AC219A15-38A9-4B61-ACB5-D78A5CF5656C}"/>
              </a:ext>
            </a:extLst>
          </p:cNvPr>
          <p:cNvSpPr>
            <a:spLocks noGrp="1"/>
          </p:cNvSpPr>
          <p:nvPr>
            <p:ph type="sldNum" sz="quarter" idx="12"/>
          </p:nvPr>
        </p:nvSpPr>
        <p:spPr/>
        <p:txBody>
          <a:bodyPr/>
          <a:lstStyle/>
          <a:p>
            <a:r>
              <a:rPr lang="en-IN" dirty="0">
                <a:latin typeface="Times New Roman" panose="02020603050405020304" pitchFamily="18" charset="0"/>
                <a:cs typeface="Times New Roman" panose="02020603050405020304" pitchFamily="18" charset="0"/>
              </a:rPr>
              <a:t>1</a:t>
            </a:r>
          </a:p>
        </p:txBody>
      </p:sp>
      <p:sp>
        <p:nvSpPr>
          <p:cNvPr id="2" name="Rectangle 1">
            <a:extLst>
              <a:ext uri="{FF2B5EF4-FFF2-40B4-BE49-F238E27FC236}">
                <a16:creationId xmlns:a16="http://schemas.microsoft.com/office/drawing/2014/main" id="{84BBE77F-5E91-4018-973F-D32A561AB026}"/>
              </a:ext>
            </a:extLst>
          </p:cNvPr>
          <p:cNvSpPr/>
          <p:nvPr/>
        </p:nvSpPr>
        <p:spPr>
          <a:xfrm>
            <a:off x="1988034" y="1522413"/>
            <a:ext cx="8189494"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DEPARTMENT OF COMPUTER SCIENCE AND ENGINEERING                   Project Work </a:t>
            </a:r>
            <a:r>
              <a:rPr lang="en-IN" b="1" dirty="0">
                <a:latin typeface="Times New Roman" panose="02020603050405020304" pitchFamily="18" charset="0"/>
                <a:cs typeface="Times New Roman" panose="02020603050405020304" pitchFamily="18" charset="0"/>
              </a:rPr>
              <a:t>Phase-2</a:t>
            </a:r>
            <a:r>
              <a:rPr lang="en-IN" sz="2000" b="1" dirty="0">
                <a:latin typeface="Times New Roman" panose="02020603050405020304" pitchFamily="18" charset="0"/>
                <a:cs typeface="Times New Roman" panose="02020603050405020304" pitchFamily="18" charset="0"/>
              </a:rPr>
              <a:t> (18CSP83) : Review-1</a:t>
            </a:r>
          </a:p>
        </p:txBody>
      </p:sp>
      <p:pic>
        <p:nvPicPr>
          <p:cNvPr id="10" name="image1.jpg" descr="http://www.ksit.ac.in/imgs/logo.jpg"/>
          <p:cNvPicPr/>
          <p:nvPr/>
        </p:nvPicPr>
        <p:blipFill>
          <a:blip r:embed="rId3"/>
          <a:srcRect/>
          <a:stretch>
            <a:fillRect/>
          </a:stretch>
        </p:blipFill>
        <p:spPr>
          <a:xfrm>
            <a:off x="409237" y="264241"/>
            <a:ext cx="775018" cy="847382"/>
          </a:xfrm>
          <a:prstGeom prst="rect">
            <a:avLst/>
          </a:prstGeom>
        </p:spPr>
      </p:pic>
    </p:spTree>
    <p:extLst>
      <p:ext uri="{BB962C8B-B14F-4D97-AF65-F5344CB8AC3E}">
        <p14:creationId xmlns:p14="http://schemas.microsoft.com/office/powerpoint/2010/main" val="3256362598"/>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3788A-3F4E-46A6-A6B1-0C5A9CB55B14}"/>
              </a:ext>
            </a:extLst>
          </p:cNvPr>
          <p:cNvSpPr/>
          <p:nvPr/>
        </p:nvSpPr>
        <p:spPr>
          <a:xfrm>
            <a:off x="2783840" y="676871"/>
            <a:ext cx="7396480" cy="461665"/>
          </a:xfrm>
          <a:prstGeom prst="rect">
            <a:avLst/>
          </a:prstGeom>
        </p:spPr>
        <p:txBody>
          <a:bodyPr wrap="square">
            <a:spAutoFit/>
          </a:bodyPr>
          <a:lstStyle/>
          <a:p>
            <a:r>
              <a:rPr lang="en-IN" sz="2400" b="1" dirty="0">
                <a:solidFill>
                  <a:schemeClr val="tx1"/>
                </a:solidFill>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176C0-C54F-4BF2-937B-3773DEB4406D}"/>
              </a:ext>
            </a:extLst>
          </p:cNvPr>
          <p:cNvSpPr/>
          <p:nvPr/>
        </p:nvSpPr>
        <p:spPr>
          <a:xfrm>
            <a:off x="733425" y="1295400"/>
            <a:ext cx="10797314" cy="2421522"/>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 </a:t>
            </a:r>
            <a:r>
              <a:rPr lang="en-IN" altLang="en-US" sz="2000" b="1" dirty="0" err="1">
                <a:latin typeface="Times New Roman" panose="02020603050405020304" pitchFamily="18" charset="0"/>
                <a:cs typeface="Times New Roman" panose="02020603050405020304" pitchFamily="18" charset="0"/>
              </a:rPr>
              <a:t>Modeling</a:t>
            </a:r>
            <a:r>
              <a:rPr lang="en-IN" altLang="en-US" sz="2000" b="1" dirty="0">
                <a:latin typeface="Times New Roman" panose="02020603050405020304" pitchFamily="18" charset="0"/>
                <a:cs typeface="Times New Roman" panose="02020603050405020304" pitchFamily="18" charset="0"/>
              </a:rPr>
              <a:t> past credit card transactions with the knowledge of ones that turned out to be fraud                     and using it to identify the transaction is fraud or not.</a:t>
            </a:r>
            <a:r>
              <a:rPr lang="en-US" sz="2000" b="1" dirty="0">
                <a:latin typeface="Times New Roman" pitchFamily="18" charset="0"/>
                <a:cs typeface="Times New Roman" pitchFamily="18" charset="0"/>
              </a:rPr>
              <a:t>”</a:t>
            </a:r>
          </a:p>
          <a:p>
            <a:pPr>
              <a:lnSpc>
                <a:spcPct val="150000"/>
              </a:lnSpc>
            </a:pPr>
            <a:endParaRPr lang="en-IN" sz="2000" b="1" dirty="0">
              <a:latin typeface="Times New Roman" panose="02020603050405020304" pitchFamily="18" charset="0"/>
              <a:cs typeface="Times New Roman" panose="02020603050405020304" pitchFamily="18" charset="0"/>
            </a:endParaRPr>
          </a:p>
          <a:p>
            <a:pPr>
              <a:lnSpc>
                <a:spcPct val="150000"/>
              </a:lnSpc>
            </a:pPr>
            <a:r>
              <a:rPr lang="en-IN" sz="2000" b="1" dirty="0">
                <a:solidFill>
                  <a:schemeClr val="tx1"/>
                </a:solidFill>
                <a:latin typeface="Times New Roman" panose="02020603050405020304" pitchFamily="18" charset="0"/>
                <a:cs typeface="Times New Roman" panose="02020603050405020304" pitchFamily="18" charset="0"/>
              </a:rPr>
              <a:t>    </a:t>
            </a:r>
          </a:p>
          <a:p>
            <a:pPr>
              <a:lnSpc>
                <a:spcPct val="150000"/>
              </a:lnSpc>
            </a:pPr>
            <a:r>
              <a:rPr lang="en-IN"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39CFB1-6A9C-4AE5-9385-47C3D36DAA0C}"/>
              </a:ext>
            </a:extLst>
          </p:cNvPr>
          <p:cNvSpPr>
            <a:spLocks noGrp="1"/>
          </p:cNvSpPr>
          <p:nvPr>
            <p:ph type="sldNum" sz="quarter" idx="12"/>
          </p:nvPr>
        </p:nvSpPr>
        <p:spPr/>
        <p:txBody>
          <a:bodyPr/>
          <a:lstStyle/>
          <a:p>
            <a:fld id="{699E210A-5164-42C3-AE1F-F23C0BE54F5A}" type="slidenum">
              <a:rPr lang="en-IN" smtClean="0"/>
              <a:pPr/>
              <a:t>10</a:t>
            </a:fld>
            <a:endParaRPr lang="en-IN"/>
          </a:p>
        </p:txBody>
      </p:sp>
    </p:spTree>
    <p:extLst>
      <p:ext uri="{BB962C8B-B14F-4D97-AF65-F5344CB8AC3E}">
        <p14:creationId xmlns:p14="http://schemas.microsoft.com/office/powerpoint/2010/main" val="88792491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11</a:t>
            </a:fld>
            <a:endParaRPr lang="en-IN"/>
          </a:p>
        </p:txBody>
      </p:sp>
      <p:sp>
        <p:nvSpPr>
          <p:cNvPr id="3" name="Rectangle 2"/>
          <p:cNvSpPr/>
          <p:nvPr/>
        </p:nvSpPr>
        <p:spPr>
          <a:xfrm>
            <a:off x="976393" y="728420"/>
            <a:ext cx="9066509" cy="3811621"/>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OBJECTIVES</a:t>
            </a:r>
            <a:endParaRPr lang="en-IN" sz="2400" dirty="0">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q"/>
            </a:pPr>
            <a:endParaRPr lang="en-IN" sz="2000" b="1" dirty="0">
              <a:latin typeface="Times New Roman" panose="02020603050405020304" pitchFamily="18" charset="0"/>
              <a:cs typeface="Times New Roman" panose="02020603050405020304" pitchFamily="18" charset="0"/>
            </a:endParaRPr>
          </a:p>
          <a:p>
            <a:pPr marL="342900" indent="-342900" eaLnBrk="1">
              <a:lnSpc>
                <a:spcPct val="150000"/>
              </a:lnSpc>
              <a:spcBef>
                <a:spcPct val="0"/>
              </a:spcBef>
              <a:buSzPct val="100000"/>
              <a:buFont typeface="Wingdings" panose="05000000000000000000" pitchFamily="2" charset="2"/>
              <a:buChar char="q"/>
              <a:defRPr/>
            </a:pPr>
            <a:r>
              <a:rPr lang="en-US" altLang="en-US" sz="2400" dirty="0">
                <a:latin typeface="Times New Roman" panose="02020603050405020304" pitchFamily="18" charset="0"/>
                <a:cs typeface="Nunito" pitchFamily="2" charset="0"/>
              </a:rPr>
              <a:t>Detect The fraudulent Transactions.</a:t>
            </a:r>
          </a:p>
          <a:p>
            <a:pPr marL="342900" indent="-342900" eaLnBrk="1">
              <a:lnSpc>
                <a:spcPct val="150000"/>
              </a:lnSpc>
              <a:spcBef>
                <a:spcPct val="0"/>
              </a:spcBef>
              <a:buSzPct val="100000"/>
              <a:buFont typeface="Wingdings" panose="05000000000000000000" pitchFamily="2" charset="2"/>
              <a:buChar char="q"/>
              <a:defRPr/>
            </a:pPr>
            <a:r>
              <a:rPr lang="en-US" altLang="en-US" sz="2400" dirty="0">
                <a:latin typeface="Times New Roman" panose="02020603050405020304" pitchFamily="18" charset="0"/>
                <a:cs typeface="Nunito" pitchFamily="2" charset="0"/>
              </a:rPr>
              <a:t>Minimization of credit card fraud.</a:t>
            </a:r>
          </a:p>
          <a:p>
            <a:pPr marL="342900" indent="-342900" eaLnBrk="1">
              <a:lnSpc>
                <a:spcPct val="150000"/>
              </a:lnSpc>
              <a:spcBef>
                <a:spcPct val="0"/>
              </a:spcBef>
              <a:buSzPct val="100000"/>
              <a:buFont typeface="Wingdings" panose="05000000000000000000" pitchFamily="2" charset="2"/>
              <a:buChar char="q"/>
              <a:defRPr/>
            </a:pPr>
            <a:r>
              <a:rPr lang="en-US" altLang="en-US" sz="2400" dirty="0">
                <a:latin typeface="Times New Roman" panose="02020603050405020304" pitchFamily="18" charset="0"/>
                <a:cs typeface="Nunito" pitchFamily="2" charset="0"/>
              </a:rPr>
              <a:t>Analysis Multiple Machine Learning Algorithm.</a:t>
            </a:r>
          </a:p>
          <a:p>
            <a:pPr marL="342900" indent="-342900" eaLnBrk="1">
              <a:lnSpc>
                <a:spcPct val="150000"/>
              </a:lnSpc>
              <a:spcBef>
                <a:spcPct val="0"/>
              </a:spcBef>
              <a:buSzPct val="100000"/>
              <a:buFont typeface="Wingdings" panose="05000000000000000000" pitchFamily="2" charset="2"/>
              <a:buChar char="q"/>
              <a:defRPr/>
            </a:pPr>
            <a:r>
              <a:rPr lang="en-US" altLang="en-US" sz="2400" dirty="0">
                <a:latin typeface="Times New Roman" panose="02020603050405020304" pitchFamily="18" charset="0"/>
                <a:cs typeface="Nunito" pitchFamily="2" charset="0"/>
              </a:rPr>
              <a:t>Better performance and accuracy.</a:t>
            </a:r>
          </a:p>
          <a:p>
            <a:pPr lvl="0">
              <a:lnSpc>
                <a:spcPct val="150000"/>
              </a:lnSpc>
            </a:pPr>
            <a:endParaRPr lang="en-IN" sz="2400"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417444"/>
            <a:ext cx="10851932" cy="6141012"/>
          </a:xfrm>
        </p:spPr>
        <p:txBody>
          <a:bodyPr>
            <a:noAutofit/>
          </a:bodyPr>
          <a:lstStyle/>
          <a:p>
            <a:pPr eaLnBrk="1">
              <a:lnSpc>
                <a:spcPct val="100000"/>
              </a:lnSpc>
              <a:spcBef>
                <a:spcPct val="0"/>
              </a:spcBef>
              <a:buClrTx/>
              <a:buFontTx/>
              <a:buNone/>
            </a:pPr>
            <a:endParaRPr lang="en-US" altLang="en-US" sz="2200" dirty="0">
              <a:latin typeface="Times New Roman" panose="02020603050405020304" pitchFamily="18" charset="0"/>
              <a:cs typeface="Roboto" panose="02000000000000000000" pitchFamily="2" charset="0"/>
            </a:endParaRPr>
          </a:p>
          <a:p>
            <a:pPr eaLnBrk="1">
              <a:lnSpc>
                <a:spcPct val="100000"/>
              </a:lnSpc>
              <a:spcBef>
                <a:spcPct val="0"/>
              </a:spcBef>
              <a:buClrTx/>
              <a:buFontTx/>
              <a:buNone/>
            </a:pPr>
            <a:endParaRPr lang="en-IN" altLang="en-US" sz="2200" dirty="0">
              <a:latin typeface="Times New Roman" panose="02020603050405020304" pitchFamily="18" charset="0"/>
              <a:cs typeface="DejaVu Sans" charset="0"/>
            </a:endParaRPr>
          </a:p>
          <a:p>
            <a:pPr algn="just" eaLnBrk="1">
              <a:lnSpc>
                <a:spcPct val="100000"/>
              </a:lnSpc>
              <a:spcBef>
                <a:spcPct val="0"/>
              </a:spcBef>
              <a:buClrTx/>
              <a:buFontTx/>
              <a:buNone/>
            </a:pPr>
            <a:r>
              <a:rPr lang="en-US" altLang="en-US" sz="2200" b="1" dirty="0">
                <a:latin typeface="Times New Roman" panose="02020603050405020304" pitchFamily="18" charset="0"/>
                <a:cs typeface="Roboto" panose="02000000000000000000" pitchFamily="2" charset="0"/>
              </a:rPr>
              <a:t>Methodology of objective-1: </a:t>
            </a:r>
            <a:r>
              <a:rPr lang="en-US" altLang="en-US" sz="2200" dirty="0">
                <a:latin typeface="Times New Roman" panose="02020603050405020304" pitchFamily="18" charset="0"/>
                <a:cs typeface="Roboto" panose="02000000000000000000" pitchFamily="2" charset="0"/>
              </a:rPr>
              <a:t>False declines or false positives happen when a system identifies a legitimate transaction as suspicious and wrongly cancels it.</a:t>
            </a:r>
          </a:p>
          <a:p>
            <a:pPr algn="just" eaLnBrk="1">
              <a:lnSpc>
                <a:spcPct val="100000"/>
              </a:lnSpc>
              <a:spcBef>
                <a:spcPct val="0"/>
              </a:spcBef>
              <a:buClrTx/>
              <a:buFontTx/>
              <a:buNone/>
            </a:pPr>
            <a:endParaRPr lang="en-IN" altLang="en-US" sz="2200" dirty="0">
              <a:latin typeface="Times New Roman" panose="02020603050405020304" pitchFamily="18" charset="0"/>
              <a:cs typeface="DejaVu Sans" charset="0"/>
            </a:endParaRPr>
          </a:p>
          <a:p>
            <a:pPr algn="just" eaLnBrk="1">
              <a:lnSpc>
                <a:spcPct val="100000"/>
              </a:lnSpc>
              <a:spcBef>
                <a:spcPct val="0"/>
              </a:spcBef>
              <a:buClrTx/>
              <a:buFontTx/>
              <a:buNone/>
            </a:pPr>
            <a:r>
              <a:rPr lang="en-US" altLang="en-US" sz="2200" b="1" dirty="0">
                <a:latin typeface="Times New Roman" panose="02020603050405020304" pitchFamily="18" charset="0"/>
                <a:cs typeface="Roboto" panose="02000000000000000000" pitchFamily="2" charset="0"/>
              </a:rPr>
              <a:t>Methodology of objective-2</a:t>
            </a:r>
            <a:r>
              <a:rPr lang="en-US" altLang="en-US" sz="2200" b="1">
                <a:latin typeface="Times New Roman" panose="02020603050405020304" pitchFamily="18" charset="0"/>
                <a:cs typeface="Roboto" panose="02000000000000000000" pitchFamily="2" charset="0"/>
              </a:rPr>
              <a:t>: </a:t>
            </a:r>
            <a:r>
              <a:rPr lang="en-US" altLang="en-US" sz="2200">
                <a:latin typeface="Times New Roman" panose="02020603050405020304" pitchFamily="18" charset="0"/>
                <a:cs typeface="Roboto" panose="02000000000000000000" pitchFamily="2" charset="0"/>
              </a:rPr>
              <a:t> Enables </a:t>
            </a:r>
            <a:r>
              <a:rPr lang="en-US" altLang="en-US" sz="2200" dirty="0">
                <a:latin typeface="Times New Roman" panose="02020603050405020304" pitchFamily="18" charset="0"/>
                <a:cs typeface="Roboto" panose="02000000000000000000" pitchFamily="2" charset="0"/>
              </a:rPr>
              <a:t>analysts to identify new suspicious patterns and create new rules to prevent new types of scams.</a:t>
            </a:r>
          </a:p>
          <a:p>
            <a:pPr algn="just" eaLnBrk="1">
              <a:lnSpc>
                <a:spcPct val="100000"/>
              </a:lnSpc>
              <a:spcBef>
                <a:spcPct val="0"/>
              </a:spcBef>
              <a:buClrTx/>
              <a:buFontTx/>
              <a:buNone/>
            </a:pPr>
            <a:endParaRPr lang="en-IN" altLang="en-US" sz="2200" b="1" dirty="0">
              <a:latin typeface="Times New Roman" panose="02020603050405020304" pitchFamily="18" charset="0"/>
              <a:cs typeface="DejaVu Sans" charset="0"/>
            </a:endParaRPr>
          </a:p>
          <a:p>
            <a:pPr algn="just" eaLnBrk="1">
              <a:lnSpc>
                <a:spcPct val="100000"/>
              </a:lnSpc>
              <a:spcBef>
                <a:spcPct val="0"/>
              </a:spcBef>
              <a:buClrTx/>
              <a:buFontTx/>
              <a:buNone/>
            </a:pPr>
            <a:r>
              <a:rPr lang="en-US" altLang="en-US" sz="2200" b="1" dirty="0">
                <a:latin typeface="Times New Roman" panose="02020603050405020304" pitchFamily="18" charset="0"/>
                <a:cs typeface="Roboto" panose="02000000000000000000" pitchFamily="2" charset="0"/>
              </a:rPr>
              <a:t>Methodology of objective-3: </a:t>
            </a:r>
            <a:r>
              <a:rPr lang="en-US" altLang="en-US" sz="2200" dirty="0">
                <a:latin typeface="Times New Roman" panose="02020603050405020304" pitchFamily="18" charset="0"/>
                <a:cs typeface="Roboto" panose="02000000000000000000" pitchFamily="2" charset="0"/>
              </a:rPr>
              <a:t>Machine learning tools have higher precision and return more relevant results as they consider multiple additional factors. This is because ML technologies can consider many more data points, including the tiniest details of behavior patterns associated with a particular account.</a:t>
            </a:r>
          </a:p>
          <a:p>
            <a:pPr algn="just" eaLnBrk="1">
              <a:lnSpc>
                <a:spcPct val="100000"/>
              </a:lnSpc>
              <a:spcBef>
                <a:spcPct val="0"/>
              </a:spcBef>
              <a:buClrTx/>
              <a:buFontTx/>
              <a:buNone/>
            </a:pPr>
            <a:endParaRPr lang="en-IN" altLang="en-US" sz="2200" dirty="0">
              <a:latin typeface="Times New Roman" panose="02020603050405020304" pitchFamily="18" charset="0"/>
              <a:cs typeface="DejaVu Sans" charset="0"/>
            </a:endParaRPr>
          </a:p>
          <a:p>
            <a:pPr algn="just" eaLnBrk="1">
              <a:lnSpc>
                <a:spcPct val="100000"/>
              </a:lnSpc>
              <a:spcBef>
                <a:spcPct val="0"/>
              </a:spcBef>
              <a:buClrTx/>
              <a:buFontTx/>
              <a:buNone/>
            </a:pPr>
            <a:r>
              <a:rPr lang="en-US" altLang="en-US" sz="2200" b="1" dirty="0">
                <a:latin typeface="Times New Roman" panose="02020603050405020304" pitchFamily="18" charset="0"/>
                <a:cs typeface="Roboto" panose="02000000000000000000" pitchFamily="2" charset="0"/>
              </a:rPr>
              <a:t>Methodology of objective-4:</a:t>
            </a:r>
            <a:r>
              <a:rPr lang="en-US" altLang="en-US" sz="2200" dirty="0">
                <a:latin typeface="Times New Roman" panose="02020603050405020304" pitchFamily="18" charset="0"/>
                <a:cs typeface="Roboto" panose="02000000000000000000" pitchFamily="2" charset="0"/>
              </a:rPr>
              <a:t>Less manual work needed for additional verification. Enhanced accuracy leads reduces the burden on analysts. People are unable to check all transactions manually.</a:t>
            </a:r>
          </a:p>
          <a:p>
            <a:pPr marL="0" marR="0" lvl="0" indent="0" algn="l" defTabSz="449263" rtl="0" eaLnBrk="1" fontAlgn="base" latinLnBrk="0" hangingPunct="0">
              <a:lnSpc>
                <a:spcPct val="150000"/>
              </a:lnSpc>
              <a:spcBef>
                <a:spcPct val="0"/>
              </a:spcBef>
              <a:spcAft>
                <a:spcPct val="0"/>
              </a:spcAft>
              <a:buClrTx/>
              <a:buSzPct val="45000"/>
              <a:buFont typeface="Wingdings" panose="05000000000000000000" pitchFamily="2" charset="2"/>
              <a:buChar char=""/>
              <a:tabLst/>
              <a:defRPr/>
            </a:pPr>
            <a:endParaRPr kumimoji="0" lang="en-US" altLang="en-US" sz="22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Nunito" pitchFamily="2" charset="0"/>
            </a:endParaRPr>
          </a:p>
        </p:txBody>
      </p:sp>
      <p:sp>
        <p:nvSpPr>
          <p:cNvPr id="3" name="Slide Number Placeholder 2"/>
          <p:cNvSpPr>
            <a:spLocks noGrp="1"/>
          </p:cNvSpPr>
          <p:nvPr>
            <p:ph type="sldNum" sz="quarter" idx="12"/>
          </p:nvPr>
        </p:nvSpPr>
        <p:spPr/>
        <p:txBody>
          <a:bodyPr/>
          <a:lstStyle/>
          <a:p>
            <a:fld id="{699E210A-5164-42C3-AE1F-F23C0BE54F5A}" type="slidenum">
              <a:rPr lang="en-IN" smtClean="0"/>
              <a:pPr/>
              <a:t>12</a:t>
            </a:fld>
            <a:endParaRPr lang="en-IN"/>
          </a:p>
        </p:txBody>
      </p:sp>
      <p:sp>
        <p:nvSpPr>
          <p:cNvPr id="4" name="Title 3"/>
          <p:cNvSpPr>
            <a:spLocks noGrp="1"/>
          </p:cNvSpPr>
          <p:nvPr>
            <p:ph type="title"/>
          </p:nvPr>
        </p:nvSpPr>
        <p:spPr/>
        <p:txBody>
          <a:bodyPr>
            <a:normAutofit/>
          </a:bodyPr>
          <a:lstStyle/>
          <a:p>
            <a:pPr algn="ctr"/>
            <a:r>
              <a:rPr lang="en-IN" sz="2400" dirty="0">
                <a:solidFill>
                  <a:schemeClr val="tx1"/>
                </a:solidFill>
                <a:effectLst/>
                <a:latin typeface="Times New Roman" panose="02020603050405020304" pitchFamily="18" charset="0"/>
                <a:cs typeface="Times New Roman" panose="02020603050405020304" pitchFamily="18" charset="0"/>
              </a:rPr>
              <a:t>METHODOLOGY</a:t>
            </a:r>
            <a:endParaRPr lang="en-IN" sz="2400" dirty="0">
              <a:solidFill>
                <a:schemeClr val="tx1"/>
              </a:solidFill>
              <a:effectLst/>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9E210A-5164-42C3-AE1F-F23C0BE54F5A}" type="slidenum">
              <a:rPr lang="en-IN" smtClean="0"/>
              <a:pPr/>
              <a:t>13</a:t>
            </a:fld>
            <a:endParaRPr lang="en-IN"/>
          </a:p>
        </p:txBody>
      </p:sp>
      <p:pic>
        <p:nvPicPr>
          <p:cNvPr id="5" name="Picture 4">
            <a:extLst>
              <a:ext uri="{FF2B5EF4-FFF2-40B4-BE49-F238E27FC236}">
                <a16:creationId xmlns:a16="http://schemas.microsoft.com/office/drawing/2014/main" id="{49A240F8-8764-4B8C-245E-4BD435D68FFC}"/>
              </a:ext>
            </a:extLst>
          </p:cNvPr>
          <p:cNvPicPr/>
          <p:nvPr/>
        </p:nvPicPr>
        <p:blipFill>
          <a:blip r:embed="rId2"/>
          <a:stretch>
            <a:fillRect/>
          </a:stretch>
        </p:blipFill>
        <p:spPr>
          <a:xfrm>
            <a:off x="2543011" y="1212718"/>
            <a:ext cx="7760485" cy="3585525"/>
          </a:xfrm>
          <a:prstGeom prst="rect">
            <a:avLst/>
          </a:prstGeom>
        </p:spPr>
      </p:pic>
      <p:sp>
        <p:nvSpPr>
          <p:cNvPr id="7" name="TextBox 6"/>
          <p:cNvSpPr txBox="1"/>
          <p:nvPr/>
        </p:nvSpPr>
        <p:spPr>
          <a:xfrm>
            <a:off x="4382349" y="5363851"/>
            <a:ext cx="4326903" cy="338554"/>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Fig 1: Block Diagram</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571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9E210A-5164-42C3-AE1F-F23C0BE54F5A}" type="slidenum">
              <a:rPr lang="en-IN" smtClean="0"/>
              <a:pPr/>
              <a:t>14</a:t>
            </a:fld>
            <a:endParaRPr lang="en-IN"/>
          </a:p>
        </p:txBody>
      </p:sp>
      <p:sp>
        <p:nvSpPr>
          <p:cNvPr id="4" name="Title 3"/>
          <p:cNvSpPr>
            <a:spLocks noGrp="1"/>
          </p:cNvSpPr>
          <p:nvPr>
            <p:ph type="title"/>
          </p:nvPr>
        </p:nvSpPr>
        <p:spPr>
          <a:xfrm>
            <a:off x="609600" y="0"/>
            <a:ext cx="10972800" cy="677917"/>
          </a:xfrm>
        </p:spPr>
        <p:txBody>
          <a:bodyPr>
            <a:normAutofit/>
          </a:bodyPr>
          <a:lstStyle/>
          <a:p>
            <a:pPr algn="ctr"/>
            <a:r>
              <a:rPr lang="en-IN" sz="2400" dirty="0">
                <a:solidFill>
                  <a:schemeClr val="tx1"/>
                </a:solidFill>
                <a:effectLst/>
                <a:latin typeface="Times New Roman" pitchFamily="18" charset="0"/>
                <a:cs typeface="Times New Roman" pitchFamily="18" charset="0"/>
              </a:rPr>
              <a:t>DESIGN </a:t>
            </a:r>
          </a:p>
        </p:txBody>
      </p:sp>
      <p:sp>
        <p:nvSpPr>
          <p:cNvPr id="7" name="Oval 6"/>
          <p:cNvSpPr/>
          <p:nvPr/>
        </p:nvSpPr>
        <p:spPr>
          <a:xfrm>
            <a:off x="3267856" y="779489"/>
            <a:ext cx="374754" cy="4047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239491" y="5964382"/>
            <a:ext cx="4187536"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C3A72BE-14A9-5810-832B-F5A18FDD6EC4}"/>
              </a:ext>
            </a:extLst>
          </p:cNvPr>
          <p:cNvPicPr>
            <a:picLocks noChangeAspect="1"/>
          </p:cNvPicPr>
          <p:nvPr/>
        </p:nvPicPr>
        <p:blipFill>
          <a:blip r:embed="rId2"/>
          <a:stretch>
            <a:fillRect/>
          </a:stretch>
        </p:blipFill>
        <p:spPr>
          <a:xfrm>
            <a:off x="3455233" y="779489"/>
            <a:ext cx="5172075" cy="4762500"/>
          </a:xfrm>
          <a:prstGeom prst="rect">
            <a:avLst/>
          </a:prstGeom>
        </p:spPr>
      </p:pic>
      <p:sp>
        <p:nvSpPr>
          <p:cNvPr id="11" name="TextBox 10">
            <a:extLst>
              <a:ext uri="{FF2B5EF4-FFF2-40B4-BE49-F238E27FC236}">
                <a16:creationId xmlns:a16="http://schemas.microsoft.com/office/drawing/2014/main" id="{BBB5D918-D911-4E74-B112-FDFE6247A4AD}"/>
              </a:ext>
            </a:extLst>
          </p:cNvPr>
          <p:cNvSpPr txBox="1"/>
          <p:nvPr/>
        </p:nvSpPr>
        <p:spPr>
          <a:xfrm>
            <a:off x="4173984" y="5855362"/>
            <a:ext cx="3844031" cy="400110"/>
          </a:xfrm>
          <a:prstGeom prst="rect">
            <a:avLst/>
          </a:prstGeom>
          <a:noFill/>
        </p:spPr>
        <p:txBody>
          <a:bodyPr wrap="square" rtlCol="0">
            <a:spAutoFit/>
          </a:bodyPr>
          <a:lstStyle/>
          <a:p>
            <a:pPr algn="ctr"/>
            <a:r>
              <a:rPr lang="en-IN" sz="2000" dirty="0" smtClean="0">
                <a:latin typeface="Times New Roman" panose="02020603050405020304" pitchFamily="18" charset="0"/>
                <a:cs typeface="Times New Roman" panose="02020603050405020304" pitchFamily="18" charset="0"/>
              </a:rPr>
              <a:t>Fig 2: </a:t>
            </a:r>
            <a:r>
              <a:rPr lang="en-IN" sz="2000" dirty="0">
                <a:latin typeface="Times New Roman" panose="02020603050405020304" pitchFamily="18" charset="0"/>
                <a:cs typeface="Times New Roman" panose="02020603050405020304" pitchFamily="18" charset="0"/>
              </a:rPr>
              <a:t>Sequence Diagram</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A6B73-D6FF-4451-88A3-379A86EDF905}"/>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15</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5815D82-EA27-4351-8B5C-E8C4BB792C12}"/>
              </a:ext>
            </a:extLst>
          </p:cNvPr>
          <p:cNvSpPr/>
          <p:nvPr/>
        </p:nvSpPr>
        <p:spPr>
          <a:xfrm>
            <a:off x="3513147" y="181386"/>
            <a:ext cx="5165710" cy="587148"/>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TECHNOLOGY AND TOOLS USED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25349-0409-40EE-9E5C-B370596132F6}"/>
              </a:ext>
            </a:extLst>
          </p:cNvPr>
          <p:cNvSpPr/>
          <p:nvPr/>
        </p:nvSpPr>
        <p:spPr>
          <a:xfrm>
            <a:off x="1188203" y="1551142"/>
            <a:ext cx="6096000" cy="4094198"/>
          </a:xfrm>
          <a:prstGeom prst="rect">
            <a:avLst/>
          </a:prstGeom>
        </p:spPr>
        <p:txBody>
          <a:bodyPr wrap="square">
            <a:spAutoFit/>
          </a:bodyPr>
          <a:lstStyle/>
          <a:p>
            <a:pPr>
              <a:lnSpc>
                <a:spcPct val="150000"/>
              </a:lnSpc>
              <a:buClr>
                <a:schemeClr val="tx1"/>
              </a:buClr>
            </a:pPr>
            <a:r>
              <a:rPr lang="en-IN" sz="2200" b="1" dirty="0">
                <a:latin typeface="Times New Roman" panose="02020603050405020304" pitchFamily="18" charset="0"/>
                <a:cs typeface="Times New Roman" panose="02020603050405020304" pitchFamily="18" charset="0"/>
              </a:rPr>
              <a:t>Software Requirements</a:t>
            </a: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Notebook(Python)</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Anaconda</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Kaggle Dataset</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Google Chrome</a:t>
            </a:r>
          </a:p>
          <a:p>
            <a:pPr>
              <a:lnSpc>
                <a:spcPct val="150000"/>
              </a:lnSpc>
              <a:buClr>
                <a:schemeClr val="tx1"/>
              </a:buClr>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99850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C97AC-C0A7-4CF5-85EC-27CD2FB3F112}"/>
              </a:ext>
            </a:extLst>
          </p:cNvPr>
          <p:cNvSpPr>
            <a:spLocks noGrp="1"/>
          </p:cNvSpPr>
          <p:nvPr>
            <p:ph type="sldNum" sz="quarter" idx="12"/>
          </p:nvPr>
        </p:nvSpPr>
        <p:spPr/>
        <p:txBody>
          <a:bodyPr/>
          <a:lstStyle/>
          <a:p>
            <a:fld id="{699E210A-5164-42C3-AE1F-F23C0BE54F5A}" type="slidenum">
              <a:rPr lang="en-IN" smtClean="0"/>
              <a:pPr/>
              <a:t>16</a:t>
            </a:fld>
            <a:endParaRPr lang="en-IN"/>
          </a:p>
        </p:txBody>
      </p:sp>
      <p:sp>
        <p:nvSpPr>
          <p:cNvPr id="3" name="Rectangle 2">
            <a:extLst>
              <a:ext uri="{FF2B5EF4-FFF2-40B4-BE49-F238E27FC236}">
                <a16:creationId xmlns:a16="http://schemas.microsoft.com/office/drawing/2014/main" id="{35AF7E39-150D-45B2-8511-A92700A3EA88}"/>
              </a:ext>
            </a:extLst>
          </p:cNvPr>
          <p:cNvSpPr/>
          <p:nvPr/>
        </p:nvSpPr>
        <p:spPr>
          <a:xfrm>
            <a:off x="4442803" y="0"/>
            <a:ext cx="3080523" cy="600164"/>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IMPLEMENTATION</a:t>
            </a:r>
            <a:endParaRPr lang="en-IN" sz="2400" dirty="0"/>
          </a:p>
        </p:txBody>
      </p:sp>
      <p:sp>
        <p:nvSpPr>
          <p:cNvPr id="7" name="Title 7"/>
          <p:cNvSpPr txBox="1">
            <a:spLocks/>
          </p:cNvSpPr>
          <p:nvPr/>
        </p:nvSpPr>
        <p:spPr>
          <a:xfrm>
            <a:off x="4442803" y="6050703"/>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Fig </a:t>
            </a:r>
            <a:r>
              <a:rPr lang="en-IN" sz="2000" b="1" dirty="0">
                <a:latin typeface="Times New Roman" pitchFamily="18" charset="0"/>
                <a:ea typeface="+mj-ea"/>
                <a:cs typeface="Times New Roman" pitchFamily="18" charset="0"/>
              </a:rPr>
              <a:t>3</a:t>
            </a:r>
            <a:r>
              <a:rPr kumimoji="0" lang="en-IN"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t>
            </a:r>
            <a:r>
              <a:rPr kumimoji="0" lang="en-IN" sz="200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Code</a:t>
            </a: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p:txBody>
      </p:sp>
      <p:pic>
        <p:nvPicPr>
          <p:cNvPr id="6" name="Picture 5"/>
          <p:cNvPicPr/>
          <p:nvPr/>
        </p:nvPicPr>
        <p:blipFill rotWithShape="1">
          <a:blip r:embed="rId2">
            <a:extLst>
              <a:ext uri="{28A0092B-C50C-407E-A947-70E740481C1C}">
                <a14:useLocalDpi xmlns:a14="http://schemas.microsoft.com/office/drawing/2010/main" val="0"/>
              </a:ext>
            </a:extLst>
          </a:blip>
          <a:srcRect b="36388"/>
          <a:stretch/>
        </p:blipFill>
        <p:spPr bwMode="auto">
          <a:xfrm>
            <a:off x="1807779" y="838987"/>
            <a:ext cx="9051899" cy="50810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163826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17</a:t>
            </a:fld>
            <a:endParaRPr lang="en-IN"/>
          </a:p>
        </p:txBody>
      </p:sp>
      <p:sp>
        <p:nvSpPr>
          <p:cNvPr id="6" name="Title 7"/>
          <p:cNvSpPr txBox="1">
            <a:spLocks/>
          </p:cNvSpPr>
          <p:nvPr/>
        </p:nvSpPr>
        <p:spPr>
          <a:xfrm>
            <a:off x="4807863" y="6041024"/>
            <a:ext cx="3017003" cy="45378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Fig </a:t>
            </a:r>
            <a:r>
              <a:rPr kumimoji="0" lang="en-IN"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4 </a:t>
            </a:r>
            <a:r>
              <a:rPr kumimoji="0" lang="en-IN"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t>
            </a: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IN" sz="2000" dirty="0">
                <a:latin typeface="Times New Roman" pitchFamily="18" charset="0"/>
                <a:ea typeface="+mj-ea"/>
                <a:cs typeface="Times New Roman" pitchFamily="18" charset="0"/>
              </a:rPr>
              <a:t>Code Continued</a:t>
            </a:r>
            <a:r>
              <a:rPr kumimoji="0" lang="en-IN" sz="20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p:txBody>
      </p:sp>
      <p:pic>
        <p:nvPicPr>
          <p:cNvPr id="4" name="Picture 3"/>
          <p:cNvPicPr>
            <a:picLocks noChangeAspect="1"/>
          </p:cNvPicPr>
          <p:nvPr/>
        </p:nvPicPr>
        <p:blipFill>
          <a:blip r:embed="rId2"/>
          <a:stretch>
            <a:fillRect/>
          </a:stretch>
        </p:blipFill>
        <p:spPr>
          <a:xfrm>
            <a:off x="1749441" y="344249"/>
            <a:ext cx="8883453" cy="5415528"/>
          </a:xfrm>
          <a:prstGeom prst="rect">
            <a:avLst/>
          </a:prstGeom>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18</a:t>
            </a:fld>
            <a:endParaRPr lang="en-IN"/>
          </a:p>
        </p:txBody>
      </p:sp>
      <p:pic>
        <p:nvPicPr>
          <p:cNvPr id="3" name="Picture 2" descr="C:\Users\user\OneDrive\Desktop\Project\IMAGES\New folder\CODE SS - Jupyter Notebook - Google Chrome 3_27_2023 11_08_38 PM.png"/>
          <p:cNvPicPr/>
          <p:nvPr/>
        </p:nvPicPr>
        <p:blipFill rotWithShape="1">
          <a:blip r:embed="rId2" cstate="print">
            <a:extLst>
              <a:ext uri="{28A0092B-C50C-407E-A947-70E740481C1C}">
                <a14:useLocalDpi xmlns:a14="http://schemas.microsoft.com/office/drawing/2010/main" val="0"/>
              </a:ext>
            </a:extLst>
          </a:blip>
          <a:srcRect l="20391" t="19872" r="19886"/>
          <a:stretch/>
        </p:blipFill>
        <p:spPr bwMode="auto">
          <a:xfrm>
            <a:off x="1785887" y="650450"/>
            <a:ext cx="8263086" cy="499620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699789" y="5940400"/>
            <a:ext cx="2435283" cy="369332"/>
          </a:xfrm>
          <a:prstGeom prst="rect">
            <a:avLst/>
          </a:prstGeom>
        </p:spPr>
        <p:txBody>
          <a:bodyPr wrap="none">
            <a:spAutoFit/>
          </a:bodyPr>
          <a:lstStyle/>
          <a:p>
            <a:pPr lvl="0" algn="ctr">
              <a:spcBef>
                <a:spcPct val="0"/>
              </a:spcBef>
              <a:defRPr/>
            </a:pPr>
            <a:r>
              <a:rPr lang="en-IN" b="1" dirty="0">
                <a:latin typeface="Times New Roman" pitchFamily="18" charset="0"/>
                <a:cs typeface="Times New Roman" pitchFamily="18" charset="0"/>
              </a:rPr>
              <a:t>Fig </a:t>
            </a:r>
            <a:r>
              <a:rPr lang="en-IN" b="1" dirty="0" smtClean="0">
                <a:latin typeface="Times New Roman" pitchFamily="18" charset="0"/>
                <a:cs typeface="Times New Roman" pitchFamily="18" charset="0"/>
              </a:rPr>
              <a:t>5 </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Code Continued </a:t>
            </a:r>
          </a:p>
        </p:txBody>
      </p:sp>
    </p:spTree>
    <p:extLst>
      <p:ext uri="{BB962C8B-B14F-4D97-AF65-F5344CB8AC3E}">
        <p14:creationId xmlns:p14="http://schemas.microsoft.com/office/powerpoint/2010/main" val="1464906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19</a:t>
            </a:fld>
            <a:endParaRPr lang="en-IN"/>
          </a:p>
        </p:txBody>
      </p:sp>
      <p:pic>
        <p:nvPicPr>
          <p:cNvPr id="3" name="Picture 2" descr="C:\Users\user\OneDrive\Desktop\Project\IMAGES\New folder\CODE SS - Jupyter Notebook - Google Chrome 3_27_2023 11_09_01 PM.png"/>
          <p:cNvPicPr/>
          <p:nvPr/>
        </p:nvPicPr>
        <p:blipFill rotWithShape="1">
          <a:blip r:embed="rId2" cstate="print">
            <a:extLst>
              <a:ext uri="{28A0092B-C50C-407E-A947-70E740481C1C}">
                <a14:useLocalDpi xmlns:a14="http://schemas.microsoft.com/office/drawing/2010/main" val="0"/>
              </a:ext>
            </a:extLst>
          </a:blip>
          <a:srcRect l="19583" t="20473" r="20524" b="301"/>
          <a:stretch/>
        </p:blipFill>
        <p:spPr bwMode="auto">
          <a:xfrm>
            <a:off x="1529399" y="311085"/>
            <a:ext cx="9038047" cy="5420411"/>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4859635" y="5846132"/>
            <a:ext cx="2377575" cy="369332"/>
          </a:xfrm>
          <a:prstGeom prst="rect">
            <a:avLst/>
          </a:prstGeom>
        </p:spPr>
        <p:txBody>
          <a:bodyPr wrap="none">
            <a:spAutoFit/>
          </a:bodyPr>
          <a:lstStyle/>
          <a:p>
            <a:pPr lvl="0" algn="ctr">
              <a:spcBef>
                <a:spcPct val="0"/>
              </a:spcBef>
              <a:defRPr/>
            </a:pPr>
            <a:r>
              <a:rPr lang="en-IN" b="1" dirty="0">
                <a:latin typeface="Times New Roman" pitchFamily="18" charset="0"/>
                <a:cs typeface="Times New Roman" pitchFamily="18" charset="0"/>
              </a:rPr>
              <a:t>Fig 6</a:t>
            </a:r>
            <a:r>
              <a:rPr lang="en-IN" b="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Code Continued </a:t>
            </a:r>
          </a:p>
        </p:txBody>
      </p:sp>
    </p:spTree>
    <p:extLst>
      <p:ext uri="{BB962C8B-B14F-4D97-AF65-F5344CB8AC3E}">
        <p14:creationId xmlns:p14="http://schemas.microsoft.com/office/powerpoint/2010/main" val="1892166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3DAB0-A833-4253-92E6-09BCD2593252}"/>
              </a:ext>
            </a:extLst>
          </p:cNvPr>
          <p:cNvSpPr/>
          <p:nvPr/>
        </p:nvSpPr>
        <p:spPr>
          <a:xfrm>
            <a:off x="3987731" y="308629"/>
            <a:ext cx="4065406" cy="46166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AGENDA</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184B5AF-E276-4A53-93E6-8188A11B24F9}"/>
              </a:ext>
            </a:extLst>
          </p:cNvPr>
          <p:cNvSpPr/>
          <p:nvPr/>
        </p:nvSpPr>
        <p:spPr>
          <a:xfrm>
            <a:off x="705853" y="121920"/>
            <a:ext cx="10545243" cy="6555641"/>
          </a:xfrm>
          <a:prstGeom prst="rect">
            <a:avLst/>
          </a:prstGeom>
        </p:spPr>
        <p:txBody>
          <a:bodyPr wrap="square">
            <a:spAutoFit/>
          </a:bodyPr>
          <a:lstStyle/>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Introduction</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Literature survey</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Problem Statement</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Objectives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Methodology  </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High level design(For Ex- Sequence/ Use case / Data flow diagram)</a:t>
            </a:r>
          </a:p>
          <a:p>
            <a:pPr>
              <a:lnSpc>
                <a:spcPct val="150000"/>
              </a:lnSpc>
              <a:buClr>
                <a:schemeClr val="tx1"/>
              </a:buClr>
              <a:buFont typeface="Wingdings" pitchFamily="2" charset="2"/>
              <a:buChar char="§"/>
            </a:pPr>
            <a:r>
              <a:rPr lang="en-GB" sz="2000" dirty="0">
                <a:latin typeface="Times New Roman" panose="02020603050405020304" pitchFamily="18" charset="0"/>
                <a:cs typeface="Times New Roman" panose="02020603050405020304" pitchFamily="18" charset="0"/>
              </a:rPr>
              <a:t> Technology  &amp; Tools Used</a:t>
            </a:r>
            <a:endParaRPr lang="en-IN" sz="20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Implementation / Snapshots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Conclusion and future enhancements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References</a:t>
            </a:r>
          </a:p>
          <a:p>
            <a:pPr>
              <a:buFont typeface="Wingdings" pitchFamily="2" charset="2"/>
              <a:buChar char="§"/>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913F31-7C30-46BC-B829-0E55F6C524B9}"/>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47101"/>
      </p:ext>
    </p:extLst>
  </p:cSld>
  <p:clrMapOvr>
    <a:masterClrMapping/>
  </p:clrMapOvr>
  <p:transition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20</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 y="159263"/>
            <a:ext cx="10269855" cy="5686869"/>
          </a:xfrm>
          <a:prstGeom prst="rect">
            <a:avLst/>
          </a:prstGeom>
        </p:spPr>
      </p:pic>
      <p:sp>
        <p:nvSpPr>
          <p:cNvPr id="4" name="Rectangle 3"/>
          <p:cNvSpPr/>
          <p:nvPr/>
        </p:nvSpPr>
        <p:spPr>
          <a:xfrm>
            <a:off x="4859635" y="5846132"/>
            <a:ext cx="2377575" cy="369332"/>
          </a:xfrm>
          <a:prstGeom prst="rect">
            <a:avLst/>
          </a:prstGeom>
        </p:spPr>
        <p:txBody>
          <a:bodyPr wrap="none">
            <a:spAutoFit/>
          </a:bodyPr>
          <a:lstStyle/>
          <a:p>
            <a:pPr lvl="0" algn="ctr">
              <a:spcBef>
                <a:spcPct val="0"/>
              </a:spcBef>
              <a:defRPr/>
            </a:pPr>
            <a:r>
              <a:rPr lang="en-IN" b="1" dirty="0">
                <a:latin typeface="Times New Roman" pitchFamily="18" charset="0"/>
                <a:cs typeface="Times New Roman" pitchFamily="18" charset="0"/>
              </a:rPr>
              <a:t>Fig </a:t>
            </a:r>
            <a:r>
              <a:rPr lang="en-IN" b="1" dirty="0" smtClean="0">
                <a:latin typeface="Times New Roman" pitchFamily="18" charset="0"/>
                <a:cs typeface="Times New Roman" pitchFamily="18" charset="0"/>
              </a:rPr>
              <a:t>7:</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Code Continued </a:t>
            </a:r>
          </a:p>
        </p:txBody>
      </p:sp>
    </p:spTree>
    <p:extLst>
      <p:ext uri="{BB962C8B-B14F-4D97-AF65-F5344CB8AC3E}">
        <p14:creationId xmlns:p14="http://schemas.microsoft.com/office/powerpoint/2010/main" val="76139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21</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95250"/>
            <a:ext cx="8343900" cy="5651542"/>
          </a:xfrm>
          <a:prstGeom prst="rect">
            <a:avLst/>
          </a:prstGeom>
        </p:spPr>
      </p:pic>
      <p:sp>
        <p:nvSpPr>
          <p:cNvPr id="4" name="Rectangle 3"/>
          <p:cNvSpPr/>
          <p:nvPr/>
        </p:nvSpPr>
        <p:spPr>
          <a:xfrm>
            <a:off x="4859635" y="5846132"/>
            <a:ext cx="2377575" cy="369332"/>
          </a:xfrm>
          <a:prstGeom prst="rect">
            <a:avLst/>
          </a:prstGeom>
        </p:spPr>
        <p:txBody>
          <a:bodyPr wrap="none">
            <a:spAutoFit/>
          </a:bodyPr>
          <a:lstStyle/>
          <a:p>
            <a:pPr lvl="0" algn="ctr">
              <a:spcBef>
                <a:spcPct val="0"/>
              </a:spcBef>
              <a:defRPr/>
            </a:pPr>
            <a:r>
              <a:rPr lang="en-IN" b="1" dirty="0">
                <a:latin typeface="Times New Roman" pitchFamily="18" charset="0"/>
                <a:cs typeface="Times New Roman" pitchFamily="18" charset="0"/>
              </a:rPr>
              <a:t>Fig </a:t>
            </a:r>
            <a:r>
              <a:rPr lang="en-IN" b="1" dirty="0">
                <a:latin typeface="Times New Roman" pitchFamily="18" charset="0"/>
                <a:cs typeface="Times New Roman" pitchFamily="18" charset="0"/>
              </a:rPr>
              <a:t>8</a:t>
            </a:r>
            <a:r>
              <a:rPr lang="en-IN" b="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Code Continued </a:t>
            </a:r>
          </a:p>
        </p:txBody>
      </p:sp>
    </p:spTree>
    <p:extLst>
      <p:ext uri="{BB962C8B-B14F-4D97-AF65-F5344CB8AC3E}">
        <p14:creationId xmlns:p14="http://schemas.microsoft.com/office/powerpoint/2010/main" val="384173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200" dirty="0">
                <a:latin typeface="Times New Roman" pitchFamily="18" charset="0"/>
                <a:cs typeface="Times New Roman" pitchFamily="18" charset="0"/>
              </a:rPr>
              <a:t>CONCLUSION: This project helps in predicting fraudulent transactions for the given dataset. We are implementing ML algorithms like KNN, </a:t>
            </a:r>
            <a:r>
              <a:rPr lang="en-IN" sz="2200" dirty="0" err="1">
                <a:latin typeface="Times New Roman" pitchFamily="18" charset="0"/>
                <a:cs typeface="Times New Roman" pitchFamily="18" charset="0"/>
              </a:rPr>
              <a:t>DecisionTree</a:t>
            </a:r>
            <a:r>
              <a:rPr lang="en-IN" sz="2200" dirty="0">
                <a:latin typeface="Times New Roman" pitchFamily="18" charset="0"/>
                <a:cs typeface="Times New Roman" pitchFamily="18" charset="0"/>
              </a:rPr>
              <a:t>, Random Forest, Logistic Regression and choosing the most accurate and  time </a:t>
            </a:r>
            <a:r>
              <a:rPr lang="en-IN" sz="2200" dirty="0" err="1">
                <a:latin typeface="Times New Roman" pitchFamily="18" charset="0"/>
                <a:cs typeface="Times New Roman" pitchFamily="18" charset="0"/>
              </a:rPr>
              <a:t>efficient.We</a:t>
            </a:r>
            <a:r>
              <a:rPr lang="en-IN" sz="2200" dirty="0">
                <a:latin typeface="Times New Roman" pitchFamily="18" charset="0"/>
                <a:cs typeface="Times New Roman" pitchFamily="18" charset="0"/>
              </a:rPr>
              <a:t> are enhancing credit card fraud detection which is a priority for banks and financial </a:t>
            </a:r>
            <a:r>
              <a:rPr lang="en-IN" sz="2200" dirty="0" err="1">
                <a:latin typeface="Times New Roman" pitchFamily="18" charset="0"/>
                <a:cs typeface="Times New Roman" pitchFamily="18" charset="0"/>
              </a:rPr>
              <a:t>organizations.We</a:t>
            </a:r>
            <a:r>
              <a:rPr lang="en-IN" sz="2200" dirty="0">
                <a:latin typeface="Times New Roman" pitchFamily="18" charset="0"/>
                <a:cs typeface="Times New Roman" pitchFamily="18" charset="0"/>
              </a:rPr>
              <a:t> are identifying suspicious events and reporting them to an analyst while letting normal transactions to be automatically processed.</a:t>
            </a:r>
          </a:p>
          <a:p>
            <a:pPr marL="109728" indent="0" algn="just">
              <a:buNone/>
            </a:pP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FUTURE ENHANCEMENTS:</a:t>
            </a:r>
          </a:p>
          <a:p>
            <a:pPr algn="just">
              <a:buFont typeface="Wingdings" pitchFamily="2" charset="2"/>
              <a:buChar char="§"/>
            </a:pPr>
            <a:r>
              <a:rPr lang="en-IN" sz="2200" dirty="0">
                <a:latin typeface="Times New Roman" pitchFamily="18" charset="0"/>
                <a:cs typeface="Times New Roman" pitchFamily="18" charset="0"/>
              </a:rPr>
              <a:t>Minimizing errors, improving accuracy and keeping the design as simple as possible.</a:t>
            </a:r>
          </a:p>
          <a:p>
            <a:pPr algn="just">
              <a:buFont typeface="Wingdings" pitchFamily="2" charset="2"/>
              <a:buChar char="§"/>
            </a:pPr>
            <a:r>
              <a:rPr lang="en-IN" sz="2200" dirty="0">
                <a:latin typeface="Times New Roman" pitchFamily="18" charset="0"/>
                <a:cs typeface="Times New Roman" pitchFamily="18" charset="0"/>
              </a:rPr>
              <a:t>Making testing and training data equal in the referred dataset.</a:t>
            </a:r>
          </a:p>
          <a:p>
            <a:pPr algn="just">
              <a:buFont typeface="Wingdings" pitchFamily="2" charset="2"/>
              <a:buChar char="§"/>
            </a:pPr>
            <a:r>
              <a:rPr lang="en-IN" sz="2200" dirty="0">
                <a:latin typeface="Times New Roman" pitchFamily="18" charset="0"/>
                <a:cs typeface="Times New Roman" pitchFamily="18" charset="0"/>
              </a:rPr>
              <a:t>Location tracing and blocking of credit cards for better security when fraudulent transaction is detected.</a:t>
            </a:r>
          </a:p>
          <a:p>
            <a:pPr algn="just">
              <a:buFont typeface="Wingdings" pitchFamily="2" charset="2"/>
              <a:buChar char="§"/>
            </a:pPr>
            <a:endParaRPr lang="en-IN" sz="2200" dirty="0">
              <a:latin typeface="Times New Roman" pitchFamily="18" charset="0"/>
              <a:cs typeface="Times New Roman" pitchFamily="18" charset="0"/>
            </a:endParaRPr>
          </a:p>
          <a:p>
            <a:pPr algn="just">
              <a:buFont typeface="Wingdings" pitchFamily="2" charset="2"/>
              <a:buChar char="§"/>
            </a:pPr>
            <a:endParaRPr lang="en-IN" sz="2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9E210A-5164-42C3-AE1F-F23C0BE54F5A}" type="slidenum">
              <a:rPr lang="en-IN" smtClean="0"/>
              <a:pPr/>
              <a:t>22</a:t>
            </a:fld>
            <a:endParaRPr lang="en-IN"/>
          </a:p>
        </p:txBody>
      </p:sp>
      <p:sp>
        <p:nvSpPr>
          <p:cNvPr id="4" name="Title 3"/>
          <p:cNvSpPr>
            <a:spLocks noGrp="1"/>
          </p:cNvSpPr>
          <p:nvPr>
            <p:ph type="title"/>
          </p:nvPr>
        </p:nvSpPr>
        <p:spPr/>
        <p:txBody>
          <a:bodyPr>
            <a:normAutofit/>
          </a:bodyPr>
          <a:lstStyle/>
          <a:p>
            <a:pPr algn="ctr"/>
            <a:r>
              <a:rPr lang="en-IN" sz="2500" dirty="0">
                <a:solidFill>
                  <a:schemeClr val="tx1"/>
                </a:solidFill>
                <a:effectLst/>
                <a:latin typeface="Times New Roman" pitchFamily="18" charset="0"/>
                <a:cs typeface="Times New Roman" pitchFamily="18" charset="0"/>
              </a:rPr>
              <a:t>CONCLUSION AND FUTURE ENHANCEMENTS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8BA9AA-F2E5-47D8-B07A-D3623FE31C0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23</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CE2DC1C-DFD3-415B-AECC-6C5FF1E97164}"/>
              </a:ext>
            </a:extLst>
          </p:cNvPr>
          <p:cNvSpPr/>
          <p:nvPr/>
        </p:nvSpPr>
        <p:spPr>
          <a:xfrm>
            <a:off x="5227813" y="284566"/>
            <a:ext cx="225574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AE0040-D189-465C-8911-F296E89CD2E6}"/>
              </a:ext>
            </a:extLst>
          </p:cNvPr>
          <p:cNvSpPr/>
          <p:nvPr/>
        </p:nvSpPr>
        <p:spPr>
          <a:xfrm>
            <a:off x="768016" y="941929"/>
            <a:ext cx="10655968" cy="4832092"/>
          </a:xfrm>
          <a:prstGeom prst="rect">
            <a:avLst/>
          </a:prstGeom>
        </p:spPr>
        <p:txBody>
          <a:bodyPr wrap="square">
            <a:spAutoFit/>
          </a:bodyPr>
          <a:lstStyle/>
          <a:p>
            <a:pPr lvl="0" algn="just"/>
            <a:r>
              <a:rPr lang="en-US" sz="2200" dirty="0">
                <a:latin typeface="Times New Roman" panose="02020603050405020304" pitchFamily="18" charset="0"/>
                <a:cs typeface="Times New Roman" panose="02020603050405020304" pitchFamily="18" charset="0"/>
              </a:rPr>
              <a:t>[1] Omar, Kazi Shahrukh, </a:t>
            </a:r>
            <a:r>
              <a:rPr lang="en-US" sz="2200" dirty="0" err="1">
                <a:latin typeface="Times New Roman" panose="02020603050405020304" pitchFamily="18" charset="0"/>
                <a:cs typeface="Times New Roman" panose="02020603050405020304" pitchFamily="18" charset="0"/>
              </a:rPr>
              <a:t>Prodipta</a:t>
            </a:r>
            <a:r>
              <a:rPr lang="en-US" sz="2200" dirty="0">
                <a:latin typeface="Times New Roman" panose="02020603050405020304" pitchFamily="18" charset="0"/>
                <a:cs typeface="Times New Roman" panose="02020603050405020304" pitchFamily="18" charset="0"/>
              </a:rPr>
              <a:t> Mondal, Nabila Shahnaz Khan, Md </a:t>
            </a:r>
            <a:r>
              <a:rPr lang="en-US" sz="2200" dirty="0" err="1">
                <a:latin typeface="Times New Roman" panose="02020603050405020304" pitchFamily="18" charset="0"/>
                <a:cs typeface="Times New Roman" panose="02020603050405020304" pitchFamily="18" charset="0"/>
              </a:rPr>
              <a:t>Rezaul</a:t>
            </a:r>
            <a:r>
              <a:rPr lang="en-US" sz="2200" dirty="0">
                <a:latin typeface="Times New Roman" panose="02020603050405020304" pitchFamily="18" charset="0"/>
                <a:cs typeface="Times New Roman" panose="02020603050405020304" pitchFamily="18" charset="0"/>
              </a:rPr>
              <a:t> Karim Rizvi, and Md Nazrul Islam. "A machine learning approach to predict autism spectrum disorder." In 2019 International conference on electrical, computer and communication engineering (ECCE),IEEE, 2019.</a:t>
            </a:r>
          </a:p>
          <a:p>
            <a:pPr lvl="0" algn="just"/>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Akter,Tania</a:t>
            </a:r>
            <a:r>
              <a:rPr lang="en-US" sz="2200" dirty="0">
                <a:latin typeface="Times New Roman" panose="02020603050405020304" pitchFamily="18" charset="0"/>
                <a:cs typeface="Times New Roman" panose="02020603050405020304" pitchFamily="18" charset="0"/>
              </a:rPr>
              <a:t>, Md </a:t>
            </a:r>
            <a:r>
              <a:rPr lang="en-US" sz="2200" dirty="0" err="1">
                <a:latin typeface="Times New Roman" panose="02020603050405020304" pitchFamily="18" charset="0"/>
                <a:cs typeface="Times New Roman" panose="02020603050405020304" pitchFamily="18" charset="0"/>
              </a:rPr>
              <a:t>Shahriare</a:t>
            </a:r>
            <a:r>
              <a:rPr lang="en-US" sz="2200" dirty="0">
                <a:latin typeface="Times New Roman" panose="02020603050405020304" pitchFamily="18" charset="0"/>
                <a:cs typeface="Times New Roman" panose="02020603050405020304" pitchFamily="18" charset="0"/>
              </a:rPr>
              <a:t> Satu, Md Imran Khan, Mohammad Hanif Ali, Shahadat Uddin, Pietro Lio, Julian MW Quinn, and Mohammad Ali Moni. "Machine learning-based models for early stage detection of autism spectrum disorders." IEEE,2019.</a:t>
            </a:r>
          </a:p>
          <a:p>
            <a:pPr lvl="0" algn="just"/>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Baranwal</a:t>
            </a:r>
            <a:r>
              <a:rPr lang="en-US" sz="2200" dirty="0">
                <a:latin typeface="Times New Roman" panose="02020603050405020304" pitchFamily="18" charset="0"/>
                <a:cs typeface="Times New Roman" panose="02020603050405020304" pitchFamily="18" charset="0"/>
              </a:rPr>
              <a:t>, Astha, and M. Vanitha. "Autistic spectrum disorder screening: prediction with machine learning models." In 2020 International conference on emerging trends in information technology and engineering (</a:t>
            </a:r>
            <a:r>
              <a:rPr lang="en-US" sz="2200" dirty="0" err="1">
                <a:latin typeface="Times New Roman" panose="02020603050405020304" pitchFamily="18" charset="0"/>
                <a:cs typeface="Times New Roman" panose="02020603050405020304" pitchFamily="18" charset="0"/>
              </a:rPr>
              <a:t>ic</a:t>
            </a:r>
            <a:r>
              <a:rPr lang="en-US" sz="2200" dirty="0">
                <a:latin typeface="Times New Roman" panose="02020603050405020304" pitchFamily="18" charset="0"/>
                <a:cs typeface="Times New Roman" panose="02020603050405020304" pitchFamily="18" charset="0"/>
              </a:rPr>
              <a:t>-ETITE), pp. 1-7. IEEE,2020.</a:t>
            </a:r>
          </a:p>
          <a:p>
            <a:pPr lvl="0" algn="just"/>
            <a:r>
              <a:rPr lang="en-US" sz="2200" dirty="0">
                <a:latin typeface="Times New Roman" panose="02020603050405020304" pitchFamily="18" charset="0"/>
                <a:cs typeface="Times New Roman" panose="02020603050405020304" pitchFamily="18" charset="0"/>
              </a:rPr>
              <a:t>[4] Eni, M, </a:t>
            </a:r>
            <a:r>
              <a:rPr lang="en-US" sz="2200" dirty="0" err="1">
                <a:latin typeface="Times New Roman" panose="02020603050405020304" pitchFamily="18" charset="0"/>
                <a:cs typeface="Times New Roman" panose="02020603050405020304" pitchFamily="18" charset="0"/>
              </a:rPr>
              <a:t>Dinstein</a:t>
            </a:r>
            <a:r>
              <a:rPr lang="en-US" sz="2200" dirty="0">
                <a:latin typeface="Times New Roman" panose="02020603050405020304" pitchFamily="18" charset="0"/>
                <a:cs typeface="Times New Roman" panose="02020603050405020304" pitchFamily="18" charset="0"/>
              </a:rPr>
              <a:t>, I, Ilan, M., Menashe, I, </a:t>
            </a:r>
            <a:r>
              <a:rPr lang="en-US" sz="2200" dirty="0" err="1">
                <a:latin typeface="Times New Roman" panose="02020603050405020304" pitchFamily="18" charset="0"/>
                <a:cs typeface="Times New Roman" panose="02020603050405020304" pitchFamily="18" charset="0"/>
              </a:rPr>
              <a:t>Meiri</a:t>
            </a:r>
            <a:r>
              <a:rPr lang="en-US" sz="2200" dirty="0">
                <a:latin typeface="Times New Roman" panose="02020603050405020304" pitchFamily="18" charset="0"/>
                <a:cs typeface="Times New Roman" panose="02020603050405020304" pitchFamily="18" charset="0"/>
              </a:rPr>
              <a:t>, G, &amp; </a:t>
            </a:r>
            <a:r>
              <a:rPr lang="en-US" sz="2200" dirty="0" err="1">
                <a:latin typeface="Times New Roman" panose="02020603050405020304" pitchFamily="18" charset="0"/>
                <a:cs typeface="Times New Roman" panose="02020603050405020304" pitchFamily="18" charset="0"/>
              </a:rPr>
              <a:t>Zigel</a:t>
            </a:r>
            <a:r>
              <a:rPr lang="en-US" sz="2200" dirty="0">
                <a:latin typeface="Times New Roman" panose="02020603050405020304" pitchFamily="18" charset="0"/>
                <a:cs typeface="Times New Roman" panose="02020603050405020304" pitchFamily="18" charset="0"/>
              </a:rPr>
              <a:t>, Y. Estimating Autism Severity in Young Children From Speech Signals Using a Deep Neural Network. IEEE 2020</a:t>
            </a:r>
          </a:p>
          <a:p>
            <a:pPr lvl="0" algn="just"/>
            <a:r>
              <a:rPr lang="en-US" sz="2200" dirty="0">
                <a:latin typeface="Times New Roman" panose="02020603050405020304" pitchFamily="18" charset="0"/>
                <a:cs typeface="Times New Roman" panose="02020603050405020304" pitchFamily="18" charset="0"/>
              </a:rPr>
              <a:t>[5] Raj, S, &amp; Masood, S. (2020). Analysis and Detection of Autism Spectrum Disorder Using Machine Learning Techniques. Procedia Computer Science.</a:t>
            </a:r>
          </a:p>
        </p:txBody>
      </p:sp>
    </p:spTree>
    <p:extLst>
      <p:ext uri="{BB962C8B-B14F-4D97-AF65-F5344CB8AC3E}">
        <p14:creationId xmlns:p14="http://schemas.microsoft.com/office/powerpoint/2010/main" val="164964559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9CDC7-881C-4A03-A5E7-03C643D8E6F1}"/>
              </a:ext>
            </a:extLst>
          </p:cNvPr>
          <p:cNvSpPr>
            <a:spLocks noGrp="1"/>
          </p:cNvSpPr>
          <p:nvPr>
            <p:ph type="sldNum" sz="quarter" idx="12"/>
          </p:nvPr>
        </p:nvSpPr>
        <p:spPr/>
        <p:txBody>
          <a:bodyPr/>
          <a:lstStyle/>
          <a:p>
            <a:fld id="{699E210A-5164-42C3-AE1F-F23C0BE54F5A}" type="slidenum">
              <a:rPr lang="en-IN" smtClean="0"/>
              <a:pPr/>
              <a:t>24</a:t>
            </a:fld>
            <a:endParaRPr lang="en-IN"/>
          </a:p>
        </p:txBody>
      </p:sp>
      <p:sp>
        <p:nvSpPr>
          <p:cNvPr id="3" name="Rectangle 2">
            <a:extLst>
              <a:ext uri="{FF2B5EF4-FFF2-40B4-BE49-F238E27FC236}">
                <a16:creationId xmlns:a16="http://schemas.microsoft.com/office/drawing/2014/main" id="{D60F1985-F9D4-44C0-9D37-80CB1CB22809}"/>
              </a:ext>
            </a:extLst>
          </p:cNvPr>
          <p:cNvSpPr/>
          <p:nvPr/>
        </p:nvSpPr>
        <p:spPr>
          <a:xfrm>
            <a:off x="2638636" y="2434706"/>
            <a:ext cx="6382901" cy="1200329"/>
          </a:xfrm>
          <a:prstGeom prst="rect">
            <a:avLst/>
          </a:prstGeom>
        </p:spPr>
        <p:txBody>
          <a:bodyPr wrap="none">
            <a:spAutoFit/>
          </a:bodyPr>
          <a:lstStyle/>
          <a:p>
            <a:r>
              <a:rPr lang="en-IN" sz="4400" dirty="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131820"/>
      </p:ext>
    </p:ext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BE694-A45A-463D-BB13-2122A73285E8}"/>
              </a:ext>
            </a:extLst>
          </p:cNvPr>
          <p:cNvSpPr/>
          <p:nvPr/>
        </p:nvSpPr>
        <p:spPr>
          <a:xfrm>
            <a:off x="1213013" y="1257301"/>
            <a:ext cx="10316683" cy="3590760"/>
          </a:xfrm>
          <a:prstGeom prst="rect">
            <a:avLst/>
          </a:prstGeom>
        </p:spPr>
        <p:txBody>
          <a:bodyPr wrap="square">
            <a:spAutoFit/>
          </a:bodyPr>
          <a:lstStyle/>
          <a:p>
            <a:pPr marL="342900" indent="-342900" algn="just" eaLnBrk="1">
              <a:lnSpc>
                <a:spcPct val="100000"/>
              </a:lnSpc>
              <a:spcBef>
                <a:spcPct val="0"/>
              </a:spcBef>
              <a:buSzPct val="90000"/>
              <a:buFont typeface="Wingdings" panose="05000000000000000000" pitchFamily="2" charset="2"/>
              <a:buChar char="Ø"/>
              <a:defRPr/>
            </a:pPr>
            <a:r>
              <a:rPr lang="en-US" altLang="en-US" sz="2200" dirty="0">
                <a:solidFill>
                  <a:srgbClr val="333333"/>
                </a:solidFill>
                <a:latin typeface="Times New Roman" panose="02020603050405020304" pitchFamily="18" charset="0"/>
                <a:cs typeface="Times New Roman" panose="02020603050405020304" pitchFamily="18" charset="0"/>
              </a:rPr>
              <a:t>'Fraud' in credit card transactions is unauthorized and unwanted usage of an account by someone other than the owner of that account.</a:t>
            </a:r>
          </a:p>
          <a:p>
            <a:pPr marL="342900" indent="-342900" algn="just" eaLnBrk="1">
              <a:lnSpc>
                <a:spcPct val="100000"/>
              </a:lnSpc>
              <a:spcBef>
                <a:spcPct val="0"/>
              </a:spcBef>
              <a:buClrTx/>
              <a:buFont typeface="Wingdings" panose="05000000000000000000" pitchFamily="2" charset="2"/>
              <a:buChar char="Ø"/>
              <a:defRPr/>
            </a:pPr>
            <a:endParaRPr lang="en-IN" altLang="en-US" sz="2200" dirty="0">
              <a:latin typeface="Times New Roman" panose="02020603050405020304" pitchFamily="18" charset="0"/>
              <a:cs typeface="Times New Roman" panose="02020603050405020304" pitchFamily="18" charset="0"/>
            </a:endParaRPr>
          </a:p>
          <a:p>
            <a:pPr marL="342900" indent="-342900" algn="just" eaLnBrk="1">
              <a:lnSpc>
                <a:spcPct val="100000"/>
              </a:lnSpc>
              <a:spcBef>
                <a:spcPct val="0"/>
              </a:spcBef>
              <a:buSzPct val="90000"/>
              <a:buFont typeface="Wingdings" panose="05000000000000000000" pitchFamily="2" charset="2"/>
              <a:buChar char="Ø"/>
              <a:defRPr/>
            </a:pPr>
            <a:r>
              <a:rPr lang="en-US" altLang="en-US" sz="2200" dirty="0">
                <a:solidFill>
                  <a:srgbClr val="333333"/>
                </a:solidFill>
                <a:latin typeface="Times New Roman" panose="02020603050405020304" pitchFamily="18" charset="0"/>
                <a:cs typeface="Times New Roman" panose="02020603050405020304" pitchFamily="18" charset="0"/>
              </a:rPr>
              <a:t>Fraud  detection  involves  monitoring  the  activities  of populations of  users in  order to  estimate, perceive  or avoid objectionable </a:t>
            </a:r>
            <a:r>
              <a:rPr lang="en-US" altLang="en-US" sz="2200" dirty="0" err="1">
                <a:solidFill>
                  <a:srgbClr val="333333"/>
                </a:solidFill>
                <a:latin typeface="Times New Roman" panose="02020603050405020304" pitchFamily="18" charset="0"/>
                <a:cs typeface="Times New Roman" panose="02020603050405020304" pitchFamily="18" charset="0"/>
              </a:rPr>
              <a:t>behaviour</a:t>
            </a:r>
            <a:r>
              <a:rPr lang="en-US" altLang="en-US" sz="2200" dirty="0">
                <a:solidFill>
                  <a:srgbClr val="333333"/>
                </a:solidFill>
                <a:latin typeface="Times New Roman" panose="02020603050405020304" pitchFamily="18" charset="0"/>
                <a:cs typeface="Times New Roman" panose="02020603050405020304" pitchFamily="18" charset="0"/>
              </a:rPr>
              <a:t>, which consist of fraud, intrusion, and defaulting.</a:t>
            </a:r>
          </a:p>
          <a:p>
            <a:pPr marL="342900" indent="-342900" algn="just" eaLnBrk="1">
              <a:lnSpc>
                <a:spcPct val="100000"/>
              </a:lnSpc>
              <a:spcBef>
                <a:spcPts val="1200"/>
              </a:spcBef>
              <a:spcAft>
                <a:spcPts val="1200"/>
              </a:spcAft>
              <a:buSzPct val="9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The different classification techniques we have  applied in this study for fraud detection purposes are logistic regression, decision tree, random forest, KNN.</a:t>
            </a:r>
          </a:p>
          <a:p>
            <a:pPr marL="342900" indent="-342900"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13E985-FB79-4AB4-A9EA-72F4AC0EED31}"/>
              </a:ext>
            </a:extLst>
          </p:cNvPr>
          <p:cNvSpPr/>
          <p:nvPr/>
        </p:nvSpPr>
        <p:spPr>
          <a:xfrm>
            <a:off x="1804738" y="474345"/>
            <a:ext cx="7852610" cy="461665"/>
          </a:xfrm>
          <a:prstGeom prst="rect">
            <a:avLst/>
          </a:prstGeom>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INTRODUCTION</a:t>
            </a:r>
            <a:endParaRPr lang="en-IN" sz="2400" dirty="0"/>
          </a:p>
        </p:txBody>
      </p:sp>
      <p:sp>
        <p:nvSpPr>
          <p:cNvPr id="7" name="Slide Number Placeholder 6">
            <a:extLst>
              <a:ext uri="{FF2B5EF4-FFF2-40B4-BE49-F238E27FC236}">
                <a16:creationId xmlns:a16="http://schemas.microsoft.com/office/drawing/2014/main" id="{10845C10-3EE0-4060-ABB3-D82493D41B74}"/>
              </a:ext>
            </a:extLst>
          </p:cNvPr>
          <p:cNvSpPr>
            <a:spLocks noGrp="1"/>
          </p:cNvSpPr>
          <p:nvPr>
            <p:ph type="sldNum" sz="quarter" idx="12"/>
          </p:nvPr>
        </p:nvSpPr>
        <p:spPr/>
        <p:txBody>
          <a:bodyPr/>
          <a:lstStyle/>
          <a:p>
            <a:fld id="{699E210A-5164-42C3-AE1F-F23C0BE54F5A}" type="slidenum">
              <a:rPr lang="en-IN" smtClean="0"/>
              <a:pPr/>
              <a:t>3</a:t>
            </a:fld>
            <a:endParaRPr lang="en-IN"/>
          </a:p>
        </p:txBody>
      </p:sp>
    </p:spTree>
    <p:extLst>
      <p:ext uri="{BB962C8B-B14F-4D97-AF65-F5344CB8AC3E}">
        <p14:creationId xmlns:p14="http://schemas.microsoft.com/office/powerpoint/2010/main" val="342193300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31FE6B-AAAD-4A5C-B8CA-0BE5BC8C3779}"/>
              </a:ext>
            </a:extLst>
          </p:cNvPr>
          <p:cNvSpPr/>
          <p:nvPr/>
        </p:nvSpPr>
        <p:spPr>
          <a:xfrm>
            <a:off x="6665495" y="2788805"/>
            <a:ext cx="6096000" cy="369332"/>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F76A7D-AC98-4D45-9F7A-4ECAF2B7E29E}"/>
              </a:ext>
            </a:extLst>
          </p:cNvPr>
          <p:cNvSpPr/>
          <p:nvPr/>
        </p:nvSpPr>
        <p:spPr>
          <a:xfrm>
            <a:off x="1085216" y="746144"/>
            <a:ext cx="10052476" cy="3506344"/>
          </a:xfrm>
          <a:prstGeom prst="rect">
            <a:avLst/>
          </a:prstGeom>
        </p:spPr>
        <p:txBody>
          <a:bodyPr wrap="square">
            <a:spAutoFit/>
          </a:bodyPr>
          <a:lstStyle/>
          <a:p>
            <a:pPr marL="355600" marR="5080" indent="-343535">
              <a:lnSpc>
                <a:spcPct val="115000"/>
              </a:lnSpc>
              <a:spcBef>
                <a:spcPts val="100"/>
              </a:spcBef>
              <a:buClr>
                <a:srgbClr val="585858"/>
              </a:buClr>
              <a:tabLst>
                <a:tab pos="356235" algn="l"/>
                <a:tab pos="1741805" algn="l"/>
                <a:tab pos="2087880" algn="l"/>
                <a:tab pos="2955925" algn="l"/>
                <a:tab pos="4160520" algn="l"/>
                <a:tab pos="5612130" algn="l"/>
                <a:tab pos="6139815" algn="l"/>
                <a:tab pos="7357745" algn="l"/>
                <a:tab pos="8433435" algn="l"/>
              </a:tabLst>
            </a:pPr>
            <a:endParaRPr lang="en-IN" sz="2200" dirty="0">
              <a:latin typeface="Times New Roman" panose="02020803070505020304"/>
              <a:cs typeface="Times New Roman" panose="02020803070505020304"/>
            </a:endParaRPr>
          </a:p>
          <a:p>
            <a:pPr marL="355600" marR="5080" indent="-343535" algn="just">
              <a:lnSpc>
                <a:spcPct val="150000"/>
              </a:lnSpc>
              <a:spcBef>
                <a:spcPts val="100"/>
              </a:spcBef>
              <a:buClr>
                <a:srgbClr val="585858"/>
              </a:buClr>
              <a:buSzPct val="90000"/>
              <a:buFont typeface="Segoe UI Symbol"/>
              <a:buChar char="⮚"/>
              <a:tabLst>
                <a:tab pos="356235" algn="l"/>
                <a:tab pos="1741805" algn="l"/>
                <a:tab pos="2087880" algn="l"/>
                <a:tab pos="2955925" algn="l"/>
                <a:tab pos="4160520" algn="l"/>
                <a:tab pos="5612130" algn="l"/>
                <a:tab pos="6139815" algn="l"/>
                <a:tab pos="7357745" algn="l"/>
                <a:tab pos="8433435" algn="l"/>
              </a:tabLst>
            </a:pPr>
            <a:r>
              <a:rPr lang="en-IN" sz="2200" dirty="0">
                <a:latin typeface="Times New Roman" panose="02020803070505020304"/>
                <a:cs typeface="Times New Roman" panose="02020803070505020304"/>
              </a:rPr>
              <a:t>It requires training and testing data for comparing credit card </a:t>
            </a:r>
            <a:r>
              <a:rPr lang="en-IN" sz="2200" dirty="0" err="1">
                <a:latin typeface="Times New Roman" panose="02020803070505020304"/>
                <a:cs typeface="Times New Roman" panose="02020803070505020304"/>
              </a:rPr>
              <a:t>transactions,if</a:t>
            </a:r>
            <a:r>
              <a:rPr lang="en-IN" sz="2200" dirty="0">
                <a:latin typeface="Times New Roman" panose="02020803070505020304"/>
                <a:cs typeface="Times New Roman" panose="02020803070505020304"/>
              </a:rPr>
              <a:t> the output value is 1 then it is a fraudulent transaction else if output value is 0 then it is legit transaction.</a:t>
            </a:r>
          </a:p>
          <a:p>
            <a:pPr marL="354965" marR="5080" indent="-342900" algn="just">
              <a:lnSpc>
                <a:spcPct val="150000"/>
              </a:lnSpc>
              <a:spcBef>
                <a:spcPts val="100"/>
              </a:spcBef>
              <a:buClr>
                <a:srgbClr val="585858"/>
              </a:buClr>
              <a:buFont typeface="Wingdings" panose="05000000000000000000" pitchFamily="2" charset="2"/>
              <a:buChar char="Ø"/>
              <a:tabLst>
                <a:tab pos="356235" algn="l"/>
                <a:tab pos="1741805" algn="l"/>
                <a:tab pos="2087880" algn="l"/>
                <a:tab pos="2955925" algn="l"/>
                <a:tab pos="4160520" algn="l"/>
                <a:tab pos="5612130" algn="l"/>
                <a:tab pos="6139815" algn="l"/>
                <a:tab pos="7357745" algn="l"/>
                <a:tab pos="8433435" algn="l"/>
              </a:tabLst>
            </a:pPr>
            <a:r>
              <a:rPr lang="en-IN" sz="2200" dirty="0">
                <a:latin typeface="Times New Roman" panose="02020803070505020304"/>
                <a:cs typeface="Times New Roman" panose="02020803070505020304"/>
              </a:rPr>
              <a:t>It tests all the ML techniques and data </a:t>
            </a:r>
            <a:r>
              <a:rPr lang="en-IN" sz="2200" dirty="0" err="1">
                <a:latin typeface="Times New Roman" panose="02020803070505020304"/>
                <a:cs typeface="Times New Roman" panose="02020803070505020304"/>
              </a:rPr>
              <a:t>models.It</a:t>
            </a:r>
            <a:r>
              <a:rPr lang="en-IN" sz="2200" dirty="0">
                <a:latin typeface="Times New Roman" panose="02020803070505020304"/>
                <a:cs typeface="Times New Roman" panose="02020803070505020304"/>
              </a:rPr>
              <a:t> provides individual accuracy of data model and finally selects the model with higher accuracy.</a:t>
            </a:r>
          </a:p>
          <a:p>
            <a:pPr marL="12065" marR="5080" algn="just">
              <a:lnSpc>
                <a:spcPct val="150000"/>
              </a:lnSpc>
              <a:spcBef>
                <a:spcPts val="100"/>
              </a:spcBef>
              <a:buClr>
                <a:srgbClr val="585858"/>
              </a:buClr>
              <a:tabLst>
                <a:tab pos="356235" algn="l"/>
                <a:tab pos="1741805" algn="l"/>
                <a:tab pos="2087880" algn="l"/>
                <a:tab pos="2955925" algn="l"/>
                <a:tab pos="4160520" algn="l"/>
                <a:tab pos="5612130" algn="l"/>
                <a:tab pos="6139815" algn="l"/>
                <a:tab pos="7357745" algn="l"/>
                <a:tab pos="8433435" algn="l"/>
              </a:tabLst>
            </a:pPr>
            <a:endParaRPr lang="en-US"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2750647-1B2A-42B0-B670-6D6A3B417A4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p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939152"/>
      </p:ext>
    </p:extLst>
  </p:cSld>
  <p:clrMapOvr>
    <a:masterClrMapping/>
  </p:clrMapOvr>
  <p:transition advClick="0" advTm="200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F89790-4CBA-4E1F-861B-155ABFD37BCB}"/>
              </a:ext>
            </a:extLst>
          </p:cNvPr>
          <p:cNvSpPr>
            <a:spLocks noGrp="1"/>
          </p:cNvSpPr>
          <p:nvPr>
            <p:ph type="sldNum" sz="quarter" idx="12"/>
          </p:nvPr>
        </p:nvSpPr>
        <p:spPr/>
        <p:txBody>
          <a:bodyPr/>
          <a:lstStyle/>
          <a:p>
            <a:fld id="{699E210A-5164-42C3-AE1F-F23C0BE54F5A}" type="slidenum">
              <a:rPr lang="en-IN" smtClean="0"/>
              <a:pPr/>
              <a:t>5</a:t>
            </a:fld>
            <a:endParaRPr lang="en-IN"/>
          </a:p>
        </p:txBody>
      </p:sp>
      <p:sp>
        <p:nvSpPr>
          <p:cNvPr id="3" name="Rectangle 2">
            <a:extLst>
              <a:ext uri="{FF2B5EF4-FFF2-40B4-BE49-F238E27FC236}">
                <a16:creationId xmlns:a16="http://schemas.microsoft.com/office/drawing/2014/main" id="{A2F7999D-08BE-4BFB-A6C0-A71861528F06}"/>
              </a:ext>
            </a:extLst>
          </p:cNvPr>
          <p:cNvSpPr/>
          <p:nvPr/>
        </p:nvSpPr>
        <p:spPr>
          <a:xfrm>
            <a:off x="4462771" y="222352"/>
            <a:ext cx="2570768" cy="830997"/>
          </a:xfrm>
          <a:prstGeom prst="rect">
            <a:avLst/>
          </a:prstGeom>
        </p:spPr>
        <p:txBody>
          <a:bodyPr wrap="none">
            <a:spAutoFit/>
          </a:bodyPr>
          <a:lstStyle/>
          <a:p>
            <a:pPr algn="ct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Literature survey</a:t>
            </a:r>
          </a:p>
          <a:p>
            <a:pPr lvl="0" algn="ctr"/>
            <a:endParaRPr lang="en-IN" sz="2400" dirty="0">
              <a:solidFill>
                <a:prstClr val="black"/>
              </a:solidFill>
            </a:endParaRPr>
          </a:p>
        </p:txBody>
      </p:sp>
      <p:sp>
        <p:nvSpPr>
          <p:cNvPr id="6" name="Rectangle 5"/>
          <p:cNvSpPr/>
          <p:nvPr/>
        </p:nvSpPr>
        <p:spPr>
          <a:xfrm>
            <a:off x="1185304" y="329377"/>
            <a:ext cx="9859214" cy="4359163"/>
          </a:xfrm>
          <a:prstGeom prst="rect">
            <a:avLst/>
          </a:prstGeom>
        </p:spPr>
        <p:txBody>
          <a:bodyPr wrap="square">
            <a:spAutoFit/>
          </a:bodyPr>
          <a:lstStyle/>
          <a:p>
            <a:pPr marL="12065" marR="5715" algn="just">
              <a:lnSpc>
                <a:spcPts val="3600"/>
              </a:lnSpc>
              <a:spcBef>
                <a:spcPts val="420"/>
              </a:spcBef>
              <a:buClr>
                <a:srgbClr val="585858"/>
              </a:buClr>
              <a:buSzPct val="80000"/>
              <a:tabLst>
                <a:tab pos="356235" algn="l"/>
                <a:tab pos="1044575" algn="l"/>
                <a:tab pos="2520950" algn="l"/>
                <a:tab pos="3108325" algn="l"/>
                <a:tab pos="4812030" algn="l"/>
                <a:tab pos="6673215" algn="l"/>
              </a:tabLst>
            </a:pPr>
            <a:endParaRPr lang="en-IN" sz="2200" b="1" spc="-5" dirty="0">
              <a:latin typeface="Times New Roman" panose="02020803070505020304"/>
              <a:cs typeface="Times New Roman" panose="02020803070505020304"/>
            </a:endParaRPr>
          </a:p>
          <a:p>
            <a:pPr marL="354965" marR="5715" indent="-342900" algn="just">
              <a:lnSpc>
                <a:spcPts val="3600"/>
              </a:lnSpc>
              <a:spcBef>
                <a:spcPts val="420"/>
              </a:spcBef>
              <a:buClr>
                <a:srgbClr val="585858"/>
              </a:buClr>
              <a:buSzPct val="100000"/>
              <a:buFont typeface="Wingdings" panose="05000000000000000000" pitchFamily="2" charset="2"/>
              <a:buChar char="q"/>
              <a:tabLst>
                <a:tab pos="356235" algn="l"/>
                <a:tab pos="1044575" algn="l"/>
                <a:tab pos="2520950" algn="l"/>
                <a:tab pos="3108325" algn="l"/>
                <a:tab pos="4812030" algn="l"/>
                <a:tab pos="6673215" algn="l"/>
              </a:tabLst>
            </a:pPr>
            <a:r>
              <a:rPr lang="en-IN" sz="2400" b="1" spc="-5" dirty="0">
                <a:latin typeface="Times New Roman" panose="02020603050405020304" pitchFamily="18" charset="0"/>
                <a:cs typeface="Times New Roman" panose="02020603050405020304" pitchFamily="18" charset="0"/>
              </a:rPr>
              <a:t>Credit Card Fraud Detection System</a:t>
            </a:r>
            <a:endParaRPr lang="en-US" sz="2400" dirty="0">
              <a:latin typeface="Times New Roman" panose="02020603050405020304" pitchFamily="18" charset="0"/>
              <a:cs typeface="Times New Roman" panose="02020603050405020304" pitchFamily="18" charset="0"/>
            </a:endParaRPr>
          </a:p>
          <a:p>
            <a:pPr marL="354965" marR="5715" indent="-342900" algn="just">
              <a:lnSpc>
                <a:spcPts val="3600"/>
              </a:lnSpc>
              <a:spcBef>
                <a:spcPts val="420"/>
              </a:spcBef>
              <a:buClr>
                <a:srgbClr val="585858"/>
              </a:buClr>
              <a:buSzPct val="101000"/>
              <a:buFont typeface="Wingdings" panose="05000000000000000000" pitchFamily="2" charset="2"/>
              <a:buChar char="q"/>
              <a:tabLst>
                <a:tab pos="356235" algn="l"/>
                <a:tab pos="1044575" algn="l"/>
                <a:tab pos="2520950" algn="l"/>
                <a:tab pos="3108325" algn="l"/>
                <a:tab pos="4812030" algn="l"/>
                <a:tab pos="6673215" algn="l"/>
              </a:tabLst>
            </a:pPr>
            <a:r>
              <a:rPr lang="en-US" sz="2200" dirty="0">
                <a:latin typeface="Times New Roman" panose="02020603050405020304" pitchFamily="18" charset="0"/>
                <a:cs typeface="Times New Roman" panose="02020603050405020304" pitchFamily="18" charset="0"/>
              </a:rPr>
              <a:t>Massive usage of credit cards has caused an escalation of fraud. Usage of credit cards has resulted in the growth of online business advancement and ease of the e-payment system. The use of machine learning (methods) are adapted on a larger scale to detect and prevent fraud. ML algorithms play an essential role in </a:t>
            </a:r>
            <a:r>
              <a:rPr lang="en-US" sz="2200" dirty="0" err="1">
                <a:latin typeface="Times New Roman" panose="02020603050405020304" pitchFamily="18" charset="0"/>
                <a:cs typeface="Times New Roman" panose="02020603050405020304" pitchFamily="18" charset="0"/>
              </a:rPr>
              <a:t>analysing</a:t>
            </a:r>
            <a:r>
              <a:rPr lang="en-US" sz="2200" dirty="0">
                <a:latin typeface="Times New Roman" panose="02020603050405020304" pitchFamily="18" charset="0"/>
                <a:cs typeface="Times New Roman" panose="02020603050405020304" pitchFamily="18" charset="0"/>
              </a:rPr>
              <a:t> customer data. In this research article, we have conducted a comparative analysis of the literature review considering the ML techniques for credit card fraud detection (CCFD) and data </a:t>
            </a:r>
            <a:r>
              <a:rPr lang="en-US" sz="2200" dirty="0" err="1">
                <a:latin typeface="Times New Roman" panose="02020603050405020304" pitchFamily="18" charset="0"/>
                <a:cs typeface="Times New Roman" panose="02020603050405020304" pitchFamily="18" charset="0"/>
              </a:rPr>
              <a:t>confdentiality</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6784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9E210A-5164-42C3-AE1F-F23C0BE54F5A}" type="slidenum">
              <a:rPr lang="en-IN" smtClean="0"/>
              <a:pPr/>
              <a:t>6</a:t>
            </a:fld>
            <a:endParaRPr lang="en-IN"/>
          </a:p>
        </p:txBody>
      </p:sp>
      <p:sp>
        <p:nvSpPr>
          <p:cNvPr id="3" name="object 2"/>
          <p:cNvSpPr txBox="1"/>
          <p:nvPr/>
        </p:nvSpPr>
        <p:spPr>
          <a:xfrm>
            <a:off x="1147482" y="744072"/>
            <a:ext cx="9905215" cy="4585358"/>
          </a:xfrm>
          <a:prstGeom prst="rect">
            <a:avLst/>
          </a:prstGeom>
        </p:spPr>
        <p:txBody>
          <a:bodyPr vert="horz" wrap="square" lIns="0" tIns="53340" rIns="0" bIns="0" rtlCol="0">
            <a:spAutoFit/>
          </a:bodyPr>
          <a:lstStyle/>
          <a:p>
            <a:pPr marL="355600" marR="6985" indent="-342900">
              <a:lnSpc>
                <a:spcPts val="3600"/>
              </a:lnSpc>
              <a:spcBef>
                <a:spcPts val="420"/>
              </a:spcBef>
              <a:buClr>
                <a:srgbClr val="585858"/>
              </a:buClr>
              <a:buSzPct val="100000"/>
              <a:buFont typeface="Segoe UI Symbol"/>
              <a:buChar char="❑"/>
              <a:tabLst>
                <a:tab pos="355600" algn="l"/>
              </a:tabLst>
            </a:pPr>
            <a:r>
              <a:rPr lang="en-IN" sz="2400" b="1" dirty="0">
                <a:latin typeface="Times New Roman" panose="02020803070505020304"/>
                <a:cs typeface="Times New Roman" panose="02020803070505020304"/>
              </a:rPr>
              <a:t> A Survey Paper on Credit Card Fraud Detection Techniques.</a:t>
            </a:r>
          </a:p>
          <a:p>
            <a:pPr marL="355600" marR="6985" indent="-342900" algn="just">
              <a:lnSpc>
                <a:spcPct val="150000"/>
              </a:lnSpc>
              <a:spcBef>
                <a:spcPts val="420"/>
              </a:spcBef>
              <a:buClr>
                <a:srgbClr val="585858"/>
              </a:buClr>
              <a:buSzPct val="100000"/>
              <a:buFont typeface="Segoe UI Symbol"/>
              <a:buChar char="❑"/>
              <a:tabLst>
                <a:tab pos="355600" algn="l"/>
              </a:tabLst>
            </a:pPr>
            <a:r>
              <a:rPr lang="en-US" sz="2200" dirty="0">
                <a:latin typeface="Times New Roman" panose="02020603050405020304" pitchFamily="18" charset="0"/>
                <a:cs typeface="Times New Roman" panose="02020603050405020304" pitchFamily="18" charset="0"/>
              </a:rPr>
              <a:t>A credit card is the most widely used electronic payment method because of the increasing volume of daily electronic </a:t>
            </a:r>
            <a:r>
              <a:rPr lang="en-US" sz="2200" dirty="0" err="1">
                <a:latin typeface="Times New Roman" panose="02020603050405020304" pitchFamily="18" charset="0"/>
                <a:cs typeface="Times New Roman" panose="02020603050405020304" pitchFamily="18" charset="0"/>
              </a:rPr>
              <a:t>transactions.The</a:t>
            </a:r>
            <a:r>
              <a:rPr lang="en-US" sz="2200" dirty="0">
                <a:latin typeface="Times New Roman" panose="02020603050405020304" pitchFamily="18" charset="0"/>
                <a:cs typeface="Times New Roman" panose="02020603050405020304" pitchFamily="18" charset="0"/>
              </a:rPr>
              <a:t> detection of credit card fraud is currently the most common issue. There are several methods for identifying credit card fraud that has been surveyed and highlighted in this paper and has been compared in terms of disadvantages and advantages for each one. The advantage  is we are using decision tree to limit the credit card transactions to prevent risks and frauds.</a:t>
            </a:r>
            <a:endParaRPr lang="en-IN" sz="2200" b="1" dirty="0">
              <a:latin typeface="Times New Roman" panose="02020603050405020304" pitchFamily="18" charset="0"/>
              <a:cs typeface="Times New Roman" panose="02020603050405020304" pitchFamily="18" charset="0"/>
            </a:endParaRPr>
          </a:p>
          <a:p>
            <a:pPr marL="12700" marR="6985">
              <a:lnSpc>
                <a:spcPts val="3600"/>
              </a:lnSpc>
              <a:spcBef>
                <a:spcPts val="420"/>
              </a:spcBef>
              <a:buClr>
                <a:srgbClr val="585858"/>
              </a:buClr>
              <a:buSzPct val="140000"/>
              <a:tabLst>
                <a:tab pos="355600" algn="l"/>
              </a:tabLst>
            </a:pPr>
            <a:endParaRPr sz="2200" dirty="0">
              <a:latin typeface="Times New Roman" panose="02020803070505020304"/>
              <a:cs typeface="Times New Roman" panose="02020803070505020304"/>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B203DF-9D08-77A6-25DB-D8EEDC19F9C3}"/>
              </a:ext>
            </a:extLst>
          </p:cNvPr>
          <p:cNvSpPr>
            <a:spLocks noGrp="1"/>
          </p:cNvSpPr>
          <p:nvPr>
            <p:ph type="sldNum" sz="quarter" idx="12"/>
          </p:nvPr>
        </p:nvSpPr>
        <p:spPr/>
        <p:txBody>
          <a:bodyPr/>
          <a:lstStyle/>
          <a:p>
            <a:fld id="{699E210A-5164-42C3-AE1F-F23C0BE54F5A}" type="slidenum">
              <a:rPr lang="en-IN" smtClean="0"/>
              <a:pPr/>
              <a:t>7</a:t>
            </a:fld>
            <a:endParaRPr lang="en-IN"/>
          </a:p>
        </p:txBody>
      </p:sp>
      <p:sp>
        <p:nvSpPr>
          <p:cNvPr id="4" name="TextBox 3">
            <a:extLst>
              <a:ext uri="{FF2B5EF4-FFF2-40B4-BE49-F238E27FC236}">
                <a16:creationId xmlns:a16="http://schemas.microsoft.com/office/drawing/2014/main" id="{46B9D206-87CE-C51D-55BE-2C23EAF38EAF}"/>
              </a:ext>
            </a:extLst>
          </p:cNvPr>
          <p:cNvSpPr txBox="1"/>
          <p:nvPr/>
        </p:nvSpPr>
        <p:spPr>
          <a:xfrm>
            <a:off x="638175" y="533400"/>
            <a:ext cx="10512426" cy="4589718"/>
          </a:xfrm>
          <a:prstGeom prst="rect">
            <a:avLst/>
          </a:prstGeom>
          <a:noFill/>
        </p:spPr>
        <p:txBody>
          <a:bodyPr wrap="square">
            <a:spAutoFit/>
          </a:bodyPr>
          <a:lstStyle/>
          <a:p>
            <a:pPr marL="342900" indent="-342900" algn="just" eaLnBrk="1">
              <a:lnSpc>
                <a:spcPct val="115000"/>
              </a:lnSpc>
              <a:spcBef>
                <a:spcPts val="1200"/>
              </a:spcBef>
              <a:spcAft>
                <a:spcPts val="1200"/>
              </a:spcAft>
              <a:buClrTx/>
              <a:buSzPct val="100000"/>
              <a:buFont typeface="Wingdings" panose="05000000000000000000" pitchFamily="2" charset="2"/>
              <a:buChar char="q"/>
            </a:pPr>
            <a:r>
              <a:rPr lang="en-US" altLang="en-US" sz="2400" b="1" dirty="0">
                <a:latin typeface="Times New Roman" panose="02020603050405020304" pitchFamily="18" charset="0"/>
                <a:cs typeface="Roboto" panose="02000000000000000000" pitchFamily="2" charset="0"/>
              </a:rPr>
              <a:t>Literature Review of Different Machine Learning Algorithms for Credit Card Fraud Detection</a:t>
            </a:r>
          </a:p>
          <a:p>
            <a:pPr marL="342900" indent="-342900" algn="just" eaLnBrk="1">
              <a:lnSpc>
                <a:spcPct val="150000"/>
              </a:lnSpc>
              <a:spcBef>
                <a:spcPct val="0"/>
              </a:spcBef>
              <a:buClrTx/>
              <a:buFont typeface="Wingdings" panose="05000000000000000000" pitchFamily="2" charset="2"/>
              <a:buChar char="q"/>
            </a:pPr>
            <a:r>
              <a:rPr lang="en-US" altLang="en-US" sz="2200" dirty="0">
                <a:latin typeface="Times New Roman" panose="02020603050405020304" pitchFamily="18" charset="0"/>
              </a:rPr>
              <a:t>The prediction analysis is the approach which can predict future possibilities on the current </a:t>
            </a:r>
            <a:r>
              <a:rPr lang="en-US" altLang="en-US" sz="2200" dirty="0" err="1">
                <a:latin typeface="Times New Roman" panose="02020603050405020304" pitchFamily="18" charset="0"/>
              </a:rPr>
              <a:t>data.When</a:t>
            </a:r>
            <a:r>
              <a:rPr lang="en-US" altLang="en-US" sz="2200" dirty="0">
                <a:latin typeface="Times New Roman" panose="02020603050405020304" pitchFamily="18" charset="0"/>
              </a:rPr>
              <a:t> the physical-card based purchasing technique is applied, the card is given by the cardholder to the merchant so that a successful payment method can be performed. The fraudulent transactions are conducted by the attacker by stealing the credit card. When the loss of the card is not noticed by the cardholder, a huge loss can be faced by the credit card company. A very little amount of information is required by the attacker  for conducting any fraudulent transaction in online transactions.</a:t>
            </a:r>
          </a:p>
        </p:txBody>
      </p:sp>
    </p:spTree>
    <p:extLst>
      <p:ext uri="{BB962C8B-B14F-4D97-AF65-F5344CB8AC3E}">
        <p14:creationId xmlns:p14="http://schemas.microsoft.com/office/powerpoint/2010/main" val="26292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5CA8A-CC11-9ECD-D834-C4FD02AA90F8}"/>
              </a:ext>
            </a:extLst>
          </p:cNvPr>
          <p:cNvSpPr>
            <a:spLocks noGrp="1"/>
          </p:cNvSpPr>
          <p:nvPr>
            <p:ph type="sldNum" sz="quarter" idx="12"/>
          </p:nvPr>
        </p:nvSpPr>
        <p:spPr/>
        <p:txBody>
          <a:bodyPr/>
          <a:lstStyle/>
          <a:p>
            <a:fld id="{699E210A-5164-42C3-AE1F-F23C0BE54F5A}" type="slidenum">
              <a:rPr lang="en-IN" smtClean="0"/>
              <a:pPr/>
              <a:t>8</a:t>
            </a:fld>
            <a:endParaRPr lang="en-IN" dirty="0"/>
          </a:p>
        </p:txBody>
      </p:sp>
      <p:sp>
        <p:nvSpPr>
          <p:cNvPr id="4" name="TextBox 3">
            <a:extLst>
              <a:ext uri="{FF2B5EF4-FFF2-40B4-BE49-F238E27FC236}">
                <a16:creationId xmlns:a16="http://schemas.microsoft.com/office/drawing/2014/main" id="{A8619396-D31D-A961-715F-7A3A800CBB56}"/>
              </a:ext>
            </a:extLst>
          </p:cNvPr>
          <p:cNvSpPr txBox="1"/>
          <p:nvPr/>
        </p:nvSpPr>
        <p:spPr>
          <a:xfrm>
            <a:off x="620712" y="695323"/>
            <a:ext cx="10908984" cy="4743606"/>
          </a:xfrm>
          <a:prstGeom prst="rect">
            <a:avLst/>
          </a:prstGeom>
          <a:noFill/>
        </p:spPr>
        <p:txBody>
          <a:bodyPr wrap="square">
            <a:spAutoFit/>
          </a:bodyPr>
          <a:lstStyle/>
          <a:p>
            <a:pPr marL="342900" indent="-342900" eaLnBrk="1">
              <a:lnSpc>
                <a:spcPct val="115000"/>
              </a:lnSpc>
              <a:spcBef>
                <a:spcPts val="1200"/>
              </a:spcBef>
              <a:spcAft>
                <a:spcPts val="1200"/>
              </a:spcAft>
              <a:buClrTx/>
              <a:buSzPct val="108000"/>
              <a:buFont typeface="Wingdings" panose="05000000000000000000" pitchFamily="2" charset="2"/>
              <a:buChar char="q"/>
            </a:pPr>
            <a:r>
              <a:rPr lang="en-US" altLang="en-US" sz="2400" b="1" dirty="0">
                <a:latin typeface="Times New Roman" panose="02020603050405020304" pitchFamily="18" charset="0"/>
                <a:cs typeface="Roboto" panose="02000000000000000000" pitchFamily="2" charset="0"/>
              </a:rPr>
              <a:t>Exploratory analysis of credit card fraud detection using machine learning techniques</a:t>
            </a:r>
          </a:p>
          <a:p>
            <a:pPr marL="342900" indent="-342900" algn="just" eaLnBrk="1">
              <a:lnSpc>
                <a:spcPct val="150000"/>
              </a:lnSpc>
              <a:spcBef>
                <a:spcPts val="1200"/>
              </a:spcBef>
              <a:spcAft>
                <a:spcPts val="1200"/>
              </a:spcAft>
              <a:buClrTx/>
              <a:buFont typeface="Wingdings" panose="05000000000000000000" pitchFamily="2" charset="2"/>
              <a:buChar char="q"/>
            </a:pPr>
            <a:r>
              <a:rPr lang="en-US" altLang="en-US" sz="2200" dirty="0">
                <a:latin typeface="Times New Roman" panose="02020603050405020304" pitchFamily="18" charset="0"/>
                <a:cs typeface="Roboto" panose="02000000000000000000" pitchFamily="2" charset="0"/>
              </a:rPr>
              <a:t>In today’s world, a lot of processes are carried over the Internet to make our lives easier. But, on the other hand, many unauthorized and illegitimate activities that take place over it are causing major trouble for the growth of the economy. Several companies have started their study in this regard and have formulated data driven models that use various Machine Learning algorithms and models on datasets to </a:t>
            </a:r>
            <a:r>
              <a:rPr lang="en-US" altLang="en-US" sz="2200" dirty="0" err="1">
                <a:latin typeface="Times New Roman" panose="02020603050405020304" pitchFamily="18" charset="0"/>
                <a:cs typeface="Roboto" panose="02000000000000000000" pitchFamily="2" charset="0"/>
              </a:rPr>
              <a:t>analyse</a:t>
            </a:r>
            <a:r>
              <a:rPr lang="en-US" altLang="en-US" sz="2200" dirty="0">
                <a:latin typeface="Times New Roman" panose="02020603050405020304" pitchFamily="18" charset="0"/>
                <a:cs typeface="Roboto" panose="02000000000000000000" pitchFamily="2" charset="0"/>
              </a:rPr>
              <a:t> false activity. Several techniques used are Decision tree, Random Forest and their </a:t>
            </a:r>
            <a:r>
              <a:rPr lang="en-US" altLang="en-US" sz="2200" dirty="0" err="1">
                <a:latin typeface="Times New Roman" panose="02020603050405020304" pitchFamily="18" charset="0"/>
                <a:cs typeface="Roboto" panose="02000000000000000000" pitchFamily="2" charset="0"/>
              </a:rPr>
              <a:t>mixtures.The</a:t>
            </a:r>
            <a:r>
              <a:rPr lang="en-US" altLang="en-US" sz="2200" dirty="0">
                <a:latin typeface="Times New Roman" panose="02020603050405020304" pitchFamily="18" charset="0"/>
                <a:cs typeface="Roboto" panose="02000000000000000000" pitchFamily="2" charset="0"/>
              </a:rPr>
              <a:t> effectiveness of the algorithms varies on the set of data and the instance in which it is used.</a:t>
            </a:r>
          </a:p>
        </p:txBody>
      </p:sp>
    </p:spTree>
    <p:extLst>
      <p:ext uri="{BB962C8B-B14F-4D97-AF65-F5344CB8AC3E}">
        <p14:creationId xmlns:p14="http://schemas.microsoft.com/office/powerpoint/2010/main" val="230114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DE139B-2920-F3BF-B4C2-1097E5F2B422}"/>
              </a:ext>
            </a:extLst>
          </p:cNvPr>
          <p:cNvSpPr>
            <a:spLocks noGrp="1"/>
          </p:cNvSpPr>
          <p:nvPr>
            <p:ph type="sldNum" sz="quarter" idx="12"/>
          </p:nvPr>
        </p:nvSpPr>
        <p:spPr/>
        <p:txBody>
          <a:bodyPr/>
          <a:lstStyle/>
          <a:p>
            <a:fld id="{699E210A-5164-42C3-AE1F-F23C0BE54F5A}" type="slidenum">
              <a:rPr lang="en-IN" smtClean="0"/>
              <a:pPr/>
              <a:t>9</a:t>
            </a:fld>
            <a:endParaRPr lang="en-IN"/>
          </a:p>
        </p:txBody>
      </p:sp>
      <p:sp>
        <p:nvSpPr>
          <p:cNvPr id="4" name="TextBox 3">
            <a:extLst>
              <a:ext uri="{FF2B5EF4-FFF2-40B4-BE49-F238E27FC236}">
                <a16:creationId xmlns:a16="http://schemas.microsoft.com/office/drawing/2014/main" id="{D8631B4B-92A3-3CAC-5174-D1208FAB081D}"/>
              </a:ext>
            </a:extLst>
          </p:cNvPr>
          <p:cNvSpPr txBox="1"/>
          <p:nvPr/>
        </p:nvSpPr>
        <p:spPr>
          <a:xfrm>
            <a:off x="762000" y="590550"/>
            <a:ext cx="10677526" cy="5276850"/>
          </a:xfrm>
          <a:prstGeom prst="rect">
            <a:avLst/>
          </a:prstGeom>
          <a:noFill/>
        </p:spPr>
        <p:txBody>
          <a:bodyPr wrap="square">
            <a:spAutoFit/>
          </a:bodyPr>
          <a:lstStyle/>
          <a:p>
            <a:pPr marL="342900" indent="-342900" algn="just" eaLnBrk="1">
              <a:lnSpc>
                <a:spcPct val="115000"/>
              </a:lnSpc>
              <a:spcBef>
                <a:spcPts val="1200"/>
              </a:spcBef>
              <a:spcAft>
                <a:spcPts val="1200"/>
              </a:spcAft>
              <a:buClrTx/>
              <a:buSzPct val="108000"/>
              <a:buFont typeface="Wingdings" panose="05000000000000000000" pitchFamily="2" charset="2"/>
              <a:buChar char="q"/>
            </a:pPr>
            <a:r>
              <a:rPr lang="en-US" altLang="en-US" sz="2400" b="1" dirty="0">
                <a:latin typeface="Times New Roman" panose="02020603050405020304" pitchFamily="18" charset="0"/>
                <a:cs typeface="Roboto" panose="02000000000000000000" pitchFamily="2" charset="0"/>
              </a:rPr>
              <a:t>Reducing false positives in credit card anti-fraud systems based on rule induction in distributed tree-based models</a:t>
            </a:r>
          </a:p>
          <a:p>
            <a:pPr marL="342900" indent="-342900" algn="just" eaLnBrk="1">
              <a:lnSpc>
                <a:spcPct val="150000"/>
              </a:lnSpc>
              <a:spcBef>
                <a:spcPts val="1200"/>
              </a:spcBef>
              <a:spcAft>
                <a:spcPts val="1200"/>
              </a:spcAft>
              <a:buClrTx/>
              <a:buFont typeface="Wingdings" panose="05000000000000000000" pitchFamily="2" charset="2"/>
              <a:buChar char="q"/>
            </a:pPr>
            <a:r>
              <a:rPr lang="en-US" altLang="en-US" sz="2200" dirty="0">
                <a:latin typeface="Times New Roman" panose="02020603050405020304" pitchFamily="18" charset="0"/>
                <a:cs typeface="Roboto" panose="02000000000000000000" pitchFamily="2" charset="0"/>
              </a:rPr>
              <a:t>Fraud detection in bank payments transactions suffers from a high number of false positives. To deal with this problem, we introduce a rules generation framework for a fraud-detection system – an automatic rules generation using distributed tree-based ML (machine learning) algorithms such as Decision Tree &amp; Random Forest where the components of expert rules are used as the features for the model. We apply it to the bank’s card transaction data. Our dataset covers February 2021 and consists of more than 20 mil. Records including information on clients, transactions, and merchants. The autogenerated rules were aimed at improving FPR (false positive rate) business-metric.</a:t>
            </a:r>
          </a:p>
        </p:txBody>
      </p:sp>
    </p:spTree>
    <p:extLst>
      <p:ext uri="{BB962C8B-B14F-4D97-AF65-F5344CB8AC3E}">
        <p14:creationId xmlns:p14="http://schemas.microsoft.com/office/powerpoint/2010/main" val="1820454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1453</Words>
  <Application>Microsoft Office PowerPoint</Application>
  <PresentationFormat>Widescreen</PresentationFormat>
  <Paragraphs>136</Paragraphs>
  <Slides>24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Calibri</vt:lpstr>
      <vt:lpstr>DejaVu Sans</vt:lpstr>
      <vt:lpstr>Lucida Sans Unicode</vt:lpstr>
      <vt:lpstr>Nunito</vt:lpstr>
      <vt:lpstr>Roboto</vt:lpstr>
      <vt:lpstr>Segoe UI Symbol</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ADITHI M C</dc:creator>
  <cp:lastModifiedBy>ASUS</cp:lastModifiedBy>
  <cp:revision>111</cp:revision>
  <dcterms:modified xsi:type="dcterms:W3CDTF">2023-04-24T16:53:36Z</dcterms:modified>
</cp:coreProperties>
</file>