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8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8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10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5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3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5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32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47" y="354563"/>
            <a:ext cx="8999118" cy="2794000"/>
          </a:xfrm>
        </p:spPr>
        <p:txBody>
          <a:bodyPr>
            <a:normAutofit fontScale="90000"/>
          </a:bodyPr>
          <a:lstStyle/>
          <a:p>
            <a:r>
              <a:rPr dirty="0"/>
              <a:t>Superstore Sales &amp; Profit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31157" y="5319292"/>
            <a:ext cx="4457668" cy="1538708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Mohammed Suhail Ismail</a:t>
            </a:r>
          </a:p>
          <a:p>
            <a:r>
              <a:rPr lang="en-US" dirty="0"/>
              <a:t>22-04-2025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39" y="152401"/>
            <a:ext cx="10351065" cy="1326321"/>
          </a:xfrm>
        </p:spPr>
        <p:txBody>
          <a:bodyPr/>
          <a:lstStyle/>
          <a:p>
            <a:r>
              <a:rPr u="sng" dirty="0"/>
              <a:t>Executive Summary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38" y="1645082"/>
            <a:ext cx="10351066" cy="4503791"/>
          </a:xfrm>
        </p:spPr>
        <p:txBody>
          <a:bodyPr>
            <a:normAutofit/>
          </a:bodyPr>
          <a:lstStyle/>
          <a:p>
            <a:r>
              <a:rPr dirty="0"/>
              <a:t>💰 Total Sales: $2.3M+</a:t>
            </a:r>
          </a:p>
          <a:p>
            <a:r>
              <a:rPr dirty="0"/>
              <a:t>📈 Total Profit: $280K+</a:t>
            </a:r>
          </a:p>
          <a:p>
            <a:r>
              <a:rPr dirty="0"/>
              <a:t>🏆 Top Category: Technology</a:t>
            </a:r>
          </a:p>
          <a:p>
            <a:r>
              <a:rPr dirty="0"/>
              <a:t>🌍 Top Region: West</a:t>
            </a:r>
            <a:endParaRPr lang="en-US" dirty="0"/>
          </a:p>
          <a:p>
            <a:r>
              <a:rPr lang="en-US" dirty="0"/>
              <a:t>- West region has highest sales but lowest profit margin</a:t>
            </a:r>
          </a:p>
          <a:p>
            <a:r>
              <a:rPr lang="en-US" dirty="0"/>
              <a:t>- Furniture category suffers from high return rates</a:t>
            </a:r>
          </a:p>
          <a:p>
            <a:r>
              <a:rPr lang="en-US" dirty="0"/>
              <a:t>- Standard Class shipping mode has frequent delays</a:t>
            </a:r>
          </a:p>
          <a:p>
            <a:r>
              <a:rPr lang="en-US" dirty="0"/>
              <a:t>- Discounts often correlate with low profitability</a:t>
            </a:r>
          </a:p>
          <a:p>
            <a:r>
              <a:rPr lang="en-US" dirty="0"/>
              <a:t>- Technology is the most profitable category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638" y="345270"/>
            <a:ext cx="5243804" cy="1143000"/>
          </a:xfrm>
        </p:spPr>
        <p:txBody>
          <a:bodyPr>
            <a:normAutofit fontScale="90000"/>
          </a:bodyPr>
          <a:lstStyle/>
          <a:p>
            <a:r>
              <a:rPr dirty="0"/>
              <a:t>Sales vs Profit by Sub-Category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321" y="2635396"/>
            <a:ext cx="5552091" cy="2192351"/>
          </a:xfrm>
        </p:spPr>
        <p:txBody>
          <a:bodyPr/>
          <a:lstStyle/>
          <a:p>
            <a:r>
              <a:rPr dirty="0"/>
              <a:t>📊 Chart: Clustered Bar C</a:t>
            </a:r>
            <a:r>
              <a:rPr lang="en-IN" dirty="0"/>
              <a:t>hart.</a:t>
            </a:r>
            <a:endParaRPr dirty="0"/>
          </a:p>
          <a:p>
            <a:r>
              <a:rPr lang="en-US" dirty="0"/>
              <a:t>📊 </a:t>
            </a:r>
            <a:r>
              <a:rPr lang="en-US" i="1" dirty="0"/>
              <a:t>Sub-Category Profitability: Phones &amp; Copiers are top performers, Tables show negative profit despite high sales.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1DF27-6051-0C57-0C23-02BFEBA1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383" y="1482337"/>
            <a:ext cx="5538548" cy="3313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99" y="133740"/>
            <a:ext cx="7595961" cy="995263"/>
          </a:xfrm>
        </p:spPr>
        <p:txBody>
          <a:bodyPr/>
          <a:lstStyle/>
          <a:p>
            <a:r>
              <a:rPr dirty="0"/>
              <a:t>Profit by Region /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3968" y="3884266"/>
            <a:ext cx="6022521" cy="2584314"/>
          </a:xfrm>
        </p:spPr>
        <p:txBody>
          <a:bodyPr>
            <a:normAutofit/>
          </a:bodyPr>
          <a:lstStyle/>
          <a:p>
            <a:r>
              <a:rPr dirty="0"/>
              <a:t>📍 Chart: Map </a:t>
            </a:r>
            <a:endParaRPr lang="en-US" dirty="0"/>
          </a:p>
          <a:p>
            <a:r>
              <a:rPr dirty="0"/>
              <a:t>West &amp; East show strong performance.</a:t>
            </a:r>
          </a:p>
          <a:p>
            <a:r>
              <a:rPr dirty="0"/>
              <a:t>Central region has volume but needs margin improvements.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B1AAF-3B10-E707-9A17-745825B3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9" y="1208314"/>
            <a:ext cx="5106113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12442"/>
            <a:ext cx="10351065" cy="1326321"/>
          </a:xfrm>
        </p:spPr>
        <p:txBody>
          <a:bodyPr/>
          <a:lstStyle/>
          <a:p>
            <a:r>
              <a:rPr dirty="0"/>
              <a:t>Monthly Sales &amp; Profit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54" y="4268647"/>
            <a:ext cx="10351066" cy="1981414"/>
          </a:xfrm>
        </p:spPr>
        <p:txBody>
          <a:bodyPr/>
          <a:lstStyle/>
          <a:p>
            <a:r>
              <a:rPr dirty="0"/>
              <a:t>📈 Chart: Dual Axis Line</a:t>
            </a:r>
            <a:r>
              <a:rPr lang="en-US" dirty="0"/>
              <a:t> Chart.</a:t>
            </a:r>
            <a:endParaRPr dirty="0"/>
          </a:p>
          <a:p>
            <a:r>
              <a:rPr dirty="0"/>
              <a:t>Sales peak in Q4 – possible seasonal demand.</a:t>
            </a:r>
          </a:p>
          <a:p>
            <a:r>
              <a:rPr dirty="0"/>
              <a:t>Profit dips in discount periods (e.g., November).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B40D-4A4E-E41B-C665-068EE539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54" y="1221238"/>
            <a:ext cx="5268060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84" y="31103"/>
            <a:ext cx="10351065" cy="1326321"/>
          </a:xfrm>
        </p:spPr>
        <p:txBody>
          <a:bodyPr/>
          <a:lstStyle/>
          <a:p>
            <a:r>
              <a:rPr dirty="0"/>
              <a:t>Shipping Mode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10" y="1107019"/>
            <a:ext cx="9667358" cy="1692165"/>
          </a:xfrm>
        </p:spPr>
        <p:txBody>
          <a:bodyPr/>
          <a:lstStyle/>
          <a:p>
            <a:r>
              <a:rPr dirty="0"/>
              <a:t>🚚 Chart: Bar</a:t>
            </a:r>
            <a:r>
              <a:rPr lang="en-US" dirty="0"/>
              <a:t> Chart.</a:t>
            </a:r>
            <a:endParaRPr dirty="0"/>
          </a:p>
          <a:p>
            <a:r>
              <a:rPr dirty="0"/>
              <a:t>Standard Class most used, but Second Class is more cost-effective.</a:t>
            </a:r>
          </a:p>
          <a:p>
            <a:r>
              <a:rPr dirty="0"/>
              <a:t>Opportunity to optimize shipping costs.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45F93-2278-B720-5807-ECC15D17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50" y="3054800"/>
            <a:ext cx="4907859" cy="3370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0F17-B263-1C6D-C54A-06BB1287F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416" y="-224590"/>
            <a:ext cx="6873037" cy="1703893"/>
          </a:xfrm>
        </p:spPr>
        <p:txBody>
          <a:bodyPr/>
          <a:lstStyle/>
          <a:p>
            <a:pPr algn="ctr"/>
            <a:r>
              <a:rPr lang="en-US" sz="4400" b="1" dirty="0"/>
              <a:t>Sales Distribution by Segment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860A4-6381-B0C6-247A-FF80EB6B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0579" y="1681811"/>
            <a:ext cx="7112873" cy="4863368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Consumer segment</a:t>
            </a:r>
            <a:r>
              <a:rPr lang="en-US" sz="2000" dirty="0"/>
              <a:t> accounts for the </a:t>
            </a:r>
            <a:r>
              <a:rPr lang="en-US" sz="2000" b="1" dirty="0"/>
              <a:t>largest share of total sales</a:t>
            </a:r>
            <a:r>
              <a:rPr lang="en-US" sz="2000" dirty="0"/>
              <a:t>, contributing approximately </a:t>
            </a:r>
            <a:r>
              <a:rPr lang="en-US" sz="2000" b="1" dirty="0"/>
              <a:t>51.5%</a:t>
            </a:r>
            <a:r>
              <a:rPr lang="en-US" sz="2000" dirty="0"/>
              <a:t> (6.5M).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Corporate segment</a:t>
            </a:r>
            <a:r>
              <a:rPr lang="en-US" sz="2000" dirty="0"/>
              <a:t> follows, contributing around </a:t>
            </a:r>
            <a:r>
              <a:rPr lang="en-US" sz="2000" b="1" dirty="0"/>
              <a:t>30.3%</a:t>
            </a:r>
            <a:r>
              <a:rPr lang="en-US" sz="2000" dirty="0"/>
              <a:t> (3.8M) of total sales.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/>
              <a:t>Home Office segment</a:t>
            </a:r>
            <a:r>
              <a:rPr lang="en-US" sz="2000" dirty="0"/>
              <a:t> contributes the smallest share, at </a:t>
            </a:r>
            <a:r>
              <a:rPr lang="en-US" sz="2000" b="1" dirty="0"/>
              <a:t>18.3%</a:t>
            </a:r>
            <a:r>
              <a:rPr lang="en-US" sz="2000" dirty="0"/>
              <a:t> (2.3M).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dirty="0"/>
              <a:t>Profit margins are fairly </a:t>
            </a:r>
            <a:r>
              <a:rPr lang="en-US" b="1" dirty="0"/>
              <a:t>consistent across segments</a:t>
            </a:r>
            <a:r>
              <a:rPr lang="en-US" dirty="0"/>
              <a:t>, indicating a stable pricing strategy.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b="1" dirty="0"/>
              <a:t>Recommendation</a:t>
            </a:r>
            <a:r>
              <a:rPr lang="en-US" dirty="0"/>
              <a:t>: Focus on </a:t>
            </a:r>
            <a:r>
              <a:rPr lang="en-US" b="1" dirty="0"/>
              <a:t>scaling the Home Office segment</a:t>
            </a:r>
            <a:r>
              <a:rPr lang="en-US" dirty="0"/>
              <a:t> through </a:t>
            </a:r>
            <a:r>
              <a:rPr lang="en-US" b="1" dirty="0"/>
              <a:t>targeted promotions</a:t>
            </a:r>
            <a:r>
              <a:rPr lang="en-US" dirty="0"/>
              <a:t> while </a:t>
            </a:r>
            <a:r>
              <a:rPr lang="en-US" b="1" dirty="0"/>
              <a:t>maintaining margin efficiency</a:t>
            </a:r>
            <a:r>
              <a:rPr lang="en-US" dirty="0"/>
              <a:t> across all segments.</a:t>
            </a:r>
            <a:endParaRPr lang="en-US" sz="2000" b="1" dirty="0"/>
          </a:p>
          <a:p>
            <a:pPr marL="342900" indent="-342900" algn="ctr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257B7-D5F6-6F64-393F-D0ACD712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" y="1635263"/>
            <a:ext cx="4142791" cy="33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💡 Focus marketing on Technology &amp; Office Supplies.</a:t>
            </a:r>
            <a:endParaRPr lang="en-US" dirty="0"/>
          </a:p>
          <a:p>
            <a:r>
              <a:rPr lang="en-IN" dirty="0"/>
              <a:t>📊 Investigate Table pricing strategy</a:t>
            </a:r>
          </a:p>
          <a:p>
            <a:r>
              <a:rPr dirty="0"/>
              <a:t>📉 Reduce discounting on Furniture (Tables).</a:t>
            </a:r>
          </a:p>
          <a:p>
            <a:r>
              <a:rPr dirty="0"/>
              <a:t>📦 Promote Second Class shipping</a:t>
            </a:r>
            <a:r>
              <a:rPr lang="en-US" dirty="0"/>
              <a:t> </a:t>
            </a:r>
            <a:r>
              <a:rPr lang="en-IN" dirty="0"/>
              <a:t>further</a:t>
            </a:r>
            <a:r>
              <a:rPr dirty="0"/>
              <a:t> to control costs.</a:t>
            </a:r>
          </a:p>
          <a:p>
            <a:r>
              <a:rPr dirty="0"/>
              <a:t>📊 Use monthly trends to plan inventory and campaigns.</a:t>
            </a:r>
            <a:endParaRPr lang="en-US" dirty="0"/>
          </a:p>
          <a:p>
            <a:r>
              <a:rPr lang="en-IN" dirty="0"/>
              <a:t>💡 Investigate Table pricing strategy</a:t>
            </a:r>
          </a:p>
          <a:p>
            <a:r>
              <a:rPr lang="en-IN" dirty="0"/>
              <a:t>💡 </a:t>
            </a:r>
            <a:r>
              <a:rPr lang="en-US" dirty="0"/>
              <a:t>Run targeted campaigns for Home Office segment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25" y="2052920"/>
            <a:ext cx="5714869" cy="221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👤 </a:t>
            </a:r>
            <a:r>
              <a:rPr lang="en-US" sz="2800" b="1" i="1" dirty="0"/>
              <a:t>Prepared by:</a:t>
            </a:r>
            <a:endParaRPr lang="en-US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Mohammed Suhail Ismail</a:t>
            </a:r>
            <a:br>
              <a:rPr lang="en-US" sz="2800" dirty="0"/>
            </a:br>
            <a:r>
              <a:rPr lang="en-US" sz="2800" i="1" dirty="0"/>
              <a:t>Data Analyst</a:t>
            </a:r>
            <a:br>
              <a:rPr lang="en-US" sz="2800" dirty="0"/>
            </a:br>
            <a:r>
              <a:rPr lang="en-US" sz="2800" i="1" dirty="0"/>
              <a:t>Date: 22 April 2025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196</TotalTime>
  <Words>366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Superstore Sales &amp; Profit Analysis Dashboard</vt:lpstr>
      <vt:lpstr>Executive Summary (KPIs)</vt:lpstr>
      <vt:lpstr>Sales vs Profit by Sub-Category.</vt:lpstr>
      <vt:lpstr>Profit by Region / State</vt:lpstr>
      <vt:lpstr>Monthly Sales &amp; Profit Trend</vt:lpstr>
      <vt:lpstr>Shipping Mode Efficiency</vt:lpstr>
      <vt:lpstr>Sales Distribution by Segment</vt:lpstr>
      <vt:lpstr>Key Insights &amp; 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Suhail Ismail</dc:creator>
  <cp:keywords/>
  <dc:description>generated using python-pptx</dc:description>
  <cp:lastModifiedBy>Suhail Ismail</cp:lastModifiedBy>
  <cp:revision>5</cp:revision>
  <dcterms:created xsi:type="dcterms:W3CDTF">2013-01-27T09:14:16Z</dcterms:created>
  <dcterms:modified xsi:type="dcterms:W3CDTF">2025-04-22T14:04:00Z</dcterms:modified>
  <cp:category/>
</cp:coreProperties>
</file>