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76" r:id="rId6"/>
    <p:sldId id="275" r:id="rId7"/>
    <p:sldId id="274" r:id="rId8"/>
    <p:sldId id="273" r:id="rId9"/>
    <p:sldId id="259" r:id="rId10"/>
    <p:sldId id="260" r:id="rId11"/>
    <p:sldId id="261" r:id="rId12"/>
    <p:sldId id="262" r:id="rId13"/>
    <p:sldId id="264"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2" autoAdjust="0"/>
  </p:normalViewPr>
  <p:slideViewPr>
    <p:cSldViewPr snapToGrid="0">
      <p:cViewPr varScale="1">
        <p:scale>
          <a:sx n="105" d="100"/>
          <a:sy n="105" d="100"/>
        </p:scale>
        <p:origin x="82"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The Arduino Nano is a small, complete, and breadboard-friendly board based microcontroller</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Nano has two extra analog pins</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Good replacement for </a:t>
            </a:r>
            <a:r>
              <a:rPr lang="en-US" sz="1100" b="0" i="0" kern="1200" dirty="0" err="1">
                <a:solidFill>
                  <a:schemeClr val="tx1"/>
                </a:solidFill>
                <a:effectLst/>
                <a:latin typeface="+mn-lt"/>
                <a:ea typeface="+mn-ea"/>
                <a:cs typeface="+mn-cs"/>
              </a:rPr>
              <a:t>uno</a:t>
            </a:r>
            <a:r>
              <a:rPr lang="en-US" sz="1100" b="0" i="0" kern="1200" dirty="0">
                <a:solidFill>
                  <a:schemeClr val="tx1"/>
                </a:solidFill>
                <a:effectLst/>
                <a:latin typeface="+mn-lt"/>
                <a:ea typeface="+mn-ea"/>
                <a:cs typeface="+mn-cs"/>
              </a:rPr>
              <a:t> as it is breadboard friendly</a:t>
            </a:r>
          </a:p>
          <a:p>
            <a:pPr marL="171450" lvl="0" indent="-171450" rtl="0">
              <a:spcBef>
                <a:spcPts val="0"/>
              </a:spcBef>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lvl="0" indent="-171450" rtl="0">
              <a:spcBef>
                <a:spcPts val="0"/>
              </a:spcBef>
              <a:buFont typeface="Arial" panose="020B0604020202020204" pitchFamily="34" charset="0"/>
              <a:buChar char="•"/>
            </a:pPr>
            <a:endParaRPr dirty="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sz="1100" b="0" i="0" kern="1200" dirty="0">
                <a:solidFill>
                  <a:schemeClr val="tx1"/>
                </a:solidFill>
                <a:effectLst/>
                <a:latin typeface="+mn-lt"/>
                <a:ea typeface="+mn-ea"/>
                <a:cs typeface="+mn-cs"/>
              </a:rPr>
              <a:t>*The HC-06 acts as a serial port through which you can send and receive data. </a:t>
            </a:r>
          </a:p>
          <a:p>
            <a:pPr lvl="0" rtl="0">
              <a:spcBef>
                <a:spcPts val="0"/>
              </a:spcBef>
              <a:buNone/>
            </a:pPr>
            <a:r>
              <a:rPr lang="en-US" sz="1100" b="0" i="0" kern="1200" dirty="0">
                <a:solidFill>
                  <a:schemeClr val="tx1"/>
                </a:solidFill>
                <a:effectLst/>
                <a:latin typeface="+mn-lt"/>
                <a:ea typeface="+mn-ea"/>
                <a:cs typeface="+mn-cs"/>
              </a:rPr>
              <a:t>*So using a serial terminal or a Bluetooth customized application on your computer or phone, you can control and monitor your project.</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dirty="0"/>
              <a:t>*</a:t>
            </a:r>
            <a:r>
              <a:rPr lang="en-US" sz="1100" b="0" i="0" kern="1200" dirty="0">
                <a:solidFill>
                  <a:schemeClr val="tx1"/>
                </a:solidFill>
                <a:effectLst/>
                <a:latin typeface="+mn-lt"/>
                <a:ea typeface="+mn-ea"/>
                <a:cs typeface="+mn-cs"/>
              </a:rPr>
              <a:t>HC06 functions only as slave to a microcontroller</a:t>
            </a:r>
          </a:p>
          <a:p>
            <a:pPr lvl="0" rtl="0">
              <a:spcBef>
                <a:spcPts val="0"/>
              </a:spcBef>
              <a:buNone/>
            </a:pPr>
            <a:endParaRPr dirty="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6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sz="8800" dirty="0"/>
              <a:t>*</a:t>
            </a:r>
            <a:r>
              <a:rPr lang="pt-BR" sz="1100" b="0" i="0" kern="1200" dirty="0">
                <a:solidFill>
                  <a:schemeClr val="tx1"/>
                </a:solidFill>
                <a:effectLst/>
                <a:latin typeface="+mn-lt"/>
                <a:ea typeface="+mn-ea"/>
                <a:cs typeface="+mn-cs"/>
              </a:rPr>
              <a:t>L298N Dual H-Bridge Motor Controller module</a:t>
            </a:r>
          </a:p>
          <a:p>
            <a:pPr lvl="0" rtl="0">
              <a:spcBef>
                <a:spcPts val="0"/>
              </a:spcBef>
              <a:buNone/>
            </a:pPr>
            <a:r>
              <a:rPr lang="en-US" sz="8800" dirty="0"/>
              <a:t>*</a:t>
            </a:r>
            <a:r>
              <a:rPr lang="en-US" sz="1100" b="0" i="0" kern="1200" dirty="0">
                <a:solidFill>
                  <a:schemeClr val="tx1"/>
                </a:solidFill>
                <a:effectLst/>
                <a:latin typeface="+mn-lt"/>
                <a:ea typeface="+mn-ea"/>
                <a:cs typeface="+mn-cs"/>
              </a:rPr>
              <a:t>H-Bridge's are typically used in controlling motors speed and direction, but can be used for other projects such as driving the brightness of certain lighting projects such as high powered LED arrays.</a:t>
            </a:r>
          </a:p>
          <a:p>
            <a:pPr lvl="0" rtl="0">
              <a:spcBef>
                <a:spcPts val="0"/>
              </a:spcBef>
              <a:buNone/>
            </a:pPr>
            <a:r>
              <a:rPr lang="en-US" sz="8800" dirty="0"/>
              <a:t>*</a:t>
            </a:r>
            <a:r>
              <a:rPr lang="en-US" sz="1100" b="0" i="0" kern="1200" dirty="0">
                <a:solidFill>
                  <a:schemeClr val="tx1"/>
                </a:solidFill>
                <a:effectLst/>
                <a:latin typeface="+mn-lt"/>
                <a:ea typeface="+mn-ea"/>
                <a:cs typeface="+mn-cs"/>
              </a:rPr>
              <a:t>An H-Bridge is a circuit that can drive a current in either polarity and be controlled by *Pulse Width Modulation (PWM)</a:t>
            </a:r>
          </a:p>
          <a:p>
            <a:pPr lvl="0" rtl="0">
              <a:spcBef>
                <a:spcPts val="0"/>
              </a:spcBef>
              <a:buNone/>
            </a:pPr>
            <a:r>
              <a:rPr lang="en-US" sz="1100" b="0" i="0" kern="1200" dirty="0">
                <a:solidFill>
                  <a:schemeClr val="tx1"/>
                </a:solidFill>
                <a:effectLst/>
                <a:latin typeface="+mn-lt"/>
                <a:ea typeface="+mn-ea"/>
                <a:cs typeface="+mn-cs"/>
              </a:rPr>
              <a:t>*Pulse Width Modulation is a means in controlling the duration of an electronic pulse</a:t>
            </a:r>
          </a:p>
          <a:p>
            <a:pPr lvl="0" rtl="0">
              <a:spcBef>
                <a:spcPts val="0"/>
              </a:spcBef>
              <a:buNone/>
            </a:pPr>
            <a:r>
              <a:rPr lang="en-US" sz="1100" b="0" i="0" kern="1200" dirty="0">
                <a:solidFill>
                  <a:schemeClr val="tx1"/>
                </a:solidFill>
                <a:effectLst/>
                <a:latin typeface="+mn-lt"/>
                <a:ea typeface="+mn-ea"/>
                <a:cs typeface="+mn-cs"/>
              </a:rPr>
              <a:t>*Motors are rated at certain voltages and can be damaged if the voltage is applied to heavily or if it is dropped quickly to slow the motor down.</a:t>
            </a:r>
          </a:p>
          <a:p>
            <a:pPr lvl="0" rtl="0">
              <a:spcBef>
                <a:spcPts val="0"/>
              </a:spcBef>
              <a:buNone/>
            </a:pPr>
            <a:r>
              <a:rPr lang="en-US" sz="1100" b="0" i="0" kern="1200" dirty="0">
                <a:solidFill>
                  <a:schemeClr val="tx1"/>
                </a:solidFill>
                <a:effectLst/>
                <a:latin typeface="+mn-lt"/>
                <a:ea typeface="+mn-ea"/>
                <a:cs typeface="+mn-cs"/>
              </a:rPr>
              <a:t>* The longer the pulses the faster the wheel will turn, the shorter the pulses, the slower the water wheel will turn.</a:t>
            </a:r>
            <a:endParaRPr lang="en-US" sz="8800" dirty="0"/>
          </a:p>
          <a:p>
            <a:pPr lvl="0" rtl="0">
              <a:spcBef>
                <a:spcPts val="0"/>
              </a:spcBef>
              <a:buNone/>
            </a:pPr>
            <a:endParaRPr lang="en-US" sz="8800" dirty="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23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sz="1100" b="0" i="0" kern="1200" dirty="0">
                <a:solidFill>
                  <a:schemeClr val="tx1"/>
                </a:solidFill>
                <a:effectLst/>
                <a:latin typeface="+mn-lt"/>
                <a:ea typeface="+mn-ea"/>
                <a:cs typeface="+mn-cs"/>
              </a:rPr>
              <a:t>*The MPU-6050 is not expensive, especially given the fact that it combines both an accelerometer and a gyro.</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Therefor it captures the x, y, and z </a:t>
            </a:r>
            <a:r>
              <a:rPr lang="en-US" sz="1100" b="0" i="0" kern="1200" dirty="0" err="1">
                <a:solidFill>
                  <a:schemeClr val="tx1"/>
                </a:solidFill>
                <a:effectLst/>
                <a:latin typeface="+mn-lt"/>
                <a:ea typeface="+mn-ea"/>
                <a:cs typeface="+mn-cs"/>
              </a:rPr>
              <a:t>cordinates</a:t>
            </a:r>
            <a:r>
              <a:rPr lang="en-US" sz="1100" b="0" i="0" kern="1200" dirty="0">
                <a:solidFill>
                  <a:schemeClr val="tx1"/>
                </a:solidFill>
                <a:effectLst/>
                <a:latin typeface="+mn-lt"/>
                <a:ea typeface="+mn-ea"/>
                <a:cs typeface="+mn-cs"/>
              </a:rPr>
              <a:t> at the same time. </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The MPU-6050 always acts as a slave to the Arduino with the SDA and SCL pins connected to the i2C </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Ad0 meant to access complex functionalities for the i2c programming but in our case we are grounding it.</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The </a:t>
            </a:r>
            <a:r>
              <a:rPr lang="en-US" sz="1100" b="0" i="0" kern="1200" dirty="0" err="1">
                <a:solidFill>
                  <a:schemeClr val="tx1"/>
                </a:solidFill>
                <a:effectLst/>
                <a:latin typeface="+mn-lt"/>
                <a:ea typeface="+mn-ea"/>
                <a:cs typeface="+mn-cs"/>
              </a:rPr>
              <a:t>interupt</a:t>
            </a:r>
            <a:r>
              <a:rPr lang="en-US" sz="1100" b="0" i="0" kern="1200" dirty="0">
                <a:solidFill>
                  <a:schemeClr val="tx1"/>
                </a:solidFill>
                <a:effectLst/>
                <a:latin typeface="+mn-lt"/>
                <a:ea typeface="+mn-ea"/>
                <a:cs typeface="+mn-cs"/>
              </a:rPr>
              <a:t> pin of mpu6050 helps the microcontroller know that fresh data has been arrived in the register which can be read by the controller.</a:t>
            </a:r>
          </a:p>
          <a:p>
            <a:pPr marL="171450" lvl="0" indent="-171450" rtl="0">
              <a:spcBef>
                <a:spcPts val="0"/>
              </a:spcBef>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lvl="0" indent="-171450" rtl="0">
              <a:spcBef>
                <a:spcPts val="0"/>
              </a:spcBef>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lvl="0" indent="-171450" rtl="0">
              <a:spcBef>
                <a:spcPts val="0"/>
              </a:spcBef>
              <a:buFont typeface="Arial" panose="020B0604020202020204" pitchFamily="34" charset="0"/>
              <a:buChar char="•"/>
            </a:pPr>
            <a:endParaRPr dirty="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3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fontAlgn="t">
              <a:buNone/>
            </a:pPr>
            <a:r>
              <a:rPr lang="en-US" sz="1100" b="0" i="0" kern="1200" dirty="0">
                <a:solidFill>
                  <a:schemeClr val="tx1"/>
                </a:solidFill>
                <a:effectLst/>
                <a:latin typeface="+mn-lt"/>
                <a:ea typeface="+mn-ea"/>
                <a:cs typeface="+mn-cs"/>
              </a:rPr>
              <a:t>*A </a:t>
            </a:r>
            <a:r>
              <a:rPr lang="en-US" sz="1100" b="1" i="0" kern="1200" dirty="0">
                <a:solidFill>
                  <a:schemeClr val="tx1"/>
                </a:solidFill>
                <a:effectLst/>
                <a:latin typeface="+mn-lt"/>
                <a:ea typeface="+mn-ea"/>
                <a:cs typeface="+mn-cs"/>
              </a:rPr>
              <a:t>gear motor</a:t>
            </a:r>
            <a:r>
              <a:rPr lang="en-US" sz="1100" b="0" i="0" kern="1200" dirty="0">
                <a:solidFill>
                  <a:schemeClr val="tx1"/>
                </a:solidFill>
                <a:effectLst/>
                <a:latin typeface="+mn-lt"/>
                <a:ea typeface="+mn-ea"/>
                <a:cs typeface="+mn-cs"/>
              </a:rPr>
              <a:t> is a specific type of electrical motor that is designed to produce high torque while maintaining a low horsepower, or low speed, motor output. </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100" b="0" i="0" kern="1200" dirty="0">
                <a:solidFill>
                  <a:schemeClr val="tx1"/>
                </a:solidFill>
                <a:effectLst/>
                <a:latin typeface="+mn-lt"/>
                <a:ea typeface="+mn-ea"/>
                <a:cs typeface="+mn-cs"/>
              </a:rPr>
              <a:t>They do so Gear motors are primarily used to reduce speed in a series of gears, which in turn creates more torque.</a:t>
            </a:r>
          </a:p>
          <a:p>
            <a:pPr lvl="0" rtl="0">
              <a:spcBef>
                <a:spcPts val="0"/>
              </a:spcBef>
              <a:buNone/>
            </a:pPr>
            <a:r>
              <a:rPr lang="en-US" dirty="0"/>
              <a:t>*u</a:t>
            </a:r>
            <a:r>
              <a:rPr lang="en-US" sz="1100" b="0" i="0" kern="1200" dirty="0">
                <a:solidFill>
                  <a:schemeClr val="tx1"/>
                </a:solidFill>
                <a:effectLst/>
                <a:latin typeface="+mn-lt"/>
                <a:ea typeface="+mn-ea"/>
                <a:cs typeface="+mn-cs"/>
              </a:rPr>
              <a:t>sed in devices such as can openers, garage door openers, washing machine time control knobs and even electric alarm clocks. </a:t>
            </a:r>
          </a:p>
          <a:p>
            <a:pPr lvl="0" rtl="0">
              <a:spcBef>
                <a:spcPts val="0"/>
              </a:spcBef>
              <a:buNone/>
            </a:pPr>
            <a:r>
              <a:rPr lang="en-US" dirty="0"/>
              <a:t>*</a:t>
            </a:r>
            <a:endParaRPr dirty="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1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1597819"/>
            <a:ext cx="7772400" cy="11025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8" name="Shape 58"/>
          <p:cNvSpPr txBox="1">
            <a:spLocks noGrp="1"/>
          </p:cNvSpPr>
          <p:nvPr>
            <p:ph type="subTitle" idx="1"/>
          </p:nvPr>
        </p:nvSpPr>
        <p:spPr>
          <a:xfrm>
            <a:off x="1371600" y="2914650"/>
            <a:ext cx="6400800" cy="13143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4" name="Shape 64"/>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3" y="3305176"/>
            <a:ext cx="7772400" cy="10215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0" name="Shape 70"/>
          <p:cNvSpPr txBox="1">
            <a:spLocks noGrp="1"/>
          </p:cNvSpPr>
          <p:nvPr>
            <p:ph type="body" idx="1"/>
          </p:nvPr>
        </p:nvSpPr>
        <p:spPr>
          <a:xfrm>
            <a:off x="722313" y="2180035"/>
            <a:ext cx="7772400" cy="1125000"/>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6" name="Shape 76"/>
          <p:cNvSpPr txBox="1">
            <a:spLocks noGrp="1"/>
          </p:cNvSpPr>
          <p:nvPr>
            <p:ph type="body" idx="1"/>
          </p:nvPr>
        </p:nvSpPr>
        <p:spPr>
          <a:xfrm>
            <a:off x="457200" y="900113"/>
            <a:ext cx="4038600" cy="2545500"/>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48200" y="900113"/>
            <a:ext cx="4038600" cy="2545500"/>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3" name="Shape 83"/>
          <p:cNvSpPr txBox="1">
            <a:spLocks noGrp="1"/>
          </p:cNvSpPr>
          <p:nvPr>
            <p:ph type="body" idx="1"/>
          </p:nvPr>
        </p:nvSpPr>
        <p:spPr>
          <a:xfrm>
            <a:off x="457200" y="1151335"/>
            <a:ext cx="4040100" cy="479700"/>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457200" y="1631156"/>
            <a:ext cx="4040100" cy="29634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45026" y="1151335"/>
            <a:ext cx="4041900" cy="479700"/>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45026" y="1631156"/>
            <a:ext cx="4041900" cy="29634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2" name="Shape 9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1" y="204787"/>
            <a:ext cx="3008400" cy="8715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1" name="Shape 101"/>
          <p:cNvSpPr txBox="1">
            <a:spLocks noGrp="1"/>
          </p:cNvSpPr>
          <p:nvPr>
            <p:ph type="body" idx="1"/>
          </p:nvPr>
        </p:nvSpPr>
        <p:spPr>
          <a:xfrm>
            <a:off x="3575050" y="204788"/>
            <a:ext cx="5111700" cy="43899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7201" y="1076326"/>
            <a:ext cx="3008400" cy="3518400"/>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2288" y="3600450"/>
            <a:ext cx="5486400" cy="4251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8" name="Shape 108"/>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1792288" y="4025503"/>
            <a:ext cx="5486400" cy="603600"/>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5" name="Shape 115"/>
          <p:cNvSpPr txBox="1">
            <a:spLocks noGrp="1"/>
          </p:cNvSpPr>
          <p:nvPr>
            <p:ph type="body" idx="1"/>
          </p:nvPr>
        </p:nvSpPr>
        <p:spPr>
          <a:xfrm rot="5400000">
            <a:off x="2874750" y="-1217399"/>
            <a:ext cx="3394500"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6012600" y="771581"/>
            <a:ext cx="3291000"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1" name="Shape 121"/>
          <p:cNvSpPr txBox="1">
            <a:spLocks noGrp="1"/>
          </p:cNvSpPr>
          <p:nvPr>
            <p:ph type="body" idx="1"/>
          </p:nvPr>
        </p:nvSpPr>
        <p:spPr>
          <a:xfrm rot="5400000">
            <a:off x="1821600" y="-1209619"/>
            <a:ext cx="3291000"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2" name="Shape 52"/>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ai2.appinventor.mit.edu/"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685800" y="1597819"/>
            <a:ext cx="7772400" cy="11025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Self Balancing robot</a:t>
            </a:r>
            <a:endParaRPr lang="en" dirty="0">
              <a:solidFill>
                <a:srgbClr val="FFFFFF"/>
              </a:solidFill>
            </a:endParaRPr>
          </a:p>
        </p:txBody>
      </p:sp>
      <p:sp>
        <p:nvSpPr>
          <p:cNvPr id="130" name="Shape 130"/>
          <p:cNvSpPr txBox="1">
            <a:spLocks noGrp="1"/>
          </p:cNvSpPr>
          <p:nvPr>
            <p:ph type="subTitle" idx="1"/>
          </p:nvPr>
        </p:nvSpPr>
        <p:spPr>
          <a:xfrm>
            <a:off x="1371600" y="2914650"/>
            <a:ext cx="6400800" cy="1314300"/>
          </a:xfrm>
          <a:prstGeom prst="rect">
            <a:avLst/>
          </a:prstGeom>
        </p:spPr>
        <p:txBody>
          <a:bodyPr wrap="square" lIns="91425" tIns="91425" rIns="91425" bIns="91425" anchor="t" anchorCtr="0">
            <a:noAutofit/>
          </a:bodyPr>
          <a:lstStyle/>
          <a:p>
            <a:pPr marL="0" lvl="0" indent="0" rtl="0">
              <a:spcBef>
                <a:spcPts val="0"/>
              </a:spcBef>
              <a:buNone/>
            </a:pPr>
            <a:r>
              <a:rPr lang="en" sz="1800">
                <a:solidFill>
                  <a:srgbClr val="FFFFFF"/>
                </a:solidFill>
              </a:rPr>
              <a:t>Presented By : The Assembly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Testing the system</a:t>
            </a:r>
            <a:endParaRPr lang="en" dirty="0">
              <a:solidFill>
                <a:srgbClr val="FFFFFF"/>
              </a:solidFill>
            </a:endParaRPr>
          </a:p>
        </p:txBody>
      </p:sp>
      <p:sp>
        <p:nvSpPr>
          <p:cNvPr id="2" name="Rectangle 1">
            <a:extLst>
              <a:ext uri="{FF2B5EF4-FFF2-40B4-BE49-F238E27FC236}">
                <a16:creationId xmlns:a16="http://schemas.microsoft.com/office/drawing/2014/main" id="{8BFBF044-F28D-4691-BFB7-5E9DF34A30E1}"/>
              </a:ext>
            </a:extLst>
          </p:cNvPr>
          <p:cNvSpPr/>
          <p:nvPr/>
        </p:nvSpPr>
        <p:spPr>
          <a:xfrm>
            <a:off x="918753" y="1370937"/>
            <a:ext cx="7133047" cy="1754326"/>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bg1"/>
                </a:solidFill>
              </a:rPr>
              <a:t>Download the Arduino IDE</a:t>
            </a:r>
          </a:p>
          <a:p>
            <a:pPr marL="285750" indent="-285750">
              <a:buFont typeface="Arial" panose="020B0604020202020204" pitchFamily="34" charset="0"/>
              <a:buChar char="•"/>
            </a:pPr>
            <a:r>
              <a:rPr lang="en-US" sz="1800" dirty="0">
                <a:solidFill>
                  <a:schemeClr val="bg1"/>
                </a:solidFill>
              </a:rPr>
              <a:t>Download the Arduino code, app code (.</a:t>
            </a:r>
            <a:r>
              <a:rPr lang="en-US" sz="1800" dirty="0" err="1">
                <a:solidFill>
                  <a:schemeClr val="bg1"/>
                </a:solidFill>
              </a:rPr>
              <a:t>aia</a:t>
            </a:r>
            <a:r>
              <a:rPr lang="en-US" sz="1800" dirty="0">
                <a:solidFill>
                  <a:schemeClr val="bg1"/>
                </a:solidFill>
              </a:rPr>
              <a:t>) and libraries file from: https://github.com/SuhailKhazi/SelfBalancingRobot/tree/Libraries</a:t>
            </a:r>
          </a:p>
          <a:p>
            <a:pPr marL="285750" indent="-285750">
              <a:buFont typeface="Arial" panose="020B0604020202020204" pitchFamily="34" charset="0"/>
              <a:buChar char="•"/>
            </a:pPr>
            <a:r>
              <a:rPr lang="en-US" sz="1800" dirty="0">
                <a:solidFill>
                  <a:schemeClr val="bg1"/>
                </a:solidFill>
              </a:rPr>
              <a:t> Put the library file in the following path in your PC: </a:t>
            </a:r>
            <a:r>
              <a:rPr lang="pt-BR" sz="1800" dirty="0">
                <a:solidFill>
                  <a:schemeClr val="bg1"/>
                </a:solidFill>
              </a:rPr>
              <a:t>C:\Program Files (x86)\Arduino\libraries</a:t>
            </a:r>
            <a:endParaRPr lang="en-US" sz="1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Clr>
                <a:schemeClr val="dk1"/>
              </a:buClr>
              <a:buSzPct val="25000"/>
              <a:buFont typeface="Arial"/>
              <a:buNone/>
            </a:pPr>
            <a:r>
              <a:rPr lang="en-US" dirty="0">
                <a:solidFill>
                  <a:srgbClr val="FFFFFF"/>
                </a:solidFill>
              </a:rPr>
              <a:t>Self Balancing</a:t>
            </a:r>
            <a:endParaRPr lang="en" dirty="0">
              <a:solidFill>
                <a:srgbClr val="FFFFFF"/>
              </a:solidFill>
            </a:endParaRPr>
          </a:p>
        </p:txBody>
      </p:sp>
      <p:sp>
        <p:nvSpPr>
          <p:cNvPr id="2" name="Rectangle 1">
            <a:extLst>
              <a:ext uri="{FF2B5EF4-FFF2-40B4-BE49-F238E27FC236}">
                <a16:creationId xmlns:a16="http://schemas.microsoft.com/office/drawing/2014/main" id="{462E2EE3-184A-4814-BBD4-5BA2379F512E}"/>
              </a:ext>
            </a:extLst>
          </p:cNvPr>
          <p:cNvSpPr/>
          <p:nvPr/>
        </p:nvSpPr>
        <p:spPr>
          <a:xfrm>
            <a:off x="1254033" y="1060094"/>
            <a:ext cx="6382899" cy="138499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Once all the parts are fixed according to schematic, upload the Arduino code.</a:t>
            </a:r>
          </a:p>
          <a:p>
            <a:pPr marL="285750" indent="-285750">
              <a:buFont typeface="Arial" panose="020B0604020202020204" pitchFamily="34" charset="0"/>
              <a:buChar char="•"/>
            </a:pPr>
            <a:r>
              <a:rPr lang="en-US" dirty="0">
                <a:solidFill>
                  <a:schemeClr val="bg1"/>
                </a:solidFill>
              </a:rPr>
              <a:t>If the system runs, then fix the components on the chassis appropriately.</a:t>
            </a:r>
          </a:p>
          <a:p>
            <a:pPr marL="285750" indent="-285750">
              <a:buFont typeface="Arial" panose="020B0604020202020204" pitchFamily="34" charset="0"/>
              <a:buChar char="•"/>
            </a:pPr>
            <a:r>
              <a:rPr lang="en-US" dirty="0">
                <a:solidFill>
                  <a:schemeClr val="bg1"/>
                </a:solidFill>
              </a:rPr>
              <a:t>Control the following parameters in the Arduino code to ensure the robot self balances: </a:t>
            </a:r>
            <a:r>
              <a:rPr lang="en-US" dirty="0" err="1">
                <a:solidFill>
                  <a:schemeClr val="bg1"/>
                </a:solidFill>
              </a:rPr>
              <a:t>originalSetPoint</a:t>
            </a:r>
            <a:r>
              <a:rPr lang="en-US" dirty="0">
                <a:solidFill>
                  <a:schemeClr val="bg1"/>
                </a:solidFill>
              </a:rPr>
              <a:t>, </a:t>
            </a:r>
            <a:r>
              <a:rPr lang="en-US" dirty="0" err="1">
                <a:solidFill>
                  <a:schemeClr val="bg1"/>
                </a:solidFill>
              </a:rPr>
              <a:t>movingAngleOffset</a:t>
            </a:r>
            <a:r>
              <a:rPr lang="en-US" dirty="0">
                <a:solidFill>
                  <a:schemeClr val="bg1"/>
                </a:solidFill>
              </a:rPr>
              <a:t> as well as </a:t>
            </a:r>
            <a:r>
              <a:rPr lang="en-US" dirty="0" err="1">
                <a:solidFill>
                  <a:schemeClr val="bg1"/>
                </a:solidFill>
              </a:rPr>
              <a:t>Kp</a:t>
            </a:r>
            <a:r>
              <a:rPr lang="en-US" dirty="0">
                <a:solidFill>
                  <a:schemeClr val="bg1"/>
                </a:solidFill>
              </a:rPr>
              <a:t>, Ki and </a:t>
            </a:r>
            <a:r>
              <a:rPr lang="en-US" dirty="0" err="1">
                <a:solidFill>
                  <a:schemeClr val="bg1"/>
                </a:solidFill>
              </a:rPr>
              <a:t>Kd</a:t>
            </a:r>
            <a:r>
              <a:rPr lang="en-US" dirty="0">
                <a:solidFill>
                  <a:schemeClr val="bg1"/>
                </a:solidFill>
              </a:rPr>
              <a:t> values.</a:t>
            </a:r>
          </a:p>
        </p:txBody>
      </p:sp>
      <p:pic>
        <p:nvPicPr>
          <p:cNvPr id="3" name="Picture 2">
            <a:extLst>
              <a:ext uri="{FF2B5EF4-FFF2-40B4-BE49-F238E27FC236}">
                <a16:creationId xmlns:a16="http://schemas.microsoft.com/office/drawing/2014/main" id="{600E4C7C-DA34-4214-A7B8-C097B8D4D0A4}"/>
              </a:ext>
            </a:extLst>
          </p:cNvPr>
          <p:cNvPicPr>
            <a:picLocks noChangeAspect="1"/>
          </p:cNvPicPr>
          <p:nvPr/>
        </p:nvPicPr>
        <p:blipFill>
          <a:blip r:embed="rId4"/>
          <a:stretch>
            <a:fillRect/>
          </a:stretch>
        </p:blipFill>
        <p:spPr>
          <a:xfrm>
            <a:off x="457200" y="2502765"/>
            <a:ext cx="3048000" cy="1657350"/>
          </a:xfrm>
          <a:prstGeom prst="rect">
            <a:avLst/>
          </a:prstGeom>
        </p:spPr>
      </p:pic>
      <p:sp>
        <p:nvSpPr>
          <p:cNvPr id="5" name="TextBox 4">
            <a:extLst>
              <a:ext uri="{FF2B5EF4-FFF2-40B4-BE49-F238E27FC236}">
                <a16:creationId xmlns:a16="http://schemas.microsoft.com/office/drawing/2014/main" id="{B0B598EA-D7F7-4913-A84C-E79C8F88F845}"/>
              </a:ext>
            </a:extLst>
          </p:cNvPr>
          <p:cNvSpPr txBox="1"/>
          <p:nvPr/>
        </p:nvSpPr>
        <p:spPr>
          <a:xfrm>
            <a:off x="3583577" y="2445089"/>
            <a:ext cx="5264332" cy="2354491"/>
          </a:xfrm>
          <a:prstGeom prst="rect">
            <a:avLst/>
          </a:prstGeom>
          <a:noFill/>
        </p:spPr>
        <p:txBody>
          <a:bodyPr wrap="square" rtlCol="0">
            <a:spAutoFit/>
          </a:bodyPr>
          <a:lstStyle/>
          <a:p>
            <a:r>
              <a:rPr lang="en-US" sz="1100" u="sng" dirty="0" err="1">
                <a:solidFill>
                  <a:schemeClr val="bg1"/>
                </a:solidFill>
              </a:rPr>
              <a:t>originalSetPoint</a:t>
            </a:r>
            <a:r>
              <a:rPr lang="en-US" sz="1100" dirty="0">
                <a:solidFill>
                  <a:schemeClr val="bg1"/>
                </a:solidFill>
              </a:rPr>
              <a:t>: the angle of the Gyroscope in which the robot is stable.</a:t>
            </a:r>
          </a:p>
          <a:p>
            <a:endParaRPr lang="en-US" sz="1100" dirty="0">
              <a:solidFill>
                <a:schemeClr val="bg1"/>
              </a:solidFill>
            </a:endParaRPr>
          </a:p>
          <a:p>
            <a:r>
              <a:rPr lang="en-US" sz="1100" u="sng" dirty="0" err="1">
                <a:solidFill>
                  <a:schemeClr val="bg1"/>
                </a:solidFill>
              </a:rPr>
              <a:t>movingAngleOffset</a:t>
            </a:r>
            <a:r>
              <a:rPr lang="en-US" sz="1100" dirty="0">
                <a:solidFill>
                  <a:schemeClr val="bg1"/>
                </a:solidFill>
              </a:rPr>
              <a:t>: amount of angle tolerance plus or minus the setpoint.</a:t>
            </a:r>
          </a:p>
          <a:p>
            <a:endParaRPr lang="en-US" sz="1100" dirty="0">
              <a:solidFill>
                <a:schemeClr val="bg1"/>
              </a:solidFill>
            </a:endParaRPr>
          </a:p>
          <a:p>
            <a:r>
              <a:rPr lang="en-US" sz="1100" u="sng" dirty="0" err="1">
                <a:solidFill>
                  <a:schemeClr val="bg1"/>
                </a:solidFill>
              </a:rPr>
              <a:t>Kp</a:t>
            </a:r>
            <a:r>
              <a:rPr lang="en-US" sz="1100" dirty="0">
                <a:solidFill>
                  <a:schemeClr val="bg1"/>
                </a:solidFill>
              </a:rPr>
              <a:t>: this value must be finetuned in order to get the appropriate amount of </a:t>
            </a:r>
            <a:r>
              <a:rPr lang="en-US" sz="1100" dirty="0" err="1">
                <a:solidFill>
                  <a:schemeClr val="bg1"/>
                </a:solidFill>
              </a:rPr>
              <a:t>oscialltion</a:t>
            </a:r>
            <a:r>
              <a:rPr lang="en-US" sz="1100" dirty="0">
                <a:solidFill>
                  <a:schemeClr val="bg1"/>
                </a:solidFill>
              </a:rPr>
              <a:t> without the robot toppling over.</a:t>
            </a:r>
          </a:p>
          <a:p>
            <a:endParaRPr lang="en-US" sz="1100" dirty="0">
              <a:solidFill>
                <a:schemeClr val="bg1"/>
              </a:solidFill>
            </a:endParaRPr>
          </a:p>
          <a:p>
            <a:r>
              <a:rPr lang="en-US" sz="1100" u="sng" dirty="0" err="1">
                <a:solidFill>
                  <a:schemeClr val="bg1"/>
                </a:solidFill>
              </a:rPr>
              <a:t>Kd</a:t>
            </a:r>
            <a:r>
              <a:rPr lang="en-US" sz="1100" dirty="0">
                <a:solidFill>
                  <a:schemeClr val="bg1"/>
                </a:solidFill>
              </a:rPr>
              <a:t>: this value must be finetuned in order for the number of oscillations to decrease before stabilizing.</a:t>
            </a:r>
          </a:p>
          <a:p>
            <a:endParaRPr lang="en-US" sz="1100" dirty="0">
              <a:solidFill>
                <a:schemeClr val="bg1"/>
              </a:solidFill>
            </a:endParaRPr>
          </a:p>
          <a:p>
            <a:r>
              <a:rPr lang="en-US" sz="1100" u="sng" dirty="0">
                <a:solidFill>
                  <a:schemeClr val="bg1"/>
                </a:solidFill>
              </a:rPr>
              <a:t>Ki</a:t>
            </a:r>
            <a:r>
              <a:rPr lang="en-US" sz="1100" dirty="0">
                <a:solidFill>
                  <a:schemeClr val="bg1"/>
                </a:solidFill>
              </a:rPr>
              <a:t>: this value must be fine tuned in order to lessen the time it takes to stabilize.</a:t>
            </a:r>
          </a:p>
          <a:p>
            <a:endParaRPr lang="en-US" sz="1200" dirty="0">
              <a:solidFill>
                <a:schemeClr val="bg1"/>
              </a:solidFill>
            </a:endParaRPr>
          </a:p>
          <a:p>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a:r>
              <a:rPr lang="en-US" dirty="0">
                <a:solidFill>
                  <a:schemeClr val="bg1"/>
                </a:solidFill>
              </a:rPr>
              <a:t>Setting up the app code</a:t>
            </a:r>
            <a:endParaRPr lang="en" dirty="0">
              <a:solidFill>
                <a:schemeClr val="bg1"/>
              </a:solidFill>
            </a:endParaRPr>
          </a:p>
        </p:txBody>
      </p:sp>
      <p:sp>
        <p:nvSpPr>
          <p:cNvPr id="187" name="Shape 187"/>
          <p:cNvSpPr txBox="1">
            <a:spLocks noGrp="1"/>
          </p:cNvSpPr>
          <p:nvPr>
            <p:ph type="body" idx="1"/>
          </p:nvPr>
        </p:nvSpPr>
        <p:spPr>
          <a:xfrm>
            <a:off x="457200" y="1200151"/>
            <a:ext cx="8229600" cy="3394500"/>
          </a:xfrm>
          <a:prstGeom prst="rect">
            <a:avLst/>
          </a:prstGeom>
        </p:spPr>
        <p:txBody>
          <a:bodyPr wrap="square" lIns="91425" tIns="91425" rIns="91425" bIns="91425" anchor="t" anchorCtr="0">
            <a:noAutofit/>
          </a:bodyPr>
          <a:lstStyle/>
          <a:p>
            <a:r>
              <a:rPr lang="en-US" sz="1800" dirty="0">
                <a:solidFill>
                  <a:schemeClr val="bg1"/>
                </a:solidFill>
              </a:rPr>
              <a:t>Open the MIT app inventor from: </a:t>
            </a:r>
            <a:r>
              <a:rPr lang="en-US" sz="1800" dirty="0">
                <a:solidFill>
                  <a:schemeClr val="bg1"/>
                </a:solidFill>
                <a:hlinkClick r:id="rId4"/>
              </a:rPr>
              <a:t>http://ai2.appinventor.mit.edu</a:t>
            </a:r>
            <a:endParaRPr lang="en-US" sz="1800" dirty="0">
              <a:solidFill>
                <a:schemeClr val="bg1"/>
              </a:solidFill>
            </a:endParaRPr>
          </a:p>
          <a:p>
            <a:r>
              <a:rPr lang="en-US" sz="1800" dirty="0">
                <a:solidFill>
                  <a:schemeClr val="bg1"/>
                </a:solidFill>
              </a:rPr>
              <a:t>To access the code, click Projects &gt; Import selected projects from my computer, and select the .</a:t>
            </a:r>
            <a:r>
              <a:rPr lang="en-US" sz="1800" dirty="0" err="1">
                <a:solidFill>
                  <a:schemeClr val="bg1"/>
                </a:solidFill>
              </a:rPr>
              <a:t>aia</a:t>
            </a:r>
            <a:r>
              <a:rPr lang="en-US" sz="1800" dirty="0">
                <a:solidFill>
                  <a:schemeClr val="bg1"/>
                </a:solidFill>
              </a:rPr>
              <a:t> file downloaded</a:t>
            </a:r>
          </a:p>
          <a:p>
            <a:r>
              <a:rPr lang="en-US" sz="1800" dirty="0">
                <a:solidFill>
                  <a:schemeClr val="bg1"/>
                </a:solidFill>
              </a:rPr>
              <a:t>To run the app on Android Device, click Build &gt; Provide QR code for .</a:t>
            </a:r>
            <a:r>
              <a:rPr lang="en-US" sz="1800" dirty="0" err="1">
                <a:solidFill>
                  <a:schemeClr val="bg1"/>
                </a:solidFill>
              </a:rPr>
              <a:t>apk</a:t>
            </a:r>
            <a:r>
              <a:rPr lang="en-US" sz="1800" dirty="0">
                <a:solidFill>
                  <a:schemeClr val="bg1"/>
                </a:solidFill>
              </a:rPr>
              <a:t>, and use QR code scanner on device to scan it.</a:t>
            </a:r>
          </a:p>
          <a:p>
            <a:r>
              <a:rPr lang="en-US" sz="1800" dirty="0">
                <a:solidFill>
                  <a:schemeClr val="bg1"/>
                </a:solidFill>
              </a:rPr>
              <a:t>Connect to the HC026 Bluetooth with your phone by pressing “Bluetooth” on phone screen.</a:t>
            </a:r>
          </a:p>
          <a:p>
            <a:r>
              <a:rPr lang="en-US" sz="1800" dirty="0">
                <a:solidFill>
                  <a:schemeClr val="bg1"/>
                </a:solidFill>
              </a:rPr>
              <a:t>Once connection is established, press forward to make the robot go forward.</a:t>
            </a:r>
          </a:p>
          <a:p>
            <a:pPr marL="0" lvl="0" indent="0" rtl="0">
              <a:spcBef>
                <a:spcPts val="0"/>
              </a:spcBef>
              <a:buNone/>
            </a:pPr>
            <a:endParaRPr lang="en" sz="18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186599" y="205979"/>
            <a:ext cx="6770700" cy="857400"/>
          </a:xfrm>
          <a:prstGeom prst="rect">
            <a:avLst/>
          </a:prstGeom>
          <a:noFill/>
          <a:ln>
            <a:noFill/>
          </a:ln>
        </p:spPr>
        <p:txBody>
          <a:bodyPr wrap="square" lIns="91425" tIns="45700" rIns="91425" bIns="45700" anchor="ctr" anchorCtr="0">
            <a:noAutofit/>
          </a:bodyPr>
          <a:lstStyle/>
          <a:p>
            <a:pPr marL="1828800" marR="0" lvl="0" indent="0" algn="l" rtl="0">
              <a:spcBef>
                <a:spcPts val="0"/>
              </a:spcBef>
              <a:buClr>
                <a:schemeClr val="dk1"/>
              </a:buClr>
              <a:buSzPct val="25000"/>
              <a:buFont typeface="Calibri"/>
              <a:buNone/>
            </a:pPr>
            <a:r>
              <a:rPr lang="en">
                <a:solidFill>
                  <a:srgbClr val="FFFFFF"/>
                </a:solidFill>
              </a:rPr>
              <a:t>THANK YOU</a:t>
            </a:r>
          </a:p>
        </p:txBody>
      </p:sp>
      <p:sp>
        <p:nvSpPr>
          <p:cNvPr id="239" name="Shape 239"/>
          <p:cNvSpPr txBox="1">
            <a:spLocks noGrp="1"/>
          </p:cNvSpPr>
          <p:nvPr>
            <p:ph type="body" idx="1"/>
          </p:nvPr>
        </p:nvSpPr>
        <p:spPr>
          <a:xfrm>
            <a:off x="457200" y="1151335"/>
            <a:ext cx="4040100" cy="479700"/>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1"/>
              </a:buClr>
              <a:buSzPct val="25000"/>
              <a:buFont typeface="Arial"/>
              <a:buNone/>
            </a:pPr>
            <a:endParaRPr sz="2400" b="1" i="0" u="none" strike="noStrike" cap="none" dirty="0">
              <a:solidFill>
                <a:schemeClr val="dk1"/>
              </a:solidFill>
              <a:latin typeface="Calibri"/>
              <a:ea typeface="Calibri"/>
              <a:cs typeface="Calibri"/>
              <a:sym typeface="Calibri"/>
            </a:endParaRPr>
          </a:p>
        </p:txBody>
      </p:sp>
      <p:sp>
        <p:nvSpPr>
          <p:cNvPr id="240" name="Shape 240"/>
          <p:cNvSpPr txBox="1">
            <a:spLocks noGrp="1"/>
          </p:cNvSpPr>
          <p:nvPr>
            <p:ph type="body" idx="2"/>
          </p:nvPr>
        </p:nvSpPr>
        <p:spPr>
          <a:xfrm>
            <a:off x="457200" y="1631156"/>
            <a:ext cx="4040100" cy="2963400"/>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p:txBody>
      </p:sp>
      <p:sp>
        <p:nvSpPr>
          <p:cNvPr id="241" name="Shape 241"/>
          <p:cNvSpPr txBox="1">
            <a:spLocks noGrp="1"/>
          </p:cNvSpPr>
          <p:nvPr>
            <p:ph type="body" idx="3"/>
          </p:nvPr>
        </p:nvSpPr>
        <p:spPr>
          <a:xfrm>
            <a:off x="4645026" y="1151335"/>
            <a:ext cx="4041900" cy="479700"/>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1"/>
              </a:buClr>
              <a:buSzPct val="25000"/>
              <a:buFont typeface="Arial"/>
              <a:buNone/>
            </a:pP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US" sz="4000" dirty="0">
                <a:solidFill>
                  <a:srgbClr val="FFFFFF"/>
                </a:solidFill>
              </a:rPr>
              <a:t>Why make it?</a:t>
            </a:r>
            <a:endParaRPr lang="en" sz="4000" dirty="0">
              <a:solidFill>
                <a:srgbClr val="FFFFFF"/>
              </a:solidFill>
            </a:endParaRPr>
          </a:p>
        </p:txBody>
      </p:sp>
      <p:sp>
        <p:nvSpPr>
          <p:cNvPr id="138" name="Shape 138"/>
          <p:cNvSpPr txBox="1">
            <a:spLocks noGrp="1"/>
          </p:cNvSpPr>
          <p:nvPr>
            <p:ph type="body" idx="1"/>
          </p:nvPr>
        </p:nvSpPr>
        <p:spPr>
          <a:xfrm>
            <a:off x="457200" y="1200151"/>
            <a:ext cx="8229600" cy="3394500"/>
          </a:xfrm>
          <a:prstGeom prst="rect">
            <a:avLst/>
          </a:prstGeom>
        </p:spPr>
        <p:txBody>
          <a:bodyPr wrap="square" lIns="91425" tIns="91425" rIns="91425" bIns="91425" anchor="t" anchorCtr="0">
            <a:noAutofit/>
          </a:bodyPr>
          <a:lstStyle/>
          <a:p>
            <a:pPr marL="457200" lvl="0" indent="-342900" rtl="0">
              <a:spcBef>
                <a:spcPts val="0"/>
              </a:spcBef>
              <a:buClr>
                <a:srgbClr val="FFFFFF"/>
              </a:buClr>
              <a:buSzPct val="100000"/>
            </a:pPr>
            <a:r>
              <a:rPr lang="en-US" sz="1800" dirty="0">
                <a:solidFill>
                  <a:srgbClr val="FFFFFF"/>
                </a:solidFill>
              </a:rPr>
              <a:t>It is a really fun and interesting project to partake in, and easy to implement as well.</a:t>
            </a:r>
            <a:endParaRPr lang="en" sz="1800" dirty="0">
              <a:solidFill>
                <a:srgbClr val="FFFFFF"/>
              </a:solidFill>
            </a:endParaRPr>
          </a:p>
          <a:p>
            <a:pPr marL="0" lvl="0" indent="0" rtl="0">
              <a:spcBef>
                <a:spcPts val="0"/>
              </a:spcBef>
              <a:buNone/>
            </a:pPr>
            <a:endParaRPr sz="1800" dirty="0">
              <a:solidFill>
                <a:srgbClr val="FFFFFF"/>
              </a:solidFill>
            </a:endParaRPr>
          </a:p>
          <a:p>
            <a:pPr marL="457200" lvl="0" indent="-342900" rtl="0">
              <a:spcBef>
                <a:spcPts val="0"/>
              </a:spcBef>
              <a:buClr>
                <a:srgbClr val="FFFFFF"/>
              </a:buClr>
              <a:buSzPct val="100000"/>
            </a:pPr>
            <a:r>
              <a:rPr lang="en" sz="1800" dirty="0">
                <a:solidFill>
                  <a:srgbClr val="FFFFFF"/>
                </a:solidFill>
              </a:rPr>
              <a:t>Applications : </a:t>
            </a:r>
          </a:p>
          <a:p>
            <a:pPr marL="914400" lvl="1" indent="-342900" rtl="0">
              <a:spcBef>
                <a:spcPts val="0"/>
              </a:spcBef>
              <a:buClr>
                <a:srgbClr val="FFFFFF"/>
              </a:buClr>
              <a:buSzPct val="100000"/>
            </a:pPr>
            <a:r>
              <a:rPr lang="en-US" sz="1800" dirty="0">
                <a:solidFill>
                  <a:srgbClr val="FFFFFF"/>
                </a:solidFill>
              </a:rPr>
              <a:t>B</a:t>
            </a:r>
            <a:r>
              <a:rPr lang="en" sz="1800" dirty="0">
                <a:solidFill>
                  <a:srgbClr val="FFFFFF"/>
                </a:solidFill>
              </a:rPr>
              <a:t>alancing a 2 wheel robot by itself</a:t>
            </a:r>
          </a:p>
          <a:p>
            <a:pPr marL="914400" lvl="1" indent="-342900">
              <a:spcBef>
                <a:spcPts val="0"/>
              </a:spcBef>
              <a:buClr>
                <a:srgbClr val="FFFFFF"/>
              </a:buClr>
            </a:pPr>
            <a:r>
              <a:rPr lang="en-US" sz="1800" dirty="0">
                <a:solidFill>
                  <a:srgbClr val="FFFFFF"/>
                </a:solidFill>
              </a:rPr>
              <a:t>N</a:t>
            </a:r>
            <a:r>
              <a:rPr lang="en" sz="1800" dirty="0">
                <a:solidFill>
                  <a:srgbClr val="FFFFFF"/>
                </a:solidFill>
              </a:rPr>
              <a:t>avigating the robot using a mobile app.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Arduino NANO</a:t>
            </a:r>
            <a:endParaRPr lang="en" dirty="0">
              <a:solidFill>
                <a:srgbClr val="FFFFFF"/>
              </a:solidFill>
            </a:endParaRPr>
          </a:p>
        </p:txBody>
      </p:sp>
      <p:pic>
        <p:nvPicPr>
          <p:cNvPr id="5" name="Picture 2" descr="Related image">
            <a:extLst>
              <a:ext uri="{FF2B5EF4-FFF2-40B4-BE49-F238E27FC236}">
                <a16:creationId xmlns:a16="http://schemas.microsoft.com/office/drawing/2014/main" id="{CA1A8CB7-7CB9-4B06-98BF-7DEEBF75C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33" y="1063379"/>
            <a:ext cx="3483428" cy="34834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tore-cdn.arduino.cc/usa/catalog/product/cache/1/image/1800x/ea1ef423b933d797cfca49bc5855eef6/A/0/A000005_front_2.jpg">
            <a:extLst>
              <a:ext uri="{FF2B5EF4-FFF2-40B4-BE49-F238E27FC236}">
                <a16:creationId xmlns:a16="http://schemas.microsoft.com/office/drawing/2014/main" id="{489AD0DE-2367-4EC9-A9CB-0BFA4B1B248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597" t="26028" r="12144" b="26880"/>
          <a:stretch/>
        </p:blipFill>
        <p:spPr bwMode="auto">
          <a:xfrm>
            <a:off x="4368294" y="1930449"/>
            <a:ext cx="4363279" cy="1749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HC062 (Bluetooth module)</a:t>
            </a:r>
            <a:endParaRPr lang="en" dirty="0">
              <a:solidFill>
                <a:srgbClr val="FFFFFF"/>
              </a:solidFill>
            </a:endParaRPr>
          </a:p>
        </p:txBody>
      </p:sp>
      <p:pic>
        <p:nvPicPr>
          <p:cNvPr id="4" name="Picture 2" descr="https://bizweb.dktcdn.net/100/017/780/files/hc062.png?v=1449280429713">
            <a:extLst>
              <a:ext uri="{FF2B5EF4-FFF2-40B4-BE49-F238E27FC236}">
                <a16:creationId xmlns:a16="http://schemas.microsoft.com/office/drawing/2014/main" id="{721FC6EF-DA48-4AEB-9517-3E0652525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848" y="1132115"/>
            <a:ext cx="3326304" cy="332630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98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L298N (motor drive)</a:t>
            </a:r>
            <a:endParaRPr lang="en" dirty="0">
              <a:solidFill>
                <a:srgbClr val="FFFFFF"/>
              </a:solidFill>
            </a:endParaRPr>
          </a:p>
        </p:txBody>
      </p:sp>
      <p:pic>
        <p:nvPicPr>
          <p:cNvPr id="2050" name="Picture 2" descr="https://cdn.instructables.com/FRJ/7W76/HZDYE1YD/FRJ7W76HZDYE1YD.MEDIUM.jpg">
            <a:extLst>
              <a:ext uri="{FF2B5EF4-FFF2-40B4-BE49-F238E27FC236}">
                <a16:creationId xmlns:a16="http://schemas.microsoft.com/office/drawing/2014/main" id="{9F511200-40CF-4FD0-817B-C19016AB6F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16564"/>
            <a:ext cx="5437533" cy="362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8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MPU6050</a:t>
            </a:r>
            <a:br>
              <a:rPr lang="en-US" dirty="0">
                <a:solidFill>
                  <a:srgbClr val="FFFFFF"/>
                </a:solidFill>
              </a:rPr>
            </a:br>
            <a:r>
              <a:rPr lang="en-US" dirty="0">
                <a:solidFill>
                  <a:srgbClr val="FFFFFF"/>
                </a:solidFill>
              </a:rPr>
              <a:t> (Gyroscope &amp; Accelerometer)</a:t>
            </a:r>
            <a:endParaRPr lang="en" dirty="0">
              <a:solidFill>
                <a:srgbClr val="FFFFFF"/>
              </a:solidFill>
            </a:endParaRPr>
          </a:p>
        </p:txBody>
      </p:sp>
      <p:pic>
        <p:nvPicPr>
          <p:cNvPr id="4" name="Picture 2" descr="https://static.wixstatic.com/media/929535_e68ffe8facdd4fb1b1c751546820a436~mv2.jpg">
            <a:extLst>
              <a:ext uri="{FF2B5EF4-FFF2-40B4-BE49-F238E27FC236}">
                <a16:creationId xmlns:a16="http://schemas.microsoft.com/office/drawing/2014/main" id="{0D2EF99F-50DE-447B-BB74-93AF68427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579" y="1375125"/>
            <a:ext cx="3147095" cy="314709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3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Geared DC motor</a:t>
            </a:r>
            <a:endParaRPr lang="en" dirty="0">
              <a:solidFill>
                <a:srgbClr val="FFFFFF"/>
              </a:solidFill>
            </a:endParaRPr>
          </a:p>
        </p:txBody>
      </p:sp>
      <p:pic>
        <p:nvPicPr>
          <p:cNvPr id="4" name="Picture 2" descr="https://301o583r8shhildde3s0vcnh-wpengine.netdna-ssl.com/wp-content/uploads/2017/04/dc-geared-motor-wheels.jpg">
            <a:extLst>
              <a:ext uri="{FF2B5EF4-FFF2-40B4-BE49-F238E27FC236}">
                <a16:creationId xmlns:a16="http://schemas.microsoft.com/office/drawing/2014/main" id="{DA40001A-EB3F-46D8-AB13-E00AFA211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866" y="1063379"/>
            <a:ext cx="3581226" cy="333031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73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05979"/>
            <a:ext cx="8229600" cy="857400"/>
          </a:xfrm>
          <a:prstGeom prst="rect">
            <a:avLst/>
          </a:prstGeom>
        </p:spPr>
        <p:txBody>
          <a:bodyPr wrap="square" lIns="91425" tIns="91425" rIns="91425" bIns="91425" anchor="ctr" anchorCtr="0">
            <a:noAutofit/>
          </a:bodyPr>
          <a:lstStyle/>
          <a:p>
            <a:pPr lvl="0" rtl="0">
              <a:spcBef>
                <a:spcPts val="0"/>
              </a:spcBef>
              <a:buNone/>
            </a:pPr>
            <a:r>
              <a:rPr lang="en">
                <a:solidFill>
                  <a:srgbClr val="FFFFFF"/>
                </a:solidFill>
              </a:rPr>
              <a:t>BreadBoard</a:t>
            </a:r>
          </a:p>
        </p:txBody>
      </p:sp>
      <p:pic>
        <p:nvPicPr>
          <p:cNvPr id="152" name="Shape 152"/>
          <p:cNvPicPr preferRelativeResize="0"/>
          <p:nvPr/>
        </p:nvPicPr>
        <p:blipFill>
          <a:blip r:embed="rId4">
            <a:alphaModFix/>
          </a:blip>
          <a:stretch>
            <a:fillRect/>
          </a:stretch>
        </p:blipFill>
        <p:spPr>
          <a:xfrm>
            <a:off x="2240587" y="1158050"/>
            <a:ext cx="4970175" cy="332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pic>
        <p:nvPicPr>
          <p:cNvPr id="8" name="Picture 7">
            <a:extLst>
              <a:ext uri="{FF2B5EF4-FFF2-40B4-BE49-F238E27FC236}">
                <a16:creationId xmlns:a16="http://schemas.microsoft.com/office/drawing/2014/main" id="{E611C678-B54F-408D-AB5F-5658D0B0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926" y="0"/>
            <a:ext cx="6882354" cy="5143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697</Words>
  <Application>Microsoft Office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Simple Light</vt:lpstr>
      <vt:lpstr>Office Theme</vt:lpstr>
      <vt:lpstr>Self Balancing robot</vt:lpstr>
      <vt:lpstr>Why make it?</vt:lpstr>
      <vt:lpstr>Arduino NANO</vt:lpstr>
      <vt:lpstr>HC062 (Bluetooth module)</vt:lpstr>
      <vt:lpstr>L298N (motor drive)</vt:lpstr>
      <vt:lpstr>MPU6050  (Gyroscope &amp; Accelerometer)</vt:lpstr>
      <vt:lpstr>Geared DC motor</vt:lpstr>
      <vt:lpstr>BreadBoard</vt:lpstr>
      <vt:lpstr>PowerPoint Presentation</vt:lpstr>
      <vt:lpstr>Testing the system</vt:lpstr>
      <vt:lpstr>Self Balancing</vt:lpstr>
      <vt:lpstr>Setting up the app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Balancing robot</dc:title>
  <dc:creator>mohamed suhail</dc:creator>
  <cp:lastModifiedBy>rahul korani</cp:lastModifiedBy>
  <cp:revision>17</cp:revision>
  <dcterms:modified xsi:type="dcterms:W3CDTF">2017-10-07T05:02:07Z</dcterms:modified>
</cp:coreProperties>
</file>