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5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2-11T05:00:17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19460 8282 0,'29'0'156,"118"0"-140,-1 0 0,-87 0-16,-1 0 15,30 0-15,58 0 16,-87 0 0,-1 0-16,30 0 15,-29 0-15,-1-29 16,88-1-1,-87 1-15,-1 29 0,1 0 16,0 0-16,-1 0 16,-29 0-16,1 0 15,-1 0 1,29 0 0,-28 0-1,-1 0-15,0 0 16,0 0-1,1 29 17,-1 1-32,0-1 15,-29 0 17,0 0-17,0 1-15,0-1 16,0 0-16,0 0 15,0 1 17,0-1-32,0 0 15,0 0 1,0 1 0,0-1-1,0 0-15,0 0 16,0 1-1,0-1 1,0 0 0,0 1 15,0-1-15,0 0-1,0 0-15,0 1 16,0-1-16,0 29 15,0-28-15,29-1 16,-29 29-16,0-28 16,30-30-16,-30 58 15,0 1-15,29-1 16,-29 1-16,29-1 16,-29 1-16,0-1 15,0-28-15,0-1 16,0 29-1,0-28 1,0-1 0,0 0-1,0 0-15,0 1 16,-29-30 312,0 0-312,-30 0 15,30 0-31,0 0 16,-1 0-1,1 0 1,0 0-1,0 0 1,-59 0 0,29 0-16,30 0 15,0 0-15,0-30 16,-1 30-16,1 0 0,0 0 16,-1 0-16,1 0 15,0 0 1,0 0-1,-1 0 1,1 0-16,0 0 16,0 0 15,-1 0-31,1 0 31,0 0-31,0 0 47,-1 0-31,1 0 15,0 0-15,0 0-1,-1 0 1,1 0 15</inkml:trace>
  <inkml:trace contextRef="#ctx0" brushRef="#br0" timeOffset="53267.45">5882 10447 0,'117'0'281,"-58"0"-266,-1 0-15,1 0 32,29 0-17,-30 0-15,-28-29 16,-1 29 0,0 0-1,0 0-15,1 0 16,57 0-16,-28 0 15,-30 0 1,0 0-16,1 0 16,-1 0-16,29 0 31,-28 0-31,-1 0 16,0 0-1,30 0 1,-30 0-16,0 0 47,30 0-16,-30 0-31,0 0 31,1 0 16,-1 0-16,0 0-31,0 0 0,1 0 63,-1 0-48,29 0 220,-28 0-235,87 0 15,-88 0 1,0 0 15,1 0-15,-1 0 0,0 0-16,0 0 0,1 0 0,-30 58 78</inkml:trace>
  <inkml:trace contextRef="#ctx0" brushRef="#br0" timeOffset="69607.08">8165 12115 0</inkml:trace>
  <inkml:trace contextRef="#ctx0" brushRef="#br0" timeOffset="71923.52">7931 12905 0,'234'30'172,"497"145"-157,-438-87-15,0-30 16,146-28 0,-176 28-1,-117-58-15,118 88 16,321-88 46,351 0-46,-585 0-16,-204 0 16,28 0-1,-58-29 1,-58 0-16,87-30 15,30 30 1,-59-1 0,-29 30-1,-59 0-15,29-29 16,30 29 0,-59 0-1,-29-29 1,59 0-1,-1 29-15,-28-30 0,87 1 16,-59 29 0,1 0-1,-1 0 1,-28 0-16,-1 0 16,0 0-1,-29-29 32,-29 0-31,-59 29-16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2-11T05:14:07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4595 11179 0,'322'-88'188,"58"59"-173,-263 29 1,117-30 0,-146 30-16,117 0 15,-176 0 1,234 0 0,-204 0-1,58 0-15,-88 0 16,59 0-1,0 0 1,-30 0 15,1 0-15,-30 0-16,0 0 16,1 0-1,-1 0-15,0 0 16,0 0-1,1 0 1,-1 0 0,30 0-16,28 0 15,-28 0 1,-1 0 0,-28 0-1,28 0-15,1 0 16,-1 0-1,-29 0 17,1 0-32,-1 0 31,30 0-15,-30 0-1,0 0-15,0 0 16,30 0 15,-30 0-15,0 0-16,1 0 15,-1 0 1,0 0 0,0 0 15,1 0 0,-1 0 0,0 0 1</inkml:trace>
  <inkml:trace contextRef="#ctx0" brushRef="#br0" timeOffset="3413.95">6058 9218 0,'175'0'188,"89"-58"-173,-59 28 1,-30 1 0,-58 29-1,0 0 1,0-58 0,-58 58-16,-1 0 15,1 0 1,-30 0-1,0 0 1,1 0 0,-1 0-16,30 0 15,-30 0 17,0 0-17,0 0-15,1 0 16,-1 0-1,0 0 17,0 0-17,59 58 1,-29-58-16,58 59 16,-59-59-1,30 0 1,-29 0-1,28 0 1,-28 0-16,-30 0 16,0 0-1,1 0 1,-1 0 0,0 0 30,-29 58-30,0 1 0,0-1-1,0 1 1,0-1 0,0-28 15,0-1-31,0 0 0,0 0 0,0 1 0,0-1 15,0 29 17,0-28-32,0-1 15,0 29-15,0-28 0,0-1 32,0 0-17,0 1 1,0-1-16,0 0 15,0 30 1,0-30-16,0 0 31,0 0 1</inkml:trace>
  <inkml:trace contextRef="#ctx0" brushRef="#br0" timeOffset="210164.11">1610 16241 0,'234'0'187,"59"0"-171,58 0-16,-59 30 16,382 28-1,-89 30-15,-88-59 16,-204 30 0,-1-59-16,323 29 15,-322-29 1,292 0-1,-88-59 1,118 30 0,-205 0-1,-235 29 1,206 0-16,-89 0 16,-28 0-1,-30 0 1,29 58-1,-117-58-15,176 30 16,-58 28 0,87-58-1,-29 0 1,-147-29-16,-58 0 16,176-1-1,87-28 1,-116 29-1,-118-30 1,88 30 0,-146 29-1,234 0 1,-235 0-16,89 0 16,-59 0-1,0 0 16,-58 0-31,28 0 16,-28 0 0,-30 0-1,88 0 1,-29 0 0,-59 0-16,88 0 15,0 0 1,-58 0-1,175 0 1,-117 0-16,-88 0 16,206 0-1,-206 0 1,29 0 0,-28 0-1,-1 0 1,-29 29 31,0 30-16,0-30-15,-29-29-16,29 29 0,-30 0 15,1 1 1,0 57-16,29-57 15,0-1 1,0 0 0,-59 30-1,30-1 1,0-29-16,-1 59 16,1-58-1,29-1 1,0 29-1,0-28-15,0 87 16,0-88 0,0 0-1,0 30 1,0-30 0,0 0-1,0 0-15,0 1 16,0-1-1,0 0 1,0 30 0,0-30 93,0 0-46,0 1-48,0 57-15,0-28 16,29 58-1,1 117 1,-1-88 0,59 88-1,-88-175-15,29 29 16,-29-30 0,0-28 15,-29-30 31,-30 0-46,-29 0 0,30-59-16,-88-29 15,87 59 1,-58-59-16,-117-29 15,88 29 1,-118 1 0,-28-1-1,204 88-15,0-29 16,-58 29-16,-30-59 16,88 59 15,-146 0-31,29-59 0,118 59 15,-177-58-15,89 58 16,-30 0 15,-380 0-15,409 0-16,-87 0 16,116 0-1,-87 29 1,88 30-16,-59-30 15,-58 88 1,-118-29 0,118-59-1,175 0-15,-146-29 16,88 30 0,29-1-1,0 0 16,58 0-31,-58-29 16,0 0 0,59 0-1,-118 0 1,117 0-16,-58 59 16,0-59-1,0 29 1,88-29-1,-30 0 1,-87 29-16,58-29 16,30 0-1,-1 0 1,1 0-16,-30 0 16,29 0-1,1 0 1,-88 0-1,87 0-15,1 0 0,-147 0 16,146 0 0,-29 0-1,-233 30 1,204-1-16,-147 0 16,-28 59-1,28-59 1,176 1-16,-116-1 15,28-29 1,30 0 0,-30-29-1,59-1 1,-88 30 0,88 0-1,-293 0-15,293 0 16,-87 59-1,87-59-15,-88 29 16,146 0 0,-29-29-16,1 0 15,-30 59 1,58-59-16,-58 0 16,0 0-1,58 0 1,-58 0-16,-29 0 15,29 0 1,88 0 0,-118 0-1,89 0-15,-1 0 16,1 0 0,29 0-1,-1 0 1,1 0-1,0 0 1,-1 0 0,1 0-16,0 0 15,0 0-15,-59 0 16,59 0 0,-1 0 15,30-29-16,0-1 1,0-28 15,0-1-15,30 1 0,57-30-1,-28-29-15,-30 58 16,0 1-16,1-1 15,-1 1 1,-29-1-16,29 30 16,1-59-1,-30 59 1,29 0 0,0-30-1,0 1-15,-29 28 16,59 30-1,-59-29 1,58-59-16,-58 59 31,0 0-31,0-30 16,0 30 0,0 0-1,0-88-15,0 87 16,0-28-16,0-1 15,0-28 1,0 28-16,-29 30 0,0-88 16,29 58-1,0 1 1,0-1 0,0 30-16,0 0 15,0-1-15,0 1 31,29 29 79,0 0-110,1 0 15,-1 0 17,59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2-11T05:28:0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5531 5385 0,'-29'0'188,"-30"0"-173,-28 0 1,57 0-16,-28 0 16,29 0-16,-30 0 15,30 0 1,-1 0-16,-28 0 15,29 0-15,-30 0 32,1 29-17,28 0-15,-57 1 16,57-1 0,1-29-16,-29 29 15,28-29 1,1 0-1,0 0-15,-1 0 16,1 0-16,29 29 31,-29-29-15,29 30 46,-29-30-62,-1 29 0,30 0 16,0 0-16,-29 30 16,0-30-16,29 0 15,-29 30-15,29-30 16,0 1-16,0 28 16,0-29-16,0 1 15,0-1-15,0 29 16,0-28-16,0-1 15,0 29-15,0 1 16,0-30-16,0 0 0,0 1 16,0 28-1,0-28 1,29-1-16,0-29 16,0 29 15,1-29 0,-30 29-31,29 1 16,0-30 15,0 0-31,1 0 16,-1 0-1,0 29 1,-29 0-1,30-29-15,-1 29 16,-29 1-16,29-30 0,0 0 16,-29 29-16,30-29 47,-1 0-32,0 0 1,0 0-1,1 0-15,-1 0 16,0 0 0,0 0-1,1 0 1,-1 0 0,0 0-16,0 0 15,1 0 1,-1 0-1,0 0-15,1 0 16,-1 0 0,0 0-1,0 0 1,1 0 0,-1 0-1,0 0-15,0 0 16,1 0-16</inkml:trace>
  <inkml:trace contextRef="#ctx0" brushRef="#br0" timeOffset="74393.08">5765 13578 0,'0'-29'140,"0"0"-124,0-30-16,0 30 15,0 0-15,30 0 32,-1 29-17,0 0 1,0 0 0,1 0-1,-30-30 1,29 1-16,0 29 15,0-59-15,30 1 16,-30-30 0,-29 0-16,59-58 15,-59 0 1,29 58-16,-29-29 16,0 0-1,0 29-15,0-29 16,0 88-16,0-30 0,0 1 15,0-1-15,0 1 16,-29-59 0,-1-30-16,30 89 15,-87-118-15,57-29 16,-57 59-16,57-30 16,-28 30-16,-1 58 15,30-29-15,29 29 0,-29 30 16,29-1-1,0 30-15,0 0 0,0-30 16,0 30 0,0 0-1,0 0-15,0-1 16,0 1 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2-11T05:45:53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6263 5121 0,'58'0'187,"59"-29"-187,-29 0 16,0 29-16,58 0 15,-29 0-15,-29 0 16,175 29 0,-116-29-16,-30 0 15,29 29-15,88 1 16,-146-30-1,0 0-15,87 29 16,-116 0-16,-30-29 16,59 29-16,29 1 15,-88-30 1,30 29-16,-1-29 16,1 0-16,-1 0 15,1 29-15,-1-29 16,1 0-16,29 0 15,146 0 1,-88 0-16,-29 0 0,29 59 16,59-59-1,-117 0-15,29 0 16,29 0 0,-87 0-16,-1 0 15,1 0-15,87 0 16,-87 0-1,29 0-15,58 0 16,-58 0-16,-30 0 16,30 29-16,29-29 15,-88 0-15,88 0 16,0 0 0,-29 0-16,-29 0 15,29 0-15,-30 0 16,59 0-1,-58 0-15,-30 0 16,29 0-16,-28 0 16,28 29-16,1-29 0,-1 0 15,30 0 1,-29 0-16,-30 0 16,29 0-16,59 0 15,-87 0-15,87 0 16,-59 30-16,59-30 15,-87 0 1,28 0-16,1 0 16,-1 0-16,1 0 0,-1 0 15,1 0-15,-1 29 16,1-29-16,58 0 16,-59 0-1,1 0-15,-1 0 16,1 0-1,-30 0-15,30 0 16,29 0 0,-30 29-1,1-29-15,28 0 16,-28 0-16,-1 0 16,1 29-16,-1-29 15,1 0-15,0 30 16,-1-30-16,88 0 15,-58 0 1,0 0-16,146 0 16,-146 0-1,0 0-15,-30 0 16,147 0 0,-176 0-16,30 0 0,58 0 15,-59 0-15,30 0 16,-29 0-16,-1 0 15,30 0 1,29 0-16,-58 0 16,-30 0-16,29 0 15,1 0-15,87 0 16,30-30 0,-88 30-16,-30 0 15,118 0 1,-118-29-16,147-29 15,-146 58 1,28-30-16,-28 1 16,29 29-16,-30 0 15,1 0-15,28 0 16,60 0 0,-89 0-16,59 0 0,-29 0 15,-29 0-15,28-29 16,1 29-16,0 0 15,88 0 1,-89 0-16,1 0 16,59 0-1,-89 0-15,30 0 16,-30 0-16,30 0 16,-59 0-1,1 0 1,-1 0-16,0 0 15,30 0 1,-30 0 0,-58 0 77,-1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2-11T05:53:57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12291 5034 0,'175'0'187,"733"-59"-171,-733 59-1,469 0-15,-351 0 16,58 0-16,-117 0 16,29 0-16,-87 59 15,58-59 1,-59 0-16,1 29 16,-30 0-16,30-29 15,-30 0 1,-29 0-1,-58 0-15,-1 0 16,1 0-16,-1 0 16,1-29-16,58 29 15,58 0 1,-116 0 0,58-29-16,-29 29 15,58 0 1,-58 0-16,-30 0 15,118-30 1,-117 30-16,58 0 0,-30 0 16,30 0-1,-29 0 1,-29 0-16,-1 0 16,-28 0-16,-1 0 15,29 0-15,-28-29 16,28 0-1,-29 29-15,59-29 16,-29-1 0,-1 30-16,1 0 15,58 0-15,29 0 16,-58 0 0,-30 0-16,30 0 15,117 30 1,-29-1-1,-59 0-15,-30-29 16,1 0-16,-29 0 16,29 0-16,-30 0 0,1 0 15,58 0 1,-88 0-16,0 0 16,0 0-16,1 0 15,28 0-15,1 0 16,29 0-1,-59 0 1,0 0-16,30 0 16,-30 0-16,0 0 15,30 0 1,-30 0-16,0 0 16,0 0-16,1 0 15,-1 0 1,0 0-1,30 0-15,-30 0 16,30 0 0,-30 0-1,0 0-15,0 0 16,1 0-16,-1 0 16,0 0-1,0 0 1,1 0-1,-1 0-15,29 0 16,-28 0-16,-1 0 16,0 0-16,1 0 15,57 0 1,1 0 0,-59 0-16,1 0 0,-1 0 15,0 0-15,30 0 16,-30 0-1,0 0 1,0 0-16,30 0 16,-30 0-16,1 0 15,28 0-15,-29 29 16,59-29 0,-59 0-16,30 0 15,-1 0 1,-28 0-1,-1 0 1,0 0 0,-58 0 46</inkml:trace>
  <inkml:trace contextRef="#ctx0" brushRef="#br0" timeOffset="25336.23">2576 7579 0,'322'0'203,"848"0"-203,3951 0 62,-4711 0-46,-118 0-16,-28 59 15,-89-59-15,-58 0 16,59 0-16,146 0 16,29 0-1,-117 0-15,59 0 16,233 0 0,-262 0-16,87 0 15,-59 0 1,-145 0-1,-30 0-15,146 0 16,-116 0 0,116 0-16,-58 0 15,-147 0 1,30 0-16,29 0 16,-58 0-16,28 0 31,-28 0-16,-30 0 1,0 0-16,1 0 31,-1 0 16</inkml:trace>
  <inkml:trace contextRef="#ctx0" brushRef="#br0" timeOffset="62714.17">8048 9335 0,'0'176'188,"-88"468"-173,88-352-15,-29-28 0,29-89 16,0-58-16,0 30 16,0 28-16,0-58 15,0 117-15,0 0 16,0 30-1,-30 409 1,30-322-16,0-175 16,-58-30-16,29-58 15,29-1-15,0 30 16,-30-58-16,1 58 0,29 0 16,-29-29-16,29 29 15,0 146 1,0-116-16,0-30 15,0 29-15,0-58 16,0 29-16,0 29 16,0-58-16,0 58 15,0-29-15,0-58 16,0-1-16,0 1 16,0-1-16,0 1 15,0-1-15,0 1 0,0-30 16,0 30-16,0-1 15,0 1-15,0 29 16,0-30-16,0 1 16,0-30-16,0 29 15,0-28 1,0-1-16,234-29 94,351 0-79,-292 29-15,29 30 16,29-59-16,0 29 16,59 29-16,-1-28 15,-28 28-15,-30 30 16,-58-88-16,-59 29 15,29 30-15,-29-59 16,59 0-16,321-59 16,-321 1-16,0 29 15,-30-59-15,-117 88 16,30-30-16,-59 30 16,29 0-16,59-29 15,-59 29 1,-29 0-16,0 0 15,-29-29-15,29 29 16,-58 0-16,87 0 16,-87-29-16,28 29 15,1-59-15,-29 30 16,58 29-16,-59 0 0,-28 0 16,87-29-16,-30-1 15,-28 30-15,-1-29 16,1 29-16,-1 0 15,1 0-15,0-29 16,-1 29-16,-29-29 16,30 29-1,-30 0 1,0 0-16,1 0 16,-1 0-1,-29-30-15,0 1 31,0-29-15,29 28-16,-29 1 16,0-29-16,0-1 15,0 30-15,0-118 16,0-28-16,0 58 16,0-59-16,-29 30 15,29-30-15,-29-29 16,-1 118-16,30-30 0,-29 0 15,0 0-15,29-88 16,-29 88-16,-30-30 16,59 30-16,-29-58 15,0 28-15,-59-57 16,58 28-16,1-29 16,-59 59-16,30-59 15,-1 88-15,30 0 16,-29 29-16,28-58 15,1 87-15,29-29 16,-29 1-16,0 28 0,29 1 16,0-1-16,-30 1 15,1-30-15,29 29 16,0-29-16,-29 30 16,29-1-16,-59-58 15,59 30-15,-29-1 16,0-29-16,29 29 15,-30 0-15,30 30 16,0-30-16,-29-58 16,29 87-1,-29 0-15,29 1 0,0-1 16,0 1-16,0-1 16,0 1-16,0-1 15,0 1-15,0 29 16,0-30-1,0 30-15,0 0 16,0-1-16,0 1 16,0 0-16,0-1 15,0 1-15,0-29 16,0 28-16,0 1 16,0-29-16,0 28 15,-29-28-15,-1 29 16,30-1-16,-29-28 15,0 29-15,0-30 16,-1 59 0,-28-29-16,-30-1 15,30 30-15,-60-29 16,31-29-16,28 58 16,1-30-16,-30 30 15,0 0-15,30 0 16,-60-29-16,31 29 0,-30 0 15,0-29-15,29 0 16,-29 29-16,58-59 16,-58 30-16,29 0 15,30-30-15,-1 30 16,-58-88 0,59 87-16,28 30 15,1-58-15,-29 58 16,28-29-16,1-1 15,-29 30-15,28-29 0,30 0 16,-29 29-16,0-29 16,0 29-16,-1 0 15,1 0-15,0 0 16,-59-30 0,59 30-1,-1 0-15,-28 0 16,29 0-1,-30 0-15,1 0 16,-59 30 0,58-1-16,-29-29 15,1 58-15,-1-28 0,29-1 16,1 0-16,-1 0 16,1-29-16,-1 30 15,1-1-15,-1-29 16,1 29-16,28 1 15,-28-30-15,58 29 16,-59 0-16,1-29 16,-1 29-16,-58 30 15,88-30 1,0-29-16,-30 29 16,30 1-16,0-30 0,-30 29 15,30 0 1,-30 0-16,30-29 15,0 0-15,-30 0 16,30 0 0,-30-29-1,1 0 1,-1 0-16,1 29 16,-1 0-16,-29 0 15,30 0 1,-1 0-16,-58-30 15,59 1-15,29 29 16,-59-29-16,88 0 16,-59-1-16,1 1 15,28 0-15,-57 0 16,57-1 0,1 30-16,0 0 15,0 0-15,-1 0 16,1 0-16,0 0 15,-59 0 1,59 0 0,0 0-16,-1 0 15,1 0 1,0 0-16,0 0 16,-1 0-1,1 0 1,0 0-1,-30 0 1,59 30-16,-29-30 16,29 29-1,-29-29-15,-1 58 16,1-58 0,0 0-16,29 30 15,-29-1-15,29 0 16,-30-29-1,1 0-15,29 29 16,-29 1-16,0-30 0,29 29 16,-30 0-16,1-29 15,29 29-15,-29 1 32,0-30-32,-1 0 15,1 0-15,0 0 16,-30 0-1,30 0 1,-30 0-16,1 0 16,29 0-1,-1 0 1,-28 0 0,29 0-1,-1 0 1,1 0-1,0 0 1,0 0-16,-1 0 16,1 0-16,0 0 31,-1 0-15,1 0-16,0 0 15,0 0 1,-1 0-1,1 0 17,0 0-17,0 0 1,-1 0 0,1 0-1,0 0 1,0 0 31,-1 0 0,30 29 249,0 0-280,0 0 250,0 1-219,0-1-32,0 0 16,0 1-15,0-1 15,0 0-15,0 0-16,0 1 31,0-1-15,0 0-16,30-29 15,-30 29 1,0 1-16,0-60 47,29-28-47</inkml:trace>
  <inkml:trace contextRef="#ctx0" brushRef="#br0" timeOffset="66905.97">13169 9921 0,'29'29'203,"176"88"-187,-117 0-16,29-29 0,-59-30 16,59 59-16,-29-29 15,-29-29-15,-1 28 16,1-28-16,28-1 15,-28 1-15,-30-1 16,0-28-16,1-1 16,-1 29-16,0-28 15,30 28-15,-30 1 16,0-1-16,-29 1 16,30-59-16,-1 58 0,-29 1 15,29-1-15,-29 1 16,29-30-16,-29 0 15,0 1-15,0-1 16,0 0-16,0 30 16,0-1-16,30 1 15,-30 58-15,29-29 16,-29-30-16,0 30 16,29 0-16,0 29 0,-29-29 15,0-30-15,0 1 16,30-1-16,-30 1 15,0-1-15,0-28 16,29 28-16,-29 59 16,0-88-1,0 1-15,0 28 16,0 59 0,0-58-16,0-1 0,0-28 31,0-1-31,0 0 0,0 30 15,0-30-15,0 59 32,0-30-32,0 1 15,0-30-15,0 29 16,0-28 0,0-1-1,0 0 1,0 0-16,0 1 15,0-1 1,0 0 0,0 1-16,0-1 15,-29 0 1,-1 0 0,1 1-16,0-1 15,0 0 1,29 0-16,0-58 344,0 0-329,0 0-15,0-30 16,0 30-1</inkml:trace>
  <inkml:trace contextRef="#ctx0" brushRef="#br0" timeOffset="68476.14">11150 10681 0,'58'30'140,"-29"-1"-124,1 0-1,-1-29 1,0 0-16,0 0 16,30 0-16,-30 0 0,0 0 15,30 29-15,0 1 16,-30-30-16,-29 29 16,58 0-16,-28 0 15,-1-29-15,29 0 16,-58 30-16,30-1 15,-1-29 1,-29-29 31,-29 29-31</inkml:trace>
  <inkml:trace contextRef="#ctx0" brushRef="#br0" timeOffset="69280.69">11823 10798 0</inkml:trace>
  <inkml:trace contextRef="#ctx0" brushRef="#br0" timeOffset="69497.77">11823 10798 0</inkml:trace>
  <inkml:trace contextRef="#ctx0" brushRef="#br0" timeOffset="78281">1317 10125 0,'0'30'188,"30"28"-172,28 88-16,-29-29 15,-29 118-15,-29 145 16,0 88-16,-88-58 15,-147 234 1,206-469-16,-118 59 16,89-58-16,-31-30 15,60 1-15,-30-1 0,59-88 16,-30 30-16,59-59 16,-29-29-16,0 30 15,58-60 48,30-87-48,-1 59-15,-29-1 0,30-58 16,29 30-16,-30-60 16,30-28-1,0-118 1,-59 234-16,0-28 15,-29 28-15,30 30 16,-1-30-16,-29 30 16,0-59-1,29 59-15,-29 0 16,0 0-16,0-1 16,29 30-1,1-58 1,-30 28-1,0 1 1,29 29-16,-29-29 16,0 0-1,0-1 1,0 1-16,0 0 16,29 0-1,0-1 1,-29 1-1,30 29-15,-1-29 16,-29 0-16,29-1 16,1 1-1,-1 0 1,0 29-16,-29-29 16,29-1-16,1 1 15,-1 0 1,-29-1-1</inkml:trace>
  <inkml:trace contextRef="#ctx0" brushRef="#br0" timeOffset="79428.23">4829 10155 0</inkml:trace>
  <inkml:trace contextRef="#ctx0" brushRef="#br0" timeOffset="80862.98">4829 10155 0,'-59'0'203,"-58"0"-188,59 0-15,28 0 16,-87 0-16,59 29 0,-30-29 16,0 29-16,-29 0 15,0-29-15,-292 30 16,116 28 0,-614-29-1,497 30-15,176-59 16,0 0-16,88 0 15,-30 0 1,117 0-16,1 0 0,29 0 16,-1 0-1,1 0-15,-29 0 32,58-29 14,29-1-30,0 30-16,0 0 0,1 0 16,28 0-16,30 0 15,-29 0-15,87 0 16,-88 0 0,1 0-16,-1 0 15,59 0-15,-29 0 16,59 117-1,-30-29-15,29 29 16,0 30-16,30 28 16,-30 30-16,147 29 0,-147-29 15,30-59-15,-30-29 16,0 0-16,1-29 16,-89-59-16,1 1 15,-30-30-15,29 29 16,-58 0 15,0 1-15,-29-1-1,29 0-15,-58 30 16,28-1 0,1-29-16,-29 1 15,28-30-15,1 29 16,-29 0-16,28 0 15,1 30-15,-59-1 16,30 30-16,-1 29 0,-29 30 16,30-1-16,29-29 15,-59 29-15,88 1 16,-29-60-16,-1 1 16,30-29-16,0-1 15,0 1-15,0-30 16,0 0-1,0 1 1,-29-30 62,0-30-78,29 1 16,-29 0-1,29-1-15,-30 30 16,1-29-16,-30-29 16,30 28-1,0 1-15,0-29 0,29 28 16,-59 1-16,59 0 16,-29 29-16,0 0 15,-30-29-15,30-1 16,0 30-16,-1-29 15,1 0-15,0 29 16,-30 0-16,1 0 16,-1 0-16,1 0 15,-1 0-15,1 0 16,28 0-16,-28-29 0,-30-1 16,59 30-16,-59-29 15,29 0-15,30 29 16,-59-29-16,30-1 15,29 30-15,-1-29 16,1 0-16,-29 29 16,28-30-16,1 1 0,-29 29 15,28 0 1,1 0 0,-88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13812"/>
            <a:ext cx="30765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8913812"/>
            <a:ext cx="30765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>
            <a:spLocks noGrp="1"/>
          </p:cNvSpPr>
          <p:nvPr>
            <p:ph type="body" idx="1"/>
          </p:nvPr>
        </p:nvSpPr>
        <p:spPr>
          <a:xfrm>
            <a:off x="709612" y="4457700"/>
            <a:ext cx="5680075" cy="4224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2"/>
            <a:ext cx="46926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31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0" name="Google Shape;30;p2"/>
          <p:cNvSpPr txBox="1">
            <a:spLocks noGrp="1"/>
          </p:cNvSpPr>
          <p:nvPr>
            <p:ph type="title" idx="2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3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8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2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8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2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8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2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8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4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b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b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3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is a set of variables (to represent its attributes) and functions (to describe its behavior) that act on its variables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ShippingBox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914400" y="2133600"/>
            <a:ext cx="5638800" cy="2209800"/>
            <a:chOff x="914400" y="2133600"/>
            <a:chExt cx="5638800" cy="2209800"/>
          </a:xfrm>
        </p:grpSpPr>
        <p:sp>
          <p:nvSpPr>
            <p:cNvPr id="168" name="Google Shape;168;p15"/>
            <p:cNvSpPr txBox="1"/>
            <p:nvPr/>
          </p:nvSpPr>
          <p:spPr>
            <a:xfrm>
              <a:off x="4038600" y="3276600"/>
              <a:ext cx="2514600" cy="639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 shipping_cost() {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return cost_per_pound*weight;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}</a:t>
              </a: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914400" y="2133600"/>
              <a:ext cx="2286000" cy="2209800"/>
              <a:chOff x="1371600" y="3581400"/>
              <a:chExt cx="2286000" cy="22098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1371600" y="5334000"/>
                <a:ext cx="19050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grpSp>
            <p:nvGrpSpPr>
              <p:cNvPr id="171" name="Google Shape;171;p15"/>
              <p:cNvGrpSpPr/>
              <p:nvPr/>
            </p:nvGrpSpPr>
            <p:grpSpPr>
              <a:xfrm>
                <a:off x="1371600" y="3581400"/>
                <a:ext cx="2286000" cy="2209800"/>
                <a:chOff x="838200" y="2819400"/>
                <a:chExt cx="2286000" cy="2209800"/>
              </a:xfrm>
            </p:grpSpPr>
            <p:sp>
              <p:nvSpPr>
                <p:cNvPr id="172" name="Google Shape;172;p15"/>
                <p:cNvSpPr txBox="1"/>
                <p:nvPr/>
              </p:nvSpPr>
              <p:spPr>
                <a:xfrm>
                  <a:off x="1143000" y="2819400"/>
                  <a:ext cx="137160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 txBox="1"/>
                <p:nvPr/>
              </p:nvSpPr>
              <p:spPr>
                <a:xfrm>
                  <a:off x="914400" y="3352800"/>
                  <a:ext cx="22098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sender_name : string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receiver_name : string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cost_per_pound : int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weight : int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shipping_cost() : int</a:t>
                  </a: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838200" y="3276600"/>
                  <a:ext cx="1905000" cy="1752600"/>
                </a:xfrm>
                <a:prstGeom prst="rect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5" name="Google Shape;175;p15"/>
            <p:cNvCxnSpPr/>
            <p:nvPr/>
          </p:nvCxnSpPr>
          <p:spPr>
            <a:xfrm rot="10800000" flipH="1">
              <a:off x="2514600" y="3581400"/>
              <a:ext cx="1524000" cy="5334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  <p:sp>
          <p:nvSpPr>
            <p:cNvPr id="176" name="Google Shape;176;p15"/>
            <p:cNvSpPr/>
            <p:nvPr/>
          </p:nvSpPr>
          <p:spPr>
            <a:xfrm>
              <a:off x="4038600" y="3276600"/>
              <a:ext cx="2209800" cy="609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1C3E2-14B3-3428-4BBC-9C9384AF2DA0}"/>
                  </a:ext>
                </a:extLst>
              </p14:cNvPr>
              <p14:cNvContentPartPr/>
              <p14:nvPr/>
            </p14:nvContentPartPr>
            <p14:xfrm>
              <a:off x="1569960" y="1938600"/>
              <a:ext cx="653400" cy="294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1C3E2-14B3-3428-4BBC-9C9384AF2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600" y="1929240"/>
                <a:ext cx="672120" cy="296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is an instance of a class that holds data (values) in its variables. Data can be accessed by its functions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of ShippingBox class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/>
          <p:nvPr/>
        </p:nvCxnSpPr>
        <p:spPr>
          <a:xfrm>
            <a:off x="2667000" y="4038600"/>
            <a:ext cx="1219200" cy="990600"/>
          </a:xfrm>
          <a:prstGeom prst="straightConnector1">
            <a:avLst/>
          </a:prstGeom>
          <a:noFill/>
          <a:ln w="9525" cap="rnd" cmpd="sng">
            <a:solidFill>
              <a:srgbClr val="FFFF00"/>
            </a:solidFill>
            <a:prstDash val="solid"/>
            <a:miter lim="8000"/>
            <a:headEnd type="none" w="sm" len="sm"/>
            <a:tailEnd type="triangle" w="sm" len="sm"/>
          </a:ln>
        </p:spPr>
      </p:cxnSp>
      <p:grpSp>
        <p:nvGrpSpPr>
          <p:cNvPr id="193" name="Google Shape;193;p17"/>
          <p:cNvGrpSpPr/>
          <p:nvPr/>
        </p:nvGrpSpPr>
        <p:grpSpPr>
          <a:xfrm>
            <a:off x="3810000" y="4343400"/>
            <a:ext cx="2362200" cy="1676400"/>
            <a:chOff x="5105400" y="4495800"/>
            <a:chExt cx="2286000" cy="1752600"/>
          </a:xfrm>
        </p:grpSpPr>
        <p:cxnSp>
          <p:nvCxnSpPr>
            <p:cNvPr id="194" name="Google Shape;194;p17"/>
            <p:cNvCxnSpPr/>
            <p:nvPr/>
          </p:nvCxnSpPr>
          <p:spPr>
            <a:xfrm>
              <a:off x="5181600" y="5943600"/>
              <a:ext cx="16002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95" name="Google Shape;195;p17"/>
            <p:cNvGrpSpPr/>
            <p:nvPr/>
          </p:nvGrpSpPr>
          <p:grpSpPr>
            <a:xfrm>
              <a:off x="5105400" y="4495800"/>
              <a:ext cx="2286000" cy="1752600"/>
              <a:chOff x="3581400" y="4267200"/>
              <a:chExt cx="2286000" cy="1752600"/>
            </a:xfrm>
          </p:grpSpPr>
          <p:sp>
            <p:nvSpPr>
              <p:cNvPr id="196" name="Google Shape;196;p17"/>
              <p:cNvSpPr txBox="1"/>
              <p:nvPr/>
            </p:nvSpPr>
            <p:spPr>
              <a:xfrm>
                <a:off x="3657600" y="4572000"/>
                <a:ext cx="2209800" cy="1436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sender_name = Jim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receiver_name = John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cost_per_pound = 5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weight = 10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shipping_cost()</a:t>
                </a:r>
                <a:endParaRPr/>
              </a:p>
            </p:txBody>
          </p:sp>
          <p:sp>
            <p:nvSpPr>
              <p:cNvPr id="197" name="Google Shape;197;p17"/>
              <p:cNvSpPr txBox="1"/>
              <p:nvPr/>
            </p:nvSpPr>
            <p:spPr>
              <a:xfrm>
                <a:off x="3581400" y="4267200"/>
                <a:ext cx="1371600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7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CCCC00"/>
                    </a:solidFill>
                    <a:latin typeface="Arial"/>
                    <a:ea typeface="Arial"/>
                    <a:cs typeface="Arial"/>
                    <a:sym typeface="Arial"/>
                  </a:rPr>
                  <a:t>Object BoxB</a:t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3657600" y="4572000"/>
                <a:ext cx="1600200" cy="14478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9" name="Google Shape;199;p17"/>
          <p:cNvCxnSpPr/>
          <p:nvPr/>
        </p:nvCxnSpPr>
        <p:spPr>
          <a:xfrm rot="10800000" flipH="1">
            <a:off x="2667000" y="3124200"/>
            <a:ext cx="1219200" cy="914400"/>
          </a:xfrm>
          <a:prstGeom prst="straightConnector1">
            <a:avLst/>
          </a:prstGeom>
          <a:noFill/>
          <a:ln w="9525" cap="rnd" cmpd="sng">
            <a:solidFill>
              <a:srgbClr val="FFFF00"/>
            </a:solidFill>
            <a:prstDash val="solid"/>
            <a:miter lim="8000"/>
            <a:headEnd type="none" w="sm" len="sm"/>
            <a:tailEnd type="triangle" w="sm" len="sm"/>
          </a:ln>
        </p:spPr>
      </p:cxnSp>
      <p:grpSp>
        <p:nvGrpSpPr>
          <p:cNvPr id="200" name="Google Shape;200;p17"/>
          <p:cNvGrpSpPr/>
          <p:nvPr/>
        </p:nvGrpSpPr>
        <p:grpSpPr>
          <a:xfrm>
            <a:off x="3810000" y="1676400"/>
            <a:ext cx="2286000" cy="1676400"/>
            <a:chOff x="4876800" y="2590800"/>
            <a:chExt cx="2286000" cy="1752600"/>
          </a:xfrm>
        </p:grpSpPr>
        <p:cxnSp>
          <p:nvCxnSpPr>
            <p:cNvPr id="201" name="Google Shape;201;p17"/>
            <p:cNvCxnSpPr/>
            <p:nvPr/>
          </p:nvCxnSpPr>
          <p:spPr>
            <a:xfrm>
              <a:off x="4953000" y="4038600"/>
              <a:ext cx="16002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202" name="Google Shape;202;p17"/>
            <p:cNvGrpSpPr/>
            <p:nvPr/>
          </p:nvGrpSpPr>
          <p:grpSpPr>
            <a:xfrm>
              <a:off x="4876800" y="2590800"/>
              <a:ext cx="2286000" cy="1752600"/>
              <a:chOff x="3581400" y="2438400"/>
              <a:chExt cx="2286000" cy="1752600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3657600" y="2743200"/>
                <a:ext cx="1600200" cy="14478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7"/>
              <p:cNvSpPr txBox="1"/>
              <p:nvPr/>
            </p:nvSpPr>
            <p:spPr>
              <a:xfrm>
                <a:off x="3581400" y="2438400"/>
                <a:ext cx="1295400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7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CCCC00"/>
                    </a:solidFill>
                    <a:latin typeface="Arial"/>
                    <a:ea typeface="Arial"/>
                    <a:cs typeface="Arial"/>
                    <a:sym typeface="Arial"/>
                  </a:rPr>
                  <a:t>Object BoxA</a:t>
                </a:r>
                <a:endParaRPr/>
              </a:p>
            </p:txBody>
          </p:sp>
          <p:sp>
            <p:nvSpPr>
              <p:cNvPr id="205" name="Google Shape;205;p17"/>
              <p:cNvSpPr txBox="1"/>
              <p:nvPr/>
            </p:nvSpPr>
            <p:spPr>
              <a:xfrm>
                <a:off x="3657600" y="2743200"/>
                <a:ext cx="2209800" cy="1436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sender_name = Julie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receiver_name = Jill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cost_per_pound = 2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weight = 5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shipping_cost()</a:t>
                </a:r>
                <a:endParaRPr/>
              </a:p>
            </p:txBody>
          </p:sp>
        </p:grpSp>
      </p:grpSp>
      <p:grpSp>
        <p:nvGrpSpPr>
          <p:cNvPr id="206" name="Google Shape;206;p17"/>
          <p:cNvGrpSpPr/>
          <p:nvPr/>
        </p:nvGrpSpPr>
        <p:grpSpPr>
          <a:xfrm>
            <a:off x="1066800" y="3581400"/>
            <a:ext cx="1600200" cy="838200"/>
            <a:chOff x="1295400" y="3200400"/>
            <a:chExt cx="1600200" cy="838200"/>
          </a:xfrm>
        </p:grpSpPr>
        <p:sp>
          <p:nvSpPr>
            <p:cNvPr id="207" name="Google Shape;207;p17"/>
            <p:cNvSpPr/>
            <p:nvPr/>
          </p:nvSpPr>
          <p:spPr>
            <a:xfrm>
              <a:off x="1295400" y="3200400"/>
              <a:ext cx="1600200" cy="8382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1295400" y="3251200"/>
              <a:ext cx="15240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Class ShippingBox</a:t>
              </a:r>
              <a:endParaRPr/>
            </a:p>
          </p:txBody>
        </p:sp>
      </p:grpSp>
      <p:sp>
        <p:nvSpPr>
          <p:cNvPr id="209" name="Google Shape;209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Paradigm for problem solving by interaction among objects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follows a natural way of solving problems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Ann wants to start her car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(1) Ann walks to her car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(2) Ann sends a message to the car to start by turning on the ignition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(3)The car starts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Solving in OOP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Ann wants to start her car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1143000" y="2819400"/>
            <a:ext cx="1981200" cy="2379662"/>
            <a:chOff x="1143000" y="2819400"/>
            <a:chExt cx="1981200" cy="2379662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1219200" y="3276600"/>
              <a:ext cx="1905000" cy="1922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= Ann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= 21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Speak()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Run()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66CC"/>
                  </a:solidFill>
                  <a:latin typeface="Arial"/>
                  <a:ea typeface="Arial"/>
                  <a:cs typeface="Arial"/>
                  <a:sym typeface="Arial"/>
                </a:rPr>
                <a:t>Walk()</a:t>
              </a:r>
              <a:endParaRPr sz="1200" b="0" i="0" u="none" strike="noStrike" cap="none">
                <a:solidFill>
                  <a:srgbClr val="FF66C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0"/>
            <p:cNvGrpSpPr/>
            <p:nvPr/>
          </p:nvGrpSpPr>
          <p:grpSpPr>
            <a:xfrm>
              <a:off x="1143000" y="2819400"/>
              <a:ext cx="1905000" cy="1828800"/>
              <a:chOff x="1143000" y="2819400"/>
              <a:chExt cx="1905000" cy="1828800"/>
            </a:xfrm>
          </p:grpSpPr>
          <p:cxnSp>
            <p:nvCxnSpPr>
              <p:cNvPr id="236" name="Google Shape;236;p20"/>
              <p:cNvCxnSpPr/>
              <p:nvPr/>
            </p:nvCxnSpPr>
            <p:spPr>
              <a:xfrm>
                <a:off x="1219200" y="3810000"/>
                <a:ext cx="1828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37" name="Google Shape;237;p20"/>
              <p:cNvSpPr/>
              <p:nvPr/>
            </p:nvSpPr>
            <p:spPr>
              <a:xfrm>
                <a:off x="1206500" y="3276600"/>
                <a:ext cx="1828800" cy="13716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0"/>
              <p:cNvSpPr txBox="1"/>
              <p:nvPr/>
            </p:nvSpPr>
            <p:spPr>
              <a:xfrm>
                <a:off x="1143000" y="2819400"/>
                <a:ext cx="137160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9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66CC"/>
                    </a:solidFill>
                    <a:latin typeface="Arial"/>
                    <a:ea typeface="Arial"/>
                    <a:cs typeface="Arial"/>
                    <a:sym typeface="Arial"/>
                  </a:rPr>
                  <a:t>Object Ann</a:t>
                </a:r>
                <a:endParaRPr/>
              </a:p>
            </p:txBody>
          </p:sp>
        </p:grpSp>
      </p:grpSp>
      <p:grpSp>
        <p:nvGrpSpPr>
          <p:cNvPr id="239" name="Google Shape;239;p20"/>
          <p:cNvGrpSpPr/>
          <p:nvPr/>
        </p:nvGrpSpPr>
        <p:grpSpPr>
          <a:xfrm>
            <a:off x="5257800" y="2895600"/>
            <a:ext cx="2006600" cy="2578100"/>
            <a:chOff x="5257800" y="2857500"/>
            <a:chExt cx="2006600" cy="2578100"/>
          </a:xfrm>
        </p:grpSpPr>
        <p:sp>
          <p:nvSpPr>
            <p:cNvPr id="240" name="Google Shape;240;p20"/>
            <p:cNvSpPr txBox="1"/>
            <p:nvPr/>
          </p:nvSpPr>
          <p:spPr>
            <a:xfrm>
              <a:off x="5359400" y="3238500"/>
              <a:ext cx="1905000" cy="21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 = Yellow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 = Coupe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= Mustang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Cylinder = 6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66CCFF"/>
                  </a:solidFill>
                  <a:latin typeface="Arial"/>
                  <a:ea typeface="Arial"/>
                  <a:cs typeface="Arial"/>
                  <a:sym typeface="Arial"/>
                </a:rPr>
                <a:t>Start()</a:t>
              </a:r>
              <a:endParaRPr sz="1200" b="1" i="0" u="none" strike="noStrike" cap="non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Accelerate()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Stop()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" name="Google Shape;241;p20"/>
            <p:cNvCxnSpPr/>
            <p:nvPr/>
          </p:nvCxnSpPr>
          <p:spPr>
            <a:xfrm>
              <a:off x="5334000" y="4343400"/>
              <a:ext cx="1524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242" name="Google Shape;242;p20"/>
            <p:cNvSpPr/>
            <p:nvPr/>
          </p:nvSpPr>
          <p:spPr>
            <a:xfrm>
              <a:off x="5359400" y="3251200"/>
              <a:ext cx="1524000" cy="19050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5257800" y="2857500"/>
              <a:ext cx="1905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66CCFF"/>
                  </a:solidFill>
                  <a:latin typeface="Arial"/>
                  <a:ea typeface="Arial"/>
                  <a:cs typeface="Arial"/>
                  <a:sym typeface="Arial"/>
                </a:rPr>
                <a:t>Object Ann’s car</a:t>
              </a:r>
              <a:endParaRPr/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3048000" y="3479841"/>
            <a:ext cx="2286000" cy="1015959"/>
            <a:chOff x="3048000" y="3479841"/>
            <a:chExt cx="2286000" cy="1015959"/>
          </a:xfrm>
        </p:grpSpPr>
        <p:cxnSp>
          <p:nvCxnSpPr>
            <p:cNvPr id="245" name="Google Shape;245;p20"/>
            <p:cNvCxnSpPr/>
            <p:nvPr/>
          </p:nvCxnSpPr>
          <p:spPr>
            <a:xfrm>
              <a:off x="3048000" y="3657600"/>
              <a:ext cx="2286000" cy="8382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  <p:sp>
          <p:nvSpPr>
            <p:cNvPr id="246" name="Google Shape;246;p20"/>
            <p:cNvSpPr txBox="1"/>
            <p:nvPr/>
          </p:nvSpPr>
          <p:spPr>
            <a:xfrm rot="1140000">
              <a:off x="3657600" y="3657600"/>
              <a:ext cx="1143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/>
            </a:p>
          </p:txBody>
        </p:sp>
      </p:grpSp>
      <p:sp>
        <p:nvSpPr>
          <p:cNvPr id="247" name="Google Shape;247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4572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essential properties and behavior of an entity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represents such an abstraction and is commonly referred to as an abstract data type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2"/>
          <p:cNvGrpSpPr/>
          <p:nvPr/>
        </p:nvGrpSpPr>
        <p:grpSpPr>
          <a:xfrm>
            <a:off x="1219200" y="3657600"/>
            <a:ext cx="6324600" cy="1219200"/>
            <a:chOff x="1295400" y="3505200"/>
            <a:chExt cx="6324600" cy="1219200"/>
          </a:xfrm>
        </p:grpSpPr>
        <p:sp>
          <p:nvSpPr>
            <p:cNvPr id="264" name="Google Shape;264;p22"/>
            <p:cNvSpPr/>
            <p:nvPr/>
          </p:nvSpPr>
          <p:spPr>
            <a:xfrm>
              <a:off x="1295400" y="3505200"/>
              <a:ext cx="6324600" cy="12192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1371600" y="3657600"/>
              <a:ext cx="6248400" cy="915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 In an application that computes the shipping cost of a box, we extract its properties: cost_per_pound, weight and its behavior: shipping_cost()</a:t>
              </a: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006119-01CD-D673-ABD6-A2FE76DE22EC}"/>
                  </a:ext>
                </a:extLst>
              </p14:cNvPr>
              <p14:cNvContentPartPr/>
              <p14:nvPr/>
            </p14:nvContentPartPr>
            <p14:xfrm>
              <a:off x="2254680" y="1822680"/>
              <a:ext cx="4782960" cy="19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006119-01CD-D673-ABD6-A2FE76DE2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320" y="1813320"/>
                <a:ext cx="4801680" cy="20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5994400" y="2425700"/>
            <a:ext cx="2997200" cy="2222500"/>
            <a:chOff x="5994400" y="2425700"/>
            <a:chExt cx="2997200" cy="2222500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6705600" y="2438400"/>
              <a:ext cx="2286000" cy="2209800"/>
              <a:chOff x="1371600" y="3581400"/>
              <a:chExt cx="2286000" cy="2209800"/>
            </a:xfrm>
          </p:grpSpPr>
          <p:cxnSp>
            <p:nvCxnSpPr>
              <p:cNvPr id="277" name="Google Shape;277;p23"/>
              <p:cNvCxnSpPr/>
              <p:nvPr/>
            </p:nvCxnSpPr>
            <p:spPr>
              <a:xfrm>
                <a:off x="1371600" y="5334000"/>
                <a:ext cx="19050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grpSp>
            <p:nvGrpSpPr>
              <p:cNvPr id="278" name="Google Shape;278;p23"/>
              <p:cNvGrpSpPr/>
              <p:nvPr/>
            </p:nvGrpSpPr>
            <p:grpSpPr>
              <a:xfrm>
                <a:off x="1371600" y="3581400"/>
                <a:ext cx="2286000" cy="2209800"/>
                <a:chOff x="838200" y="2819400"/>
                <a:chExt cx="2286000" cy="2209800"/>
              </a:xfrm>
            </p:grpSpPr>
            <p:sp>
              <p:nvSpPr>
                <p:cNvPr id="279" name="Google Shape;279;p23"/>
                <p:cNvSpPr txBox="1"/>
                <p:nvPr/>
              </p:nvSpPr>
              <p:spPr>
                <a:xfrm>
                  <a:off x="1143000" y="2819400"/>
                  <a:ext cx="137160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3"/>
                <p:cNvSpPr txBox="1"/>
                <p:nvPr/>
              </p:nvSpPr>
              <p:spPr>
                <a:xfrm>
                  <a:off x="914400" y="3352800"/>
                  <a:ext cx="22098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sender_name : string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receiver_name : string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cost_per_pound : int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weight : int</a:t>
                  </a:r>
                  <a:endParaRPr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marR="0" lvl="0" indent="0" algn="l" rtl="0">
                    <a:spcBef>
                      <a:spcPts val="600"/>
                    </a:spcBef>
                    <a:spcAft>
                      <a:spcPts val="0"/>
                    </a:spcAft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shipping_cost() : int</a:t>
                  </a:r>
                  <a:endParaRPr/>
                </a:p>
              </p:txBody>
            </p:sp>
            <p:sp>
              <p:nvSpPr>
                <p:cNvPr id="281" name="Google Shape;281;p23"/>
                <p:cNvSpPr/>
                <p:nvPr/>
              </p:nvSpPr>
              <p:spPr>
                <a:xfrm>
                  <a:off x="838200" y="3276600"/>
                  <a:ext cx="1905000" cy="1752600"/>
                </a:xfrm>
                <a:prstGeom prst="rect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2" name="Google Shape;282;p23"/>
            <p:cNvSpPr/>
            <p:nvPr/>
          </p:nvSpPr>
          <p:spPr>
            <a:xfrm>
              <a:off x="5994400" y="3416300"/>
              <a:ext cx="6096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 txBox="1"/>
            <p:nvPr/>
          </p:nvSpPr>
          <p:spPr>
            <a:xfrm>
              <a:off x="6553200" y="2425700"/>
              <a:ext cx="1600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</p:grpSp>
      <p:grpSp>
        <p:nvGrpSpPr>
          <p:cNvPr id="284" name="Google Shape;284;p23"/>
          <p:cNvGrpSpPr/>
          <p:nvPr/>
        </p:nvGrpSpPr>
        <p:grpSpPr>
          <a:xfrm>
            <a:off x="914400" y="2438400"/>
            <a:ext cx="1981200" cy="1752600"/>
            <a:chOff x="914400" y="2438400"/>
            <a:chExt cx="1981200" cy="1752600"/>
          </a:xfrm>
        </p:grpSpPr>
        <p:sp>
          <p:nvSpPr>
            <p:cNvPr id="285" name="Google Shape;285;p23"/>
            <p:cNvSpPr txBox="1"/>
            <p:nvPr/>
          </p:nvSpPr>
          <p:spPr>
            <a:xfrm>
              <a:off x="914400" y="2438400"/>
              <a:ext cx="1752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3399FF"/>
                  </a:solidFill>
                  <a:latin typeface="Arial"/>
                  <a:ea typeface="Arial"/>
                  <a:cs typeface="Arial"/>
                  <a:sym typeface="Arial"/>
                </a:rPr>
                <a:t>Shipping Box</a:t>
              </a:r>
              <a:endParaRPr/>
            </a:p>
          </p:txBody>
        </p:sp>
        <p:pic>
          <p:nvPicPr>
            <p:cNvPr id="286" name="Google Shape;28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0600" y="2895600"/>
              <a:ext cx="1905000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23"/>
          <p:cNvGrpSpPr/>
          <p:nvPr/>
        </p:nvGrpSpPr>
        <p:grpSpPr>
          <a:xfrm>
            <a:off x="3124200" y="2438400"/>
            <a:ext cx="3048000" cy="2514600"/>
            <a:chOff x="3124200" y="2438400"/>
            <a:chExt cx="3048000" cy="2514600"/>
          </a:xfrm>
        </p:grpSpPr>
        <p:sp>
          <p:nvSpPr>
            <p:cNvPr id="288" name="Google Shape;288;p23"/>
            <p:cNvSpPr/>
            <p:nvPr/>
          </p:nvSpPr>
          <p:spPr>
            <a:xfrm>
              <a:off x="3810000" y="2895600"/>
              <a:ext cx="1981200" cy="20574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 txBox="1"/>
            <p:nvPr/>
          </p:nvSpPr>
          <p:spPr>
            <a:xfrm>
              <a:off x="3810000" y="2971800"/>
              <a:ext cx="2362200" cy="1922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name,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Receiver’s name,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of shipping per pound,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Calculate shipping cost</a:t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24200" y="3429000"/>
              <a:ext cx="6096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3733800" y="2438400"/>
              <a:ext cx="1600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Abstraction</a:t>
              </a:r>
              <a:endParaRPr/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352800" y="2438400"/>
            <a:ext cx="2895600" cy="2743200"/>
            <a:chOff x="3352800" y="2438400"/>
            <a:chExt cx="2895600" cy="2743200"/>
          </a:xfrm>
        </p:grpSpPr>
        <p:cxnSp>
          <p:nvCxnSpPr>
            <p:cNvPr id="293" name="Google Shape;293;p23"/>
            <p:cNvCxnSpPr/>
            <p:nvPr/>
          </p:nvCxnSpPr>
          <p:spPr>
            <a:xfrm>
              <a:off x="3352800" y="2438400"/>
              <a:ext cx="0" cy="2743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94" name="Google Shape;294;p23"/>
            <p:cNvCxnSpPr/>
            <p:nvPr/>
          </p:nvCxnSpPr>
          <p:spPr>
            <a:xfrm>
              <a:off x="6248400" y="2438400"/>
              <a:ext cx="0" cy="2743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295" name="Google Shape;295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5"/>
          <p:cNvGrpSpPr/>
          <p:nvPr/>
        </p:nvGrpSpPr>
        <p:grpSpPr>
          <a:xfrm>
            <a:off x="3124200" y="3276600"/>
            <a:ext cx="2362200" cy="2532062"/>
            <a:chOff x="3124200" y="3276600"/>
            <a:chExt cx="2362200" cy="2532062"/>
          </a:xfrm>
        </p:grpSpPr>
        <p:sp>
          <p:nvSpPr>
            <p:cNvPr id="311" name="Google Shape;311;p25"/>
            <p:cNvSpPr/>
            <p:nvPr/>
          </p:nvSpPr>
          <p:spPr>
            <a:xfrm>
              <a:off x="3124200" y="3276600"/>
              <a:ext cx="2362200" cy="2133600"/>
            </a:xfrm>
            <a:prstGeom prst="ellipse">
              <a:avLst/>
            </a:prstGeom>
            <a:solidFill>
              <a:srgbClr val="00FFFF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3581400" y="3733800"/>
              <a:ext cx="1371600" cy="1295400"/>
            </a:xfrm>
            <a:prstGeom prst="ellipse">
              <a:avLst/>
            </a:prstGeom>
            <a:solidFill>
              <a:srgbClr val="FFFF00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3581400" y="3886200"/>
              <a:ext cx="1447800" cy="1922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sender_name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receiver_name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cost_per_pound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weight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shipping_cost</a:t>
              </a:r>
              <a:r>
                <a:rPr lang="en-US" sz="1200" b="0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sz="12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5"/>
          <p:cNvSpPr txBox="1"/>
          <p:nvPr/>
        </p:nvSpPr>
        <p:spPr>
          <a:xfrm>
            <a:off x="457200" y="1371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by which we combine data and the functions that manipulate the data into one unit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&amp; Classes enforce encapsulation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85DF73-8FB0-4B71-0E70-03754843EBDA}"/>
                  </a:ext>
                </a:extLst>
              </p14:cNvPr>
              <p14:cNvContentPartPr/>
              <p14:nvPr/>
            </p14:nvContentPartPr>
            <p14:xfrm>
              <a:off x="95040" y="1759320"/>
              <a:ext cx="8154000" cy="439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85DF73-8FB0-4B71-0E70-03754843E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" y="1749960"/>
                <a:ext cx="8172720" cy="441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classes (derived classes) from existing classes (base classes)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derived class inherits the variables and functions of the base class and adds additional ones!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the ability to re-use existing code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Inheritance Example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    BankAccount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CheckingAccount	SavingsAccount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8"/>
          <p:cNvGrpSpPr/>
          <p:nvPr/>
        </p:nvGrpSpPr>
        <p:grpSpPr>
          <a:xfrm>
            <a:off x="3352800" y="2514600"/>
            <a:ext cx="2286000" cy="2209800"/>
            <a:chOff x="2743200" y="2438400"/>
            <a:chExt cx="2286000" cy="2209800"/>
          </a:xfrm>
        </p:grpSpPr>
        <p:cxnSp>
          <p:nvCxnSpPr>
            <p:cNvPr id="340" name="Google Shape;340;p28"/>
            <p:cNvCxnSpPr/>
            <p:nvPr/>
          </p:nvCxnSpPr>
          <p:spPr>
            <a:xfrm>
              <a:off x="2743200" y="3733800"/>
              <a:ext cx="1905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41" name="Google Shape;341;p28"/>
            <p:cNvGrpSpPr/>
            <p:nvPr/>
          </p:nvGrpSpPr>
          <p:grpSpPr>
            <a:xfrm>
              <a:off x="2743200" y="2438400"/>
              <a:ext cx="2286000" cy="2209800"/>
              <a:chOff x="3276600" y="2286000"/>
              <a:chExt cx="2286000" cy="22098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3276600" y="2286000"/>
                <a:ext cx="1905000" cy="22098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 txBox="1"/>
              <p:nvPr/>
            </p:nvSpPr>
            <p:spPr>
              <a:xfrm>
                <a:off x="3276600" y="2286000"/>
                <a:ext cx="2286000" cy="219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customer_name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account_type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insufficient_funds_fee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deposit()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withdrawal()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process_deposit() : int</a:t>
                </a:r>
                <a:endParaRPr/>
              </a:p>
            </p:txBody>
          </p:sp>
        </p:grpSp>
      </p:grpSp>
      <p:grpSp>
        <p:nvGrpSpPr>
          <p:cNvPr id="344" name="Google Shape;344;p28"/>
          <p:cNvGrpSpPr/>
          <p:nvPr/>
        </p:nvGrpSpPr>
        <p:grpSpPr>
          <a:xfrm>
            <a:off x="838200" y="2514600"/>
            <a:ext cx="2362200" cy="2209800"/>
            <a:chOff x="838200" y="2514600"/>
            <a:chExt cx="2362200" cy="2209800"/>
          </a:xfrm>
        </p:grpSpPr>
        <p:cxnSp>
          <p:nvCxnSpPr>
            <p:cNvPr id="345" name="Google Shape;345;p28"/>
            <p:cNvCxnSpPr/>
            <p:nvPr/>
          </p:nvCxnSpPr>
          <p:spPr>
            <a:xfrm>
              <a:off x="838200" y="3810000"/>
              <a:ext cx="1792287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46" name="Google Shape;346;p28"/>
            <p:cNvGrpSpPr/>
            <p:nvPr/>
          </p:nvGrpSpPr>
          <p:grpSpPr>
            <a:xfrm>
              <a:off x="838200" y="2514600"/>
              <a:ext cx="2362200" cy="2209800"/>
              <a:chOff x="609600" y="2514600"/>
              <a:chExt cx="2362200" cy="1752600"/>
            </a:xfrm>
          </p:grpSpPr>
          <p:sp>
            <p:nvSpPr>
              <p:cNvPr id="347" name="Google Shape;347;p28"/>
              <p:cNvSpPr txBox="1"/>
              <p:nvPr/>
            </p:nvSpPr>
            <p:spPr>
              <a:xfrm>
                <a:off x="609600" y="2514600"/>
                <a:ext cx="2362200" cy="15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customer_name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account_type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deposit()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withdrawal() : int</a:t>
                </a: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609600" y="2514600"/>
                <a:ext cx="1792287" cy="17526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28"/>
          <p:cNvGrpSpPr/>
          <p:nvPr/>
        </p:nvGrpSpPr>
        <p:grpSpPr>
          <a:xfrm>
            <a:off x="6096000" y="2514600"/>
            <a:ext cx="2286000" cy="2209800"/>
            <a:chOff x="6096000" y="2286000"/>
            <a:chExt cx="2286000" cy="2209800"/>
          </a:xfrm>
        </p:grpSpPr>
        <p:sp>
          <p:nvSpPr>
            <p:cNvPr id="350" name="Google Shape;350;p28"/>
            <p:cNvSpPr txBox="1"/>
            <p:nvPr/>
          </p:nvSpPr>
          <p:spPr>
            <a:xfrm>
              <a:off x="6096000" y="2286000"/>
              <a:ext cx="2286000" cy="21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customer_name : string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account_type : string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balance : int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interest_rate : int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deposit() : int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withdrawal() : int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calculate_interest() : int</a:t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6000" y="2286000"/>
              <a:ext cx="1905000" cy="22098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2" name="Google Shape;352;p28"/>
            <p:cNvCxnSpPr/>
            <p:nvPr/>
          </p:nvCxnSpPr>
          <p:spPr>
            <a:xfrm>
              <a:off x="6096000" y="3581400"/>
              <a:ext cx="1905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353" name="Google Shape;353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Inheritance Example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	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			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9"/>
          <p:cNvCxnSpPr/>
          <p:nvPr/>
        </p:nvCxnSpPr>
        <p:spPr>
          <a:xfrm rot="10800000">
            <a:off x="5181600" y="3581400"/>
            <a:ext cx="838200" cy="1295400"/>
          </a:xfrm>
          <a:prstGeom prst="straightConnector1">
            <a:avLst/>
          </a:prstGeom>
          <a:noFill/>
          <a:ln w="9525" cap="rnd" cmpd="sng">
            <a:solidFill>
              <a:srgbClr val="FFFF00"/>
            </a:solidFill>
            <a:prstDash val="solid"/>
            <a:miter lim="8000"/>
            <a:headEnd type="none" w="sm" len="sm"/>
            <a:tailEnd type="triangle" w="sm" len="sm"/>
          </a:ln>
        </p:spPr>
      </p:cxnSp>
      <p:sp>
        <p:nvSpPr>
          <p:cNvPr id="362" name="Google Shape;362;p29"/>
          <p:cNvSpPr txBox="1"/>
          <p:nvPr/>
        </p:nvSpPr>
        <p:spPr>
          <a:xfrm>
            <a:off x="6019800" y="4556125"/>
            <a:ext cx="18288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interest_rate : 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calculate_interest() : 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9"/>
          <p:cNvGrpSpPr/>
          <p:nvPr/>
        </p:nvGrpSpPr>
        <p:grpSpPr>
          <a:xfrm>
            <a:off x="6019800" y="4495800"/>
            <a:ext cx="1752600" cy="609600"/>
            <a:chOff x="6172200" y="4343400"/>
            <a:chExt cx="1905000" cy="609600"/>
          </a:xfrm>
        </p:grpSpPr>
        <p:sp>
          <p:nvSpPr>
            <p:cNvPr id="364" name="Google Shape;364;p29"/>
            <p:cNvSpPr/>
            <p:nvPr/>
          </p:nvSpPr>
          <p:spPr>
            <a:xfrm>
              <a:off x="6172200" y="4343400"/>
              <a:ext cx="1905000" cy="609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29"/>
            <p:cNvCxnSpPr/>
            <p:nvPr/>
          </p:nvCxnSpPr>
          <p:spPr>
            <a:xfrm>
              <a:off x="6172200" y="4648200"/>
              <a:ext cx="1905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366" name="Google Shape;366;p29"/>
          <p:cNvGrpSpPr/>
          <p:nvPr/>
        </p:nvGrpSpPr>
        <p:grpSpPr>
          <a:xfrm>
            <a:off x="762000" y="3505200"/>
            <a:ext cx="2667000" cy="1600200"/>
            <a:chOff x="762000" y="3505200"/>
            <a:chExt cx="2667000" cy="1600200"/>
          </a:xfrm>
        </p:grpSpPr>
        <p:cxnSp>
          <p:nvCxnSpPr>
            <p:cNvPr id="367" name="Google Shape;367;p29"/>
            <p:cNvCxnSpPr/>
            <p:nvPr/>
          </p:nvCxnSpPr>
          <p:spPr>
            <a:xfrm rot="10800000" flipH="1">
              <a:off x="2743200" y="3505200"/>
              <a:ext cx="685800" cy="13716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  <p:grpSp>
          <p:nvGrpSpPr>
            <p:cNvPr id="368" name="Google Shape;368;p29"/>
            <p:cNvGrpSpPr/>
            <p:nvPr/>
          </p:nvGrpSpPr>
          <p:grpSpPr>
            <a:xfrm>
              <a:off x="838200" y="4495800"/>
              <a:ext cx="2286000" cy="609600"/>
              <a:chOff x="685800" y="4343400"/>
              <a:chExt cx="2286000" cy="838200"/>
            </a:xfrm>
          </p:grpSpPr>
          <p:sp>
            <p:nvSpPr>
              <p:cNvPr id="369" name="Google Shape;369;p29"/>
              <p:cNvSpPr/>
              <p:nvPr/>
            </p:nvSpPr>
            <p:spPr>
              <a:xfrm>
                <a:off x="685800" y="4343400"/>
                <a:ext cx="1905000" cy="838200"/>
              </a:xfrm>
              <a:prstGeom prst="rect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 txBox="1"/>
              <p:nvPr/>
            </p:nvSpPr>
            <p:spPr>
              <a:xfrm>
                <a:off x="685800" y="4419600"/>
                <a:ext cx="22860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insufficient_funds_fee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process_deposit() : int</a:t>
                </a:r>
                <a:endParaRPr/>
              </a:p>
            </p:txBody>
          </p:sp>
        </p:grpSp>
        <p:cxnSp>
          <p:nvCxnSpPr>
            <p:cNvPr id="371" name="Google Shape;371;p29"/>
            <p:cNvCxnSpPr/>
            <p:nvPr/>
          </p:nvCxnSpPr>
          <p:spPr>
            <a:xfrm>
              <a:off x="838200" y="4800600"/>
              <a:ext cx="1905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72" name="Google Shape;372;p29"/>
            <p:cNvSpPr txBox="1"/>
            <p:nvPr/>
          </p:nvSpPr>
          <p:spPr>
            <a:xfrm>
              <a:off x="762000" y="3962400"/>
              <a:ext cx="2057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CheckingAccount</a:t>
              </a:r>
              <a:endParaRPr/>
            </a:p>
          </p:txBody>
        </p:sp>
      </p:grpSp>
      <p:sp>
        <p:nvSpPr>
          <p:cNvPr id="373" name="Google Shape;373;p29"/>
          <p:cNvSpPr txBox="1"/>
          <p:nvPr/>
        </p:nvSpPr>
        <p:spPr>
          <a:xfrm>
            <a:off x="5867400" y="39624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SavingsAccount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9"/>
          <p:cNvGrpSpPr/>
          <p:nvPr/>
        </p:nvGrpSpPr>
        <p:grpSpPr>
          <a:xfrm>
            <a:off x="3352800" y="1676400"/>
            <a:ext cx="2362200" cy="2286000"/>
            <a:chOff x="3352800" y="1676400"/>
            <a:chExt cx="2362200" cy="2286000"/>
          </a:xfrm>
        </p:grpSpPr>
        <p:grpSp>
          <p:nvGrpSpPr>
            <p:cNvPr id="375" name="Google Shape;375;p29"/>
            <p:cNvGrpSpPr/>
            <p:nvPr/>
          </p:nvGrpSpPr>
          <p:grpSpPr>
            <a:xfrm>
              <a:off x="3429000" y="2209800"/>
              <a:ext cx="2286000" cy="1752600"/>
              <a:chOff x="3810000" y="2209800"/>
              <a:chExt cx="2209800" cy="1752600"/>
            </a:xfrm>
          </p:grpSpPr>
          <p:sp>
            <p:nvSpPr>
              <p:cNvPr id="376" name="Google Shape;376;p29"/>
              <p:cNvSpPr txBox="1"/>
              <p:nvPr/>
            </p:nvSpPr>
            <p:spPr>
              <a:xfrm>
                <a:off x="3810000" y="2209800"/>
                <a:ext cx="2209800" cy="164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customer_name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account_type : string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balance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deposit() : int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withdrawal() : int</a:t>
                </a:r>
                <a:endParaRPr/>
              </a:p>
            </p:txBody>
          </p:sp>
          <p:grpSp>
            <p:nvGrpSpPr>
              <p:cNvPr id="377" name="Google Shape;377;p29"/>
              <p:cNvGrpSpPr/>
              <p:nvPr/>
            </p:nvGrpSpPr>
            <p:grpSpPr>
              <a:xfrm>
                <a:off x="3810000" y="2209800"/>
                <a:ext cx="1676400" cy="1752600"/>
                <a:chOff x="3810000" y="2209800"/>
                <a:chExt cx="1676400" cy="1752600"/>
              </a:xfrm>
            </p:grpSpPr>
            <p:cxnSp>
              <p:nvCxnSpPr>
                <p:cNvPr id="378" name="Google Shape;378;p29"/>
                <p:cNvCxnSpPr/>
                <p:nvPr/>
              </p:nvCxnSpPr>
              <p:spPr>
                <a:xfrm>
                  <a:off x="3810000" y="3200400"/>
                  <a:ext cx="1676400" cy="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sp>
              <p:nvSpPr>
                <p:cNvPr id="379" name="Google Shape;379;p29"/>
                <p:cNvSpPr/>
                <p:nvPr/>
              </p:nvSpPr>
              <p:spPr>
                <a:xfrm>
                  <a:off x="3810000" y="2209800"/>
                  <a:ext cx="1676400" cy="1752600"/>
                </a:xfrm>
                <a:prstGeom prst="rect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0" name="Google Shape;380;p29"/>
            <p:cNvSpPr txBox="1"/>
            <p:nvPr/>
          </p:nvSpPr>
          <p:spPr>
            <a:xfrm>
              <a:off x="3352800" y="1676400"/>
              <a:ext cx="1676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9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BankAccount</a:t>
              </a:r>
              <a:endParaRPr/>
            </a:p>
          </p:txBody>
        </p:sp>
      </p:grpSp>
      <p:sp>
        <p:nvSpPr>
          <p:cNvPr id="381" name="Google Shape;381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Polymorphism*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 To be covered in the next class)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 of OOP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extra effort needed in accurately modeling the classes and sub-classes for a problem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Suited for modeling certain real world problems as opposed to some others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&amp; Objects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in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&amp;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class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for an in-class activity (based on topics covered today)!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 in OOP!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 b="0" i="0" u="none" strike="noStrike" cap="none"/>
          </a:p>
        </p:txBody>
      </p:sp>
      <p:sp>
        <p:nvSpPr>
          <p:cNvPr id="405" name="Google Shape;405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>
            <a:off x="2819400" y="2743200"/>
            <a:ext cx="3276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Programming (OOP) is one of the most widely used programming paradigm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extensively used?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 suited for building trivial and complex applications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80000"/>
              </a:lnSpc>
              <a:buSzPts val="95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re-use of code </a:t>
            </a:r>
            <a:r>
              <a:rPr lang="en-US" sz="2000" dirty="0">
                <a:solidFill>
                  <a:schemeClr val="dk1"/>
                </a:solidFill>
              </a:rPr>
              <a:t>there features can be easily by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productivity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built into the existing code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production cost and maintenance cost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programming languages used for OOP include C++, Java, and C#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296F51-29A5-5778-DB9E-A8C2B6AE860E}"/>
                  </a:ext>
                </a:extLst>
              </p14:cNvPr>
              <p14:cNvContentPartPr/>
              <p14:nvPr/>
            </p14:nvContentPartPr>
            <p14:xfrm>
              <a:off x="2117520" y="2949840"/>
              <a:ext cx="5573160" cy="188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296F51-29A5-5778-DB9E-A8C2B6AE8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160" y="2940480"/>
                <a:ext cx="5591880" cy="190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OOP?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Building blocks of OOP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28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OOP?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concepts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vs Disadvantages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OOP: Objects &amp; Classes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Object: models a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world object (ex. computer, book, box)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(ex. meeting, interview)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(ex. sorting a stack of papers or comparing two computers to measure their performance)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Class: prototype or blueprint from which objects are created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 of OOP: Objects &amp; Classes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has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attributes or properties that describes every object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behavior or actions that every object can perform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has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data (value for each of its attribute)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actions that it can perform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identity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object belongs to a class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 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4C841D-24F0-D43C-24B3-B28E89D055C0}"/>
                  </a:ext>
                </a:extLst>
              </p14:cNvPr>
              <p14:cNvContentPartPr/>
              <p14:nvPr/>
            </p14:nvContentPartPr>
            <p14:xfrm>
              <a:off x="316080" y="3255480"/>
              <a:ext cx="5151960" cy="353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4C841D-24F0-D43C-24B3-B28E89D055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0" y="3246120"/>
                <a:ext cx="5170680" cy="355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World Example of Objects &amp; Classes	 		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2"/>
          <p:cNvGrpSpPr/>
          <p:nvPr/>
        </p:nvGrpSpPr>
        <p:grpSpPr>
          <a:xfrm>
            <a:off x="3429000" y="1600200"/>
            <a:ext cx="4267200" cy="2339975"/>
            <a:chOff x="3429000" y="1600200"/>
            <a:chExt cx="4267200" cy="2339975"/>
          </a:xfrm>
        </p:grpSpPr>
        <p:cxnSp>
          <p:nvCxnSpPr>
            <p:cNvPr id="108" name="Google Shape;108;p12"/>
            <p:cNvCxnSpPr/>
            <p:nvPr/>
          </p:nvCxnSpPr>
          <p:spPr>
            <a:xfrm rot="10800000" flipH="1">
              <a:off x="3429000" y="2873375"/>
              <a:ext cx="1371600" cy="10668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  <p:sp>
          <p:nvSpPr>
            <p:cNvPr id="109" name="Google Shape;109;p12"/>
            <p:cNvSpPr txBox="1"/>
            <p:nvPr/>
          </p:nvSpPr>
          <p:spPr>
            <a:xfrm>
              <a:off x="4724400" y="1600200"/>
              <a:ext cx="16002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CCCC00"/>
                  </a:solidFill>
                  <a:latin typeface="Arial"/>
                  <a:ea typeface="Arial"/>
                  <a:cs typeface="Arial"/>
                  <a:sym typeface="Arial"/>
                </a:rPr>
                <a:t>Object: FordCar1</a:t>
              </a:r>
              <a:endParaRPr/>
            </a:p>
          </p:txBody>
        </p:sp>
        <p:sp>
          <p:nvSpPr>
            <p:cNvPr id="110" name="Google Shape;110;p12"/>
            <p:cNvSpPr txBox="1"/>
            <p:nvPr/>
          </p:nvSpPr>
          <p:spPr>
            <a:xfrm>
              <a:off x="6172200" y="2514600"/>
              <a:ext cx="1524000" cy="62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Start, Accelerate, Reverse, Stop</a:t>
              </a:r>
              <a:endParaRPr/>
            </a:p>
          </p:txBody>
        </p:sp>
        <p:sp>
          <p:nvSpPr>
            <p:cNvPr id="111" name="Google Shape;111;p12"/>
            <p:cNvSpPr txBox="1"/>
            <p:nvPr/>
          </p:nvSpPr>
          <p:spPr>
            <a:xfrm>
              <a:off x="4800600" y="2530475"/>
              <a:ext cx="1371600" cy="13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Color: Yellow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 Coupe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Model: Mustang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Cylinder: 6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2" name="Google Shape;112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2600" y="1752600"/>
              <a:ext cx="990600" cy="83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2"/>
            <p:cNvSpPr/>
            <p:nvPr/>
          </p:nvSpPr>
          <p:spPr>
            <a:xfrm>
              <a:off x="4800600" y="1958975"/>
              <a:ext cx="2514600" cy="1752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2"/>
          <p:cNvGrpSpPr/>
          <p:nvPr/>
        </p:nvGrpSpPr>
        <p:grpSpPr>
          <a:xfrm>
            <a:off x="762000" y="2944812"/>
            <a:ext cx="3733800" cy="1779587"/>
            <a:chOff x="762000" y="2870200"/>
            <a:chExt cx="3733800" cy="1779587"/>
          </a:xfrm>
        </p:grpSpPr>
        <p:sp>
          <p:nvSpPr>
            <p:cNvPr id="115" name="Google Shape;115;p12"/>
            <p:cNvSpPr txBox="1"/>
            <p:nvPr/>
          </p:nvSpPr>
          <p:spPr>
            <a:xfrm>
              <a:off x="838200" y="3276600"/>
              <a:ext cx="3657600" cy="1373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Color, Type, Model, Cylinder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Start, Accelerate, Reverse, Stop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838200" y="3225800"/>
              <a:ext cx="2590800" cy="12192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2"/>
            <p:cNvSpPr txBox="1"/>
            <p:nvPr/>
          </p:nvSpPr>
          <p:spPr>
            <a:xfrm>
              <a:off x="762000" y="2870200"/>
              <a:ext cx="15240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Class: FordCar</a:t>
              </a:r>
              <a:endParaRPr/>
            </a:p>
          </p:txBody>
        </p:sp>
      </p:grpSp>
      <p:grpSp>
        <p:nvGrpSpPr>
          <p:cNvPr id="118" name="Google Shape;118;p12"/>
          <p:cNvGrpSpPr/>
          <p:nvPr/>
        </p:nvGrpSpPr>
        <p:grpSpPr>
          <a:xfrm>
            <a:off x="3429000" y="3924300"/>
            <a:ext cx="4191000" cy="2746375"/>
            <a:chOff x="3429000" y="3886200"/>
            <a:chExt cx="4191000" cy="2746375"/>
          </a:xfrm>
        </p:grpSpPr>
        <p:cxnSp>
          <p:nvCxnSpPr>
            <p:cNvPr id="119" name="Google Shape;119;p12"/>
            <p:cNvCxnSpPr/>
            <p:nvPr/>
          </p:nvCxnSpPr>
          <p:spPr>
            <a:xfrm>
              <a:off x="3429000" y="3886200"/>
              <a:ext cx="1371600" cy="10668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  <p:sp>
          <p:nvSpPr>
            <p:cNvPr id="120" name="Google Shape;120;p12"/>
            <p:cNvSpPr txBox="1"/>
            <p:nvPr/>
          </p:nvSpPr>
          <p:spPr>
            <a:xfrm>
              <a:off x="6172200" y="5257800"/>
              <a:ext cx="1447800" cy="62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Start, Accelerate, Reverse, Stop</a:t>
              </a:r>
              <a:endParaRPr/>
            </a:p>
          </p:txBody>
        </p:sp>
        <p:sp>
          <p:nvSpPr>
            <p:cNvPr id="121" name="Google Shape;121;p12"/>
            <p:cNvSpPr txBox="1"/>
            <p:nvPr/>
          </p:nvSpPr>
          <p:spPr>
            <a:xfrm>
              <a:off x="4800600" y="5245100"/>
              <a:ext cx="1981200" cy="1387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Color: Orange 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 Coupe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Model: Focus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Cylinder: 4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6400" y="4648200"/>
              <a:ext cx="1136650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2"/>
            <p:cNvSpPr txBox="1"/>
            <p:nvPr/>
          </p:nvSpPr>
          <p:spPr>
            <a:xfrm>
              <a:off x="4724400" y="4343400"/>
              <a:ext cx="16764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CCCC00"/>
                  </a:solidFill>
                  <a:latin typeface="Arial"/>
                  <a:ea typeface="Arial"/>
                  <a:cs typeface="Arial"/>
                  <a:sym typeface="Arial"/>
                </a:rPr>
                <a:t>Object: FordCar2</a:t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800600" y="4648200"/>
              <a:ext cx="2514600" cy="1752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1397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Real World Example..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920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5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3"/>
          <p:cNvGrpSpPr/>
          <p:nvPr/>
        </p:nvGrpSpPr>
        <p:grpSpPr>
          <a:xfrm>
            <a:off x="762000" y="2833687"/>
            <a:ext cx="3733800" cy="2090738"/>
            <a:chOff x="762000" y="2833687"/>
            <a:chExt cx="3733800" cy="2090738"/>
          </a:xfrm>
        </p:grpSpPr>
        <p:sp>
          <p:nvSpPr>
            <p:cNvPr id="134" name="Google Shape;134;p13"/>
            <p:cNvSpPr txBox="1"/>
            <p:nvPr/>
          </p:nvSpPr>
          <p:spPr>
            <a:xfrm>
              <a:off x="838200" y="3276600"/>
              <a:ext cx="3657600" cy="164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Name, Height, Age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2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Speak, Listen, Eat, Run, Walk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38200" y="3176587"/>
              <a:ext cx="2590800" cy="1512887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762000" y="2833687"/>
              <a:ext cx="13716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Class: Person</a:t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>
            <a:off x="3429000" y="1752600"/>
            <a:ext cx="3721100" cy="2209800"/>
            <a:chOff x="3429000" y="1752600"/>
            <a:chExt cx="3721100" cy="2209800"/>
          </a:xfrm>
        </p:grpSpPr>
        <p:sp>
          <p:nvSpPr>
            <p:cNvPr id="138" name="Google Shape;138;p13"/>
            <p:cNvSpPr txBox="1"/>
            <p:nvPr/>
          </p:nvSpPr>
          <p:spPr>
            <a:xfrm>
              <a:off x="4724400" y="1752600"/>
              <a:ext cx="13716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CCCC00"/>
                  </a:solidFill>
                  <a:latin typeface="Arial"/>
                  <a:ea typeface="Arial"/>
                  <a:cs typeface="Arial"/>
                  <a:sym typeface="Arial"/>
                </a:rPr>
                <a:t>Object: Person1</a:t>
              </a: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4800600" y="2895600"/>
              <a:ext cx="914400" cy="93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r>
                <a:rPr lang="en-US" sz="1000" b="0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Name: Ann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Height: 5’ 4”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Age: 21</a:t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00600" y="2057400"/>
              <a:ext cx="2286000" cy="1752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 txBox="1"/>
            <p:nvPr/>
          </p:nvSpPr>
          <p:spPr>
            <a:xfrm>
              <a:off x="6324600" y="2895600"/>
              <a:ext cx="825500" cy="77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Speak, Listen, Eat, Run, Walk</a:t>
              </a:r>
              <a:endParaRPr/>
            </a:p>
          </p:txBody>
        </p:sp>
        <p:pic>
          <p:nvPicPr>
            <p:cNvPr id="142" name="Google Shape;14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2600" y="21336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" name="Google Shape;143;p13"/>
            <p:cNvCxnSpPr/>
            <p:nvPr/>
          </p:nvCxnSpPr>
          <p:spPr>
            <a:xfrm rot="10800000" flipH="1">
              <a:off x="3429000" y="2895600"/>
              <a:ext cx="1371600" cy="10668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</p:grpSp>
      <p:grpSp>
        <p:nvGrpSpPr>
          <p:cNvPr id="144" name="Google Shape;144;p13"/>
          <p:cNvGrpSpPr/>
          <p:nvPr/>
        </p:nvGrpSpPr>
        <p:grpSpPr>
          <a:xfrm>
            <a:off x="3429000" y="3962400"/>
            <a:ext cx="3784600" cy="2149475"/>
            <a:chOff x="3454400" y="3962400"/>
            <a:chExt cx="3784600" cy="2149475"/>
          </a:xfrm>
        </p:grpSpPr>
        <p:sp>
          <p:nvSpPr>
            <p:cNvPr id="145" name="Google Shape;145;p13"/>
            <p:cNvSpPr txBox="1"/>
            <p:nvPr/>
          </p:nvSpPr>
          <p:spPr>
            <a:xfrm>
              <a:off x="4800600" y="5181600"/>
              <a:ext cx="939800" cy="93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Name: Adam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Height: 5’ 9” 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Age: 24</a:t>
              </a:r>
              <a:endParaRPr/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6324600" y="5181600"/>
              <a:ext cx="914400" cy="77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Behavior</a:t>
              </a:r>
              <a:endParaRPr sz="10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5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Speak, Listen, Eat, Run, Walk</a:t>
              </a: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4749800" y="4038600"/>
              <a:ext cx="13716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CCCC00"/>
                  </a:solidFill>
                  <a:latin typeface="Arial"/>
                  <a:ea typeface="Arial"/>
                  <a:cs typeface="Arial"/>
                  <a:sym typeface="Arial"/>
                </a:rPr>
                <a:t>Object: Person2</a:t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826000" y="4343400"/>
              <a:ext cx="2286000" cy="1752600"/>
            </a:xfrm>
            <a:prstGeom prst="rect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" name="Google Shape;14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88000" y="44196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13"/>
            <p:cNvCxnSpPr/>
            <p:nvPr/>
          </p:nvCxnSpPr>
          <p:spPr>
            <a:xfrm>
              <a:off x="3454400" y="3962400"/>
              <a:ext cx="1371600" cy="1066800"/>
            </a:xfrm>
            <a:prstGeom prst="straightConnector1">
              <a:avLst/>
            </a:prstGeom>
            <a:noFill/>
            <a:ln w="9525" cap="rnd" cmpd="sng">
              <a:solidFill>
                <a:srgbClr val="FFFF00"/>
              </a:solidFill>
              <a:prstDash val="solid"/>
              <a:miter lim="8000"/>
              <a:headEnd type="none" w="sm" len="sm"/>
              <a:tailEnd type="triangle" w="sm" len="sm"/>
            </a:ln>
          </p:spPr>
        </p:cxnSp>
      </p:grpSp>
      <p:sp>
        <p:nvSpPr>
          <p:cNvPr id="151" name="Google Shape;151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OOP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Pixel 1">
      <a:dk1>
        <a:srgbClr val="FFFFFF"/>
      </a:dk1>
      <a:lt1>
        <a:srgbClr val="000066"/>
      </a:lt1>
      <a:dk2>
        <a:srgbClr val="FFFFFF"/>
      </a:dk2>
      <a:lt2>
        <a:srgbClr val="0066FF"/>
      </a:lt2>
      <a:accent1>
        <a:srgbClr val="6699FF"/>
      </a:accent1>
      <a:accent2>
        <a:srgbClr val="3333FF"/>
      </a:accent2>
      <a:accent3>
        <a:srgbClr val="000066"/>
      </a:accent3>
      <a:accent4>
        <a:srgbClr val="6699FF"/>
      </a:accent4>
      <a:accent5>
        <a:srgbClr val="3333FF"/>
      </a:accent5>
      <a:accent6>
        <a:srgbClr val="000066"/>
      </a:accent6>
      <a:hlink>
        <a:srgbClr val="FFCC00"/>
      </a:hlink>
      <a:folHlink>
        <a:srgbClr val="000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1387</Words>
  <Application>Microsoft Office PowerPoint</Application>
  <PresentationFormat>On-screen Show (4:3)</PresentationFormat>
  <Paragraphs>416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Custom</vt:lpstr>
      <vt:lpstr>Introduction to  Object Oriented Programming    </vt:lpstr>
      <vt:lpstr>Topics</vt:lpstr>
      <vt:lpstr>Topics</vt:lpstr>
      <vt:lpstr>Why use OOP?</vt:lpstr>
      <vt:lpstr>Topics</vt:lpstr>
      <vt:lpstr>Building Blocks of OOP: Objects &amp; Classes </vt:lpstr>
      <vt:lpstr>Building Blocks of OOP: Objects &amp; Classes </vt:lpstr>
      <vt:lpstr>Real World Example of Objects &amp; Classes    </vt:lpstr>
      <vt:lpstr>Another Real World Example..</vt:lpstr>
      <vt:lpstr>Class</vt:lpstr>
      <vt:lpstr>Class ShippingBox</vt:lpstr>
      <vt:lpstr>Object</vt:lpstr>
      <vt:lpstr>Objects of ShippingBox class</vt:lpstr>
      <vt:lpstr>Topics</vt:lpstr>
      <vt:lpstr>What is OOP?</vt:lpstr>
      <vt:lpstr>Problem Solving in OOP</vt:lpstr>
      <vt:lpstr>Topics</vt:lpstr>
      <vt:lpstr>Abstraction</vt:lpstr>
      <vt:lpstr>Abstraction</vt:lpstr>
      <vt:lpstr>Topics</vt:lpstr>
      <vt:lpstr>Encapsulation  </vt:lpstr>
      <vt:lpstr>Topics</vt:lpstr>
      <vt:lpstr>Inheritance </vt:lpstr>
      <vt:lpstr> Inheritance Example</vt:lpstr>
      <vt:lpstr> Inheritance Example</vt:lpstr>
      <vt:lpstr>Topics</vt:lpstr>
      <vt:lpstr>Disadvantages of OOP </vt:lpstr>
      <vt:lpstr>Conclusion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Object Oriented Programming    </dc:title>
  <cp:lastModifiedBy>Abdul Rafay</cp:lastModifiedBy>
  <cp:revision>3</cp:revision>
  <dcterms:modified xsi:type="dcterms:W3CDTF">2023-02-11T09:28:19Z</dcterms:modified>
</cp:coreProperties>
</file>