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1" r:id="rId1"/>
    <p:sldMasterId id="2147485227" r:id="rId2"/>
  </p:sldMasterIdLst>
  <p:notesMasterIdLst>
    <p:notesMasterId r:id="rId35"/>
  </p:notesMasterIdLst>
  <p:sldIdLst>
    <p:sldId id="262" r:id="rId3"/>
    <p:sldId id="264" r:id="rId4"/>
    <p:sldId id="272" r:id="rId5"/>
    <p:sldId id="274" r:id="rId6"/>
    <p:sldId id="288" r:id="rId7"/>
    <p:sldId id="296" r:id="rId8"/>
    <p:sldId id="300" r:id="rId9"/>
    <p:sldId id="304" r:id="rId10"/>
    <p:sldId id="381" r:id="rId11"/>
    <p:sldId id="282" r:id="rId12"/>
    <p:sldId id="312" r:id="rId13"/>
    <p:sldId id="314" r:id="rId14"/>
    <p:sldId id="286" r:id="rId15"/>
    <p:sldId id="316" r:id="rId16"/>
    <p:sldId id="384" r:id="rId17"/>
    <p:sldId id="382" r:id="rId18"/>
    <p:sldId id="326" r:id="rId19"/>
    <p:sldId id="330" r:id="rId20"/>
    <p:sldId id="383" r:id="rId21"/>
    <p:sldId id="332" r:id="rId22"/>
    <p:sldId id="334" r:id="rId23"/>
    <p:sldId id="362" r:id="rId24"/>
    <p:sldId id="364" r:id="rId25"/>
    <p:sldId id="366" r:id="rId26"/>
    <p:sldId id="368" r:id="rId27"/>
    <p:sldId id="370" r:id="rId28"/>
    <p:sldId id="372" r:id="rId29"/>
    <p:sldId id="374" r:id="rId30"/>
    <p:sldId id="385" r:id="rId31"/>
    <p:sldId id="376" r:id="rId32"/>
    <p:sldId id="378" r:id="rId33"/>
    <p:sldId id="386"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75502" autoAdjust="0"/>
  </p:normalViewPr>
  <p:slideViewPr>
    <p:cSldViewPr>
      <p:cViewPr varScale="1">
        <p:scale>
          <a:sx n="51" d="100"/>
          <a:sy n="51" d="100"/>
        </p:scale>
        <p:origin x="1220" y="4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3053812457" sldId="385"/>
        </pc:sldMkLst>
      </pc:sldChg>
      <pc:sldChg chg="add">
        <pc:chgData name="Christopher Harrison" userId="5895b409-c973-4cd3-8090-c5ebb14fce87" providerId="ADAL" clId="{FC049BE8-D68C-4428-B006-A721E426A9FF}" dt="2022-02-01T23:45:48.592" v="4103"/>
        <pc:sldMkLst>
          <pc:docMk/>
          <pc:sldMk cId="584863578" sldId="386"/>
        </pc:sldMkLst>
      </pc:sldChg>
      <pc:sldChg chg="add">
        <pc:chgData name="Christopher Harrison" userId="5895b409-c973-4cd3-8090-c5ebb14fce87" providerId="ADAL" clId="{FC049BE8-D68C-4428-B006-A721E426A9FF}" dt="2022-02-01T23:45:48.592" v="4103"/>
        <pc:sldMkLst>
          <pc:docMk/>
          <pc:sldMk cId="0"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0" sldId="388"/>
        </pc:sldMkLst>
        <pc:spChg chg="mod">
          <ac:chgData name="Christopher Harrison" userId="5895b409-c973-4cd3-8090-c5ebb14fce87" providerId="ADAL" clId="{FC049BE8-D68C-4428-B006-A721E426A9FF}" dt="2022-02-02T00:08:01.847" v="4897" actId="20577"/>
          <ac:spMkLst>
            <pc:docMk/>
            <pc:sldMk cId="0"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0"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0"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0"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0"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0"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0" sldId="389"/>
        </pc:sldMkLst>
      </pc:sldChg>
      <pc:sldChg chg="add">
        <pc:chgData name="Christopher Harrison" userId="5895b409-c973-4cd3-8090-c5ebb14fce87" providerId="ADAL" clId="{FC049BE8-D68C-4428-B006-A721E426A9FF}" dt="2022-02-01T23:45:48.592" v="4103"/>
        <pc:sldMkLst>
          <pc:docMk/>
          <pc:sldMk cId="0" sldId="390"/>
        </pc:sldMkLst>
      </pc:sldChg>
      <pc:sldChg chg="add">
        <pc:chgData name="Christopher Harrison" userId="5895b409-c973-4cd3-8090-c5ebb14fce87" providerId="ADAL" clId="{FC049BE8-D68C-4428-B006-A721E426A9FF}" dt="2022-02-01T23:45:48.592" v="4103"/>
        <pc:sldMkLst>
          <pc:docMk/>
          <pc:sldMk cId="0" sldId="391"/>
        </pc:sldMkLst>
      </pc:sldChg>
      <pc:sldChg chg="add">
        <pc:chgData name="Christopher Harrison" userId="5895b409-c973-4cd3-8090-c5ebb14fce87" providerId="ADAL" clId="{FC049BE8-D68C-4428-B006-A721E426A9FF}" dt="2022-02-01T23:45:48.592" v="4103"/>
        <pc:sldMkLst>
          <pc:docMk/>
          <pc:sldMk cId="0" sldId="392"/>
        </pc:sldMkLst>
      </pc:sldChg>
      <pc:sldChg chg="add">
        <pc:chgData name="Christopher Harrison" userId="5895b409-c973-4cd3-8090-c5ebb14fce87" providerId="ADAL" clId="{FC049BE8-D68C-4428-B006-A721E426A9FF}" dt="2022-02-01T23:45:48.592" v="4103"/>
        <pc:sldMkLst>
          <pc:docMk/>
          <pc:sldMk cId="0" sldId="393"/>
        </pc:sldMkLst>
      </pc:sldChg>
      <pc:sldChg chg="add">
        <pc:chgData name="Christopher Harrison" userId="5895b409-c973-4cd3-8090-c5ebb14fce87" providerId="ADAL" clId="{FC049BE8-D68C-4428-B006-A721E426A9FF}" dt="2022-02-01T23:45:48.592" v="4103"/>
        <pc:sldMkLst>
          <pc:docMk/>
          <pc:sldMk cId="0" sldId="394"/>
        </pc:sldMkLst>
      </pc:sldChg>
      <pc:sldChg chg="add">
        <pc:chgData name="Christopher Harrison" userId="5895b409-c973-4cd3-8090-c5ebb14fce87" providerId="ADAL" clId="{FC049BE8-D68C-4428-B006-A721E426A9FF}" dt="2022-02-01T23:45:48.592" v="4103"/>
        <pc:sldMkLst>
          <pc:docMk/>
          <pc:sldMk cId="0" sldId="395"/>
        </pc:sldMkLst>
      </pc:sldChg>
      <pc:sldChg chg="add">
        <pc:chgData name="Christopher Harrison" userId="5895b409-c973-4cd3-8090-c5ebb14fce87" providerId="ADAL" clId="{FC049BE8-D68C-4428-B006-A721E426A9FF}" dt="2022-02-01T23:45:48.592" v="4103"/>
        <pc:sldMkLst>
          <pc:docMk/>
          <pc:sldMk cId="0" sldId="396"/>
        </pc:sldMkLst>
      </pc:sldChg>
      <pc:sldChg chg="add">
        <pc:chgData name="Christopher Harrison" userId="5895b409-c973-4cd3-8090-c5ebb14fce87" providerId="ADAL" clId="{FC049BE8-D68C-4428-B006-A721E426A9FF}" dt="2022-02-01T23:45:48.592" v="4103"/>
        <pc:sldMkLst>
          <pc:docMk/>
          <pc:sldMk cId="0" sldId="397"/>
        </pc:sldMkLst>
      </pc:sldChg>
      <pc:sldChg chg="add modNotes">
        <pc:chgData name="Christopher Harrison" userId="5895b409-c973-4cd3-8090-c5ebb14fce87" providerId="ADAL" clId="{FC049BE8-D68C-4428-B006-A721E426A9FF}" dt="2022-02-01T23:45:48.784" v="4106" actId="27636"/>
        <pc:sldMkLst>
          <pc:docMk/>
          <pc:sldMk cId="0"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2/15/2023</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ebpack.js.org/?azure-portal=true"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snowpack.dev/?azure-portal=true" TargetMode="External"/><Relationship Id="rId4" Type="http://schemas.openxmlformats.org/officeDocument/2006/relationships/hyperlink" Target="https://parceljs.org/?azure-portal=tru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learn/modules/react-get-started/6-dynamic-data-exercis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React uses a special syntax known as JavaScript XML (JSX). JSX allows you to integrate both HTML (or custom components you might create) and JavaScript into a single file or even single line of code. By using JSX, you can rely on JavaScript syntax for logic. Visual Studio Code provides IntelliSense for JSX files, so it's a useful tool when you're working with React.</a:t>
            </a:r>
          </a:p>
          <a:p>
            <a:endParaRPr dirty="0"/>
          </a:p>
          <a:p>
            <a:pPr>
              <a:spcBef>
                <a:spcPct val="43750"/>
              </a:spcBef>
              <a:spcAft>
                <a:spcPct val="43750"/>
              </a:spcAft>
            </a:pPr>
            <a:r>
              <a:rPr dirty="0"/>
              <a:t>[!NOTE] JSX relies on Extensible Markup Language (XML). XML's syntax is similar to HTML. In many instances you might not notice a difference. However, XML places a couple of important restrictions on your syntax</a:t>
            </a:r>
            <a:r>
              <a:rPr lang="en-US" dirty="0"/>
              <a:t>, as noted on the slide</a:t>
            </a:r>
          </a:p>
          <a:p>
            <a:pPr>
              <a:spcBef>
                <a:spcPct val="43750"/>
              </a:spcBef>
              <a:spcAft>
                <a:spcPct val="43750"/>
              </a:spcAft>
            </a:pPr>
            <a:endParaRPr lang="en-US" dirty="0"/>
          </a:p>
          <a:p>
            <a:pPr>
              <a:spcBef>
                <a:spcPct val="43750"/>
              </a:spcBef>
              <a:spcAft>
                <a:spcPct val="43750"/>
              </a:spcAft>
            </a:pPr>
            <a:r>
              <a:rPr lang="en-US" dirty="0"/>
              <a:t>Browsers don't natively support JSX. So JavaScript and HTML must be generated from the JSX files to be rendered by a browser. Several bundlers and other tools can perform the necessary tasks. These tools include </a:t>
            </a:r>
            <a:r>
              <a:rPr lang="en-US" dirty="0">
                <a:hlinkClick r:id="rId3"/>
              </a:rPr>
              <a:t>Webpack</a:t>
            </a:r>
            <a:r>
              <a:rPr lang="en-US" dirty="0"/>
              <a:t>, </a:t>
            </a:r>
            <a:r>
              <a:rPr lang="en-US" dirty="0">
                <a:hlinkClick r:id="rId4"/>
              </a:rPr>
              <a:t>Parcel</a:t>
            </a:r>
            <a:r>
              <a:rPr lang="en-US" dirty="0"/>
              <a:t>, and </a:t>
            </a:r>
            <a:r>
              <a:rPr lang="en-US" dirty="0">
                <a:hlinkClick r:id="rId5"/>
              </a:rPr>
              <a:t>Snowpack</a:t>
            </a:r>
            <a:r>
              <a:rPr lang="en-US" dirty="0"/>
              <a:t>. We'll use Snowpack because it doesn't require code or extra scripting.</a:t>
            </a:r>
          </a:p>
          <a:p>
            <a:pPr lvl="1">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React development is based on </a:t>
            </a:r>
            <a:r>
              <a:rPr i="1" dirty="0"/>
              <a:t>components</a:t>
            </a:r>
            <a:r>
              <a:rPr dirty="0"/>
              <a:t>. These self-contained units are designed for reuse and modularity. React projects typically contain many components.</a:t>
            </a:r>
          </a:p>
          <a:p>
            <a:endParaRPr dirty="0"/>
          </a:p>
          <a:p>
            <a:pPr>
              <a:spcBef>
                <a:spcPct val="43750"/>
              </a:spcBef>
              <a:spcAft>
                <a:spcPct val="43750"/>
              </a:spcAft>
            </a:pPr>
            <a:r>
              <a:rPr dirty="0"/>
              <a:t>A component can be either a function or a class. Most React developers prefer to create components by using functions, so we'll focus on this style.</a:t>
            </a:r>
          </a:p>
          <a:p>
            <a:endParaRPr dirty="0"/>
          </a:p>
          <a:p>
            <a:pPr>
              <a:spcBef>
                <a:spcPct val="43750"/>
              </a:spcBef>
              <a:spcAft>
                <a:spcPct val="43750"/>
              </a:spcAft>
            </a:pPr>
            <a:r>
              <a:rPr dirty="0"/>
              <a:t>Applications generally have one core component, commonly called an App. The App acts as the root of the application. We'll start by creating our App component.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React development is based on components. Components are self-contained units of both display and work. They can be reused in your application. Use them to logically break down your application into smaller chunks (or components).</a:t>
            </a:r>
            <a:endParaRPr lang="en-US" dirty="0"/>
          </a:p>
          <a:p>
            <a:pPr>
              <a:spcBef>
                <a:spcPct val="43750"/>
              </a:spcBef>
              <a:spcAft>
                <a:spcPct val="43750"/>
              </a:spcAft>
            </a:pPr>
            <a:endParaRPr lang="en-US" dirty="0"/>
          </a:p>
          <a:p>
            <a:pPr>
              <a:spcBef>
                <a:spcPct val="43750"/>
              </a:spcBef>
              <a:spcAft>
                <a:spcPct val="43750"/>
              </a:spcAft>
            </a:pPr>
            <a:r>
              <a:rPr lang="en-US" dirty="0"/>
              <a:t>The slide shows a sample using a component for a cart (</a:t>
            </a:r>
            <a:r>
              <a:rPr lang="en-US" dirty="0" err="1"/>
              <a:t>Cart.jsx</a:t>
            </a:r>
            <a:r>
              <a:rPr lang="en-US" dirty="0"/>
              <a:t>), one for a list of products (</a:t>
            </a:r>
            <a:r>
              <a:rPr lang="en-US" dirty="0" err="1"/>
              <a:t>ProductList.jsx</a:t>
            </a:r>
            <a:r>
              <a:rPr lang="en-US" dirty="0"/>
              <a:t>), and each product is an instance of a product component (</a:t>
            </a:r>
            <a:r>
              <a:rPr lang="en-US" dirty="0" err="1"/>
              <a:t>Product.jsx</a:t>
            </a:r>
            <a:r>
              <a:rPr lang="en-US"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provided on this slide</a:t>
            </a:r>
          </a:p>
          <a:p>
            <a:pPr marL="171450" indent="-171450">
              <a:spcBef>
                <a:spcPct val="43750"/>
              </a:spcBef>
              <a:spcAft>
                <a:spcPct val="43750"/>
              </a:spcAft>
              <a:buFontTx/>
              <a:buChar char="-"/>
            </a:pPr>
            <a:r>
              <a:rPr lang="en-US" dirty="0"/>
              <a:t>Note the function named App. This will generate the HTML to display</a:t>
            </a:r>
          </a:p>
          <a:p>
            <a:pPr marL="171450" indent="-171450">
              <a:spcBef>
                <a:spcPct val="43750"/>
              </a:spcBef>
              <a:spcAft>
                <a:spcPct val="43750"/>
              </a:spcAft>
              <a:buFontTx/>
              <a:buChar char="-"/>
            </a:pPr>
            <a:r>
              <a:rPr lang="en-US" dirty="0"/>
              <a:t>Note the </a:t>
            </a:r>
            <a:r>
              <a:rPr lang="en-US" b="1" dirty="0"/>
              <a:t>return</a:t>
            </a:r>
            <a:r>
              <a:rPr lang="en-US" b="0" dirty="0"/>
              <a:t> call with the HTML inside the parenthesis. This is JSX in action. Also note how everything is contained inside the </a:t>
            </a:r>
            <a:r>
              <a:rPr lang="en-US" b="1" dirty="0"/>
              <a:t>article</a:t>
            </a:r>
            <a:r>
              <a:rPr lang="en-US" b="0" dirty="0"/>
              <a:t> element. While this isn't required, we will be adding elements to this later, so we wanted a root element.</a:t>
            </a:r>
          </a:p>
          <a:p>
            <a:pPr marL="171450" indent="-171450">
              <a:spcBef>
                <a:spcPct val="43750"/>
              </a:spcBef>
              <a:spcAft>
                <a:spcPct val="43750"/>
              </a:spcAft>
              <a:buFontTx/>
              <a:buChar char="-"/>
            </a:pPr>
            <a:r>
              <a:rPr lang="en-US" b="0" dirty="0"/>
              <a:t>Note the </a:t>
            </a:r>
            <a:r>
              <a:rPr lang="en-US" b="1" dirty="0"/>
              <a:t>export default App</a:t>
            </a:r>
            <a:r>
              <a:rPr lang="en-US" b="0" dirty="0"/>
              <a:t> at the bottom. This returns the component, which allows it to be imported like a normal JavaScript module.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485F16-E851-4AD5-B8EC-1E58EAE4947F}" type="slidenum">
              <a:rPr lang="en-US" smtClean="0"/>
              <a:t>15</a:t>
            </a:fld>
            <a:endParaRPr lang="en-US"/>
          </a:p>
        </p:txBody>
      </p:sp>
    </p:spTree>
    <p:extLst>
      <p:ext uri="{BB962C8B-B14F-4D97-AF65-F5344CB8AC3E}">
        <p14:creationId xmlns:p14="http://schemas.microsoft.com/office/powerpoint/2010/main" val="398538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extLst>
      <p:ext uri="{BB962C8B-B14F-4D97-AF65-F5344CB8AC3E}">
        <p14:creationId xmlns:p14="http://schemas.microsoft.com/office/powerpoint/2010/main" val="189283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display dynamic data inside a component, use the syntax { }, sometimes called </a:t>
            </a:r>
            <a:r>
              <a:rPr i="1"/>
              <a:t>handlebars</a:t>
            </a:r>
            <a:r>
              <a:t>. This style of syntax is relatively common in HTML templating tools. Use these handlebars to effectively switch to JavaScript mode and run almost any valid JavaScript.</a:t>
            </a:r>
          </a:p>
          <a:p>
            <a:endParaRPr/>
          </a:p>
          <a:p>
            <a:pPr>
              <a:spcBef>
                <a:spcPct val="43750"/>
              </a:spcBef>
              <a:spcAft>
                <a:spcPct val="43750"/>
              </a:spcAft>
            </a:pPr>
            <a:r>
              <a:t>For example, to display the current time, you could use the following code:</a:t>
            </a:r>
          </a:p>
          <a:p>
            <a:endParaRPr/>
          </a:p>
          <a:p>
            <a:r>
              <a:t>&lt;div&gt;{ Date.now() }&lt;/div&gt; </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create the </a:t>
            </a:r>
            <a:r>
              <a:rPr lang="en-US" dirty="0" err="1"/>
              <a:t>RecipeTitle</a:t>
            </a:r>
            <a:r>
              <a:rPr lang="en-US" dirty="0"/>
              <a:t> component by walking through the exercise: </a:t>
            </a:r>
            <a:r>
              <a:rPr lang="en-US" dirty="0">
                <a:hlinkClick r:id="rId3"/>
              </a:rPr>
              <a:t>Display dynamic data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extLst>
      <p:ext uri="{BB962C8B-B14F-4D97-AF65-F5344CB8AC3E}">
        <p14:creationId xmlns:p14="http://schemas.microsoft.com/office/powerpoint/2010/main" val="1207193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to create the component. Highlight the constant of </a:t>
            </a:r>
            <a:r>
              <a:rPr lang="en-US" b="1" dirty="0"/>
              <a:t>title</a:t>
            </a:r>
            <a:r>
              <a:rPr lang="en-US" b="0" dirty="0"/>
              <a:t>. Then note the </a:t>
            </a:r>
            <a:r>
              <a:rPr lang="en-US" b="1" dirty="0"/>
              <a:t>{ title }</a:t>
            </a:r>
            <a:r>
              <a:rPr lang="en-US" b="0" dirty="0"/>
              <a:t>, which will display the value</a:t>
            </a:r>
            <a:endParaRPr b="0"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Notice that we create a constant named title. We then use the handlebar syntax { } to tell React we want to display the value of title inside the &lt;h2&gt; element. This feature of JSX allows us to mix JavaScript and HTML.</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is a blend of JavaScript and XML.</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is a blend of JavaScript and XML.</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allows you to combine logic and HTML. It's the preferred method for creating React components and applications.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JSX allows you to combine logic and HTML. It's the preferred method for creating React components and applications.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Bundlers convert JSX and other file types into JavaScript code that the browser can read.</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Bundlers convert JSX and other file types into JavaScript code that the browser can read.</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rPr dirty="0"/>
              <a:t>React is the most popular front-end JavaScript framework. You can use it to create both browser-based and locally installed applications. React introduces a new syntax called </a:t>
            </a:r>
            <a:r>
              <a:rPr i="1" dirty="0"/>
              <a:t>JSX</a:t>
            </a:r>
            <a:r>
              <a:rPr dirty="0"/>
              <a:t> to control the user interface.</a:t>
            </a:r>
          </a:p>
          <a:p>
            <a:endParaRPr dirty="0"/>
          </a:p>
          <a:p>
            <a:pPr>
              <a:spcBef>
                <a:spcPct val="43750"/>
              </a:spcBef>
              <a:spcAft>
                <a:spcPct val="43750"/>
              </a:spcAft>
            </a:pPr>
            <a:r>
              <a:rPr dirty="0"/>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dirty="0"/>
          </a:p>
          <a:p>
            <a:pPr>
              <a:spcBef>
                <a:spcPct val="43750"/>
              </a:spcBef>
              <a:spcAft>
                <a:spcPct val="43750"/>
              </a:spcAft>
            </a:pPr>
            <a:r>
              <a:rPr dirty="0"/>
              <a:t>You learned how to:</a:t>
            </a:r>
          </a:p>
          <a:p>
            <a:endParaRPr dirty="0"/>
          </a:p>
          <a:p>
            <a:r>
              <a:rPr dirty="0"/>
              <a:t>Understand the core concepts of React.</a:t>
            </a:r>
          </a:p>
          <a:p>
            <a:endParaRPr dirty="0"/>
          </a:p>
          <a:p>
            <a:r>
              <a:rPr dirty="0"/>
              <a:t>Create a React application.</a:t>
            </a:r>
          </a:p>
          <a:p>
            <a:endParaRPr dirty="0"/>
          </a:p>
          <a:p>
            <a:r>
              <a:rPr dirty="0"/>
              <a:t>Create a component.</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485F16-E851-4AD5-B8EC-1E58EAE4947F}" type="slidenum">
              <a:rPr lang="en-US" smtClean="0"/>
              <a:t>32</a:t>
            </a:fld>
            <a:endParaRPr lang="en-US"/>
          </a:p>
        </p:txBody>
      </p:sp>
    </p:spTree>
    <p:extLst>
      <p:ext uri="{BB962C8B-B14F-4D97-AF65-F5344CB8AC3E}">
        <p14:creationId xmlns:p14="http://schemas.microsoft.com/office/powerpoint/2010/main" val="1135368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React is an open-source framework to create user interfaces. It's most famous for creating web applications. But React can be used to create mobile or desktop applications through React Native. React focuses on the </a:t>
            </a:r>
            <a:r>
              <a:rPr i="1" dirty="0"/>
              <a:t>View</a:t>
            </a:r>
            <a:r>
              <a:rPr dirty="0"/>
              <a:t> in </a:t>
            </a:r>
            <a:r>
              <a:rPr dirty="0">
                <a:hlinkClick r:id="rId3"/>
              </a:rPr>
              <a:t>Model-View-Controller</a:t>
            </a:r>
            <a:r>
              <a:rPr dirty="0"/>
              <a:t>. So you can use other libraries for routing, state management, and accessing APIs.</a:t>
            </a:r>
          </a:p>
          <a:p>
            <a:endParaRPr dirty="0"/>
          </a:p>
          <a:p>
            <a:pPr>
              <a:spcBef>
                <a:spcPct val="43750"/>
              </a:spcBef>
              <a:spcAft>
                <a:spcPct val="43750"/>
              </a:spcAft>
            </a:pPr>
            <a:r>
              <a:rPr dirty="0"/>
              <a:t>This module explores the core concepts of React. It introduces </a:t>
            </a:r>
            <a:r>
              <a:rPr i="1" dirty="0"/>
              <a:t>JavaScript XML</a:t>
            </a:r>
            <a:r>
              <a:rPr dirty="0"/>
              <a:t> (JSX), components, and displaying data.</a:t>
            </a: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Highlight the div element, which will be replaced by the React app. Also note the reference to </a:t>
            </a:r>
            <a:r>
              <a:rPr lang="en-US" b="1" dirty="0"/>
              <a:t>index.js</a:t>
            </a:r>
            <a:r>
              <a:rPr lang="en-US" b="0" dirty="0"/>
              <a:t>, NOT </a:t>
            </a:r>
            <a:r>
              <a:rPr lang="en-US" b="1" dirty="0" err="1"/>
              <a:t>index.jsx</a:t>
            </a:r>
            <a:r>
              <a:rPr lang="en-US" b="0" dirty="0"/>
              <a:t>. This is because the HTML file will reference the JavaScript file, not the JSX file. The JavaScript file will be created during the build process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Notice </a:t>
            </a:r>
            <a:r>
              <a:rPr lang="en-US" b="1" dirty="0" err="1"/>
              <a:t>index.jsx</a:t>
            </a:r>
            <a:r>
              <a:rPr lang="en-US" b="0" dirty="0"/>
              <a:t>. Highlight the </a:t>
            </a:r>
            <a:r>
              <a:rPr lang="en-US" b="1" dirty="0"/>
              <a:t>render</a:t>
            </a:r>
            <a:r>
              <a:rPr lang="en-US" b="0" dirty="0"/>
              <a:t> function. Notice the first parameter is just HTML of </a:t>
            </a:r>
            <a:r>
              <a:rPr lang="en-US" b="1" dirty="0">
                <a:latin typeface="Consolas" panose="020B0609020204030204" pitchFamily="49" charset="0"/>
              </a:rPr>
              <a:t>&lt;h1&gt;Hello, world!&lt;/h1&gt;</a:t>
            </a:r>
            <a:r>
              <a:rPr lang="en-US" b="0" dirty="0"/>
              <a:t>. This is JSX in action. The second parameter is accesses the element with the ID of </a:t>
            </a:r>
            <a:r>
              <a:rPr lang="en-US" b="1" dirty="0"/>
              <a:t>app</a:t>
            </a:r>
            <a:r>
              <a:rPr lang="en-US" b="0" dirty="0"/>
              <a:t>, which is our </a:t>
            </a:r>
            <a:r>
              <a:rPr lang="en-US" b="1" dirty="0"/>
              <a:t>div</a:t>
            </a:r>
            <a:r>
              <a:rPr lang="en-US" b="0" dirty="0"/>
              <a:t> element.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1327023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29" Type="http://schemas.openxmlformats.org/officeDocument/2006/relationships/slideLayout" Target="../slideLayouts/slideLayout77.xml"/><Relationship Id="rId41" Type="http://schemas.openxmlformats.org/officeDocument/2006/relationships/slideLayout" Target="../slideLayouts/slideLayout89.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31" Type="http://schemas.openxmlformats.org/officeDocument/2006/relationships/slideLayout" Target="../slideLayouts/slideLayout79.xml"/><Relationship Id="rId44" Type="http://schemas.openxmlformats.org/officeDocument/2006/relationships/image" Target="../media/image1.emf"/><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theme" Target="../theme/theme2.xml"/><Relationship Id="rId8" Type="http://schemas.openxmlformats.org/officeDocument/2006/relationships/slideLayout" Target="../slideLayouts/slideLayout56.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dirty="0"/>
              <a:t>Knowledge of </a:t>
            </a:r>
            <a:r>
              <a:rPr b="1" dirty="0"/>
              <a:t>HTML</a:t>
            </a:r>
            <a:r>
              <a:rPr dirty="0"/>
              <a:t>, </a:t>
            </a:r>
            <a:r>
              <a:rPr b="1" dirty="0"/>
              <a:t>CSS</a:t>
            </a:r>
            <a:r>
              <a:rPr dirty="0"/>
              <a:t>, </a:t>
            </a:r>
            <a:r>
              <a:rPr b="1" dirty="0"/>
              <a:t>JavaScript</a:t>
            </a:r>
            <a:r>
              <a:rPr dirty="0"/>
              <a:t>, and </a:t>
            </a:r>
            <a:r>
              <a:rPr b="1" dirty="0"/>
              <a:t>Git</a:t>
            </a:r>
          </a:p>
          <a:p>
            <a:pPr lvl="1"/>
            <a:r>
              <a:rPr dirty="0"/>
              <a:t>Knowledge of package management with </a:t>
            </a:r>
            <a:r>
              <a:rPr b="1" dirty="0"/>
              <a:t>Node.js </a:t>
            </a:r>
            <a:r>
              <a:rPr dirty="0"/>
              <a:t>and </a:t>
            </a:r>
            <a:r>
              <a:rPr b="1" dirty="0"/>
              <a:t>npm</a:t>
            </a:r>
          </a:p>
          <a:p>
            <a:pPr lvl="1"/>
            <a:r>
              <a:rPr lang="en-US" b="1" dirty="0"/>
              <a:t>Node.js </a:t>
            </a:r>
            <a:r>
              <a:rPr lang="en-US" dirty="0"/>
              <a:t>and </a:t>
            </a:r>
            <a:r>
              <a:rPr lang="en-US" b="1" dirty="0"/>
              <a:t>npm </a:t>
            </a:r>
            <a:r>
              <a:rPr lang="en-US" dirty="0"/>
              <a:t>locally installed</a:t>
            </a:r>
          </a:p>
          <a:p>
            <a:pPr lvl="1"/>
            <a:r>
              <a:rPr dirty="0"/>
              <a:t>A code editor, such as </a:t>
            </a:r>
            <a:r>
              <a:rPr b="1" dirty="0">
                <a:hlinkClick r:id="rId3"/>
              </a:rPr>
              <a:t>Visual Studio Code</a:t>
            </a:r>
            <a:endParaRPr b="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 to JSX</a:t>
            </a:r>
          </a:p>
        </p:txBody>
      </p:sp>
      <p:sp>
        <p:nvSpPr>
          <p:cNvPr id="3" name="Subtitle"/>
          <p:cNvSpPr>
            <a:spLocks noGrp="1"/>
          </p:cNvSpPr>
          <p:nvPr>
            <p:ph sz="quarter" idx="10"/>
          </p:nvPr>
        </p:nvSpPr>
        <p:spPr>
          <a:xfrm>
            <a:off x="584200" y="1435100"/>
            <a:ext cx="11018838" cy="38287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JSX allows HTML (XML) and JavaScript to be combined in one file</a:t>
            </a:r>
          </a:p>
          <a:p>
            <a:pPr marL="457200" indent="-457200">
              <a:buFontTx/>
              <a:buChar char="-"/>
            </a:pPr>
            <a:r>
              <a:rPr lang="en-US" dirty="0"/>
              <a:t>Allows for faster development</a:t>
            </a:r>
          </a:p>
          <a:p>
            <a:pPr marL="457200" indent="-457200">
              <a:buFontTx/>
              <a:buChar char="-"/>
            </a:pPr>
            <a:r>
              <a:rPr lang="en-US" dirty="0"/>
              <a:t>JSX follows XML rules</a:t>
            </a:r>
          </a:p>
          <a:p>
            <a:pPr marL="914400" lvl="1" indent="-457200">
              <a:buFontTx/>
              <a:buChar char="-"/>
            </a:pPr>
            <a:r>
              <a:rPr lang="en-US" dirty="0"/>
              <a:t>All elements must be placed inside one parent element</a:t>
            </a:r>
          </a:p>
          <a:p>
            <a:pPr marL="914400" lvl="1" indent="-457200">
              <a:buFontTx/>
              <a:buChar char="-"/>
            </a:pPr>
            <a:r>
              <a:rPr lang="en-US" dirty="0"/>
              <a:t>All elements must be closed</a:t>
            </a:r>
          </a:p>
          <a:p>
            <a:pPr marL="457200" indent="-457200">
              <a:buFontTx/>
              <a:buChar char="-"/>
            </a:pPr>
            <a:r>
              <a:rPr lang="en-US" dirty="0"/>
              <a:t>Browsers do not natively support JSX</a:t>
            </a:r>
          </a:p>
          <a:p>
            <a:pPr marL="914400" lvl="1" indent="-457200">
              <a:buFontTx/>
              <a:buChar char="-"/>
            </a:pPr>
            <a:r>
              <a:rPr lang="en-US" dirty="0"/>
              <a:t>JSX must be converted to HTML and JavaScript through the build process</a:t>
            </a:r>
          </a:p>
          <a:p>
            <a:pPr marL="914400" lvl="1" indent="-457200">
              <a:buFontTx/>
              <a:buChar char="-"/>
            </a:pPr>
            <a:r>
              <a:rPr lang="en-US" dirty="0"/>
              <a:t>Several tools exist for managing this process including </a:t>
            </a:r>
            <a:r>
              <a:rPr lang="en-US" dirty="0" err="1"/>
              <a:t>Vite</a:t>
            </a:r>
            <a:r>
              <a:rPr lang="en-US" dirty="0"/>
              <a:t>, Webpack and Snowpack</a:t>
            </a:r>
          </a:p>
          <a:p>
            <a:pPr marL="1114425" lvl="2" indent="-457200">
              <a:buFontTx/>
              <a:buChar char="-"/>
            </a:pPr>
            <a:r>
              <a:rPr lang="en-US" dirty="0"/>
              <a:t>This course uses Snowpack</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Create your first component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your first component</a:t>
            </a:r>
          </a:p>
        </p:txBody>
      </p:sp>
      <p:sp>
        <p:nvSpPr>
          <p:cNvPr id="3" name="Subtitle"/>
          <p:cNvSpPr>
            <a:spLocks noGrp="1"/>
          </p:cNvSpPr>
          <p:nvPr>
            <p:ph sz="quarter" idx="10"/>
          </p:nvPr>
        </p:nvSpPr>
        <p:spPr>
          <a:xfrm>
            <a:off x="584200" y="1435100"/>
            <a:ext cx="11018838" cy="241296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a:t>
            </a:r>
            <a:r>
              <a:rPr b="1" dirty="0"/>
              <a:t>components</a:t>
            </a:r>
            <a:endParaRPr lang="en-US" b="1" dirty="0"/>
          </a:p>
          <a:p>
            <a:pPr marL="457200" indent="-457200">
              <a:buFontTx/>
              <a:buChar char="-"/>
            </a:pPr>
            <a:r>
              <a:rPr lang="en-US" dirty="0"/>
              <a:t>Components are self-contained, reusable units of UI and logic</a:t>
            </a:r>
          </a:p>
          <a:p>
            <a:pPr marL="457200" indent="-457200">
              <a:buFontTx/>
              <a:buChar char="-"/>
            </a:pPr>
            <a:r>
              <a:rPr lang="en-US" dirty="0"/>
              <a:t>React projects typically contain many components</a:t>
            </a:r>
          </a:p>
          <a:p>
            <a:pPr marL="457200" indent="-457200">
              <a:buFontTx/>
              <a:buChar char="-"/>
            </a:pPr>
            <a:r>
              <a:rPr lang="en-US" dirty="0"/>
              <a:t>While React components can be a function or a class, we will use functions in this bootcamp</a:t>
            </a:r>
            <a:endParaRPr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Components</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components</a:t>
            </a:r>
            <a:endParaRPr lang="en-US" dirty="0"/>
          </a:p>
          <a:p>
            <a:pPr marL="457200" indent="-457200">
              <a:buFontTx/>
              <a:buChar char="-"/>
            </a:pPr>
            <a:r>
              <a:rPr lang="en-US" dirty="0"/>
              <a:t>Components are reusable blocks containing both UI and logic</a:t>
            </a:r>
            <a:endParaRPr dirty="0"/>
          </a:p>
        </p:txBody>
      </p:sp>
      <p:sp>
        <p:nvSpPr>
          <p:cNvPr id="4" name="Rectangle: Rounded Corners 3">
            <a:extLst>
              <a:ext uri="{FF2B5EF4-FFF2-40B4-BE49-F238E27FC236}">
                <a16:creationId xmlns:a16="http://schemas.microsoft.com/office/drawing/2014/main" id="{F6DEDEA9-A1FB-494E-BB26-8A4E5383B315}"/>
              </a:ext>
            </a:extLst>
          </p:cNvPr>
          <p:cNvSpPr/>
          <p:nvPr/>
        </p:nvSpPr>
        <p:spPr bwMode="auto">
          <a:xfrm>
            <a:off x="1752600" y="2383052"/>
            <a:ext cx="7772400" cy="424634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2BC8ABE5-D53C-4E99-83C8-EA9490CBD530}"/>
              </a:ext>
            </a:extLst>
          </p:cNvPr>
          <p:cNvSpPr/>
          <p:nvPr/>
        </p:nvSpPr>
        <p:spPr bwMode="auto">
          <a:xfrm>
            <a:off x="6477000" y="2812312"/>
            <a:ext cx="2286000" cy="762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Cart component</a:t>
            </a:r>
          </a:p>
        </p:txBody>
      </p:sp>
      <p:sp>
        <p:nvSpPr>
          <p:cNvPr id="6" name="Rectangle: Rounded Corners 5">
            <a:extLst>
              <a:ext uri="{FF2B5EF4-FFF2-40B4-BE49-F238E27FC236}">
                <a16:creationId xmlns:a16="http://schemas.microsoft.com/office/drawing/2014/main" id="{145058B2-91DD-42A0-861D-7CC6E85A5E57}"/>
              </a:ext>
            </a:extLst>
          </p:cNvPr>
          <p:cNvSpPr/>
          <p:nvPr/>
        </p:nvSpPr>
        <p:spPr bwMode="auto">
          <a:xfrm>
            <a:off x="3048000" y="3657600"/>
            <a:ext cx="5715000" cy="25908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ProductList</a:t>
            </a:r>
            <a:r>
              <a:rPr lang="en-US" sz="2000" dirty="0">
                <a:solidFill>
                  <a:schemeClr val="tx1"/>
                </a:solidFill>
                <a:ea typeface="Segoe UI" pitchFamily="34" charset="0"/>
                <a:cs typeface="Segoe UI" pitchFamily="34" charset="0"/>
              </a:rPr>
              <a:t> component</a:t>
            </a:r>
          </a:p>
        </p:txBody>
      </p:sp>
      <p:sp>
        <p:nvSpPr>
          <p:cNvPr id="10" name="Rectangle: Rounded Corners 9">
            <a:extLst>
              <a:ext uri="{FF2B5EF4-FFF2-40B4-BE49-F238E27FC236}">
                <a16:creationId xmlns:a16="http://schemas.microsoft.com/office/drawing/2014/main" id="{011018A3-87D6-4500-A017-E5F6A8E86AD2}"/>
              </a:ext>
            </a:extLst>
          </p:cNvPr>
          <p:cNvSpPr/>
          <p:nvPr/>
        </p:nvSpPr>
        <p:spPr bwMode="auto">
          <a:xfrm>
            <a:off x="3505200" y="5155418"/>
            <a:ext cx="3200400" cy="762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2" name="Rectangle: Rounded Corners 11">
            <a:extLst>
              <a:ext uri="{FF2B5EF4-FFF2-40B4-BE49-F238E27FC236}">
                <a16:creationId xmlns:a16="http://schemas.microsoft.com/office/drawing/2014/main" id="{0ADFAE23-42D1-406D-A775-5144D87010DA}"/>
              </a:ext>
            </a:extLst>
          </p:cNvPr>
          <p:cNvSpPr/>
          <p:nvPr/>
        </p:nvSpPr>
        <p:spPr bwMode="auto">
          <a:xfrm>
            <a:off x="3505200" y="4343400"/>
            <a:ext cx="3200400" cy="762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The core component</a:t>
            </a:r>
          </a:p>
        </p:txBody>
      </p:sp>
      <p:sp>
        <p:nvSpPr>
          <p:cNvPr id="3" name="Subtitle"/>
          <p:cNvSpPr>
            <a:spLocks noGrp="1"/>
          </p:cNvSpPr>
          <p:nvPr>
            <p:ph sz="quarter" idx="10"/>
          </p:nvPr>
        </p:nvSpPr>
        <p:spPr>
          <a:xfrm>
            <a:off x="584200" y="1435100"/>
            <a:ext cx="11018838"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Many React projects start with one core component called </a:t>
            </a:r>
            <a:r>
              <a:rPr lang="en-US" b="1" dirty="0"/>
              <a:t>App</a:t>
            </a:r>
            <a:endParaRPr dirty="0"/>
          </a:p>
        </p:txBody>
      </p:sp>
      <p:sp>
        <p:nvSpPr>
          <p:cNvPr id="5" name="New shape"/>
          <p:cNvSpPr/>
          <p:nvPr/>
        </p:nvSpPr>
        <p:spPr>
          <a:xfrm>
            <a:off x="3048000" y="2780030"/>
            <a:ext cx="6324600" cy="35255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import</a:t>
            </a:r>
            <a:r>
              <a:rPr sz="1800" dirty="0">
                <a:solidFill>
                  <a:srgbClr val="000000"/>
                </a:solidFill>
                <a:latin typeface="Consolas" panose="020B0609020204030204" pitchFamily="49" charset="0"/>
              </a:rPr>
              <a:t> React from </a:t>
            </a:r>
            <a:r>
              <a:rPr sz="1800" dirty="0">
                <a:solidFill>
                  <a:srgbClr val="A31515"/>
                </a:solidFill>
                <a:latin typeface="Consolas" panose="020B0609020204030204" pitchFamily="49" charset="0"/>
              </a:rPr>
              <a:t>'react'</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function</a:t>
            </a:r>
            <a:r>
              <a:rPr sz="1800" dirty="0">
                <a:solidFill>
                  <a:srgbClr val="000000"/>
                </a:solidFill>
                <a:latin typeface="Consolas" panose="020B0609020204030204" pitchFamily="49" charset="0"/>
              </a:rPr>
              <a:t> App()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return</a:t>
            </a: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&lt;h1&gt;Recipe Manager&lt;/h1&gt;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export</a:t>
            </a: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default</a:t>
            </a:r>
            <a:r>
              <a:rPr sz="1800" dirty="0">
                <a:solidFill>
                  <a:srgbClr val="000000"/>
                </a:solidFill>
                <a:latin typeface="Consolas" panose="020B0609020204030204" pitchFamily="49" charset="0"/>
              </a:rPr>
              <a:t> App;</a:t>
            </a:r>
          </a:p>
        </p:txBody>
      </p:sp>
      <p:sp>
        <p:nvSpPr>
          <p:cNvPr id="6" name="New shape"/>
          <p:cNvSpPr/>
          <p:nvPr/>
        </p:nvSpPr>
        <p:spPr>
          <a:xfrm>
            <a:off x="3048000" y="2414270"/>
            <a:ext cx="6324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0D45-96EC-AA7A-09D2-C1B4F3F05ACB}"/>
              </a:ext>
            </a:extLst>
          </p:cNvPr>
          <p:cNvSpPr>
            <a:spLocks noGrp="1"/>
          </p:cNvSpPr>
          <p:nvPr>
            <p:ph type="title"/>
          </p:nvPr>
        </p:nvSpPr>
        <p:spPr/>
        <p:txBody>
          <a:bodyPr/>
          <a:lstStyle/>
          <a:p>
            <a:r>
              <a:rPr lang="en-US" dirty="0"/>
              <a:t>Class VS Functional Components</a:t>
            </a:r>
          </a:p>
        </p:txBody>
      </p:sp>
      <p:sp>
        <p:nvSpPr>
          <p:cNvPr id="3" name="Content Placeholder 2">
            <a:extLst>
              <a:ext uri="{FF2B5EF4-FFF2-40B4-BE49-F238E27FC236}">
                <a16:creationId xmlns:a16="http://schemas.microsoft.com/office/drawing/2014/main" id="{C70FBD4D-D02F-B3D0-8899-AB993F57ABC9}"/>
              </a:ext>
            </a:extLst>
          </p:cNvPr>
          <p:cNvSpPr>
            <a:spLocks noGrp="1"/>
          </p:cNvSpPr>
          <p:nvPr>
            <p:ph sz="quarter" idx="10"/>
          </p:nvPr>
        </p:nvSpPr>
        <p:spPr>
          <a:xfrm>
            <a:off x="584200" y="1435100"/>
            <a:ext cx="11018838" cy="2326791"/>
          </a:xfrm>
        </p:spPr>
        <p:txBody>
          <a:bodyPr/>
          <a:lstStyle/>
          <a:p>
            <a:r>
              <a:rPr lang="en-US" dirty="0"/>
              <a:t>Components can either be created using the class based approach or a functional approach.</a:t>
            </a:r>
          </a:p>
          <a:p>
            <a:r>
              <a:rPr lang="en-US" dirty="0"/>
              <a:t>Class components are simple classes (made up of multiple functions that add functionality to the application).</a:t>
            </a:r>
          </a:p>
          <a:p>
            <a:endParaRPr lang="en-US" dirty="0"/>
          </a:p>
        </p:txBody>
      </p:sp>
      <p:pic>
        <p:nvPicPr>
          <p:cNvPr id="5" name="Picture 4">
            <a:extLst>
              <a:ext uri="{FF2B5EF4-FFF2-40B4-BE49-F238E27FC236}">
                <a16:creationId xmlns:a16="http://schemas.microsoft.com/office/drawing/2014/main" id="{EA55932C-C28B-1952-91C2-D3746657EC28}"/>
              </a:ext>
            </a:extLst>
          </p:cNvPr>
          <p:cNvPicPr>
            <a:picLocks noChangeAspect="1"/>
          </p:cNvPicPr>
          <p:nvPr/>
        </p:nvPicPr>
        <p:blipFill>
          <a:blip r:embed="rId3"/>
          <a:stretch>
            <a:fillRect/>
          </a:stretch>
        </p:blipFill>
        <p:spPr>
          <a:xfrm>
            <a:off x="253979" y="3172994"/>
            <a:ext cx="11679280" cy="2219635"/>
          </a:xfrm>
          <a:prstGeom prst="rect">
            <a:avLst/>
          </a:prstGeom>
        </p:spPr>
      </p:pic>
      <p:pic>
        <p:nvPicPr>
          <p:cNvPr id="7" name="Picture 6">
            <a:extLst>
              <a:ext uri="{FF2B5EF4-FFF2-40B4-BE49-F238E27FC236}">
                <a16:creationId xmlns:a16="http://schemas.microsoft.com/office/drawing/2014/main" id="{3674468B-88C9-3FD2-C27C-8D28976B7D96}"/>
              </a:ext>
            </a:extLst>
          </p:cNvPr>
          <p:cNvPicPr>
            <a:picLocks noChangeAspect="1"/>
          </p:cNvPicPr>
          <p:nvPr/>
        </p:nvPicPr>
        <p:blipFill>
          <a:blip r:embed="rId4"/>
          <a:stretch>
            <a:fillRect/>
          </a:stretch>
        </p:blipFill>
        <p:spPr>
          <a:xfrm>
            <a:off x="304800" y="5257598"/>
            <a:ext cx="11326806" cy="1448002"/>
          </a:xfrm>
          <a:prstGeom prst="rect">
            <a:avLst/>
          </a:prstGeom>
        </p:spPr>
      </p:pic>
    </p:spTree>
    <p:extLst>
      <p:ext uri="{BB962C8B-B14F-4D97-AF65-F5344CB8AC3E}">
        <p14:creationId xmlns:p14="http://schemas.microsoft.com/office/powerpoint/2010/main" val="33907449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4919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your first component</a:t>
            </a:r>
          </a:p>
        </p:txBody>
      </p:sp>
    </p:spTree>
    <p:extLst>
      <p:ext uri="{BB962C8B-B14F-4D97-AF65-F5344CB8AC3E}">
        <p14:creationId xmlns:p14="http://schemas.microsoft.com/office/powerpoint/2010/main" val="9642876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Display dynamic data</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Display dynamic data</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display dynamic data</a:t>
            </a:r>
            <a:r>
              <a:rPr lang="en-US" dirty="0"/>
              <a:t> contained inside JavaScript,</a:t>
            </a:r>
          </a:p>
          <a:p>
            <a:r>
              <a:rPr dirty="0"/>
              <a:t>use the syntax </a:t>
            </a:r>
            <a:r>
              <a:rPr dirty="0">
                <a:latin typeface="Consolas" panose="020B0609020204030204" pitchFamily="49" charset="0"/>
              </a:rPr>
              <a:t>{ }</a:t>
            </a:r>
            <a:r>
              <a:rPr dirty="0"/>
              <a:t>, sometimes called </a:t>
            </a:r>
            <a:r>
              <a:rPr i="1" dirty="0"/>
              <a:t>handlebars</a:t>
            </a:r>
            <a:r>
              <a:rPr dirty="0"/>
              <a:t>.</a:t>
            </a:r>
          </a:p>
        </p:txBody>
      </p:sp>
      <p:sp>
        <p:nvSpPr>
          <p:cNvPr id="4" name="New shape"/>
          <p:cNvSpPr/>
          <p:nvPr/>
        </p:nvSpPr>
        <p:spPr>
          <a:xfrm>
            <a:off x="609600" y="4251525"/>
            <a:ext cx="10972800" cy="100925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800">
                <a:solidFill>
                  <a:srgbClr val="000000"/>
                </a:solidFill>
                <a:latin typeface="Consolas" panose="020B0609020204030204" pitchFamily="49" charset="0"/>
              </a:rPr>
              <a:t>&lt;div&gt;{ Date.now() }&lt;/div&gt;</a:t>
            </a:r>
          </a:p>
        </p:txBody>
      </p:sp>
      <p:sp>
        <p:nvSpPr>
          <p:cNvPr id="5" name="New shape"/>
          <p:cNvSpPr/>
          <p:nvPr/>
        </p:nvSpPr>
        <p:spPr>
          <a:xfrm>
            <a:off x="609600" y="396494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Display dynamic data</a:t>
            </a:r>
          </a:p>
        </p:txBody>
      </p:sp>
    </p:spTree>
    <p:extLst>
      <p:ext uri="{BB962C8B-B14F-4D97-AF65-F5344CB8AC3E}">
        <p14:creationId xmlns:p14="http://schemas.microsoft.com/office/powerpoint/2010/main" val="1766769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523768"/>
          </a:xfrm>
        </p:spPr>
        <p:txBody>
          <a:bodyPr anchor="t"/>
          <a:lstStyle>
            <a:lvl1pPr marL="231775" indent="-231775">
              <a:spcAft>
                <a:spcPts val="600"/>
              </a:spcAft>
              <a:buFont typeface="Wingdings" panose="05000000000000000000" pitchFamily="2" charset="2"/>
              <a:buChar char=""/>
              <a:defRPr/>
            </a:lvl1pPr>
          </a:lstStyle>
          <a:p>
            <a:pPr lvl="1"/>
            <a:r>
              <a:rPr lang="en-US" dirty="0"/>
              <a:t>Explore React and JSX</a:t>
            </a:r>
          </a:p>
          <a:p>
            <a:pPr lvl="1"/>
            <a:r>
              <a:rPr dirty="0"/>
              <a:t>Install React</a:t>
            </a:r>
            <a:r>
              <a:rPr lang="en-US" dirty="0"/>
              <a:t> and create a project</a:t>
            </a:r>
            <a:endParaRPr dirty="0"/>
          </a:p>
          <a:p>
            <a:pPr lvl="1"/>
            <a:r>
              <a:rPr lang="en-US" dirty="0"/>
              <a:t>Create a React component and dynamically display data</a:t>
            </a:r>
          </a:p>
          <a:p>
            <a:pPr lvl="1"/>
            <a:r>
              <a:rPr lang="en-US" dirty="0"/>
              <a:t>Apply style to a React component</a:t>
            </a:r>
          </a:p>
          <a:p>
            <a:pPr lvl="1"/>
            <a:r>
              <a:rPr lang="en-US" dirty="0"/>
              <a:t>Optimize Components</a:t>
            </a:r>
          </a:p>
          <a:p>
            <a:pPr lvl="1"/>
            <a:r>
              <a:rPr lang="en-US" dirty="0"/>
              <a:t>Learn about Props  &amp; their integration with components.</a:t>
            </a:r>
          </a:p>
          <a:p>
            <a:pPr lvl="1"/>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RecipeTitle component</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our example, we'll create a component for the title of a recipe.</a:t>
            </a:r>
          </a:p>
        </p:txBody>
      </p:sp>
      <p:sp>
        <p:nvSpPr>
          <p:cNvPr id="5" name="New shape"/>
          <p:cNvSpPr/>
          <p:nvPr/>
        </p:nvSpPr>
        <p:spPr>
          <a:xfrm>
            <a:off x="1943101" y="2186287"/>
            <a:ext cx="7696200" cy="4631717"/>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400" dirty="0">
                <a:solidFill>
                  <a:srgbClr val="000000"/>
                </a:solidFill>
                <a:latin typeface="Consolas" panose="020B0609020204030204" pitchFamily="49" charset="0"/>
              </a:rPr>
              <a:t>import React from 'react';</a:t>
            </a:r>
            <a:br>
              <a:rPr sz="2400" dirty="0">
                <a:solidFill>
                  <a:srgbClr val="000000"/>
                </a:solidFill>
                <a:latin typeface="Consolas" panose="020B0609020204030204" pitchFamily="49" charset="0"/>
              </a:rPr>
            </a:b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function </a:t>
            </a:r>
            <a:r>
              <a:rPr sz="2400" dirty="0" err="1">
                <a:solidFill>
                  <a:srgbClr val="000000"/>
                </a:solidFill>
                <a:latin typeface="Consolas" panose="020B0609020204030204" pitchFamily="49" charset="0"/>
              </a:rPr>
              <a:t>RecipeTitle</a:t>
            </a:r>
            <a:r>
              <a:rPr sz="2400" dirty="0">
                <a:solidFill>
                  <a:srgbClr val="000000"/>
                </a:solidFill>
                <a:latin typeface="Consolas" panose="020B0609020204030204" pitchFamily="49" charset="0"/>
              </a:rPr>
              <a:t>() {</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const title = 'Mashed potatoes';</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return (</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&lt;h2&gt;{ title }&lt;/h2&gt;</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    )</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a:t>
            </a:r>
            <a:br>
              <a:rPr sz="2400" dirty="0">
                <a:solidFill>
                  <a:srgbClr val="000000"/>
                </a:solidFill>
                <a:latin typeface="Consolas" panose="020B0609020204030204" pitchFamily="49" charset="0"/>
              </a:rPr>
            </a:br>
            <a:r>
              <a:rPr sz="2400" dirty="0">
                <a:solidFill>
                  <a:srgbClr val="000000"/>
                </a:solidFill>
                <a:latin typeface="Consolas" panose="020B0609020204030204" pitchFamily="49" charset="0"/>
              </a:rPr>
              <a:t>export default </a:t>
            </a:r>
            <a:r>
              <a:rPr sz="2400" dirty="0" err="1">
                <a:solidFill>
                  <a:srgbClr val="000000"/>
                </a:solidFill>
                <a:latin typeface="Consolas" panose="020B0609020204030204" pitchFamily="49" charset="0"/>
              </a:rPr>
              <a:t>RecipeTitle</a:t>
            </a:r>
            <a:r>
              <a:rPr sz="2400" dirty="0">
                <a:solidFill>
                  <a:srgbClr val="000000"/>
                </a:solidFill>
                <a:latin typeface="Consolas" panose="020B0609020204030204" pitchFamily="49" charset="0"/>
              </a:rPr>
              <a:t>;</a:t>
            </a:r>
          </a:p>
        </p:txBody>
      </p:sp>
      <p:sp>
        <p:nvSpPr>
          <p:cNvPr id="6" name="New shape"/>
          <p:cNvSpPr/>
          <p:nvPr/>
        </p:nvSpPr>
        <p:spPr>
          <a:xfrm>
            <a:off x="1943100" y="1861820"/>
            <a:ext cx="7696199" cy="369332"/>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Notice that we create a constant named title.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JSX?</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A combination of JavaScript and XML</a:t>
            </a:r>
          </a:p>
          <a:p>
            <a:pPr lvl="1" indent="-457200">
              <a:spcAft>
                <a:spcPct val="15000"/>
              </a:spcAft>
              <a:buAutoNum type="alphaUcPeriod"/>
            </a:pPr>
            <a:r>
              <a:rPr sz="2500">
                <a:solidFill>
                  <a:srgbClr val="000000"/>
                </a:solidFill>
              </a:rPr>
              <a:t>A new version of JavaScript</a:t>
            </a:r>
          </a:p>
          <a:p>
            <a:pPr lvl="1" indent="-457200">
              <a:spcAft>
                <a:spcPct val="15000"/>
              </a:spcAft>
              <a:buAutoNum type="alphaUcPeriod"/>
            </a:pPr>
            <a:r>
              <a:rPr sz="2500">
                <a:solidFill>
                  <a:srgbClr val="000000"/>
                </a:solidFill>
              </a:rPr>
              <a:t>The output of a React project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JSX?</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A combination of JavaScript and XML</a:t>
            </a:r>
          </a:p>
          <a:p>
            <a:pPr lvl="1" indent="-457200">
              <a:spcAft>
                <a:spcPct val="15000"/>
              </a:spcAft>
              <a:buAutoNum type="alphaUcPeriod"/>
            </a:pPr>
            <a:r>
              <a:rPr sz="2500">
                <a:solidFill>
                  <a:srgbClr val="000000"/>
                </a:solidFill>
              </a:rPr>
              <a:t>A new version of JavaScript</a:t>
            </a:r>
          </a:p>
          <a:p>
            <a:pPr lvl="1" indent="-457200">
              <a:spcAft>
                <a:spcPct val="15000"/>
              </a:spcAft>
              <a:buAutoNum type="alphaUcPeriod"/>
            </a:pPr>
            <a:r>
              <a:rPr sz="2500">
                <a:solidFill>
                  <a:srgbClr val="000000"/>
                </a:solidFill>
              </a:rPr>
              <a:t>The output of a React project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Why would you use JSX to create a React application?</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JSX is the only supported method for creating React applications.</a:t>
            </a:r>
          </a:p>
          <a:p>
            <a:pPr lvl="1" indent="-457200">
              <a:spcAft>
                <a:spcPct val="15000"/>
              </a:spcAft>
              <a:buAutoNum type="alphaUcPeriod"/>
            </a:pPr>
            <a:r>
              <a:rPr sz="2500">
                <a:solidFill>
                  <a:srgbClr val="000000"/>
                </a:solidFill>
              </a:rPr>
              <a:t>JSX allows for good code management. It injects the necessary logic with your HTML.</a:t>
            </a:r>
          </a:p>
          <a:p>
            <a:pPr lvl="1" indent="-457200">
              <a:spcAft>
                <a:spcPct val="15000"/>
              </a:spcAft>
              <a:buAutoNum type="alphaUcPeriod"/>
            </a:pPr>
            <a:r>
              <a:rPr sz="2500">
                <a:solidFill>
                  <a:srgbClr val="000000"/>
                </a:solidFill>
              </a:rPr>
              <a:t>JSX is supported by all browsers.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Why would you use JSX to create a React application?</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JSX is the only supported method for creating React applications.</a:t>
            </a:r>
          </a:p>
          <a:p>
            <a:pPr lvl="1" indent="-457200">
              <a:spcAft>
                <a:spcPct val="15000"/>
              </a:spcAft>
              <a:buAutoNum type="alphaUcPeriod"/>
            </a:pPr>
            <a:r>
              <a:rPr sz="2500" b="1">
                <a:solidFill>
                  <a:srgbClr val="000000"/>
                </a:solidFill>
                <a:highlight>
                  <a:srgbClr val="F0F788"/>
                </a:highlight>
              </a:rPr>
              <a:t>JSX allows for good code management. It injects the necessary logic with your HTML.</a:t>
            </a:r>
          </a:p>
          <a:p>
            <a:pPr lvl="1" indent="-457200">
              <a:spcAft>
                <a:spcPct val="15000"/>
              </a:spcAft>
              <a:buAutoNum type="alphaUcPeriod"/>
            </a:pPr>
            <a:r>
              <a:rPr sz="2500">
                <a:solidFill>
                  <a:srgbClr val="000000"/>
                </a:solidFill>
              </a:rPr>
              <a:t>JSX is supported by all browsers.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purpose of a bundler in web development?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To generate JSX</a:t>
            </a:r>
          </a:p>
          <a:p>
            <a:pPr lvl="1" indent="-457200">
              <a:spcAft>
                <a:spcPct val="15000"/>
              </a:spcAft>
              <a:buAutoNum type="alphaUcPeriod"/>
            </a:pPr>
            <a:r>
              <a:rPr sz="2500">
                <a:solidFill>
                  <a:srgbClr val="000000"/>
                </a:solidFill>
              </a:rPr>
              <a:t>To convert JSX and other resources into JavaScript</a:t>
            </a:r>
          </a:p>
          <a:p>
            <a:pPr lvl="1" indent="-457200">
              <a:spcAft>
                <a:spcPct val="15000"/>
              </a:spcAft>
              <a:buAutoNum type="alphaUcPeriod"/>
            </a:pPr>
            <a:r>
              <a:rPr sz="2500">
                <a:solidFill>
                  <a:srgbClr val="000000"/>
                </a:solidFill>
              </a:rPr>
              <a:t>To bootstrap an application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purpose of a bundler in web development?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To generate JSX</a:t>
            </a:r>
          </a:p>
          <a:p>
            <a:pPr lvl="1" indent="-457200">
              <a:spcAft>
                <a:spcPct val="15000"/>
              </a:spcAft>
              <a:buAutoNum type="alphaUcPeriod"/>
            </a:pPr>
            <a:r>
              <a:rPr sz="2500" b="1">
                <a:solidFill>
                  <a:srgbClr val="000000"/>
                </a:solidFill>
                <a:highlight>
                  <a:srgbClr val="F0F788"/>
                </a:highlight>
              </a:rPr>
              <a:t>To convert JSX and other resources into JavaScript</a:t>
            </a:r>
          </a:p>
          <a:p>
            <a:pPr lvl="1" indent="-457200">
              <a:spcAft>
                <a:spcPct val="15000"/>
              </a:spcAft>
              <a:buAutoNum type="alphaUcPeriod"/>
            </a:pPr>
            <a:r>
              <a:rPr sz="2500">
                <a:solidFill>
                  <a:srgbClr val="000000"/>
                </a:solidFill>
              </a:rPr>
              <a:t>To bootstrap an application</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1A145-3840-1866-CEEF-2F1C8F68ABD1}"/>
              </a:ext>
            </a:extLst>
          </p:cNvPr>
          <p:cNvSpPr>
            <a:spLocks noGrp="1"/>
          </p:cNvSpPr>
          <p:nvPr>
            <p:ph type="title"/>
          </p:nvPr>
        </p:nvSpPr>
        <p:spPr/>
        <p:txBody>
          <a:bodyPr/>
          <a:lstStyle/>
          <a:p>
            <a:r>
              <a:rPr lang="en-US" dirty="0"/>
              <a:t>Props  || Properties</a:t>
            </a:r>
          </a:p>
        </p:txBody>
      </p:sp>
    </p:spTree>
    <p:extLst>
      <p:ext uri="{BB962C8B-B14F-4D97-AF65-F5344CB8AC3E}">
        <p14:creationId xmlns:p14="http://schemas.microsoft.com/office/powerpoint/2010/main" val="305381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Introduction to React and JSX</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React is the most popular front-end JavaScript framework.</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Understand the core concepts of React.</a:t>
            </a:r>
          </a:p>
          <a:p>
            <a:pPr marL="635000" indent="-365760">
              <a:spcBef>
                <a:spcPct val="20000"/>
              </a:spcBef>
              <a:spcAft>
                <a:spcPct val="20000"/>
              </a:spcAft>
              <a:buChar char="•"/>
            </a:pPr>
            <a:r>
              <a:rPr sz="1800">
                <a:solidFill>
                  <a:srgbClr val="000000"/>
                </a:solidFill>
              </a:rPr>
              <a:t>Create a React application.</a:t>
            </a:r>
          </a:p>
          <a:p>
            <a:pPr marL="635000" indent="-365760">
              <a:spcBef>
                <a:spcPct val="20000"/>
              </a:spcBef>
              <a:spcAft>
                <a:spcPct val="20000"/>
              </a:spcAft>
              <a:buChar char="•"/>
            </a:pPr>
            <a:r>
              <a:rPr sz="1800">
                <a:solidFill>
                  <a:srgbClr val="000000"/>
                </a:solidFill>
              </a:rPr>
              <a:t>Create a component.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887EF5-8AD2-A2E6-E528-B2CE2D185A02}"/>
              </a:ext>
            </a:extLst>
          </p:cNvPr>
          <p:cNvSpPr>
            <a:spLocks noGrp="1"/>
          </p:cNvSpPr>
          <p:nvPr>
            <p:ph type="title"/>
          </p:nvPr>
        </p:nvSpPr>
        <p:spPr/>
        <p:txBody>
          <a:bodyPr/>
          <a:lstStyle/>
          <a:p>
            <a:r>
              <a:rPr lang="en-US" dirty="0"/>
              <a:t>Let’s Build Something</a:t>
            </a:r>
          </a:p>
        </p:txBody>
      </p:sp>
      <p:sp>
        <p:nvSpPr>
          <p:cNvPr id="5" name="Text Placeholder 4">
            <a:extLst>
              <a:ext uri="{FF2B5EF4-FFF2-40B4-BE49-F238E27FC236}">
                <a16:creationId xmlns:a16="http://schemas.microsoft.com/office/drawing/2014/main" id="{DAC96502-A80D-C823-1D53-FD4179CE3943}"/>
              </a:ext>
            </a:extLst>
          </p:cNvPr>
          <p:cNvSpPr>
            <a:spLocks noGrp="1"/>
          </p:cNvSpPr>
          <p:nvPr>
            <p:ph type="body" sz="quarter" idx="13"/>
          </p:nvPr>
        </p:nvSpPr>
        <p:spPr>
          <a:xfrm>
            <a:off x="0" y="1227404"/>
            <a:ext cx="3886200" cy="753796"/>
          </a:xfrm>
        </p:spPr>
        <p:txBody>
          <a:bodyPr/>
          <a:lstStyle/>
          <a:p>
            <a:r>
              <a:rPr lang="en-US" dirty="0"/>
              <a:t>Component &amp; Prop Exercise</a:t>
            </a:r>
          </a:p>
        </p:txBody>
      </p:sp>
      <p:sp>
        <p:nvSpPr>
          <p:cNvPr id="4" name="Text Placeholder 3">
            <a:extLst>
              <a:ext uri="{FF2B5EF4-FFF2-40B4-BE49-F238E27FC236}">
                <a16:creationId xmlns:a16="http://schemas.microsoft.com/office/drawing/2014/main" id="{F3114D76-F642-C033-836D-E531011521B3}"/>
              </a:ext>
            </a:extLst>
          </p:cNvPr>
          <p:cNvSpPr>
            <a:spLocks noGrp="1"/>
          </p:cNvSpPr>
          <p:nvPr>
            <p:ph type="body" sz="quarter" idx="10"/>
          </p:nvPr>
        </p:nvSpPr>
        <p:spPr>
          <a:xfrm>
            <a:off x="457200" y="2057400"/>
            <a:ext cx="11018520" cy="2880789"/>
          </a:xfrm>
        </p:spPr>
        <p:txBody>
          <a:bodyPr/>
          <a:lstStyle/>
          <a:p>
            <a:pPr marL="457200" indent="-457200">
              <a:buFont typeface="+mj-lt"/>
              <a:buAutoNum type="arabicPeriod"/>
            </a:pPr>
            <a:r>
              <a:rPr lang="en-US" dirty="0"/>
              <a:t>Create a component that displays message on the screen. Message should be passed in as a prop to the component.</a:t>
            </a:r>
          </a:p>
          <a:p>
            <a:pPr marL="457200" indent="-457200">
              <a:buFont typeface="+mj-lt"/>
              <a:buAutoNum type="arabicPeriod"/>
            </a:pPr>
            <a:r>
              <a:rPr lang="en-US" dirty="0"/>
              <a:t>Create a component that displays an image. The image URL should be passed in as a prop to the component.</a:t>
            </a:r>
          </a:p>
          <a:p>
            <a:pPr algn="ctr"/>
            <a:r>
              <a:rPr lang="en-US" dirty="0"/>
              <a:t>HINT: </a:t>
            </a:r>
            <a:r>
              <a:rPr lang="de-DE" dirty="0"/>
              <a:t>&lt;img src={src} alt="An image" /&gt;</a:t>
            </a:r>
            <a:endParaRPr lang="en-US" dirty="0"/>
          </a:p>
          <a:p>
            <a:pPr marL="457200" indent="-457200">
              <a:buFont typeface="+mj-lt"/>
              <a:buAutoNum type="arabicPeriod" startAt="3"/>
            </a:pPr>
            <a:r>
              <a:rPr lang="en-US" dirty="0"/>
              <a:t>Generate Component to according to following props:</a:t>
            </a:r>
          </a:p>
          <a:p>
            <a:pPr marL="457200" indent="-457200">
              <a:buFont typeface="+mj-lt"/>
              <a:buAutoNum type="arabicPeriod" startAt="3"/>
            </a:pPr>
            <a:endParaRPr lang="en-US" dirty="0"/>
          </a:p>
        </p:txBody>
      </p:sp>
      <p:pic>
        <p:nvPicPr>
          <p:cNvPr id="8" name="Picture 7">
            <a:extLst>
              <a:ext uri="{FF2B5EF4-FFF2-40B4-BE49-F238E27FC236}">
                <a16:creationId xmlns:a16="http://schemas.microsoft.com/office/drawing/2014/main" id="{F7E9868E-60C3-7944-BEE5-2504DF70A959}"/>
              </a:ext>
            </a:extLst>
          </p:cNvPr>
          <p:cNvPicPr>
            <a:picLocks noChangeAspect="1"/>
          </p:cNvPicPr>
          <p:nvPr/>
        </p:nvPicPr>
        <p:blipFill rotWithShape="1">
          <a:blip r:embed="rId3"/>
          <a:srcRect t="22067" r="12774" b="24339"/>
          <a:stretch/>
        </p:blipFill>
        <p:spPr>
          <a:xfrm>
            <a:off x="566803" y="4572000"/>
            <a:ext cx="10634597" cy="1905000"/>
          </a:xfrm>
          <a:prstGeom prst="rect">
            <a:avLst/>
          </a:prstGeom>
        </p:spPr>
      </p:pic>
    </p:spTree>
    <p:extLst>
      <p:ext uri="{BB962C8B-B14F-4D97-AF65-F5344CB8AC3E}">
        <p14:creationId xmlns:p14="http://schemas.microsoft.com/office/powerpoint/2010/main" val="5848635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 to React</a:t>
            </a:r>
          </a:p>
        </p:txBody>
      </p:sp>
      <p:sp>
        <p:nvSpPr>
          <p:cNvPr id="3" name="Subtitle"/>
          <p:cNvSpPr>
            <a:spLocks noGrp="1"/>
          </p:cNvSpPr>
          <p:nvPr>
            <p:ph sz="quarter" idx="10"/>
          </p:nvPr>
        </p:nvSpPr>
        <p:spPr>
          <a:xfrm>
            <a:off x="584200" y="1435100"/>
            <a:ext cx="11018838" cy="235141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is an open-source </a:t>
            </a:r>
            <a:r>
              <a:rPr lang="en-US" dirty="0"/>
              <a:t>front-end </a:t>
            </a:r>
            <a:r>
              <a:rPr dirty="0"/>
              <a:t>framework</a:t>
            </a:r>
            <a:endParaRPr lang="en-US" dirty="0"/>
          </a:p>
          <a:p>
            <a:pPr marL="457200" indent="-457200">
              <a:buFontTx/>
              <a:buChar char="-"/>
            </a:pPr>
            <a:r>
              <a:rPr lang="en-US" dirty="0"/>
              <a:t>Develops Single Page Web Application</a:t>
            </a:r>
          </a:p>
          <a:p>
            <a:pPr marL="457200" indent="-457200">
              <a:buFontTx/>
              <a:buChar char="-"/>
            </a:pPr>
            <a:r>
              <a:rPr lang="en-US" dirty="0"/>
              <a:t>React introduces JSX, or JavaScript XML</a:t>
            </a:r>
          </a:p>
          <a:p>
            <a:pPr marL="914400" lvl="1" indent="-457200">
              <a:buFontTx/>
              <a:buChar char="-"/>
            </a:pPr>
            <a:r>
              <a:rPr lang="en-US" dirty="0"/>
              <a:t>JSX can be used to create React components</a:t>
            </a:r>
          </a:p>
          <a:p>
            <a:pPr marL="457200" indent="-457200">
              <a:buFontTx/>
              <a:buChar char="-"/>
            </a:pPr>
            <a:r>
              <a:rPr lang="en-US" dirty="0"/>
              <a:t>Today you will create a page to display recipe titles </a:t>
            </a:r>
            <a:r>
              <a:rPr lang="en-US" dirty="0">
                <a:sym typeface="Wingdings" panose="05000000000000000000" pitchFamily="2" charset="2"/>
              </a:rPr>
              <a:t></a:t>
            </a:r>
            <a:endParaRP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a starter project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React app structure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The application host</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Every React app will contain an HTML file to host the app</a:t>
            </a:r>
          </a:p>
          <a:p>
            <a:pPr marL="457200" indent="-457200">
              <a:buFontTx/>
              <a:buChar char="-"/>
            </a:pPr>
            <a:r>
              <a:rPr lang="en-US" dirty="0"/>
              <a:t>Note the </a:t>
            </a:r>
            <a:r>
              <a:rPr lang="en-US" b="1" dirty="0">
                <a:latin typeface="Consolas" panose="020B0609020204030204" pitchFamily="49" charset="0"/>
              </a:rPr>
              <a:t>div</a:t>
            </a:r>
            <a:r>
              <a:rPr lang="en-US" dirty="0"/>
              <a:t> element with the id </a:t>
            </a:r>
            <a:r>
              <a:rPr lang="en-US" b="1" dirty="0">
                <a:latin typeface="Consolas" panose="020B0609020204030204" pitchFamily="49" charset="0"/>
              </a:rPr>
              <a:t>app</a:t>
            </a:r>
          </a:p>
        </p:txBody>
      </p:sp>
      <p:sp>
        <p:nvSpPr>
          <p:cNvPr id="5" name="New shape"/>
          <p:cNvSpPr/>
          <p:nvPr/>
        </p:nvSpPr>
        <p:spPr>
          <a:xfrm>
            <a:off x="2133600" y="2925445"/>
            <a:ext cx="7543800" cy="328295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&lt;!DOCTYPE html&gt;</a:t>
            </a:r>
            <a:br>
              <a:rPr sz="1800" dirty="0">
                <a:solidFill>
                  <a:srgbClr val="0000FF"/>
                </a:solidFill>
                <a:latin typeface="Consolas" panose="020B0609020204030204" pitchFamily="49" charset="0"/>
              </a:rPr>
            </a:br>
            <a:r>
              <a:rPr sz="1800" dirty="0">
                <a:solidFill>
                  <a:srgbClr val="000000"/>
                </a:solidFill>
                <a:latin typeface="Consolas" panose="020B0609020204030204" pitchFamily="49" charset="0"/>
              </a:rPr>
              <a:t>&lt;html lang=</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en</a:t>
            </a:r>
            <a:r>
              <a:rPr sz="1800" dirty="0">
                <a:solidFill>
                  <a:srgbClr val="A31515"/>
                </a:solidFill>
                <a:latin typeface="Consolas" panose="020B0609020204030204" pitchFamily="49" charset="0"/>
              </a:rPr>
              <a:t>"</a:t>
            </a:r>
            <a:r>
              <a:rPr sz="1800" dirty="0">
                <a:solidFill>
                  <a:srgbClr val="000000"/>
                </a:solidFill>
                <a:latin typeface="Consolas" panose="020B0609020204030204" pitchFamily="49" charset="0"/>
              </a:rPr>
              <a: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&lt;title&gt;Recipes&lt;/title&gt;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&lt;div id=</a:t>
            </a:r>
            <a:r>
              <a:rPr sz="1800" dirty="0">
                <a:solidFill>
                  <a:srgbClr val="A31515"/>
                </a:solidFill>
                <a:latin typeface="Consolas" panose="020B0609020204030204" pitchFamily="49" charset="0"/>
              </a:rPr>
              <a:t>"app"</a:t>
            </a:r>
            <a:r>
              <a:rPr sz="1800" dirty="0">
                <a:solidFill>
                  <a:srgbClr val="000000"/>
                </a:solidFill>
                <a:latin typeface="Consolas" panose="020B0609020204030204" pitchFamily="49" charset="0"/>
              </a:rPr>
              <a:t>&gt;&lt;/div&gt;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&lt;script type=</a:t>
            </a:r>
            <a:r>
              <a:rPr sz="1800" dirty="0">
                <a:solidFill>
                  <a:srgbClr val="A31515"/>
                </a:solidFill>
                <a:latin typeface="Consolas" panose="020B0609020204030204" pitchFamily="49" charset="0"/>
              </a:rPr>
              <a:t>"module"</a:t>
            </a: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src</a:t>
            </a:r>
            <a:r>
              <a:rPr sz="1800" dirty="0">
                <a:solidFill>
                  <a:srgbClr val="000000"/>
                </a:solidFill>
                <a:latin typeface="Consolas" panose="020B0609020204030204" pitchFamily="49" charset="0"/>
              </a:rPr>
              <a:t>=</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dist</a:t>
            </a:r>
            <a:r>
              <a:rPr sz="1800" dirty="0">
                <a:solidFill>
                  <a:srgbClr val="A31515"/>
                </a:solidFill>
                <a:latin typeface="Consolas" panose="020B0609020204030204" pitchFamily="49" charset="0"/>
              </a:rPr>
              <a:t>/index.js"</a:t>
            </a:r>
            <a:r>
              <a:rPr sz="1800" dirty="0">
                <a:solidFill>
                  <a:srgbClr val="000000"/>
                </a:solidFill>
                <a:latin typeface="Consolas" panose="020B0609020204030204" pitchFamily="49" charset="0"/>
              </a:rPr>
              <a:t>&gt;&lt;/script&gt;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&lt;/html&gt;</a:t>
            </a:r>
          </a:p>
        </p:txBody>
      </p:sp>
      <p:sp>
        <p:nvSpPr>
          <p:cNvPr id="6" name="New shape"/>
          <p:cNvSpPr/>
          <p:nvPr/>
        </p:nvSpPr>
        <p:spPr>
          <a:xfrm>
            <a:off x="2133600" y="2590800"/>
            <a:ext cx="7543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index.jsx</a:t>
            </a:r>
            <a:endParaRPr lang="en-US" dirty="0"/>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React apps often use </a:t>
            </a:r>
            <a:r>
              <a:rPr lang="en-US" b="1" dirty="0" err="1"/>
              <a:t>index.jsx</a:t>
            </a:r>
            <a:r>
              <a:rPr lang="en-US" dirty="0"/>
              <a:t> as the root to the project</a:t>
            </a:r>
          </a:p>
          <a:p>
            <a:pPr marL="457200" indent="-457200">
              <a:buFontTx/>
              <a:buChar char="-"/>
            </a:pPr>
            <a:r>
              <a:rPr lang="en-US" dirty="0"/>
              <a:t>This will typically load the React app and place it on the page</a:t>
            </a:r>
            <a:endParaRPr dirty="0"/>
          </a:p>
        </p:txBody>
      </p:sp>
      <p:sp>
        <p:nvSpPr>
          <p:cNvPr id="5" name="New shape"/>
          <p:cNvSpPr/>
          <p:nvPr/>
        </p:nvSpPr>
        <p:spPr>
          <a:xfrm>
            <a:off x="1600200" y="2880360"/>
            <a:ext cx="8610600" cy="29083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dirty="0">
                <a:solidFill>
                  <a:srgbClr val="000000"/>
                </a:solidFill>
                <a:latin typeface="Consolas" panose="020B0609020204030204" pitchFamily="49" charset="0"/>
              </a:rPr>
              <a:t>import React from 'react';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import </a:t>
            </a:r>
            <a:r>
              <a:rPr sz="1800" dirty="0" err="1">
                <a:solidFill>
                  <a:srgbClr val="000000"/>
                </a:solidFill>
                <a:latin typeface="Consolas" panose="020B0609020204030204" pitchFamily="49" charset="0"/>
              </a:rPr>
              <a:t>ReactDOM</a:t>
            </a:r>
            <a:r>
              <a:rPr sz="1800" dirty="0">
                <a:solidFill>
                  <a:srgbClr val="000000"/>
                </a:solidFill>
                <a:latin typeface="Consolas" panose="020B0609020204030204" pitchFamily="49" charset="0"/>
              </a:rPr>
              <a:t> from 'react-</a:t>
            </a:r>
            <a:r>
              <a:rPr sz="1800" dirty="0" err="1">
                <a:solidFill>
                  <a:srgbClr val="000000"/>
                </a:solidFill>
                <a:latin typeface="Consolas" panose="020B0609020204030204" pitchFamily="49" charset="0"/>
              </a:rPr>
              <a:t>dom</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err="1">
                <a:solidFill>
                  <a:srgbClr val="000000"/>
                </a:solidFill>
                <a:latin typeface="Consolas" panose="020B0609020204030204" pitchFamily="49" charset="0"/>
              </a:rPr>
              <a:t>ReactDOM.render</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&lt;h1&gt;Hello, world!&lt;/h1&gt;,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document.getElementById</a:t>
            </a:r>
            <a:r>
              <a:rPr sz="1800" dirty="0">
                <a:solidFill>
                  <a:srgbClr val="000000"/>
                </a:solidFill>
                <a:latin typeface="Consolas" panose="020B0609020204030204" pitchFamily="49" charset="0"/>
              </a:rPr>
              <a:t>('app')</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p>
        </p:txBody>
      </p:sp>
      <p:sp>
        <p:nvSpPr>
          <p:cNvPr id="6" name="New shape"/>
          <p:cNvSpPr/>
          <p:nvPr/>
        </p:nvSpPr>
        <p:spPr>
          <a:xfrm>
            <a:off x="1600200" y="2514600"/>
            <a:ext cx="8610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Hello world!</a:t>
            </a:r>
          </a:p>
        </p:txBody>
      </p:sp>
    </p:spTree>
    <p:extLst>
      <p:ext uri="{BB962C8B-B14F-4D97-AF65-F5344CB8AC3E}">
        <p14:creationId xmlns:p14="http://schemas.microsoft.com/office/powerpoint/2010/main" val="7910275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256</TotalTime>
  <Words>2015</Words>
  <Application>Microsoft Office PowerPoint</Application>
  <PresentationFormat>Widescreen</PresentationFormat>
  <Paragraphs>198</Paragraphs>
  <Slides>32</Slides>
  <Notes>31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Consolas</vt:lpstr>
      <vt:lpstr>Segoe UI</vt:lpstr>
      <vt:lpstr>Segoe UI Semibold</vt:lpstr>
      <vt:lpstr>Wingdings</vt:lpstr>
      <vt:lpstr>Microsoft_Learn_White_Template</vt:lpstr>
      <vt:lpstr> Microsoft_Learn_Black_Template</vt:lpstr>
      <vt:lpstr>Prerequisites</vt:lpstr>
      <vt:lpstr>Learning objectives</vt:lpstr>
      <vt:lpstr>Introduction to React and JSX</vt:lpstr>
      <vt:lpstr>Introduction to React</vt:lpstr>
      <vt:lpstr>Exercise: Create a starter project</vt:lpstr>
      <vt:lpstr>React app structure</vt:lpstr>
      <vt:lpstr>The application host</vt:lpstr>
      <vt:lpstr>index.jsx</vt:lpstr>
      <vt:lpstr>Exercise: Create Hello world!</vt:lpstr>
      <vt:lpstr>Introduction to JSX</vt:lpstr>
      <vt:lpstr>Create your first component</vt:lpstr>
      <vt:lpstr>Create your first component</vt:lpstr>
      <vt:lpstr>Components</vt:lpstr>
      <vt:lpstr>The core component</vt:lpstr>
      <vt:lpstr>Class VS Functional Components</vt:lpstr>
      <vt:lpstr>Exercise: Create your first component</vt:lpstr>
      <vt:lpstr>Display dynamic data</vt:lpstr>
      <vt:lpstr>Display dynamic data</vt:lpstr>
      <vt:lpstr>Exercise: Display dynamic data</vt:lpstr>
      <vt:lpstr>Create a RecipeTitle component</vt:lpstr>
      <vt:lpstr>Explore the code</vt:lpstr>
      <vt:lpstr>Knowledge check</vt:lpstr>
      <vt:lpstr>Question 1</vt:lpstr>
      <vt:lpstr>Question 1</vt:lpstr>
      <vt:lpstr>Question 2</vt:lpstr>
      <vt:lpstr>Question 2</vt:lpstr>
      <vt:lpstr>Question 3</vt:lpstr>
      <vt:lpstr>Question 3</vt:lpstr>
      <vt:lpstr>Props  || Properties</vt:lpstr>
      <vt:lpstr>Summary</vt:lpstr>
      <vt:lpstr>Summary</vt:lpstr>
      <vt:lpstr>Let’s Build Something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Abdul Rafay</cp:lastModifiedBy>
  <cp:revision>18</cp:revision>
  <cp:lastPrinted>2022-02-01T22:58:36Z</cp:lastPrinted>
  <dcterms:created xsi:type="dcterms:W3CDTF">2022-02-01T22:58:36Z</dcterms:created>
  <dcterms:modified xsi:type="dcterms:W3CDTF">2023-02-15T15:43:28Z</dcterms:modified>
</cp:coreProperties>
</file>