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73"/>
  </p:notesMasterIdLst>
  <p:handoutMasterIdLst>
    <p:handoutMasterId r:id="rId74"/>
  </p:handoutMasterIdLst>
  <p:sldIdLst>
    <p:sldId id="461" r:id="rId2"/>
    <p:sldId id="462" r:id="rId3"/>
    <p:sldId id="463" r:id="rId4"/>
    <p:sldId id="464" r:id="rId5"/>
    <p:sldId id="465" r:id="rId6"/>
    <p:sldId id="354" r:id="rId7"/>
    <p:sldId id="375" r:id="rId8"/>
    <p:sldId id="486" r:id="rId9"/>
    <p:sldId id="355" r:id="rId10"/>
    <p:sldId id="357" r:id="rId11"/>
    <p:sldId id="358" r:id="rId12"/>
    <p:sldId id="421" r:id="rId13"/>
    <p:sldId id="361" r:id="rId14"/>
    <p:sldId id="362" r:id="rId15"/>
    <p:sldId id="422" r:id="rId16"/>
    <p:sldId id="466" r:id="rId17"/>
    <p:sldId id="365" r:id="rId18"/>
    <p:sldId id="366" r:id="rId19"/>
    <p:sldId id="367" r:id="rId20"/>
    <p:sldId id="423" r:id="rId21"/>
    <p:sldId id="467" r:id="rId22"/>
    <p:sldId id="468" r:id="rId23"/>
    <p:sldId id="487" r:id="rId24"/>
    <p:sldId id="371" r:id="rId25"/>
    <p:sldId id="373" r:id="rId26"/>
    <p:sldId id="374" r:id="rId27"/>
    <p:sldId id="376" r:id="rId28"/>
    <p:sldId id="377" r:id="rId29"/>
    <p:sldId id="378" r:id="rId30"/>
    <p:sldId id="379" r:id="rId31"/>
    <p:sldId id="380" r:id="rId32"/>
    <p:sldId id="469" r:id="rId33"/>
    <p:sldId id="382" r:id="rId34"/>
    <p:sldId id="470" r:id="rId35"/>
    <p:sldId id="384" r:id="rId36"/>
    <p:sldId id="385" r:id="rId37"/>
    <p:sldId id="388" r:id="rId38"/>
    <p:sldId id="389" r:id="rId39"/>
    <p:sldId id="424" r:id="rId40"/>
    <p:sldId id="471" r:id="rId41"/>
    <p:sldId id="392" r:id="rId42"/>
    <p:sldId id="393" r:id="rId43"/>
    <p:sldId id="394" r:id="rId44"/>
    <p:sldId id="395" r:id="rId45"/>
    <p:sldId id="396" r:id="rId46"/>
    <p:sldId id="397" r:id="rId47"/>
    <p:sldId id="472" r:id="rId48"/>
    <p:sldId id="399" r:id="rId49"/>
    <p:sldId id="425" r:id="rId50"/>
    <p:sldId id="473" r:id="rId51"/>
    <p:sldId id="485" r:id="rId52"/>
    <p:sldId id="403" r:id="rId53"/>
    <p:sldId id="404" r:id="rId54"/>
    <p:sldId id="474" r:id="rId55"/>
    <p:sldId id="406" r:id="rId56"/>
    <p:sldId id="407" r:id="rId57"/>
    <p:sldId id="408" r:id="rId58"/>
    <p:sldId id="409" r:id="rId59"/>
    <p:sldId id="475" r:id="rId60"/>
    <p:sldId id="411" r:id="rId61"/>
    <p:sldId id="412" r:id="rId62"/>
    <p:sldId id="426" r:id="rId63"/>
    <p:sldId id="476" r:id="rId64"/>
    <p:sldId id="477" r:id="rId65"/>
    <p:sldId id="416" r:id="rId66"/>
    <p:sldId id="417" r:id="rId67"/>
    <p:sldId id="478" r:id="rId68"/>
    <p:sldId id="419" r:id="rId69"/>
    <p:sldId id="460" r:id="rId70"/>
    <p:sldId id="481" r:id="rId71"/>
    <p:sldId id="482" r:id="rId7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AF2E"/>
    <a:srgbClr val="FFFFFF"/>
    <a:srgbClr val="EBFFD2"/>
    <a:srgbClr val="A4F6F0"/>
    <a:srgbClr val="E8FFC8"/>
    <a:srgbClr val="FAF7C8"/>
    <a:srgbClr val="FAF8C8"/>
    <a:srgbClr val="F5FFC2"/>
    <a:srgbClr val="EBFFDC"/>
    <a:srgbClr val="FAF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63" d="100"/>
          <a:sy n="63" d="100"/>
        </p:scale>
        <p:origin x="12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6.xml"/><Relationship Id="rId18" Type="http://schemas.openxmlformats.org/officeDocument/2006/relationships/slide" Target="slides/slide33.xml"/><Relationship Id="rId26" Type="http://schemas.openxmlformats.org/officeDocument/2006/relationships/slide" Target="slides/slide51.xml"/><Relationship Id="rId3" Type="http://schemas.openxmlformats.org/officeDocument/2006/relationships/slide" Target="slides/slide3.xml"/><Relationship Id="rId21" Type="http://schemas.openxmlformats.org/officeDocument/2006/relationships/slide" Target="slides/slide37.xml"/><Relationship Id="rId7" Type="http://schemas.openxmlformats.org/officeDocument/2006/relationships/slide" Target="slides/slide8.xml"/><Relationship Id="rId12" Type="http://schemas.openxmlformats.org/officeDocument/2006/relationships/slide" Target="slides/slide25.xml"/><Relationship Id="rId17" Type="http://schemas.openxmlformats.org/officeDocument/2006/relationships/slide" Target="slides/slide30.xml"/><Relationship Id="rId25" Type="http://schemas.openxmlformats.org/officeDocument/2006/relationships/slide" Target="slides/slide44.xml"/><Relationship Id="rId33" Type="http://schemas.openxmlformats.org/officeDocument/2006/relationships/slide" Target="slides/slide68.xml"/><Relationship Id="rId2" Type="http://schemas.openxmlformats.org/officeDocument/2006/relationships/slide" Target="slides/slide2.xml"/><Relationship Id="rId16" Type="http://schemas.openxmlformats.org/officeDocument/2006/relationships/slide" Target="slides/slide29.xml"/><Relationship Id="rId20" Type="http://schemas.openxmlformats.org/officeDocument/2006/relationships/slide" Target="slides/slide36.xml"/><Relationship Id="rId29" Type="http://schemas.openxmlformats.org/officeDocument/2006/relationships/slide" Target="slides/slide56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24.xml"/><Relationship Id="rId24" Type="http://schemas.openxmlformats.org/officeDocument/2006/relationships/slide" Target="slides/slide43.xml"/><Relationship Id="rId32" Type="http://schemas.openxmlformats.org/officeDocument/2006/relationships/slide" Target="slides/slide66.xml"/><Relationship Id="rId5" Type="http://schemas.openxmlformats.org/officeDocument/2006/relationships/slide" Target="slides/slide5.xml"/><Relationship Id="rId15" Type="http://schemas.openxmlformats.org/officeDocument/2006/relationships/slide" Target="slides/slide28.xml"/><Relationship Id="rId23" Type="http://schemas.openxmlformats.org/officeDocument/2006/relationships/slide" Target="slides/slide42.xml"/><Relationship Id="rId28" Type="http://schemas.openxmlformats.org/officeDocument/2006/relationships/slide" Target="slides/slide55.xml"/><Relationship Id="rId10" Type="http://schemas.openxmlformats.org/officeDocument/2006/relationships/slide" Target="slides/slide18.xml"/><Relationship Id="rId19" Type="http://schemas.openxmlformats.org/officeDocument/2006/relationships/slide" Target="slides/slide35.xml"/><Relationship Id="rId31" Type="http://schemas.openxmlformats.org/officeDocument/2006/relationships/slide" Target="slides/slide65.xml"/><Relationship Id="rId4" Type="http://schemas.openxmlformats.org/officeDocument/2006/relationships/slide" Target="slides/slide4.xml"/><Relationship Id="rId9" Type="http://schemas.openxmlformats.org/officeDocument/2006/relationships/slide" Target="slides/slide17.xml"/><Relationship Id="rId14" Type="http://schemas.openxmlformats.org/officeDocument/2006/relationships/slide" Target="slides/slide27.xml"/><Relationship Id="rId22" Type="http://schemas.openxmlformats.org/officeDocument/2006/relationships/slide" Target="slides/slide41.xml"/><Relationship Id="rId27" Type="http://schemas.openxmlformats.org/officeDocument/2006/relationships/slide" Target="slides/slide52.xml"/><Relationship Id="rId30" Type="http://schemas.openxmlformats.org/officeDocument/2006/relationships/slide" Target="slides/slide57.xml"/><Relationship Id="rId8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30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3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30D42-14E7-4D51-A28E-19F625F23506}" type="slidenum">
              <a:rPr lang="en-US" smtClean="0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81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2EA80-10D5-4513-9C7A-77A7D6AB35B5}" type="slidenum">
              <a:rPr lang="en-US" smtClean="0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921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CDBF3-817F-413A-80F8-853CCD39EDE0}" type="slidenum">
              <a:rPr lang="en-US" smtClean="0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931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B654F-C467-4F84-B7A4-D6772683030F}" type="slidenum">
              <a:rPr lang="en-US" smtClean="0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952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265368-25E2-4165-B052-AF50CBE6FC21}" type="slidenum">
              <a:rPr lang="en-US" smtClean="0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962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9BCF4F-7FE8-423A-9BC3-82355BB8B1D0}" type="slidenum">
              <a:rPr lang="en-US" smtClean="0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972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1CAAF-E185-4F7E-9F42-14342821F948}" type="slidenum">
              <a:rPr lang="en-US" smtClean="0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983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7E838-D0BC-4038-90B1-607AF9247E9C}" type="slidenum">
              <a:rPr lang="en-US" smtClean="0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993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D163C-126C-4DC9-BA28-58DE8408799E}" type="slidenum">
              <a:rPr lang="en-US" smtClean="0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013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1349-9DF7-4E6A-8600-A2F1DA387C55}" type="slidenum">
              <a:rPr lang="en-US" smtClean="0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024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AEA362-CBCC-4B7C-9718-17CBFAD9F0C9}" type="slidenum">
              <a:rPr lang="en-US" smtClean="0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12365-36BE-4559-BAB2-C909EACB2139}" type="slidenum">
              <a:rPr lang="en-US" smtClean="0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143D7E-AF9C-4BE7-A6A8-4D1B56F39BE2}" type="slidenum">
              <a:rPr lang="en-US" smtClean="0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044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A040C-F1E7-4232-B0C2-E5B57F35DAB1}" type="slidenum">
              <a:rPr lang="en-US" smtClean="0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4043C2-4D47-4DC4-9382-A0E92EC9EE87}" type="slidenum">
              <a:rPr lang="en-US" smtClean="0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5356CA-2943-4631-8106-A20399A38BD0}" type="slidenum">
              <a:rPr lang="en-US" smtClean="0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075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FF3CAC-14D5-443C-B9F5-5AEC40A8DA58}" type="slidenum">
              <a:rPr lang="en-US" smtClean="0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1085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95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1EECB-A9CB-4FE9-AE24-0AACBF6066D2}" type="slidenum">
              <a:rPr lang="en-US" smtClean="0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1095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3CF38-3629-4207-957A-9B391F7372AA}" type="slidenum">
              <a:rPr lang="en-US" smtClean="0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AE8703-CD18-4B62-94F4-265BA37E503B}" type="slidenum">
              <a:rPr lang="en-US" smtClean="0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1136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06033D-A158-4643-B0CB-9A46D0DC77BD}" type="slidenum">
              <a:rPr lang="en-US" smtClean="0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839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F6821-0BC1-4F1F-BBDF-394B26D72BCC}" type="slidenum">
              <a:rPr lang="en-US" smtClean="0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9AA7D0-3F1B-43FA-8D31-EDC895D9AB06}" type="slidenum">
              <a:rPr lang="en-US" smtClean="0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77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77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BB2E8C-884E-4A72-BE6E-4CFA2D6E772A}" type="slidenum">
              <a:rPr lang="en-US" smtClean="0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1177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24F6-72CD-4E17-B8CA-D587F41B34DB}" type="slidenum">
              <a:rPr lang="en-US" smtClean="0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198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198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D08F9-3817-4B39-B7BE-F6DB9F0DB916}" type="slidenum">
              <a:rPr lang="en-US" smtClean="0"/>
              <a:pPr/>
              <a:t>47</a:t>
            </a:fld>
            <a:r>
              <a:rPr lang="en-US" dirty="0"/>
              <a:t>##</a:t>
            </a:r>
          </a:p>
        </p:txBody>
      </p:sp>
      <p:sp>
        <p:nvSpPr>
          <p:cNvPr id="1198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D941F-0A3D-45EB-B489-45D4FB50CF50}" type="slidenum">
              <a:rPr lang="en-US" smtClean="0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18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18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5AA08-3298-4D11-8DDA-824E3914C5C1}" type="slidenum">
              <a:rPr lang="en-US" smtClean="0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1218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82C32-6661-4CC0-8394-6FE49FB198E7}" type="slidenum">
              <a:rPr lang="en-US" smtClean="0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669C45-82AD-4CE0-81EB-EEB95727F05C}" type="slidenum">
              <a:rPr lang="en-US" smtClean="0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6C2C7-E0D4-4827-A427-1B6276AB8C32}" type="slidenum">
              <a:rPr lang="en-US" smtClean="0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F9CC9-1B2A-4399-8316-DA6D7236D2E0}" type="slidenum">
              <a:rPr lang="en-US" smtClean="0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28D25-6DAE-42CB-9ED5-E73D00CB54FF}" type="slidenum">
              <a:rPr lang="en-US" smtClean="0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1CE0C-B7E7-467F-96C9-97CCE9D6E43B}" type="slidenum">
              <a:rPr lang="en-US" smtClean="0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20448-636F-47CF-B644-F50412099C3B}" type="slidenum">
              <a:rPr lang="en-US" smtClean="0"/>
              <a:pPr/>
              <a:t>63</a:t>
            </a:fld>
            <a:r>
              <a:rPr lang="en-US" dirty="0"/>
              <a:t>##</a:t>
            </a: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20040-D6DB-4DD4-AA12-22D64B042A1F}" type="slidenum">
              <a:rPr lang="en-US" smtClean="0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8D742-5DE5-4845-9EB6-7AC97C0E14F6}" type="slidenum">
              <a:rPr lang="en-US" smtClean="0"/>
              <a:pPr/>
              <a:t>66</a:t>
            </a:fld>
            <a:r>
              <a:rPr lang="en-US" dirty="0"/>
              <a:t>##</a:t>
            </a: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D698B4-99AE-40A0-971E-0F083F5CCAB3}" type="slidenum">
              <a:rPr lang="en-US" smtClean="0"/>
              <a:pPr/>
              <a:t>67</a:t>
            </a:fld>
            <a:r>
              <a:rPr lang="en-US" dirty="0"/>
              <a:t>##</a:t>
            </a: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FD654-343F-4B24-BC96-A5E6A78FE443}" type="slidenum">
              <a:rPr lang="en-US" smtClean="0"/>
              <a:pPr/>
              <a:t>68</a:t>
            </a:fld>
            <a:r>
              <a:rPr lang="en-US" dirty="0"/>
              <a:t>##</a:t>
            </a: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D8521E-9586-4255-A9A9-7B6C0A147852}" type="slidenum">
              <a:rPr lang="en-US" smtClean="0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100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9888D-0E8B-4B3D-B6EC-ABDF79EACAD2}" type="slidenum">
              <a:rPr lang="en-US" smtClean="0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E8D3F-F49B-4293-B265-1CCF079F5190}" type="slidenum">
              <a:rPr lang="en-US" smtClean="0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E9CC0-F221-4827-835E-ED55D757992B}" type="slidenum">
              <a:rPr lang="en-US" smtClean="0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890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  <a:noFill/>
          <a:ln/>
        </p:spPr>
        <p:txBody>
          <a:bodyPr/>
          <a:lstStyle/>
          <a:p>
            <a:pPr eaLnBrk="1" hangingPunct="1"/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413" y="71438"/>
            <a:ext cx="6553200" cy="909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23850" y="1268413"/>
            <a:ext cx="8496300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3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01" r:id="rId9"/>
    <p:sldLayoutId id="2147483703" r:id="rId10"/>
    <p:sldLayoutId id="2147483702" r:id="rId11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QA/2002/04/valid-dtd-li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07/relationships/hdphoto" Target="../media/hdphoto2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gif"/><Relationship Id="rId5" Type="http://schemas.openxmlformats.org/officeDocument/2006/relationships/image" Target="../media/image44.jpe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gif"/><Relationship Id="rId4" Type="http://schemas.openxmlformats.org/officeDocument/2006/relationships/image" Target="../media/image67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  <a:defRPr/>
            </a:pPr>
            <a:r>
              <a:rPr lang="en-US" dirty="0"/>
              <a:t>Introduction to HTML</a:t>
            </a:r>
          </a:p>
          <a:p>
            <a:pPr marL="808038" lvl="1" indent="-361950">
              <a:defRPr/>
            </a:pPr>
            <a:r>
              <a:rPr lang="en-US" dirty="0"/>
              <a:t>How the Web Works?</a:t>
            </a:r>
          </a:p>
          <a:p>
            <a:pPr marL="808038" lvl="1" indent="-361950">
              <a:defRPr/>
            </a:pPr>
            <a:r>
              <a:rPr lang="en-US" dirty="0"/>
              <a:t>What is a Web Page?</a:t>
            </a:r>
          </a:p>
          <a:p>
            <a:pPr marL="808038" lvl="1" indent="-361950">
              <a:defRPr/>
            </a:pPr>
            <a:r>
              <a:rPr lang="en-US" dirty="0"/>
              <a:t>My First HTML Page</a:t>
            </a:r>
          </a:p>
          <a:p>
            <a:pPr marL="808038" lvl="1" indent="-361950">
              <a:defRPr/>
            </a:pPr>
            <a:r>
              <a:rPr lang="en-US" dirty="0"/>
              <a:t>Basic Tags: Hyperlinks, Images, Formatting</a:t>
            </a:r>
          </a:p>
          <a:p>
            <a:pPr marL="808038" lvl="1" indent="-361950">
              <a:defRPr/>
            </a:pPr>
            <a:r>
              <a:rPr lang="en-US" dirty="0"/>
              <a:t>Headings and Paragraphs</a:t>
            </a:r>
          </a:p>
          <a:p>
            <a:pPr marL="446088" indent="-446088">
              <a:buFontTx/>
              <a:buAutoNum type="arabicPeriod"/>
              <a:tabLst/>
              <a:defRPr/>
            </a:pPr>
            <a:r>
              <a:rPr lang="en-US" dirty="0"/>
              <a:t>HTML in Details</a:t>
            </a:r>
          </a:p>
          <a:p>
            <a:pPr marL="808038" lvl="1" indent="-361950">
              <a:defRPr/>
            </a:pPr>
            <a:r>
              <a:rPr lang="en-US" dirty="0"/>
              <a:t>The &lt;!DOCTYPE&gt; Declaration</a:t>
            </a:r>
          </a:p>
          <a:p>
            <a:pPr marL="808038" lvl="1" indent="-361950">
              <a:defRPr/>
            </a:pPr>
            <a:r>
              <a:rPr lang="en-US" dirty="0"/>
              <a:t>The &lt;head&gt; Section: Title, Meta, Script,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ChangeArrowheads="1"/>
          </p:cNvSpPr>
          <p:nvPr/>
        </p:nvSpPr>
        <p:spPr bwMode="auto">
          <a:xfrm>
            <a:off x="539750" y="1676400"/>
            <a:ext cx="8207375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Tags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133600" y="1905000"/>
            <a:ext cx="2209799" cy="527804"/>
          </a:xfrm>
          <a:prstGeom prst="wedgeRoundRectCallout">
            <a:avLst>
              <a:gd name="adj1" fmla="val -51525"/>
              <a:gd name="adj2" fmla="val 13982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Opening tag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172200" y="3663196"/>
            <a:ext cx="2057400" cy="527804"/>
          </a:xfrm>
          <a:prstGeom prst="wedgeRoundRectCallout">
            <a:avLst>
              <a:gd name="adj1" fmla="val -45850"/>
              <a:gd name="adj2" fmla="val -1114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Closing tag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562600"/>
            <a:ext cx="8229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HTML element consists of an opening tag, a closing tag and the content inside.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703082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2514600"/>
            <a:ext cx="7354345" cy="1259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Header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733800" y="1524000"/>
            <a:ext cx="2362200" cy="527804"/>
          </a:xfrm>
          <a:prstGeom prst="wedgeRoundRectCallout">
            <a:avLst>
              <a:gd name="adj1" fmla="val -51100"/>
              <a:gd name="adj2" fmla="val 14832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ChangeArrowheads="1"/>
          </p:cNvSpPr>
          <p:nvPr/>
        </p:nvSpPr>
        <p:spPr bwMode="auto">
          <a:xfrm>
            <a:off x="539751" y="1628775"/>
            <a:ext cx="7994649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61195" name="Rectangle 11"/>
          <p:cNvSpPr>
            <a:spLocks noChangeArrowheads="1"/>
          </p:cNvSpPr>
          <p:nvPr/>
        </p:nvSpPr>
        <p:spPr bwMode="auto">
          <a:xfrm>
            <a:off x="875255" y="3657600"/>
            <a:ext cx="7354346" cy="12652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Page: Body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114800" y="5257800"/>
            <a:ext cx="2209800" cy="527804"/>
          </a:xfrm>
          <a:prstGeom prst="wedgeRoundRectCallout">
            <a:avLst>
              <a:gd name="adj1" fmla="val -41697"/>
              <a:gd name="adj2" fmla="val -1467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HTML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Some Simple Tags</a:t>
            </a:r>
            <a:endParaRPr lang="en-US" dirty="0"/>
          </a:p>
        </p:txBody>
      </p:sp>
      <p:sp>
        <p:nvSpPr>
          <p:cNvPr id="85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ZA" dirty="0"/>
              <a:t>Hyperlink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Image Tags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ZA" dirty="0"/>
              <a:t>Text formatting tags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11188" y="1752600"/>
            <a:ext cx="7991475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title="Telerik"&gt;Link to Telerik Web site&lt;/a&gt;</a:t>
            </a: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612775" y="3581400"/>
            <a:ext cx="7991475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857094" name="Rectangle 6"/>
          <p:cNvSpPr>
            <a:spLocks noChangeArrowheads="1"/>
          </p:cNvSpPr>
          <p:nvPr/>
        </p:nvSpPr>
        <p:spPr bwMode="auto">
          <a:xfrm>
            <a:off x="612775" y="5013472"/>
            <a:ext cx="7991475" cy="13111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text is &lt;em&gt;emphasized.&lt;/em&gt;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/&gt;new line&lt;br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one is &lt;strong&gt;more emphasized.&lt;/strong&gt;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Simple Tags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/>
              <a:t>Some Simple Tags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693738" y="1494046"/>
            <a:ext cx="7764462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1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&lt;title&gt;</a:t>
            </a: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 Tags Demo&lt;/title&gt;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href="http://www.telerik.com/" title=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"Telerik site"&gt;This is a link.&lt;/a&gt;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&lt;strong&gt;Bold&lt;/strong&gt; and &lt;em&gt;italic&lt;/em&gt; text.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8952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some-tags.html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9400"/>
            <a:ext cx="39624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2004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Some HTML Tags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926680"/>
            <a:ext cx="8229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00356" name="Picture 4" descr="http://www.walyou.com/img/hyperlink-pixel-art-needlepoint-canvas-yarn-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70" y="704850"/>
            <a:ext cx="2819400" cy="2114550"/>
          </a:xfrm>
          <a:prstGeom prst="roundRect">
            <a:avLst>
              <a:gd name="adj" fmla="val 503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0358" name="Picture 6" descr="http://www.artistsvalley.com/images/icons/Network%20Security%20Icons%20Var/Hyperlink%20Security%20Risk/256x256/Hyperlink%20Security%20Ris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142">
            <a:off x="5847425" y="4378021"/>
            <a:ext cx="243088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0354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394"/>
            <a:ext cx="3810000" cy="1747806"/>
          </a:xfrm>
          <a:prstGeom prst="roundRect">
            <a:avLst>
              <a:gd name="adj" fmla="val 452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" name="Picture 4" descr="http://getfirebug.com/perch/resources/html1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16374" r="39442" b="4093"/>
          <a:stretch>
            <a:fillRect/>
          </a:stretch>
        </p:blipFill>
        <p:spPr bwMode="auto">
          <a:xfrm rot="718704">
            <a:off x="694370" y="4383905"/>
            <a:ext cx="2788536" cy="1861485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Tags Attributes</a:t>
            </a:r>
            <a:endParaRPr lang="bg-BG"/>
          </a:p>
        </p:txBody>
      </p:sp>
      <p:sp>
        <p:nvSpPr>
          <p:cNvPr id="10649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Tags can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attributes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Attributes specify properties and behavior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Example:</a:t>
            </a:r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endParaRPr lang="en-US" dirty="0"/>
          </a:p>
          <a:p>
            <a:pPr lvl="1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Few attributes can apply to every element: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/>
              <a:t> is unique in the document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Content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dirty="0"/>
              <a:t> attribute is displayed as hint when the element is hovered with the mouse</a:t>
            </a:r>
          </a:p>
          <a:p>
            <a:pPr lvl="2">
              <a:lnSpc>
                <a:spcPts val="3700"/>
              </a:lnSpc>
              <a:spcBef>
                <a:spcPts val="300"/>
              </a:spcBef>
              <a:defRPr/>
            </a:pPr>
            <a:r>
              <a:rPr lang="en-US" dirty="0"/>
              <a:t>Some elements have obligatory attributes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981076" y="2819400"/>
            <a:ext cx="7096124" cy="3970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src="logo.gif" alt="logo" /&gt;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2400" y="2133600"/>
            <a:ext cx="4800600" cy="527804"/>
          </a:xfrm>
          <a:prstGeom prst="wedgeRoundRectCallout">
            <a:avLst>
              <a:gd name="adj1" fmla="val -38490"/>
              <a:gd name="adj2" fmla="val 9291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 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with value "</a:t>
            </a:r>
            <a:r>
              <a:rPr lang="en-US" sz="26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logo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sz="3800" dirty="0"/>
              <a:t>Headings and Paragraphs</a:t>
            </a:r>
            <a:endParaRPr lang="en-US" sz="3800" dirty="0"/>
          </a:p>
        </p:txBody>
      </p:sp>
      <p:sp>
        <p:nvSpPr>
          <p:cNvPr id="8693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17613"/>
            <a:ext cx="8496300" cy="53292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ZA" dirty="0"/>
              <a:t>Heading Tags (h1 – h6)</a:t>
            </a:r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90000"/>
              </a:lnSpc>
              <a:defRPr/>
            </a:pPr>
            <a:endParaRPr lang="en-ZA" dirty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ZA" dirty="0"/>
              <a:t>Paragraph Tags</a:t>
            </a:r>
          </a:p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lang="en-ZA" dirty="0"/>
          </a:p>
          <a:p>
            <a:pPr>
              <a:lnSpc>
                <a:spcPct val="90000"/>
              </a:lnSpc>
              <a:spcBef>
                <a:spcPts val="3600"/>
              </a:spcBef>
              <a:defRPr/>
            </a:pPr>
            <a:r>
              <a:rPr lang="en-ZA" dirty="0"/>
              <a:t>Sections: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div</a:t>
            </a:r>
            <a:r>
              <a:rPr lang="en-ZA" dirty="0"/>
              <a:t> and </a:t>
            </a:r>
            <a:r>
              <a:rPr lang="en-ZA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span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69380" name="Rectangle 4"/>
          <p:cNvSpPr>
            <a:spLocks noChangeArrowheads="1"/>
          </p:cNvSpPr>
          <p:nvPr/>
        </p:nvSpPr>
        <p:spPr bwMode="auto">
          <a:xfrm>
            <a:off x="755651" y="39672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first paragraph&lt;/p&gt;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is my second paragraph&lt;/p&gt;</a:t>
            </a:r>
          </a:p>
        </p:txBody>
      </p:sp>
      <p:sp>
        <p:nvSpPr>
          <p:cNvPr id="869381" name="Rectangle 5"/>
          <p:cNvSpPr>
            <a:spLocks noChangeArrowheads="1"/>
          </p:cNvSpPr>
          <p:nvPr/>
        </p:nvSpPr>
        <p:spPr bwMode="auto">
          <a:xfrm>
            <a:off x="755651" y="1847671"/>
            <a:ext cx="762635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&lt;h3&gt;Sub heading 3&lt;/h3&gt;</a:t>
            </a:r>
          </a:p>
        </p:txBody>
      </p:sp>
      <p:sp>
        <p:nvSpPr>
          <p:cNvPr id="869382" name="Rectangle 6"/>
          <p:cNvSpPr>
            <a:spLocks noChangeArrowheads="1"/>
          </p:cNvSpPr>
          <p:nvPr/>
        </p:nvSpPr>
        <p:spPr bwMode="auto">
          <a:xfrm>
            <a:off x="755651" y="5567470"/>
            <a:ext cx="7626350" cy="7571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style="background: skyblue;"&gt;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This is a div&lt;/div&gt;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Table of Contents (2)</a:t>
            </a:r>
            <a:endParaRPr lang="bg-BG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08038" lvl="1" indent="-361950">
              <a:defRPr/>
            </a:pPr>
            <a:r>
              <a:rPr lang="en-US" dirty="0"/>
              <a:t>The &lt;body&gt; Section</a:t>
            </a:r>
          </a:p>
          <a:p>
            <a:pPr marL="808038" lvl="1" indent="-361950">
              <a:defRPr/>
            </a:pPr>
            <a:r>
              <a:rPr lang="en-US" dirty="0"/>
              <a:t>Text Styling and Formatting Tags</a:t>
            </a:r>
          </a:p>
          <a:p>
            <a:pPr marL="808038" lvl="1" indent="-361950">
              <a:defRPr/>
            </a:pPr>
            <a:r>
              <a:rPr lang="en-US" dirty="0"/>
              <a:t>Hyperlinks: &lt;a&gt;</a:t>
            </a:r>
          </a:p>
          <a:p>
            <a:pPr marL="808038" lvl="1" indent="-361950">
              <a:defRPr/>
            </a:pPr>
            <a:r>
              <a:rPr lang="en-US" dirty="0"/>
              <a:t>Hyperlinks and Sections</a:t>
            </a:r>
          </a:p>
          <a:p>
            <a:pPr marL="808038" lvl="1" indent="-361950">
              <a:defRPr/>
            </a:pPr>
            <a:r>
              <a:rPr lang="en-US" dirty="0"/>
              <a:t>Images: &lt;</a:t>
            </a:r>
            <a:r>
              <a:rPr lang="en-US" noProof="1"/>
              <a:t>img</a:t>
            </a:r>
            <a:r>
              <a:rPr lang="en-US" dirty="0"/>
              <a:t>&gt;</a:t>
            </a:r>
          </a:p>
          <a:p>
            <a:pPr marL="808038" lvl="1" indent="-361950">
              <a:defRPr/>
            </a:pPr>
            <a:r>
              <a:rPr lang="en-US" dirty="0"/>
              <a:t>Lists: &lt;</a:t>
            </a:r>
            <a:r>
              <a:rPr lang="en-US" noProof="1"/>
              <a:t>ol</a:t>
            </a:r>
            <a:r>
              <a:rPr lang="en-US" dirty="0"/>
              <a:t>&gt;, &lt;</a:t>
            </a:r>
            <a:r>
              <a:rPr lang="en-US" noProof="1"/>
              <a:t>ul</a:t>
            </a:r>
            <a:r>
              <a:rPr lang="en-US" dirty="0"/>
              <a:t>&gt; and &lt;dl&gt;</a:t>
            </a:r>
          </a:p>
          <a:p>
            <a:pPr marL="808038" lvl="1" indent="-361950">
              <a:defRPr/>
            </a:pPr>
            <a:r>
              <a:rPr lang="en-US" dirty="0"/>
              <a:t>HTML Special Characters</a:t>
            </a:r>
          </a:p>
          <a:p>
            <a:pPr marL="446088" indent="-446088">
              <a:buFont typeface="+mj-lt"/>
              <a:buAutoNum type="arabicPeriod" startAt="3"/>
              <a:tabLst/>
              <a:defRPr/>
            </a:pPr>
            <a:r>
              <a:rPr lang="en-US" dirty="0"/>
              <a:t>The &lt;div&gt; and &lt;span&gt; elements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2775" y="1433286"/>
            <a:ext cx="7920038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&lt;head&gt;&lt;title&gt;Headings and paragraphs&lt;/title&gt;&lt;/head&gt;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style="background:skyblue"&gt;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Headings and Paragraphs – Example (2)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855021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headings.html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9147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0" name="Picture 6" descr="http://blog.nitropdf.com/wp-content/uploads/2009/02/paragraph-tex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710">
            <a:off x="518413" y="1042724"/>
            <a:ext cx="5105303" cy="2064261"/>
          </a:xfrm>
          <a:prstGeom prst="roundRect">
            <a:avLst>
              <a:gd name="adj" fmla="val 567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ContrastingRightFacing"/>
            <a:lightRig rig="threePt" dir="t"/>
          </a:scene3d>
        </p:spPr>
      </p:pic>
      <p:sp>
        <p:nvSpPr>
          <p:cNvPr id="97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82156" y="4876801"/>
            <a:ext cx="7579688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Headings and Paragraphs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2156" y="5603080"/>
            <a:ext cx="7579688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93186" name="Picture 2" descr="http://coe.jmu.edu/LearningToolbox/images/conair1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71686">
            <a:off x="5057220" y="668552"/>
            <a:ext cx="2533650" cy="3295651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93188" name="Picture 4" descr="http://multimedia.journalism.berkeley.edu/media/upload/tutorials/html/headings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2378841"/>
            <a:ext cx="3124200" cy="2116959"/>
          </a:xfrm>
          <a:prstGeom prst="roundRect">
            <a:avLst>
              <a:gd name="adj" fmla="val 5056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Introduction to HTML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/>
              <a:t>HTML </a:t>
            </a:r>
            <a:r>
              <a:t>Document Structure </a:t>
            </a:r>
            <a:r>
              <a:rPr dirty="0"/>
              <a:t>in Depth</a:t>
            </a:r>
            <a:endParaRPr lang="bg-BG" dirty="0"/>
          </a:p>
        </p:txBody>
      </p:sp>
      <p:pic>
        <p:nvPicPr>
          <p:cNvPr id="25602" name="Picture 2" descr="http://www.askdavetaylor.com/0-blog-pics/html-file-in-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0919">
            <a:off x="4309266" y="1446521"/>
            <a:ext cx="4448175" cy="2367060"/>
          </a:xfrm>
          <a:prstGeom prst="roundRect">
            <a:avLst>
              <a:gd name="adj" fmla="val 52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90114" name="Picture 2" descr="http://andykdocs.de/andykdocs/document/Simple-JavaScript-tab-view/Screenshots-Simple-JavaScript-TabView-HTML-Code-002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162">
            <a:off x="903423" y="1335768"/>
            <a:ext cx="4272718" cy="2553154"/>
          </a:xfrm>
          <a:prstGeom prst="roundRect">
            <a:avLst>
              <a:gd name="adj" fmla="val 40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to have the correct vision and attitude towards HTML</a:t>
            </a:r>
          </a:p>
          <a:p>
            <a:pPr lvl="1"/>
            <a:r>
              <a:rPr lang="en-US" dirty="0"/>
              <a:t>HTML is only about structure, not appearance</a:t>
            </a:r>
          </a:p>
          <a:p>
            <a:pPr lvl="1"/>
            <a:r>
              <a:rPr lang="en-US" dirty="0"/>
              <a:t>Browsers tolerate invalid HTML code and parse errors – you should not.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noProof="1"/>
              <a:t>&lt;</a:t>
            </a:r>
            <a:r>
              <a:rPr lang="en-US" dirty="0"/>
              <a:t>!</a:t>
            </a:r>
            <a:r>
              <a:rPr lang="en-US" noProof="1"/>
              <a:t>DOCTYPE&gt;</a:t>
            </a:r>
            <a:r>
              <a:rPr lang="en-US" dirty="0"/>
              <a:t> Declaration</a:t>
            </a:r>
            <a:endParaRPr lang="en-US" noProof="1"/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HTML documents must start with a document type definition (DTD)</a:t>
            </a:r>
          </a:p>
          <a:p>
            <a:pPr lvl="1">
              <a:defRPr/>
            </a:pPr>
            <a:r>
              <a:rPr lang="en-US" sz="2800" dirty="0"/>
              <a:t>It tells web browsers what type is the served code</a:t>
            </a:r>
          </a:p>
          <a:p>
            <a:pPr lvl="1">
              <a:defRPr/>
            </a:pPr>
            <a:r>
              <a:rPr lang="en-US" sz="2800" dirty="0"/>
              <a:t>Possible versions: HTML 4.01, XHTML 1.0 (Transitional or Strict), XHTML 1.1, HTML 5</a:t>
            </a:r>
          </a:p>
          <a:p>
            <a:pPr>
              <a:defRPr/>
            </a:pPr>
            <a:r>
              <a:rPr lang="en-US" sz="3000" dirty="0"/>
              <a:t>Example:</a:t>
            </a: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/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See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  <a:hlinkClick r:id="rId3"/>
              </a:rPr>
              <a:t>http://w3.org/QA/2002/04/valid-dtd-list.html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800" dirty="0"/>
              <a:t>for a list of possible </a:t>
            </a:r>
            <a:r>
              <a:rPr lang="en-US" sz="2800" noProof="1"/>
              <a:t>doctypes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538164" y="4419600"/>
            <a:ext cx="7996236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 "http://www.w3.org/TR/xhtml1/DTD/xhtml1-transitional.dtd"&gt;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vs. XHTML</a:t>
            </a:r>
            <a:endParaRPr lang="bg-BG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dirty="0"/>
              <a:t>XHTML is more strict than HTML</a:t>
            </a:r>
          </a:p>
          <a:p>
            <a:pPr lvl="1">
              <a:defRPr/>
            </a:pPr>
            <a:r>
              <a:rPr lang="en-US" dirty="0"/>
              <a:t>Tags and attribute names must be in lowercase</a:t>
            </a:r>
          </a:p>
          <a:p>
            <a:pPr lvl="1">
              <a:defRPr/>
            </a:pPr>
            <a:r>
              <a:rPr lang="en-US" dirty="0"/>
              <a:t>All tags must be closed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) while HTML allows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and implies missing closing tags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(&lt;p&gt;par1 &lt;p&gt;par2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XHTML allows only one root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dirty="0"/>
              <a:t> element (HTML allows more than one)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6018" name="Picture 2" descr="http://www.validicons.com/OSI_pngs/osi_xhtml_wt_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261">
            <a:off x="7017657" y="885481"/>
            <a:ext cx="1494263" cy="74713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XHTML vs. HTML (2)</a:t>
            </a:r>
            <a:endParaRPr lang="bg-BG" dirty="0"/>
          </a:p>
        </p:txBody>
      </p:sp>
      <p:sp>
        <p:nvSpPr>
          <p:cNvPr id="1054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Many element attributes are deprecated in XHTML, most are moved to CSS </a:t>
            </a:r>
          </a:p>
          <a:p>
            <a:pPr>
              <a:defRPr/>
            </a:pPr>
            <a:r>
              <a:rPr lang="en-US" dirty="0"/>
              <a:t>Attribute minimization is forbidden, e.g.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Note: Web browsers load XHTML faster than HTML and valid code faster than invalid!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4364" y="3048000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checked&gt;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071068"/>
            <a:ext cx="7843836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checked="checked" /&gt;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344698" y="3771900"/>
            <a:ext cx="381000" cy="158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Section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defRPr/>
            </a:pPr>
            <a:r>
              <a:rPr lang="en-US" dirty="0"/>
              <a:t>Contains information that doesn’t show directly on the viewable page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doctype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declaration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Contains mandatory single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&lt;title&gt;</a:t>
            </a:r>
            <a:r>
              <a:rPr lang="en-US" dirty="0"/>
              <a:t> tag</a:t>
            </a:r>
          </a:p>
          <a:p>
            <a:pPr>
              <a:spcBef>
                <a:spcPts val="300"/>
              </a:spcBef>
              <a:defRPr/>
            </a:pPr>
            <a:r>
              <a:rPr lang="en-US" dirty="0"/>
              <a:t>Can contain some other tags, e.g.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&lt;meta&gt;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</a:p>
          <a:p>
            <a:pPr lvl="1">
              <a:spcBef>
                <a:spcPts val="0"/>
              </a:spcBef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&lt;!–- comments --&gt;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&lt;title&gt; tag</a:t>
            </a:r>
          </a:p>
        </p:txBody>
      </p:sp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Title should be placed between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sz="3000" dirty="0"/>
              <a:t> tags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Used to specify a title in the window </a:t>
            </a:r>
            <a:r>
              <a:rPr lang="en-US" sz="3000" dirty="0" err="1"/>
              <a:t>titlebar</a:t>
            </a:r>
            <a:endParaRPr lang="en-US" sz="3000" dirty="0"/>
          </a:p>
          <a:p>
            <a:pPr>
              <a:lnSpc>
                <a:spcPct val="100000"/>
              </a:lnSpc>
              <a:defRPr/>
            </a:pPr>
            <a:r>
              <a:rPr lang="en-US" sz="3000" dirty="0"/>
              <a:t>Search engines and people rely on titles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2152" y="2286000"/>
            <a:ext cx="7689848" cy="7017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&lt;title&gt;Telerik Academy – Winter Season 2009/2010 &lt;/title&gt;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152" y="3248247"/>
            <a:ext cx="7689848" cy="1933353"/>
          </a:xfrm>
          <a:prstGeom prst="roundRect">
            <a:avLst>
              <a:gd name="adj" fmla="val 291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&lt;meta&gt;</a:t>
            </a:r>
          </a:p>
        </p:txBody>
      </p:sp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Meta tags additionally describe the content contained within the page</a:t>
            </a:r>
            <a:endParaRPr lang="en-US" sz="2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88836" name="Rectangle 4"/>
          <p:cNvSpPr>
            <a:spLocks noChangeArrowheads="1"/>
          </p:cNvSpPr>
          <p:nvPr/>
        </p:nvSpPr>
        <p:spPr bwMode="auto">
          <a:xfrm>
            <a:off x="609600" y="2420938"/>
            <a:ext cx="7924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name="description" content="HTML tutorial"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name="keywords" content="html, web design, styles" /&gt;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name="author" content="Chris Brewer" /&gt;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&lt;meta http-equiv="refresh" content="5; url=http://www.telerik.com" 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the Web Works?</a:t>
            </a:r>
          </a:p>
        </p:txBody>
      </p:sp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1371600"/>
          </a:xfrm>
        </p:spPr>
        <p:txBody>
          <a:bodyPr/>
          <a:lstStyle/>
          <a:p>
            <a:pPr>
              <a:defRPr/>
            </a:pPr>
            <a:r>
              <a:rPr lang="en-US" dirty="0"/>
              <a:t>WWW use classical client / server architecture</a:t>
            </a:r>
          </a:p>
          <a:p>
            <a:pPr lvl="1">
              <a:defRPr/>
            </a:pPr>
            <a:r>
              <a:rPr lang="en-US" dirty="0"/>
              <a:t>HTTP is text-based request-response protocol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3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971800" y="3174562"/>
            <a:ext cx="3352800" cy="676629"/>
            <a:chOff x="1776" y="1680"/>
            <a:chExt cx="1728" cy="352"/>
          </a:xfrm>
          <a:solidFill>
            <a:schemeClr val="accent5">
              <a:lumMod val="60000"/>
              <a:lumOff val="40000"/>
              <a:alpha val="30000"/>
            </a:schemeClr>
          </a:solidFill>
        </p:grpSpPr>
        <p:sp>
          <p:nvSpPr>
            <p:cNvPr id="874525" name="AutoShape 29"/>
            <p:cNvSpPr>
              <a:spLocks noChangeArrowheads="1"/>
            </p:cNvSpPr>
            <p:nvPr/>
          </p:nvSpPr>
          <p:spPr bwMode="auto">
            <a:xfrm>
              <a:off x="1776" y="1680"/>
              <a:ext cx="1728" cy="35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pFill/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26" name="Text Box 30"/>
            <p:cNvSpPr txBox="1">
              <a:spLocks noChangeArrowheads="1"/>
            </p:cNvSpPr>
            <p:nvPr/>
          </p:nvSpPr>
          <p:spPr bwMode="auto">
            <a:xfrm>
              <a:off x="2044" y="1751"/>
              <a:ext cx="1008" cy="2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Page request</a:t>
              </a:r>
            </a:p>
          </p:txBody>
        </p:sp>
      </p:grpSp>
      <p:sp>
        <p:nvSpPr>
          <p:cNvPr id="874527" name="Text Box 31"/>
          <p:cNvSpPr txBox="1">
            <a:spLocks noChangeArrowheads="1"/>
          </p:cNvSpPr>
          <p:nvPr/>
        </p:nvSpPr>
        <p:spPr bwMode="auto">
          <a:xfrm>
            <a:off x="304800" y="5279648"/>
            <a:ext cx="285115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 running a Web Browser</a:t>
            </a:r>
          </a:p>
        </p:txBody>
      </p:sp>
      <p:sp>
        <p:nvSpPr>
          <p:cNvPr id="874528" name="Text Box 32"/>
          <p:cNvSpPr txBox="1">
            <a:spLocks noChangeArrowheads="1"/>
          </p:cNvSpPr>
          <p:nvPr/>
        </p:nvSpPr>
        <p:spPr bwMode="auto">
          <a:xfrm>
            <a:off x="5838824" y="5108138"/>
            <a:ext cx="3000376" cy="1292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running Web Server Software   </a:t>
            </a: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(IIS, Apache, </a:t>
            </a:r>
            <a:r>
              <a:rPr kumimoji="0"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971800" y="4211200"/>
            <a:ext cx="3352800" cy="698748"/>
            <a:chOff x="3200400" y="3962400"/>
            <a:chExt cx="2895600" cy="485775"/>
          </a:xfrm>
        </p:grpSpPr>
        <p:sp>
          <p:nvSpPr>
            <p:cNvPr id="874530" name="AutoShape 34"/>
            <p:cNvSpPr>
              <a:spLocks noChangeArrowheads="1"/>
            </p:cNvSpPr>
            <p:nvPr/>
          </p:nvSpPr>
          <p:spPr bwMode="auto">
            <a:xfrm flipH="1">
              <a:off x="3200400" y="3962400"/>
              <a:ext cx="2895600" cy="48577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  <a:alpha val="30000"/>
              </a:schemeClr>
            </a:solidFill>
            <a:ln w="12700" cap="sq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74531" name="Text Box 35"/>
            <p:cNvSpPr txBox="1">
              <a:spLocks noChangeArrowheads="1"/>
            </p:cNvSpPr>
            <p:nvPr/>
          </p:nvSpPr>
          <p:spPr bwMode="auto">
            <a:xfrm>
              <a:off x="3810001" y="4071918"/>
              <a:ext cx="1950068" cy="2781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defRPr/>
              </a:pPr>
              <a:r>
                <a:rPr kumimoji="0"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response</a:t>
              </a:r>
            </a:p>
          </p:txBody>
        </p:sp>
      </p:grpSp>
      <p:sp>
        <p:nvSpPr>
          <p:cNvPr id="874533" name="Text Box 37"/>
          <p:cNvSpPr txBox="1">
            <a:spLocks noChangeArrowheads="1"/>
          </p:cNvSpPr>
          <p:nvPr/>
        </p:nvSpPr>
        <p:spPr bwMode="auto">
          <a:xfrm>
            <a:off x="3875088" y="2819400"/>
            <a:ext cx="1293812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sp>
        <p:nvSpPr>
          <p:cNvPr id="874534" name="Text Box 38"/>
          <p:cNvSpPr txBox="1">
            <a:spLocks noChangeArrowheads="1"/>
          </p:cNvSpPr>
          <p:nvPr/>
        </p:nvSpPr>
        <p:spPr bwMode="auto">
          <a:xfrm>
            <a:off x="4310062" y="3971488"/>
            <a:ext cx="947738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defRPr/>
            </a:pPr>
            <a:r>
              <a:rPr kumimoji="0"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803" y="2638165"/>
            <a:ext cx="2438400" cy="2438400"/>
            <a:chOff x="228600" y="224864"/>
            <a:chExt cx="2438400" cy="2438400"/>
          </a:xfrm>
        </p:grpSpPr>
        <p:pic>
          <p:nvPicPr>
            <p:cNvPr id="1026" name="Picture 2" descr="http://askyourpc.com/media/blogs/a/images_2/Computer-256x25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8600" y="22486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6" descr="website-windo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975723">
              <a:off x="602640" y="904992"/>
              <a:ext cx="1280241" cy="1065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 fov="300000">
                <a:rot lat="21510460" lon="300467" rev="21477836"/>
              </a:camera>
              <a:lightRig rig="threePt" dir="t"/>
            </a:scene3d>
          </p:spPr>
        </p:pic>
      </p:grpSp>
      <p:pic>
        <p:nvPicPr>
          <p:cNvPr id="1028" name="Picture 4" descr="http://www.iconarchive.com/icons/visualpharm/hardware/256/server-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20134"/>
            <a:ext cx="2011804" cy="20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&lt;script&gt;</a:t>
            </a:r>
          </a:p>
        </p:txBody>
      </p:sp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&lt;script&gt;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element is used to embed scripts into an HTML document</a:t>
            </a:r>
          </a:p>
          <a:p>
            <a:pPr lvl="1">
              <a:defRPr/>
            </a:pPr>
            <a:r>
              <a:rPr lang="en-US" dirty="0"/>
              <a:t>Script are executed in the client's Web browser</a:t>
            </a:r>
          </a:p>
          <a:p>
            <a:pPr lvl="1">
              <a:defRPr/>
            </a:pPr>
            <a:r>
              <a:rPr lang="en-US" dirty="0"/>
              <a:t>Scripts can live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and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sections</a:t>
            </a:r>
          </a:p>
          <a:p>
            <a:pPr>
              <a:defRPr/>
            </a:pPr>
            <a:r>
              <a:rPr lang="en-US" dirty="0"/>
              <a:t>Supported client-side scripting languages:</a:t>
            </a:r>
          </a:p>
          <a:p>
            <a:pPr lvl="1">
              <a:defRPr/>
            </a:pPr>
            <a:r>
              <a:rPr lang="en-US" dirty="0"/>
              <a:t>JavaScript (it is not Java!)</a:t>
            </a:r>
          </a:p>
          <a:p>
            <a:pPr lvl="1">
              <a:defRPr/>
            </a:pPr>
            <a:r>
              <a:rPr lang="en-US" dirty="0"/>
              <a:t>VBScript</a:t>
            </a:r>
          </a:p>
          <a:p>
            <a:pPr lvl="1">
              <a:defRPr/>
            </a:pPr>
            <a:r>
              <a:rPr lang="en-US" dirty="0"/>
              <a:t>JScript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&lt;script&gt; Tag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955396" name="Rectangle 4"/>
          <p:cNvSpPr>
            <a:spLocks noChangeArrowheads="1"/>
          </p:cNvSpPr>
          <p:nvPr/>
        </p:nvSpPr>
        <p:spPr bwMode="auto">
          <a:xfrm>
            <a:off x="611188" y="1143000"/>
            <a:ext cx="7850187" cy="52999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&lt;title&gt;JavaScript Example&lt;/title&gt;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function sayHello() 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document.write("&lt;p&gt;Hello World!&lt;\/p&gt;");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&lt;script type=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"text/javascript"&gt;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sayHello();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5844" name="Picture 5" descr="scripts-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81400"/>
            <a:ext cx="402365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24400" y="1066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scripts-example.html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0669" y="4495800"/>
            <a:ext cx="6022662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Scripts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60669" y="5222079"/>
            <a:ext cx="6022662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72706" name="Picture 2" descr="http://www.pisfilm.com/images/Scripts_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079">
            <a:off x="6649846" y="1219200"/>
            <a:ext cx="1907862" cy="2315271"/>
          </a:xfrm>
          <a:prstGeom prst="round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</p:spPr>
      </p:pic>
      <p:pic>
        <p:nvPicPr>
          <p:cNvPr id="72708" name="Picture 4" descr="http://www.filemaker.com.au/products/filemaker-pro/images/icon_script_trigg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2" y="4495800"/>
            <a:ext cx="1748938" cy="1748938"/>
          </a:xfrm>
          <a:prstGeom prst="rect">
            <a:avLst/>
          </a:prstGeom>
          <a:noFill/>
          <a:effectLst/>
        </p:spPr>
      </p:pic>
      <p:pic>
        <p:nvPicPr>
          <p:cNvPr id="72710" name="Picture 6" descr="http://www.jonn8.com/images/AB2HTML_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8074">
            <a:off x="497802" y="1617493"/>
            <a:ext cx="1701446" cy="1701448"/>
          </a:xfrm>
          <a:prstGeom prst="rect">
            <a:avLst/>
          </a:prstGeom>
          <a:noFill/>
        </p:spPr>
      </p:pic>
      <p:pic>
        <p:nvPicPr>
          <p:cNvPr id="72712" name="Picture 8" descr="http://slashstarhash.com/tutedev/script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70" y="304800"/>
            <a:ext cx="3747738" cy="3486150"/>
          </a:xfrm>
          <a:prstGeom prst="roundRect">
            <a:avLst>
              <a:gd name="adj" fmla="val 27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3076" name="Picture 4" descr="http://www.soydemac.com/wp-content/uploads/2009/07/applescript-icon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401879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&lt;head&gt; Section: &lt;style&gt;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1"/>
            <a:ext cx="8496300" cy="550545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&lt;style&gt;</a:t>
            </a:r>
            <a:r>
              <a:rPr lang="en-US" sz="3000" dirty="0"/>
              <a:t> element embeds formatting information (CSS styles) into an HTML page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92933" name="Rectangle 5"/>
          <p:cNvSpPr>
            <a:spLocks noChangeArrowheads="1"/>
          </p:cNvSpPr>
          <p:nvPr/>
        </p:nvSpPr>
        <p:spPr bwMode="auto">
          <a:xfrm>
            <a:off x="609600" y="2286000"/>
            <a:ext cx="788193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&lt;style type="text/css"&gt;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 { font-size: 12pt; line-height: 12pt;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p:first-letter { font-size: 200%;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span { text-transform: uppercase;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&lt;/style&gt;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&lt;p&gt;Styles demo.&lt;br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&lt;span&gt;Test uppercase&lt;/span&gt;.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37893" name="Picture 6" descr="style-ex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1000"/>
            <a:ext cx="3230526" cy="222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00600" y="2209800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style-example.html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962400"/>
            <a:ext cx="6858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Embedding CSS Styles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4688679"/>
            <a:ext cx="68580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68612" name="Picture 4" descr="http://www.cyberdesignz.com/blog/wp-content/uploads/2009/12/CS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62" y="5105400"/>
            <a:ext cx="1988038" cy="122674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8614" name="Picture 6" descr="http://thehardsix.com/wp-content/uploads/2007/11/css_iesuck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9"/>
          <a:stretch>
            <a:fillRect/>
          </a:stretch>
        </p:blipFill>
        <p:spPr bwMode="auto">
          <a:xfrm>
            <a:off x="5181600" y="850025"/>
            <a:ext cx="3048000" cy="2396240"/>
          </a:xfrm>
          <a:prstGeom prst="roundRect">
            <a:avLst>
              <a:gd name="adj" fmla="val 340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5959">
            <a:off x="997976" y="1307011"/>
            <a:ext cx="3914774" cy="1863848"/>
          </a:xfrm>
          <a:prstGeom prst="roundRect">
            <a:avLst>
              <a:gd name="adj" fmla="val 56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4098" name="Picture 2" descr="http://www.vandicamargo.com.br/paulo/nuvem/css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771">
            <a:off x="1008656" y="5014705"/>
            <a:ext cx="1307971" cy="130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Comments: &lt;!-- --&gt; Tag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defRPr/>
            </a:pPr>
            <a:r>
              <a:rPr lang="en-US" dirty="0"/>
              <a:t>Comments can exist anywhere between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&lt;html&gt;&lt;/html&gt;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tags</a:t>
            </a:r>
          </a:p>
          <a:p>
            <a:pPr>
              <a:defRPr/>
            </a:pPr>
            <a:r>
              <a:rPr lang="en-US" dirty="0"/>
              <a:t>Comments start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&lt;!--</a:t>
            </a:r>
            <a:r>
              <a:rPr lang="en-US" dirty="0"/>
              <a:t> and end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688975" y="2928324"/>
            <a:ext cx="7769226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Telerik Logo (a JPG file)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alt=“Telerik Logo"&gt;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Hyperlink to the web site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href="http://telerik.com/"&gt;Telerik&lt;/a&gt;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Show the news table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class="newstable"&gt;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&lt;body&gt; Section: Introduction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94738" cy="5486399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section describes the viewable portion of the page</a:t>
            </a:r>
          </a:p>
          <a:p>
            <a:pPr>
              <a:defRPr/>
            </a:pPr>
            <a:r>
              <a:rPr lang="en-US" dirty="0"/>
              <a:t>Starts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&lt;/head&gt;</a:t>
            </a:r>
            <a:r>
              <a:rPr lang="en-US" dirty="0"/>
              <a:t> section</a:t>
            </a:r>
          </a:p>
          <a:p>
            <a:pPr>
              <a:defRPr/>
            </a:pPr>
            <a:r>
              <a:rPr lang="en-US" dirty="0"/>
              <a:t>Begins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  <a:r>
              <a:rPr lang="en-US" dirty="0"/>
              <a:t> and ends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&lt;/body&gt;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688976" y="3733800"/>
            <a:ext cx="7769224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 page&lt;/title&gt;&lt;/head&gt;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This is the Web page body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Text Formatting</a:t>
            </a: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776" y="887412"/>
            <a:ext cx="8683624" cy="5741988"/>
          </a:xfrm>
        </p:spPr>
        <p:txBody>
          <a:bodyPr/>
          <a:lstStyle/>
          <a:p>
            <a:pPr>
              <a:defRPr/>
            </a:pPr>
            <a:r>
              <a:rPr lang="en-US" dirty="0"/>
              <a:t>Text formatting tags modify the text between the opening tag and the closing tag</a:t>
            </a:r>
          </a:p>
          <a:p>
            <a:pPr lvl="1">
              <a:defRPr/>
            </a:pPr>
            <a:r>
              <a:rPr lang="en-US" dirty="0"/>
              <a:t>Ex.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&lt;b&gt;Hello&lt;/b&gt;</a:t>
            </a:r>
            <a:r>
              <a:rPr lang="en-US" dirty="0"/>
              <a:t> makes “Hello” bold</a:t>
            </a:r>
          </a:p>
        </p:txBody>
      </p:sp>
      <p:graphicFrame>
        <p:nvGraphicFramePr>
          <p:cNvPr id="909375" name="Group 63"/>
          <p:cNvGraphicFramePr>
            <a:graphicFrameLocks noGrp="1"/>
          </p:cNvGraphicFramePr>
          <p:nvPr>
            <p:ph sz="half" idx="2"/>
          </p:nvPr>
        </p:nvGraphicFramePr>
        <p:xfrm>
          <a:off x="762000" y="2667000"/>
          <a:ext cx="7543800" cy="3810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&lt;b&gt;&lt;/b&gt;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bold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&lt;i&gt;&lt;/i&gt;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italicized</a:t>
                      </a:r>
                      <a:endParaRPr kumimoji="1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&lt;u&gt;&lt;/u&gt;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underlined</a:t>
                      </a:r>
                      <a:endParaRPr kumimoji="1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&lt;sup&gt;&lt;/sup&gt;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30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superscript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&lt;sub&gt;&lt;/sub&gt;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Sample</a:t>
                      </a:r>
                      <a:r>
                        <a:rPr kumimoji="1" lang="en-US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subscript</a:t>
                      </a:r>
                      <a:endParaRPr kumimoji="1" lang="en-US" sz="2000" b="0" i="0" u="none" strike="noStrike" cap="none" normalizeH="0" baseline="-25000" noProof="1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&lt;strong&gt;&lt;/strong&gt;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&lt;em&gt;&lt;/em&gt;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emphasized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&lt;pre&gt;&lt;/pre&gt;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Preformatted 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&lt;blockquote&gt;&lt;/blockquote&gt;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urier New" pitchFamily="49" charset="0"/>
                        </a:rPr>
                        <a:t>Quoted text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&lt;del&gt;&lt;/del&gt;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Deleted text – </a:t>
                      </a:r>
                      <a:r>
                        <a:rPr kumimoji="1" lang="en-US" sz="2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Arial" charset="0"/>
                        </a:rPr>
                        <a:t>strike through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Text Formatting – Example (2)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531814" y="1221587"/>
            <a:ext cx="8078786" cy="49507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&lt;title&gt;Page Title&lt;/title&gt;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&lt;h1&gt;Notice&lt;/h1&gt;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&lt;p&gt;This is a &lt;em&gt;sample&lt;/em&gt; Web page.&lt;/p&gt;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&lt;p&gt;&lt;pre&gt;Next paragraph: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preformatted.&lt;/pre&gt;&lt;/p&gt;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&lt;h2&gt;More Info&lt;/h2&gt;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&lt;p&gt;Specifically, we’re using XHMTL 1.0 transitional.&lt;br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Next line.&lt;/p&gt;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95041"/>
            <a:ext cx="3733800" cy="53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text-formatting.html</a:t>
            </a:r>
            <a:endParaRPr lang="en-US" sz="24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39814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a Web Page?</a:t>
            </a:r>
          </a:p>
        </p:txBody>
      </p:sp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pages</a:t>
            </a:r>
            <a:r>
              <a:rPr lang="en-US" dirty="0"/>
              <a:t> are text files containing HTML</a:t>
            </a:r>
          </a:p>
          <a:p>
            <a:pPr>
              <a:defRPr/>
            </a:pPr>
            <a:r>
              <a:rPr lang="en-US" dirty="0"/>
              <a:t>HTML – </a:t>
            </a:r>
            <a:r>
              <a:rPr lang="en-US" u="sng" dirty="0"/>
              <a:t>H</a:t>
            </a:r>
            <a:r>
              <a:rPr lang="en-US" dirty="0"/>
              <a:t>yper </a:t>
            </a:r>
            <a:r>
              <a:rPr lang="en-US" u="sng" dirty="0"/>
              <a:t>T</a:t>
            </a:r>
            <a:r>
              <a:rPr lang="en-US" dirty="0"/>
              <a:t>ext </a:t>
            </a:r>
            <a:r>
              <a:rPr lang="en-US" u="sng" dirty="0"/>
              <a:t>M</a:t>
            </a:r>
            <a:r>
              <a:rPr lang="en-US" dirty="0"/>
              <a:t>arkup </a:t>
            </a:r>
            <a:r>
              <a:rPr lang="en-US" u="sng" dirty="0"/>
              <a:t>L</a:t>
            </a:r>
            <a:r>
              <a:rPr lang="en-US" dirty="0"/>
              <a:t>anguage</a:t>
            </a:r>
          </a:p>
          <a:p>
            <a:pPr lvl="1">
              <a:defRPr/>
            </a:pPr>
            <a:r>
              <a:rPr lang="en-US" dirty="0"/>
              <a:t>A notation for describing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 structure</a:t>
            </a:r>
            <a:r>
              <a:rPr lang="en-US" dirty="0"/>
              <a:t> (semantic markup)</a:t>
            </a:r>
          </a:p>
          <a:p>
            <a:pPr lvl="2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formatting</a:t>
            </a:r>
            <a:r>
              <a:rPr lang="en-US" dirty="0"/>
              <a:t> (presentation markup)</a:t>
            </a:r>
          </a:p>
          <a:p>
            <a:pPr lvl="1">
              <a:defRPr/>
            </a:pPr>
            <a:r>
              <a:rPr lang="en-US" dirty="0"/>
              <a:t>Looks (looked?) like:</a:t>
            </a:r>
          </a:p>
          <a:p>
            <a:pPr lvl="2">
              <a:defRPr/>
            </a:pPr>
            <a:r>
              <a:rPr lang="en-US" dirty="0"/>
              <a:t>A Microsoft Word document</a:t>
            </a:r>
          </a:p>
          <a:p>
            <a:pPr>
              <a:defRPr/>
            </a:pPr>
            <a:r>
              <a:rPr lang="en-US" dirty="0"/>
              <a:t>The markup tags provide information about the page content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5052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Text Formatting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33600" y="4231480"/>
            <a:ext cx="50292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52226" name="Picture 2" descr="http://www.iconspedia.com/uploads/161385238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2057400" cy="2057400"/>
          </a:xfrm>
          <a:prstGeom prst="rect">
            <a:avLst/>
          </a:prstGeom>
          <a:noFill/>
        </p:spPr>
      </p:pic>
      <p:pic>
        <p:nvPicPr>
          <p:cNvPr id="52228" name="Picture 4" descr="http://simply-software.co.uk/images/freetextbox/freetext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881894"/>
            <a:ext cx="4267200" cy="2089906"/>
          </a:xfrm>
          <a:prstGeom prst="roundRect">
            <a:avLst>
              <a:gd name="adj" fmla="val 417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pic>
        <p:nvPicPr>
          <p:cNvPr id="53250" name="Picture 2" descr="http://www.chronotext.org/Isaiah/img/SlidingText_F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3352800" cy="1828799"/>
          </a:xfrm>
          <a:prstGeom prst="roundRect">
            <a:avLst>
              <a:gd name="adj" fmla="val 518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5122" name="Picture 2" descr="http://www.iconarchive.com/icons/rokey/the-last-order-candy/128/rich-text-format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999" y="4343400"/>
            <a:ext cx="2057401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conarchive.com/icons/mart/glaze/128/font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4718">
            <a:off x="3967463" y="5121665"/>
            <a:ext cx="1121672" cy="112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form.html</a:t>
            </a:r>
            <a:r>
              <a:rPr lang="en-US" dirty="0"/>
              <a:t> on the same server in the same directory:</a:t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parent.html</a:t>
            </a:r>
            <a:r>
              <a:rPr lang="en-US" dirty="0"/>
              <a:t> on the same server in the parent directory:</a:t>
            </a:r>
            <a:br>
              <a:rPr lang="en-US" dirty="0"/>
            </a:br>
            <a:endParaRPr lang="en-US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cat.html</a:t>
            </a:r>
            <a:r>
              <a:rPr lang="en-US" dirty="0"/>
              <a:t> on the same server in the subdirectory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stuff</a:t>
            </a:r>
            <a:r>
              <a:rPr lang="en-US" dirty="0"/>
              <a:t>: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758825" y="2190779"/>
            <a:ext cx="7558088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</a:t>
            </a:r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758825" y="40386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</a:t>
            </a: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55650" y="5867400"/>
            <a:ext cx="755808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(2)</a:t>
            </a:r>
          </a:p>
        </p:txBody>
      </p:sp>
      <p:sp>
        <p:nvSpPr>
          <p:cNvPr id="915459" name="Text Box 3"/>
          <p:cNvSpPr txBox="1">
            <a:spLocks noGrp="1" noChangeArrowheads="1"/>
          </p:cNvSpPr>
          <p:nvPr>
            <p:ph idx="1"/>
          </p:nvPr>
        </p:nvSpPr>
        <p:spPr>
          <a:effectLst/>
        </p:spPr>
        <p:txBody>
          <a:bodyPr lIns="91436" tIns="45718" rIns="91436" bIns="45718"/>
          <a:lstStyle/>
          <a:p>
            <a:pPr>
              <a:defRPr/>
            </a:pPr>
            <a:r>
              <a:rPr lang="en-US" dirty="0"/>
              <a:t>Link to an external Web site:</a:t>
            </a:r>
            <a:endParaRPr lang="en-US" sz="2800" dirty="0">
              <a:latin typeface="Courier New" pitchFamily="49" charset="0"/>
            </a:endParaRPr>
          </a:p>
          <a:p>
            <a:pPr lvl="1">
              <a:defRPr/>
            </a:pPr>
            <a:endParaRPr lang="en-US" sz="2800" dirty="0"/>
          </a:p>
          <a:p>
            <a:pPr lvl="1">
              <a:spcBef>
                <a:spcPts val="1200"/>
              </a:spcBef>
              <a:defRPr/>
            </a:pPr>
            <a:r>
              <a:rPr lang="en-US" dirty="0"/>
              <a:t>Always use a full URL, including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http://</a:t>
            </a:r>
            <a:r>
              <a:rPr lang="en-US" dirty="0"/>
              <a:t>", not just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www.somesite.com</a:t>
            </a:r>
            <a:r>
              <a:rPr lang="en-US" dirty="0"/>
              <a:t>"</a:t>
            </a:r>
          </a:p>
          <a:p>
            <a:pPr lvl="1">
              <a:defRPr/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target="_blank"</a:t>
            </a:r>
            <a:r>
              <a:rPr lang="en-US" dirty="0"/>
              <a:t> attribute opens the link in a new window</a:t>
            </a:r>
          </a:p>
          <a:p>
            <a:pPr>
              <a:defRPr/>
            </a:pPr>
            <a:r>
              <a:rPr lang="en-US" dirty="0"/>
              <a:t>Link to an e-mail address: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15461" name="Rectangle 5"/>
          <p:cNvSpPr>
            <a:spLocks noChangeArrowheads="1"/>
          </p:cNvSpPr>
          <p:nvPr/>
        </p:nvSpPr>
        <p:spPr bwMode="auto">
          <a:xfrm>
            <a:off x="539750" y="1781606"/>
            <a:ext cx="8070850" cy="428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</a:t>
            </a:r>
          </a:p>
        </p:txBody>
      </p:sp>
      <p:sp>
        <p:nvSpPr>
          <p:cNvPr id="915462" name="Rectangle 6"/>
          <p:cNvSpPr>
            <a:spLocks noChangeArrowheads="1"/>
          </p:cNvSpPr>
          <p:nvPr/>
        </p:nvSpPr>
        <p:spPr bwMode="auto">
          <a:xfrm>
            <a:off x="539750" y="5388524"/>
            <a:ext cx="8070850" cy="8032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href="mailto:bugs@example.com?subject=Bug+Report"&gt;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Please report bugs here (by e-mail only)&lt;/a&gt;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Hyperlinks: &lt;a&gt; Tag (3)</a:t>
            </a:r>
          </a:p>
        </p:txBody>
      </p:sp>
      <p:sp>
        <p:nvSpPr>
          <p:cNvPr id="95949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  <a:effectLst/>
        </p:spPr>
        <p:txBody>
          <a:bodyPr lIns="91436" tIns="45718" rIns="91436" bIns="45718"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Link to a document called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apply-now.html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On the same server, in same directory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Using an image as a link button: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to a document called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index.html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On the same server</a:t>
            </a:r>
            <a:r>
              <a:rPr lang="bg-BG" sz="2800" dirty="0"/>
              <a:t>, </a:t>
            </a:r>
            <a:r>
              <a:rPr lang="en-US" sz="2800" dirty="0"/>
              <a:t>in the subdirectory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en-US" sz="2800" dirty="0"/>
              <a:t> of the parent directory: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685800" y="2808969"/>
            <a:ext cx="7773988" cy="8824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src="apply-now-button.jpg" /&gt;&lt;/a&gt;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685800" y="5529792"/>
            <a:ext cx="7773988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3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and Sections</a:t>
            </a:r>
            <a:endParaRPr lang="bg-BG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Link to another location in the same document:</a:t>
            </a:r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defRPr/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800"/>
              </a:spcBef>
              <a:defRPr/>
            </a:pPr>
            <a:r>
              <a:rPr lang="en-US" sz="3000" dirty="0"/>
              <a:t>Link to a specific location in another document:</a:t>
            </a:r>
            <a:endParaRPr lang="bg-BG" sz="3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971780" name="Rectangle 4"/>
          <p:cNvSpPr>
            <a:spLocks noChangeArrowheads="1"/>
          </p:cNvSpPr>
          <p:nvPr/>
        </p:nvSpPr>
        <p:spPr bwMode="auto">
          <a:xfrm>
            <a:off x="614363" y="1752600"/>
            <a:ext cx="7843838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href="#section1"&gt;Go to Introduction&lt;/a&gt;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</p:txBody>
      </p:sp>
      <p:sp>
        <p:nvSpPr>
          <p:cNvPr id="971781" name="Rectangle 5"/>
          <p:cNvSpPr>
            <a:spLocks noChangeArrowheads="1"/>
          </p:cNvSpPr>
          <p:nvPr/>
        </p:nvSpPr>
        <p:spPr bwMode="auto">
          <a:xfrm>
            <a:off x="614363" y="3733800"/>
            <a:ext cx="7843838" cy="2616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href="chapter3.html#section3.1.1"&gt;Go to Section 3.1.1&lt;/a&gt;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&lt;!–- In chapter3.html --&gt;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id="section3.1.1"&gt;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&lt;h3&gt;3.1.1. Technical Background&lt;/h3&gt;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</a:t>
            </a:r>
            <a:endParaRPr lang="bg-BG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961541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0226" y="1864816"/>
            <a:ext cx="808037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href="form.html"&gt;Fill Our Form&lt;/a&gt;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href="../parent.html"&gt;Parent&lt;/a&gt;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href="stuff/cat.html"&gt;Catalog&lt;/a&gt;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href="http://www.devbg.org" target="_blank"&gt;BASD&lt;/a&gt;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href="mailto:bugs@example.com?subject=Bug Report"&gt;Please report bugs here (by e-mail only)&lt;/a&gt;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href="apply-now.html"&gt;&lt;img src="apply-now-button.jpg” /&gt;&lt;/a&gt; 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href="../english/index.html"&gt;Switch to English version&lt;/a&gt; &lt;br 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00013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hyperlinks.html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Hyperlinks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53253" name="Picture 4" descr="hyperlin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8775"/>
            <a:ext cx="52578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3352801"/>
            <a:ext cx="441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Hyperlinks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362200" y="4079080"/>
            <a:ext cx="44196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40966" name="Picture 6" descr="http://webtechstrategies.com/webtech_images/services/hyperlink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42" y="1001233"/>
            <a:ext cx="3721950" cy="1935202"/>
          </a:xfrm>
          <a:prstGeom prst="roundRect">
            <a:avLst>
              <a:gd name="adj" fmla="val 41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40970" name="Picture 10" descr="http://davdalx.webs.com/Untitled-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382" y="457200"/>
            <a:ext cx="3306618" cy="2670616"/>
          </a:xfrm>
          <a:prstGeom prst="rect">
            <a:avLst/>
          </a:prstGeom>
          <a:noFill/>
        </p:spPr>
      </p:pic>
      <p:pic>
        <p:nvPicPr>
          <p:cNvPr id="6146" name="Picture 2" descr="http://www.artistsvalley.com/images/icons/Network%20Security%20Icons%20Var/Hyperlink/72x72/Hyperlink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5405">
            <a:off x="957208" y="4876800"/>
            <a:ext cx="1295400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icons-for-technical-writers.luckyicon.com/pictures/stock-icons/itw-v10/preview/click-hyperlink-text-icon.gif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58"/>
          <a:stretch/>
        </p:blipFill>
        <p:spPr bwMode="auto">
          <a:xfrm rot="21327783">
            <a:off x="6934200" y="4876800"/>
            <a:ext cx="1233929" cy="1295400"/>
          </a:xfrm>
          <a:prstGeom prst="roundRect">
            <a:avLst>
              <a:gd name="adj" fmla="val 101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1244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Links to the Same Document – Example </a:t>
            </a:r>
            <a:endParaRPr lang="bg-BG" sz="38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800" dirty="0"/>
              <a:t>Links to the Same Document – Example (2) </a:t>
            </a:r>
            <a:endParaRPr lang="bg-BG" sz="3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>
            <a:off x="611188" y="1707952"/>
            <a:ext cx="7848600" cy="4597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&lt;h1&gt;Table of Contents&lt;/h1&gt;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&lt;p&gt;&lt;a href="#section1"&gt;Introduction&lt;/a&gt;&lt;br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href="#section2"&gt;Some background&lt;/A&gt;&lt;br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href="#section2.1"&gt;Project History&lt;/a&gt;&lt;br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...the rest of the table of contents...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The document text follows here --&gt;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id="section1"&gt;Introduction&lt;/h2&gt;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1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 id="section2"&gt;Some background&lt;/h2&gt;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 follows here ...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&lt;h3 id="section2.1"&gt;Project History&lt;/h3&gt;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 Section 2.1 follows here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066800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links-to-same-document.html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6" name="Picture 5" descr="links-to-same-docume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44675"/>
            <a:ext cx="6027738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HTML Pages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An HTML file must have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.html</a:t>
            </a:r>
            <a:r>
              <a:rPr lang="en-US" dirty="0"/>
              <a:t> file extension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HTML files can be created with text editors:</a:t>
            </a:r>
          </a:p>
          <a:p>
            <a:pPr lvl="1">
              <a:lnSpc>
                <a:spcPct val="100000"/>
              </a:lnSpc>
              <a:defRPr/>
            </a:pPr>
            <a:r>
              <a:rPr lang="en-US" noProof="1"/>
              <a:t>NotePad, NotePad ++, PSPad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Or HTML editors (WYSIWYG Editors):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FrontPage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Macromedia Dreamweaver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Netscape Composer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Microsoft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895601"/>
            <a:ext cx="8382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Links to the Same Document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200400" y="3698080"/>
            <a:ext cx="27432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36866" name="Picture 2" descr="http://www.templejc.edu/dept/cis/CCollins/images/1313/lab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225">
            <a:off x="838308" y="4396163"/>
            <a:ext cx="3268796" cy="1815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890" name="Picture 2" descr="http://www.healthandsafetyconsortium.co.uk/images/link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698266"/>
            <a:ext cx="2447926" cy="1519146"/>
          </a:xfrm>
          <a:prstGeom prst="roundRect">
            <a:avLst>
              <a:gd name="adj" fmla="val 37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7892" name="Picture 4" descr="http://www.mutterhaus-zams.at/lins/cms/uploads/pics/links_pfei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74928">
            <a:off x="2166717" y="578599"/>
            <a:ext cx="1857640" cy="1924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http://www.iconarchive.com/icons/enhancedlabs/lha-objects/128/Filetype-URL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81367">
            <a:off x="6106823" y="4225978"/>
            <a:ext cx="2156368" cy="21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144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Inserting an image with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&lt;img&gt;</a:t>
            </a:r>
            <a:r>
              <a:rPr lang="en-US" dirty="0"/>
              <a:t> tag:</a:t>
            </a:r>
          </a:p>
          <a:p>
            <a:pPr>
              <a:defRPr/>
            </a:pP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/>
              <a:t>Image attributes: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/>
              <a:t>Example:</a:t>
            </a: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Images: </a:t>
            </a:r>
            <a:r>
              <a:rPr lang="en-US" sz="4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&lt;img&gt;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 tag</a:t>
            </a:r>
          </a:p>
        </p:txBody>
      </p:sp>
      <p:graphicFrame>
        <p:nvGraphicFramePr>
          <p:cNvPr id="917538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319007"/>
              </p:ext>
            </p:extLst>
          </p:nvPr>
        </p:nvGraphicFramePr>
        <p:xfrm>
          <a:off x="609600" y="2819400"/>
          <a:ext cx="7924800" cy="2049780"/>
        </p:xfrm>
        <a:graphic>
          <a:graphicData uri="http://schemas.openxmlformats.org/drawingml/2006/table">
            <a:tbl>
              <a:tblPr/>
              <a:tblGrid>
                <a:gridCol w="1483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src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Location of image file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(relative or absolute)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alt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Substitute text for display</a:t>
                      </a: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 (e.g. in text mode)</a:t>
                      </a: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height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height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width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Number of pixels of the width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border </a:t>
                      </a:r>
                    </a:p>
                  </a:txBody>
                  <a:tcPr marL="96520" marR="96520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Times New Roman" pitchFamily="18" charset="0"/>
                        </a:rPr>
                        <a:t>Size of border, 0 for no border</a:t>
                      </a:r>
                      <a:endParaRPr kumimoji="1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6520" marR="96520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17533" name="Rectangle 29"/>
          <p:cNvSpPr>
            <a:spLocks noChangeArrowheads="1"/>
          </p:cNvSpPr>
          <p:nvPr/>
        </p:nvSpPr>
        <p:spPr bwMode="auto">
          <a:xfrm>
            <a:off x="609600" y="1600200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src="/img/basd-logo.png"&gt;</a:t>
            </a:r>
          </a:p>
        </p:txBody>
      </p:sp>
      <p:sp>
        <p:nvSpPr>
          <p:cNvPr id="917536" name="Rectangle 32"/>
          <p:cNvSpPr>
            <a:spLocks noChangeArrowheads="1"/>
          </p:cNvSpPr>
          <p:nvPr/>
        </p:nvSpPr>
        <p:spPr bwMode="auto">
          <a:xfrm>
            <a:off x="609600" y="6012257"/>
            <a:ext cx="7924800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src="./php.png" alt="PHP Logo" /&gt;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376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dirty="0"/>
              <a:t>: Draws a horizontal rule (line):</a:t>
            </a:r>
          </a:p>
          <a:p>
            <a:pPr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&lt;center&gt;&lt;/center&gt;</a:t>
            </a:r>
            <a:r>
              <a:rPr lang="en-US" dirty="0"/>
              <a:t>: Deprecated!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&lt;font&gt;&lt;/font&gt;</a:t>
            </a:r>
            <a:r>
              <a:rPr lang="en-US" dirty="0"/>
              <a:t>: Deprecated!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919557" name="Rectangle 5"/>
          <p:cNvSpPr>
            <a:spLocks noChangeArrowheads="1"/>
          </p:cNvSpPr>
          <p:nvPr/>
        </p:nvSpPr>
        <p:spPr bwMode="auto">
          <a:xfrm>
            <a:off x="609600" y="1821257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 size="5" width="70%" /&gt;</a:t>
            </a:r>
          </a:p>
        </p:txBody>
      </p:sp>
      <p:sp>
        <p:nvSpPr>
          <p:cNvPr id="919558" name="Rectangle 6"/>
          <p:cNvSpPr>
            <a:spLocks noChangeArrowheads="1"/>
          </p:cNvSpPr>
          <p:nvPr/>
        </p:nvSpPr>
        <p:spPr bwMode="auto">
          <a:xfrm>
            <a:off x="609600" y="3048000"/>
            <a:ext cx="7853364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&lt;center&gt;Hello World!&lt;/center&gt;</a:t>
            </a:r>
          </a:p>
        </p:txBody>
      </p:sp>
      <p:sp>
        <p:nvSpPr>
          <p:cNvPr id="919560" name="Rectangle 8"/>
          <p:cNvSpPr>
            <a:spLocks noChangeArrowheads="1"/>
          </p:cNvSpPr>
          <p:nvPr/>
        </p:nvSpPr>
        <p:spPr bwMode="auto">
          <a:xfrm>
            <a:off x="609600" y="4343400"/>
            <a:ext cx="7853364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&lt;font size="+4" color="blue"&gt;Font+4&lt;/font&gt;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Miscellaneous Tags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963588" name="Rectangle 4"/>
          <p:cNvSpPr>
            <a:spLocks noChangeArrowheads="1"/>
          </p:cNvSpPr>
          <p:nvPr/>
        </p:nvSpPr>
        <p:spPr bwMode="auto">
          <a:xfrm>
            <a:off x="608013" y="2019437"/>
            <a:ext cx="7926388" cy="42911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&lt;title&gt;Miscellaneous Tags Example&lt;/title&gt;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&lt;hr size="5" width="70%"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&lt;center&gt;Hello World!&lt;/center&gt;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size="3" color="blue"&gt;Font3&lt;/font&gt;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&lt;font size="+4" color="blue"&gt;Font+4&lt;/font&gt;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60420" name="Picture 5" descr="mis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143000"/>
            <a:ext cx="3569029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80911" y="1447800"/>
            <a:ext cx="5391378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misc.html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justintadlock.com/blog/wp-content/uploads/2009/04/tag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69" y="625549"/>
            <a:ext cx="1203251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2" name="Picture 4" descr="http://www.fotosearch.com/bthumb/UNC/UNC212/u1365601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83" y="625549"/>
            <a:ext cx="1842817" cy="120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0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8400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Miscellaneous Tags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088479"/>
            <a:ext cx="60960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9686" flipV="1">
            <a:off x="762975" y="3854124"/>
            <a:ext cx="3603304" cy="2215327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8160">
            <a:off x="6149963" y="3914397"/>
            <a:ext cx="2112795" cy="2381250"/>
          </a:xfrm>
          <a:prstGeom prst="roundRect">
            <a:avLst>
              <a:gd name="adj" fmla="val 646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492500" y="4937125"/>
            <a:ext cx="2016899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Ordered Lists: </a:t>
            </a:r>
            <a:r>
              <a:rPr lang="en-US" noProof="1"/>
              <a:t>&lt;ol&gt;</a:t>
            </a:r>
            <a:r>
              <a:rPr lang="en-US" dirty="0"/>
              <a:t> Tag</a:t>
            </a:r>
          </a:p>
        </p:txBody>
      </p:sp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Create an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</a:t>
            </a:r>
            <a:r>
              <a:rPr lang="en-US" sz="3000" dirty="0"/>
              <a:t>rdered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sz="3000" dirty="0"/>
              <a:t>ist 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&lt;ol&gt;&lt;/ol&gt;</a:t>
            </a:r>
            <a:r>
              <a:rPr lang="en-US" sz="3000" dirty="0"/>
              <a:t>: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defRPr/>
            </a:pPr>
            <a:endParaRPr lang="en-US" sz="3000" noProof="1">
              <a:latin typeface="Courier New" pitchFamily="49" charset="0"/>
            </a:endParaRPr>
          </a:p>
          <a:p>
            <a:pPr>
              <a:defRPr/>
            </a:pPr>
            <a:endParaRPr lang="en-US" sz="3000" dirty="0">
              <a:latin typeface="Courier New" pitchFamily="49" charset="0"/>
            </a:endParaRPr>
          </a:p>
          <a:p>
            <a:pPr>
              <a:defRPr/>
            </a:pPr>
            <a:endParaRPr lang="en-US" sz="3000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defRPr/>
            </a:pPr>
            <a:r>
              <a:rPr lang="en-US" sz="3000" dirty="0"/>
              <a:t>Attribute values for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000" dirty="0"/>
              <a:t> are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000" dirty="0"/>
              <a:t>,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dirty="0"/>
              <a:t>, or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57200" y="4041775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rabi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479550" y="5370513"/>
            <a:ext cx="2016899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57200" indent="-457200" eaLnBrk="1" hangingPunct="1">
              <a:lnSpc>
                <a:spcPct val="100000"/>
              </a:lnSpc>
              <a:buFontTx/>
              <a:buAutoNum type="alpha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601613" y="5297488"/>
            <a:ext cx="2170787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609600" indent="-609600" eaLnBrk="1" hangingPunct="1">
              <a:lnSpc>
                <a:spcPct val="100000"/>
              </a:lnSpc>
              <a:buFontTx/>
              <a:buAutoNum type="romanU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885548" y="4114800"/>
            <a:ext cx="2055371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Apple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Orange</a:t>
            </a:r>
          </a:p>
          <a:p>
            <a:pPr marL="495300" indent="-495300" eaLnBrk="1" hangingPunct="1">
              <a:lnSpc>
                <a:spcPct val="100000"/>
              </a:lnSpc>
              <a:buFontTx/>
              <a:buAutoNum type="romanLcPeriod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Grapefruit</a:t>
            </a:r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 flipH="1">
            <a:off x="914399" y="3859619"/>
            <a:ext cx="4465673" cy="102072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0" name="Oval 10"/>
          <p:cNvSpPr>
            <a:spLocks noChangeArrowheads="1"/>
          </p:cNvSpPr>
          <p:nvPr/>
        </p:nvSpPr>
        <p:spPr bwMode="auto">
          <a:xfrm>
            <a:off x="347332" y="4000500"/>
            <a:ext cx="539750" cy="13335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1" name="Line 11"/>
          <p:cNvSpPr>
            <a:spLocks noChangeShapeType="1"/>
          </p:cNvSpPr>
          <p:nvPr/>
        </p:nvSpPr>
        <p:spPr bwMode="auto">
          <a:xfrm flipH="1">
            <a:off x="1889089" y="3886200"/>
            <a:ext cx="3902109" cy="1519813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2" name="Oval 12"/>
          <p:cNvSpPr>
            <a:spLocks noChangeArrowheads="1"/>
          </p:cNvSpPr>
          <p:nvPr/>
        </p:nvSpPr>
        <p:spPr bwMode="auto">
          <a:xfrm>
            <a:off x="1408653" y="5294313"/>
            <a:ext cx="56082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3" name="Line 13"/>
          <p:cNvSpPr>
            <a:spLocks noChangeShapeType="1"/>
          </p:cNvSpPr>
          <p:nvPr/>
        </p:nvSpPr>
        <p:spPr bwMode="auto">
          <a:xfrm flipH="1">
            <a:off x="3868613" y="3859619"/>
            <a:ext cx="2351433" cy="118465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4" name="Oval 14"/>
          <p:cNvSpPr>
            <a:spLocks noChangeArrowheads="1"/>
          </p:cNvSpPr>
          <p:nvPr/>
        </p:nvSpPr>
        <p:spPr bwMode="auto">
          <a:xfrm>
            <a:off x="3394598" y="4941906"/>
            <a:ext cx="577850" cy="127635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5" name="Line 15"/>
          <p:cNvSpPr>
            <a:spLocks noChangeShapeType="1"/>
          </p:cNvSpPr>
          <p:nvPr/>
        </p:nvSpPr>
        <p:spPr bwMode="auto">
          <a:xfrm flipH="1">
            <a:off x="5908431" y="3886200"/>
            <a:ext cx="797168" cy="134899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6" name="Oval 16"/>
          <p:cNvSpPr>
            <a:spLocks noChangeArrowheads="1"/>
          </p:cNvSpPr>
          <p:nvPr/>
        </p:nvSpPr>
        <p:spPr bwMode="auto">
          <a:xfrm>
            <a:off x="5506496" y="5221288"/>
            <a:ext cx="639763" cy="13716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7" name="Line 17"/>
          <p:cNvSpPr>
            <a:spLocks noChangeShapeType="1"/>
          </p:cNvSpPr>
          <p:nvPr/>
        </p:nvSpPr>
        <p:spPr bwMode="auto">
          <a:xfrm flipH="1">
            <a:off x="7219507" y="3912781"/>
            <a:ext cx="244548" cy="22328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6781800" y="4122738"/>
            <a:ext cx="612776" cy="1260474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20" name="Rectangle 20"/>
          <p:cNvSpPr>
            <a:spLocks noChangeArrowheads="1"/>
          </p:cNvSpPr>
          <p:nvPr/>
        </p:nvSpPr>
        <p:spPr bwMode="auto">
          <a:xfrm>
            <a:off x="538163" y="1586354"/>
            <a:ext cx="8066087" cy="17664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900" dirty="0"/>
              <a:t>Unordered Lists: </a:t>
            </a:r>
            <a:r>
              <a:rPr lang="en-US" sz="3900" noProof="1"/>
              <a:t>&lt;</a:t>
            </a:r>
            <a:r>
              <a:rPr lang="en-US" sz="3900" dirty="0"/>
              <a:t>u</a:t>
            </a:r>
            <a:r>
              <a:rPr lang="en-US" sz="3900" noProof="1"/>
              <a:t>l&gt;</a:t>
            </a:r>
            <a:r>
              <a:rPr lang="en-US" sz="3900" dirty="0"/>
              <a:t> Tag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600"/>
              </a:lnSpc>
              <a:defRPr/>
            </a:pPr>
            <a:r>
              <a:rPr lang="en-US" dirty="0"/>
              <a:t>Create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dirty="0"/>
              <a:t>nordered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dirty="0"/>
              <a:t>ist using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&lt;ul&gt;&lt;/ul&gt;</a:t>
            </a:r>
            <a:r>
              <a:rPr lang="en-US" dirty="0"/>
              <a:t>:</a:t>
            </a:r>
            <a:endParaRPr lang="en-US" noProof="1"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noProof="1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b="0" dirty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ts val="3600"/>
              </a:lnSpc>
              <a:defRPr/>
            </a:pPr>
            <a:endParaRPr lang="en-US" dirty="0"/>
          </a:p>
          <a:p>
            <a:pPr>
              <a:lnSpc>
                <a:spcPts val="3600"/>
              </a:lnSpc>
              <a:defRPr/>
            </a:pPr>
            <a:r>
              <a:rPr lang="en-US" dirty="0"/>
              <a:t>Attribute values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dirty="0"/>
              <a:t> are:</a:t>
            </a:r>
          </a:p>
          <a:p>
            <a:pPr lvl="1">
              <a:lnSpc>
                <a:spcPts val="36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disc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square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923652" name="Line 4"/>
          <p:cNvSpPr>
            <a:spLocks noChangeShapeType="1"/>
          </p:cNvSpPr>
          <p:nvPr/>
        </p:nvSpPr>
        <p:spPr bwMode="auto">
          <a:xfrm flipH="1">
            <a:off x="782096" y="4419600"/>
            <a:ext cx="3810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3" name="Line 5"/>
          <p:cNvSpPr>
            <a:spLocks noChangeShapeType="1"/>
          </p:cNvSpPr>
          <p:nvPr/>
        </p:nvSpPr>
        <p:spPr bwMode="auto">
          <a:xfrm>
            <a:off x="4571207" y="4419600"/>
            <a:ext cx="1657097" cy="61964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4" name="Line 6"/>
          <p:cNvSpPr>
            <a:spLocks noChangeShapeType="1"/>
          </p:cNvSpPr>
          <p:nvPr/>
        </p:nvSpPr>
        <p:spPr bwMode="auto">
          <a:xfrm>
            <a:off x="2667000" y="4419600"/>
            <a:ext cx="818104" cy="6858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 w="lg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63544" y="4876800"/>
            <a:ext cx="1676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3485104" y="4876800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Char char="o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6227763" y="4945063"/>
            <a:ext cx="190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Apple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Orange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kumimoji="0"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rPr>
              <a:t>  Pear</a:t>
            </a:r>
          </a:p>
        </p:txBody>
      </p:sp>
      <p:sp>
        <p:nvSpPr>
          <p:cNvPr id="923658" name="Oval 10"/>
          <p:cNvSpPr>
            <a:spLocks noChangeArrowheads="1"/>
          </p:cNvSpPr>
          <p:nvPr/>
        </p:nvSpPr>
        <p:spPr bwMode="auto">
          <a:xfrm>
            <a:off x="533400" y="4868863"/>
            <a:ext cx="358776" cy="1655762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59" name="Oval 11"/>
          <p:cNvSpPr>
            <a:spLocks noChangeArrowheads="1"/>
          </p:cNvSpPr>
          <p:nvPr/>
        </p:nvSpPr>
        <p:spPr bwMode="auto">
          <a:xfrm>
            <a:off x="6172200" y="4868863"/>
            <a:ext cx="447676" cy="16764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0" name="Oval 12"/>
          <p:cNvSpPr>
            <a:spLocks noChangeArrowheads="1"/>
          </p:cNvSpPr>
          <p:nvPr/>
        </p:nvSpPr>
        <p:spPr bwMode="auto">
          <a:xfrm>
            <a:off x="3449096" y="4884233"/>
            <a:ext cx="431800" cy="1600200"/>
          </a:xfrm>
          <a:prstGeom prst="ellips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662" name="Rectangle 14"/>
          <p:cNvSpPr>
            <a:spLocks noChangeArrowheads="1"/>
          </p:cNvSpPr>
          <p:nvPr/>
        </p:nvSpPr>
        <p:spPr bwMode="auto">
          <a:xfrm>
            <a:off x="608013" y="1524000"/>
            <a:ext cx="79263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type="disk"&gt;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&lt;li&gt;Apple&lt;/li&gt;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&lt;li&gt;Orange&lt;/li&gt;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Grapefruit</a:t>
            </a: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Definition lists: &lt;dl&gt; tag</a:t>
            </a:r>
            <a:endParaRPr lang="bg-BG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definition lists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>
              <a:defRPr/>
            </a:pPr>
            <a:r>
              <a:rPr lang="en-US" dirty="0"/>
              <a:t>Pairs of text and associated definition; text is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&lt;dt&gt;</a:t>
            </a:r>
            <a:r>
              <a:rPr lang="en-US" dirty="0"/>
              <a:t> tag, definition in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&lt;dd&gt;</a:t>
            </a:r>
            <a:r>
              <a:rPr lang="en-US" dirty="0"/>
              <a:t> tag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Renders without bullets</a:t>
            </a:r>
          </a:p>
          <a:p>
            <a:pPr lvl="1">
              <a:defRPr/>
            </a:pPr>
            <a:r>
              <a:rPr lang="en-US" dirty="0"/>
              <a:t>Definition is indented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1061892" name="Rectangle 4"/>
          <p:cNvSpPr>
            <a:spLocks noChangeArrowheads="1"/>
          </p:cNvSpPr>
          <p:nvPr/>
        </p:nvSpPr>
        <p:spPr bwMode="auto">
          <a:xfrm>
            <a:off x="755650" y="2895600"/>
            <a:ext cx="7704138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&lt;dt&gt;HTML&lt;/dt&gt;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&lt;dd&gt;A markup language …&lt;/dd&gt;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&lt;dt&gt;CSS&lt;/dt&gt;</a:t>
            </a:r>
          </a:p>
          <a:p>
            <a:pPr lvl="1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&lt;dd&gt;Language used to …&lt;/dd&gt;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Lists – Example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964612" name="Rectangle 4"/>
          <p:cNvSpPr>
            <a:spLocks noChangeArrowheads="1"/>
          </p:cNvSpPr>
          <p:nvPr/>
        </p:nvSpPr>
        <p:spPr bwMode="auto">
          <a:xfrm>
            <a:off x="538163" y="990600"/>
            <a:ext cx="8066087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&lt;ol type="1"&gt;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&lt;/ol&gt;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 type="disc"&gt;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&lt;li&gt;Apple&lt;/li&gt;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&lt;li&gt;Orange&lt;/li&gt;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&lt;li&gt;Grapefruit&lt;/li&gt;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&lt;dt&gt;HTML&lt;/dt&gt;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&lt;dd&gt;A markup lang…&lt;/dd&gt;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&lt;/dl&gt;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971413"/>
            <a:ext cx="2238489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lists.html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600200"/>
            <a:ext cx="3333750" cy="4791075"/>
          </a:xfrm>
          <a:prstGeom prst="roundRect">
            <a:avLst>
              <a:gd name="adj" fmla="val 14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86200" y="4114801"/>
            <a:ext cx="47244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Creating Lists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86200" y="4917280"/>
            <a:ext cx="47244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21506" name="Picture 2" descr="http://devfiles.myopera.com/articles/371/mainp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6759">
            <a:off x="441930" y="979803"/>
            <a:ext cx="3876868" cy="2266476"/>
          </a:xfrm>
          <a:prstGeom prst="roundRect">
            <a:avLst>
              <a:gd name="adj" fmla="val 38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22530" name="Picture 2" descr="http://damnyoulittlerock.files.wordpress.com/2009/11/list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8362">
            <a:off x="4916015" y="787529"/>
            <a:ext cx="3274372" cy="2176094"/>
          </a:xfrm>
          <a:prstGeom prst="roundRect">
            <a:avLst>
              <a:gd name="adj" fmla="val 558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Above"/>
            <a:lightRig rig="threePt" dir="t"/>
          </a:scene3d>
        </p:spPr>
      </p:pic>
      <p:pic>
        <p:nvPicPr>
          <p:cNvPr id="10242" name="Picture 2" descr="http://schools.moed.bm/SP/PublishingImages/tack-list-icon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372">
            <a:off x="1545863" y="4212863"/>
            <a:ext cx="1913340" cy="1913340"/>
          </a:xfrm>
          <a:prstGeom prst="roundRect">
            <a:avLst>
              <a:gd name="adj" fmla="val 103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057400" y="3048000"/>
            <a:ext cx="5029200" cy="685800"/>
          </a:xfrm>
        </p:spPr>
        <p:txBody>
          <a:bodyPr/>
          <a:lstStyle/>
          <a:p>
            <a:r>
              <a:rPr lang="en-US" dirty="0"/>
              <a:t>HTML Basics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774280"/>
            <a:ext cx="5029200" cy="569120"/>
          </a:xfrm>
        </p:spPr>
        <p:txBody>
          <a:bodyPr/>
          <a:lstStyle/>
          <a:p>
            <a:r>
              <a:rPr lang="en-US" dirty="0"/>
              <a:t>Text, Images, Tables, Forms</a:t>
            </a:r>
          </a:p>
        </p:txBody>
      </p:sp>
      <p:pic>
        <p:nvPicPr>
          <p:cNvPr id="4" name="Picture 3" descr="C:\downloads\NASA Space Wallpapers\NASA Space Wallpaper 00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597">
            <a:off x="3201386" y="4561481"/>
            <a:ext cx="2970900" cy="2111749"/>
          </a:xfrm>
          <a:prstGeom prst="roundRect">
            <a:avLst>
              <a:gd name="adj" fmla="val 50000"/>
            </a:avLst>
          </a:prstGeom>
          <a:noFill/>
          <a:effectLst>
            <a:softEdge rad="635000"/>
          </a:effectLst>
        </p:spPr>
      </p:pic>
      <p:pic>
        <p:nvPicPr>
          <p:cNvPr id="7" name="Picture 8" descr="http://www.transcode.org/images/greenHTM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962400" cy="2057400"/>
          </a:xfrm>
          <a:prstGeom prst="roundRect">
            <a:avLst>
              <a:gd name="adj" fmla="val 336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23908" name="Picture 4" descr="http://www.artistsvalley.com/images/freeIcon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50772"/>
            <a:ext cx="4000500" cy="1816228"/>
          </a:xfrm>
          <a:prstGeom prst="roundRect">
            <a:avLst>
              <a:gd name="adj" fmla="val 43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  <p:pic>
        <p:nvPicPr>
          <p:cNvPr id="123910" name="Picture 6" descr="http://media02.hongkiat.com/table_design/html-table-desig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41"/>
          <a:stretch>
            <a:fillRect/>
          </a:stretch>
        </p:blipFill>
        <p:spPr bwMode="auto">
          <a:xfrm rot="13352195">
            <a:off x="440769" y="4634677"/>
            <a:ext cx="2576488" cy="138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3912" name="Picture 8" descr="http://www.ladybirdcms.com/Sites/1/userFiles/1261/image/icon_UnderConstruction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18" y="4267200"/>
            <a:ext cx="1661582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pPr eaLnBrk="0" hangingPunct="0">
              <a:lnSpc>
                <a:spcPts val="4000"/>
              </a:lnSpc>
              <a:defRPr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rPr>
              <a:t>HTML Special Characters</a:t>
            </a:r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685800" y="1066800"/>
            <a:ext cx="7696200" cy="5334000"/>
            <a:chOff x="518" y="984"/>
            <a:chExt cx="4721" cy="2990"/>
          </a:xfrm>
        </p:grpSpPr>
        <p:sp>
          <p:nvSpPr>
            <p:cNvPr id="925700" name="Rectangle 4"/>
            <p:cNvSpPr>
              <a:spLocks noChangeArrowheads="1"/>
            </p:cNvSpPr>
            <p:nvPr/>
          </p:nvSpPr>
          <p:spPr bwMode="auto">
            <a:xfrm>
              <a:off x="4151" y="35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£</a:t>
              </a:r>
            </a:p>
          </p:txBody>
        </p:sp>
        <p:sp>
          <p:nvSpPr>
            <p:cNvPr id="925701" name="Rectangle 5"/>
            <p:cNvSpPr>
              <a:spLocks noChangeArrowheads="1"/>
            </p:cNvSpPr>
            <p:nvPr/>
          </p:nvSpPr>
          <p:spPr bwMode="auto">
            <a:xfrm>
              <a:off x="2881" y="35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&amp;pound;</a:t>
              </a:r>
            </a:p>
          </p:txBody>
        </p:sp>
        <p:sp>
          <p:nvSpPr>
            <p:cNvPr id="925702" name="Rectangle 6"/>
            <p:cNvSpPr>
              <a:spLocks noChangeArrowheads="1"/>
            </p:cNvSpPr>
            <p:nvPr/>
          </p:nvSpPr>
          <p:spPr bwMode="auto">
            <a:xfrm>
              <a:off x="518" y="35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British Pound</a:t>
              </a:r>
            </a:p>
          </p:txBody>
        </p:sp>
        <p:sp>
          <p:nvSpPr>
            <p:cNvPr id="925703" name="Rectangle 7"/>
            <p:cNvSpPr>
              <a:spLocks noChangeArrowheads="1"/>
            </p:cNvSpPr>
            <p:nvPr/>
          </p:nvSpPr>
          <p:spPr bwMode="auto">
            <a:xfrm>
              <a:off x="4151" y="328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€</a:t>
              </a:r>
            </a:p>
          </p:txBody>
        </p:sp>
        <p:sp>
          <p:nvSpPr>
            <p:cNvPr id="925704" name="Rectangle 8"/>
            <p:cNvSpPr>
              <a:spLocks noChangeArrowheads="1"/>
            </p:cNvSpPr>
            <p:nvPr/>
          </p:nvSpPr>
          <p:spPr bwMode="auto">
            <a:xfrm>
              <a:off x="2881" y="328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&amp;#8364;</a:t>
              </a:r>
            </a:p>
          </p:txBody>
        </p:sp>
        <p:sp>
          <p:nvSpPr>
            <p:cNvPr id="925705" name="Rectangle 9"/>
            <p:cNvSpPr>
              <a:spLocks noChangeArrowheads="1"/>
            </p:cNvSpPr>
            <p:nvPr/>
          </p:nvSpPr>
          <p:spPr bwMode="auto">
            <a:xfrm>
              <a:off x="518" y="328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Euro</a:t>
              </a:r>
            </a:p>
          </p:txBody>
        </p:sp>
        <p:sp>
          <p:nvSpPr>
            <p:cNvPr id="925706" name="Rectangle 10"/>
            <p:cNvSpPr>
              <a:spLocks noChangeArrowheads="1"/>
            </p:cNvSpPr>
            <p:nvPr/>
          </p:nvSpPr>
          <p:spPr bwMode="auto">
            <a:xfrm>
              <a:off x="4151" y="305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dirty="0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"</a:t>
              </a:r>
              <a:endParaRPr lang="en-US" sz="2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707" name="Rectangle 11"/>
            <p:cNvSpPr>
              <a:spLocks noChangeArrowheads="1"/>
            </p:cNvSpPr>
            <p:nvPr/>
          </p:nvSpPr>
          <p:spPr bwMode="auto">
            <a:xfrm>
              <a:off x="2881" y="305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&amp;quot;</a:t>
              </a:r>
            </a:p>
          </p:txBody>
        </p:sp>
        <p:sp>
          <p:nvSpPr>
            <p:cNvPr id="925708" name="Rectangle 12"/>
            <p:cNvSpPr>
              <a:spLocks noChangeArrowheads="1"/>
            </p:cNvSpPr>
            <p:nvPr/>
          </p:nvSpPr>
          <p:spPr bwMode="auto">
            <a:xfrm>
              <a:off x="518" y="305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Quotation Mark</a:t>
              </a:r>
            </a:p>
          </p:txBody>
        </p:sp>
        <p:sp>
          <p:nvSpPr>
            <p:cNvPr id="925709" name="Rectangle 13"/>
            <p:cNvSpPr>
              <a:spLocks noChangeArrowheads="1"/>
            </p:cNvSpPr>
            <p:nvPr/>
          </p:nvSpPr>
          <p:spPr bwMode="auto">
            <a:xfrm>
              <a:off x="4151" y="374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¥</a:t>
              </a:r>
            </a:p>
          </p:txBody>
        </p:sp>
        <p:sp>
          <p:nvSpPr>
            <p:cNvPr id="925710" name="Rectangle 14"/>
            <p:cNvSpPr>
              <a:spLocks noChangeArrowheads="1"/>
            </p:cNvSpPr>
            <p:nvPr/>
          </p:nvSpPr>
          <p:spPr bwMode="auto">
            <a:xfrm>
              <a:off x="2881" y="374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&amp;yen;</a:t>
              </a:r>
            </a:p>
          </p:txBody>
        </p:sp>
        <p:sp>
          <p:nvSpPr>
            <p:cNvPr id="925711" name="Rectangle 15"/>
            <p:cNvSpPr>
              <a:spLocks noChangeArrowheads="1"/>
            </p:cNvSpPr>
            <p:nvPr/>
          </p:nvSpPr>
          <p:spPr bwMode="auto">
            <a:xfrm>
              <a:off x="518" y="374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Japanese Yen</a:t>
              </a:r>
            </a:p>
          </p:txBody>
        </p:sp>
        <p:sp>
          <p:nvSpPr>
            <p:cNvPr id="925712" name="Rectangle 16"/>
            <p:cNvSpPr>
              <a:spLocks noChangeArrowheads="1"/>
            </p:cNvSpPr>
            <p:nvPr/>
          </p:nvSpPr>
          <p:spPr bwMode="auto">
            <a:xfrm>
              <a:off x="4151" y="282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—</a:t>
              </a:r>
            </a:p>
          </p:txBody>
        </p:sp>
        <p:sp>
          <p:nvSpPr>
            <p:cNvPr id="925713" name="Rectangle 17"/>
            <p:cNvSpPr>
              <a:spLocks noChangeArrowheads="1"/>
            </p:cNvSpPr>
            <p:nvPr/>
          </p:nvSpPr>
          <p:spPr bwMode="auto">
            <a:xfrm>
              <a:off x="2881" y="282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&amp;mdash;</a:t>
              </a:r>
            </a:p>
          </p:txBody>
        </p:sp>
        <p:sp>
          <p:nvSpPr>
            <p:cNvPr id="925714" name="Rectangle 18"/>
            <p:cNvSpPr>
              <a:spLocks noChangeArrowheads="1"/>
            </p:cNvSpPr>
            <p:nvPr/>
          </p:nvSpPr>
          <p:spPr bwMode="auto">
            <a:xfrm>
              <a:off x="518" y="282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Em Dash</a:t>
              </a:r>
            </a:p>
          </p:txBody>
        </p:sp>
        <p:sp>
          <p:nvSpPr>
            <p:cNvPr id="925715" name="Rectangle 19"/>
            <p:cNvSpPr>
              <a:spLocks noChangeArrowheads="1"/>
            </p:cNvSpPr>
            <p:nvPr/>
          </p:nvSpPr>
          <p:spPr bwMode="auto">
            <a:xfrm>
              <a:off x="4151" y="259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endParaRPr lang="en-US" sz="19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925716" name="Rectangle 20"/>
            <p:cNvSpPr>
              <a:spLocks noChangeArrowheads="1"/>
            </p:cNvSpPr>
            <p:nvPr/>
          </p:nvSpPr>
          <p:spPr bwMode="auto">
            <a:xfrm>
              <a:off x="2881" y="259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&amp;nbsp;</a:t>
              </a:r>
            </a:p>
          </p:txBody>
        </p:sp>
        <p:sp>
          <p:nvSpPr>
            <p:cNvPr id="925717" name="Rectangle 21"/>
            <p:cNvSpPr>
              <a:spLocks noChangeArrowheads="1"/>
            </p:cNvSpPr>
            <p:nvPr/>
          </p:nvSpPr>
          <p:spPr bwMode="auto">
            <a:xfrm>
              <a:off x="518" y="259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Non-breaking Space</a:t>
              </a:r>
            </a:p>
          </p:txBody>
        </p:sp>
        <p:sp>
          <p:nvSpPr>
            <p:cNvPr id="925718" name="Rectangle 22"/>
            <p:cNvSpPr>
              <a:spLocks noChangeArrowheads="1"/>
            </p:cNvSpPr>
            <p:nvPr/>
          </p:nvSpPr>
          <p:spPr bwMode="auto">
            <a:xfrm>
              <a:off x="4151" y="236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</a:t>
              </a:r>
            </a:p>
          </p:txBody>
        </p:sp>
        <p:sp>
          <p:nvSpPr>
            <p:cNvPr id="925719" name="Rectangle 23"/>
            <p:cNvSpPr>
              <a:spLocks noChangeArrowheads="1"/>
            </p:cNvSpPr>
            <p:nvPr/>
          </p:nvSpPr>
          <p:spPr bwMode="auto">
            <a:xfrm>
              <a:off x="2881" y="236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&amp;amp;</a:t>
              </a:r>
            </a:p>
          </p:txBody>
        </p:sp>
        <p:sp>
          <p:nvSpPr>
            <p:cNvPr id="925720" name="Rectangle 24"/>
            <p:cNvSpPr>
              <a:spLocks noChangeArrowheads="1"/>
            </p:cNvSpPr>
            <p:nvPr/>
          </p:nvSpPr>
          <p:spPr bwMode="auto">
            <a:xfrm>
              <a:off x="518" y="236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Ampersand</a:t>
              </a:r>
            </a:p>
          </p:txBody>
        </p:sp>
        <p:sp>
          <p:nvSpPr>
            <p:cNvPr id="925721" name="Rectangle 25"/>
            <p:cNvSpPr>
              <a:spLocks noChangeArrowheads="1"/>
            </p:cNvSpPr>
            <p:nvPr/>
          </p:nvSpPr>
          <p:spPr bwMode="auto">
            <a:xfrm>
              <a:off x="4151" y="213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&gt;</a:t>
              </a:r>
            </a:p>
          </p:txBody>
        </p:sp>
        <p:sp>
          <p:nvSpPr>
            <p:cNvPr id="925722" name="Rectangle 26"/>
            <p:cNvSpPr>
              <a:spLocks noChangeArrowheads="1"/>
            </p:cNvSpPr>
            <p:nvPr/>
          </p:nvSpPr>
          <p:spPr bwMode="auto">
            <a:xfrm>
              <a:off x="2881" y="213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&amp;gt;</a:t>
              </a:r>
            </a:p>
          </p:txBody>
        </p:sp>
        <p:sp>
          <p:nvSpPr>
            <p:cNvPr id="925723" name="Rectangle 27"/>
            <p:cNvSpPr>
              <a:spLocks noChangeArrowheads="1"/>
            </p:cNvSpPr>
            <p:nvPr/>
          </p:nvSpPr>
          <p:spPr bwMode="auto">
            <a:xfrm>
              <a:off x="518" y="213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Greater Than</a:t>
              </a:r>
            </a:p>
          </p:txBody>
        </p:sp>
        <p:sp>
          <p:nvSpPr>
            <p:cNvPr id="925724" name="Rectangle 28"/>
            <p:cNvSpPr>
              <a:spLocks noChangeArrowheads="1"/>
            </p:cNvSpPr>
            <p:nvPr/>
          </p:nvSpPr>
          <p:spPr bwMode="auto">
            <a:xfrm>
              <a:off x="4151" y="190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&lt;</a:t>
              </a:r>
            </a:p>
          </p:txBody>
        </p:sp>
        <p:sp>
          <p:nvSpPr>
            <p:cNvPr id="925725" name="Rectangle 29"/>
            <p:cNvSpPr>
              <a:spLocks noChangeArrowheads="1"/>
            </p:cNvSpPr>
            <p:nvPr/>
          </p:nvSpPr>
          <p:spPr bwMode="auto">
            <a:xfrm>
              <a:off x="2881" y="190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&amp;lt;</a:t>
              </a:r>
            </a:p>
          </p:txBody>
        </p:sp>
        <p:sp>
          <p:nvSpPr>
            <p:cNvPr id="925726" name="Rectangle 30"/>
            <p:cNvSpPr>
              <a:spLocks noChangeArrowheads="1"/>
            </p:cNvSpPr>
            <p:nvPr/>
          </p:nvSpPr>
          <p:spPr bwMode="auto">
            <a:xfrm>
              <a:off x="518" y="190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</a:t>
              </a:r>
            </a:p>
          </p:txBody>
        </p:sp>
        <p:sp>
          <p:nvSpPr>
            <p:cNvPr id="925727" name="Rectangle 31"/>
            <p:cNvSpPr>
              <a:spLocks noChangeArrowheads="1"/>
            </p:cNvSpPr>
            <p:nvPr/>
          </p:nvSpPr>
          <p:spPr bwMode="auto">
            <a:xfrm>
              <a:off x="4151" y="167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™</a:t>
              </a:r>
            </a:p>
          </p:txBody>
        </p:sp>
        <p:sp>
          <p:nvSpPr>
            <p:cNvPr id="925728" name="Rectangle 32"/>
            <p:cNvSpPr>
              <a:spLocks noChangeArrowheads="1"/>
            </p:cNvSpPr>
            <p:nvPr/>
          </p:nvSpPr>
          <p:spPr bwMode="auto">
            <a:xfrm>
              <a:off x="2881" y="167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&amp;trade;</a:t>
              </a:r>
            </a:p>
          </p:txBody>
        </p:sp>
        <p:sp>
          <p:nvSpPr>
            <p:cNvPr id="925729" name="Rectangle 33"/>
            <p:cNvSpPr>
              <a:spLocks noChangeArrowheads="1"/>
            </p:cNvSpPr>
            <p:nvPr/>
          </p:nvSpPr>
          <p:spPr bwMode="auto">
            <a:xfrm>
              <a:off x="518" y="167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Trademark Sign</a:t>
              </a:r>
            </a:p>
          </p:txBody>
        </p:sp>
        <p:sp>
          <p:nvSpPr>
            <p:cNvPr id="925730" name="Rectangle 34"/>
            <p:cNvSpPr>
              <a:spLocks noChangeArrowheads="1"/>
            </p:cNvSpPr>
            <p:nvPr/>
          </p:nvSpPr>
          <p:spPr bwMode="auto">
            <a:xfrm>
              <a:off x="4151" y="1444"/>
              <a:ext cx="1088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®</a:t>
              </a:r>
            </a:p>
          </p:txBody>
        </p:sp>
        <p:sp>
          <p:nvSpPr>
            <p:cNvPr id="925731" name="Rectangle 35"/>
            <p:cNvSpPr>
              <a:spLocks noChangeArrowheads="1"/>
            </p:cNvSpPr>
            <p:nvPr/>
          </p:nvSpPr>
          <p:spPr bwMode="auto">
            <a:xfrm>
              <a:off x="2881" y="1444"/>
              <a:ext cx="1270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&amp;reg;</a:t>
              </a:r>
            </a:p>
          </p:txBody>
        </p:sp>
        <p:sp>
          <p:nvSpPr>
            <p:cNvPr id="925732" name="Rectangle 36"/>
            <p:cNvSpPr>
              <a:spLocks noChangeArrowheads="1"/>
            </p:cNvSpPr>
            <p:nvPr/>
          </p:nvSpPr>
          <p:spPr bwMode="auto">
            <a:xfrm>
              <a:off x="518" y="1444"/>
              <a:ext cx="2363" cy="2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Registered Trademark Sign</a:t>
              </a:r>
            </a:p>
          </p:txBody>
        </p:sp>
        <p:sp>
          <p:nvSpPr>
            <p:cNvPr id="925733" name="Rectangle 37"/>
            <p:cNvSpPr>
              <a:spLocks noChangeArrowheads="1"/>
            </p:cNvSpPr>
            <p:nvPr/>
          </p:nvSpPr>
          <p:spPr bwMode="auto">
            <a:xfrm>
              <a:off x="4151" y="1214"/>
              <a:ext cx="1088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2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©</a:t>
              </a:r>
            </a:p>
          </p:txBody>
        </p:sp>
        <p:sp>
          <p:nvSpPr>
            <p:cNvPr id="925734" name="Rectangle 38"/>
            <p:cNvSpPr>
              <a:spLocks noChangeArrowheads="1"/>
            </p:cNvSpPr>
            <p:nvPr/>
          </p:nvSpPr>
          <p:spPr bwMode="auto">
            <a:xfrm>
              <a:off x="2881" y="1214"/>
              <a:ext cx="1270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&amp;copy;</a:t>
              </a:r>
            </a:p>
          </p:txBody>
        </p:sp>
        <p:sp>
          <p:nvSpPr>
            <p:cNvPr id="925735" name="Rectangle 39"/>
            <p:cNvSpPr>
              <a:spLocks noChangeArrowheads="1"/>
            </p:cNvSpPr>
            <p:nvPr/>
          </p:nvSpPr>
          <p:spPr bwMode="auto">
            <a:xfrm>
              <a:off x="518" y="1214"/>
              <a:ext cx="2363" cy="2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Copyright Sign</a:t>
              </a:r>
            </a:p>
          </p:txBody>
        </p:sp>
        <p:sp>
          <p:nvSpPr>
            <p:cNvPr id="925736" name="Rectangle 40"/>
            <p:cNvSpPr>
              <a:spLocks noChangeArrowheads="1"/>
            </p:cNvSpPr>
            <p:nvPr/>
          </p:nvSpPr>
          <p:spPr bwMode="auto">
            <a:xfrm>
              <a:off x="4151" y="984"/>
              <a:ext cx="1088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</a:t>
              </a:r>
            </a:p>
          </p:txBody>
        </p:sp>
        <p:sp>
          <p:nvSpPr>
            <p:cNvPr id="925737" name="Rectangle 41"/>
            <p:cNvSpPr>
              <a:spLocks noChangeArrowheads="1"/>
            </p:cNvSpPr>
            <p:nvPr/>
          </p:nvSpPr>
          <p:spPr bwMode="auto">
            <a:xfrm>
              <a:off x="2881" y="984"/>
              <a:ext cx="1270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HTML Entity</a:t>
              </a:r>
            </a:p>
          </p:txBody>
        </p:sp>
        <p:sp>
          <p:nvSpPr>
            <p:cNvPr id="925738" name="Rectangle 42"/>
            <p:cNvSpPr>
              <a:spLocks noChangeArrowheads="1"/>
            </p:cNvSpPr>
            <p:nvPr/>
          </p:nvSpPr>
          <p:spPr bwMode="auto">
            <a:xfrm>
              <a:off x="518" y="984"/>
              <a:ext cx="2363" cy="230"/>
            </a:xfrm>
            <a:prstGeom prst="rect">
              <a:avLst/>
            </a:prstGeom>
            <a:solidFill>
              <a:schemeClr val="accent5">
                <a:lumMod val="75000"/>
                <a:alpha val="50000"/>
              </a:schemeClr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Symbol Name</a:t>
              </a:r>
            </a:p>
          </p:txBody>
        </p:sp>
        <p:sp>
          <p:nvSpPr>
            <p:cNvPr id="925739" name="Line 43"/>
            <p:cNvSpPr>
              <a:spLocks noChangeShapeType="1"/>
            </p:cNvSpPr>
            <p:nvPr/>
          </p:nvSpPr>
          <p:spPr bwMode="auto">
            <a:xfrm>
              <a:off x="518" y="98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0" name="Line 44"/>
            <p:cNvSpPr>
              <a:spLocks noChangeShapeType="1"/>
            </p:cNvSpPr>
            <p:nvPr/>
          </p:nvSpPr>
          <p:spPr bwMode="auto">
            <a:xfrm>
              <a:off x="518" y="3974"/>
              <a:ext cx="4721" cy="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1" name="Line 45"/>
            <p:cNvSpPr>
              <a:spLocks noChangeShapeType="1"/>
            </p:cNvSpPr>
            <p:nvPr/>
          </p:nvSpPr>
          <p:spPr bwMode="auto">
            <a:xfrm>
              <a:off x="518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42" name="Line 46"/>
            <p:cNvSpPr>
              <a:spLocks noChangeShapeType="1"/>
            </p:cNvSpPr>
            <p:nvPr/>
          </p:nvSpPr>
          <p:spPr bwMode="auto">
            <a:xfrm>
              <a:off x="5239" y="984"/>
              <a:ext cx="0" cy="2990"/>
            </a:xfrm>
            <a:prstGeom prst="line">
              <a:avLst/>
            </a:prstGeom>
            <a:noFill/>
            <a:ln w="25400" cap="sq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3" name="Line 67"/>
            <p:cNvSpPr>
              <a:spLocks noChangeShapeType="1"/>
            </p:cNvSpPr>
            <p:nvPr/>
          </p:nvSpPr>
          <p:spPr bwMode="auto">
            <a:xfrm>
              <a:off x="288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4" name="Line 68"/>
            <p:cNvSpPr>
              <a:spLocks noChangeShapeType="1"/>
            </p:cNvSpPr>
            <p:nvPr/>
          </p:nvSpPr>
          <p:spPr bwMode="auto">
            <a:xfrm>
              <a:off x="4151" y="984"/>
              <a:ext cx="0" cy="299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65" name="Line 69"/>
            <p:cNvSpPr>
              <a:spLocks noChangeShapeType="1"/>
            </p:cNvSpPr>
            <p:nvPr/>
          </p:nvSpPr>
          <p:spPr bwMode="auto">
            <a:xfrm>
              <a:off x="518" y="12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0" name="Line 74"/>
            <p:cNvSpPr>
              <a:spLocks noChangeShapeType="1"/>
            </p:cNvSpPr>
            <p:nvPr/>
          </p:nvSpPr>
          <p:spPr bwMode="auto">
            <a:xfrm>
              <a:off x="518" y="14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75" name="Line 79"/>
            <p:cNvSpPr>
              <a:spLocks noChangeShapeType="1"/>
            </p:cNvSpPr>
            <p:nvPr/>
          </p:nvSpPr>
          <p:spPr bwMode="auto">
            <a:xfrm>
              <a:off x="518" y="167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0" name="Line 84"/>
            <p:cNvSpPr>
              <a:spLocks noChangeShapeType="1"/>
            </p:cNvSpPr>
            <p:nvPr/>
          </p:nvSpPr>
          <p:spPr bwMode="auto">
            <a:xfrm>
              <a:off x="518" y="190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85" name="Line 89"/>
            <p:cNvSpPr>
              <a:spLocks noChangeShapeType="1"/>
            </p:cNvSpPr>
            <p:nvPr/>
          </p:nvSpPr>
          <p:spPr bwMode="auto">
            <a:xfrm>
              <a:off x="518" y="213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0" name="Line 94"/>
            <p:cNvSpPr>
              <a:spLocks noChangeShapeType="1"/>
            </p:cNvSpPr>
            <p:nvPr/>
          </p:nvSpPr>
          <p:spPr bwMode="auto">
            <a:xfrm>
              <a:off x="518" y="236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795" name="Line 99"/>
            <p:cNvSpPr>
              <a:spLocks noChangeShapeType="1"/>
            </p:cNvSpPr>
            <p:nvPr/>
          </p:nvSpPr>
          <p:spPr bwMode="auto">
            <a:xfrm>
              <a:off x="518" y="259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0" name="Line 104"/>
            <p:cNvSpPr>
              <a:spLocks noChangeShapeType="1"/>
            </p:cNvSpPr>
            <p:nvPr/>
          </p:nvSpPr>
          <p:spPr bwMode="auto">
            <a:xfrm>
              <a:off x="518" y="282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25805" name="Line 109"/>
            <p:cNvSpPr>
              <a:spLocks noChangeShapeType="1"/>
            </p:cNvSpPr>
            <p:nvPr/>
          </p:nvSpPr>
          <p:spPr bwMode="auto">
            <a:xfrm>
              <a:off x="518" y="305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2" name="Line 116"/>
            <p:cNvSpPr>
              <a:spLocks noChangeShapeType="1"/>
            </p:cNvSpPr>
            <p:nvPr/>
          </p:nvSpPr>
          <p:spPr bwMode="auto">
            <a:xfrm>
              <a:off x="518" y="328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19" name="Line 123"/>
            <p:cNvSpPr>
              <a:spLocks noChangeShapeType="1"/>
            </p:cNvSpPr>
            <p:nvPr/>
          </p:nvSpPr>
          <p:spPr bwMode="auto">
            <a:xfrm>
              <a:off x="518" y="351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5826" name="Line 130"/>
            <p:cNvSpPr>
              <a:spLocks noChangeShapeType="1"/>
            </p:cNvSpPr>
            <p:nvPr/>
          </p:nvSpPr>
          <p:spPr bwMode="auto">
            <a:xfrm>
              <a:off x="518" y="3744"/>
              <a:ext cx="4721" cy="0"/>
            </a:xfrm>
            <a:prstGeom prst="line">
              <a:avLst/>
            </a:prstGeom>
            <a:noFill/>
            <a:ln w="127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1" name="Slide Number Placeholder 3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452FF4-89E3-4D1B-9927-2DBDC00E58D7}" type="slidenum">
              <a:rPr lang="en-US" sz="1100"/>
              <a:pPr lvl="0">
                <a:defRPr/>
              </a:pPr>
              <a:t>60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Characters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Special Chars – Example (2)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015811" name="Rectangle 3"/>
          <p:cNvSpPr>
            <a:spLocks noChangeArrowheads="1"/>
          </p:cNvSpPr>
          <p:nvPr/>
        </p:nvSpPr>
        <p:spPr bwMode="auto">
          <a:xfrm>
            <a:off x="608014" y="1153954"/>
            <a:ext cx="792638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&lt;p&gt;[&amp;gt;&amp;gt;&amp;nbsp;&amp;nbsp;Welcome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&amp;nbsp;&amp;nbsp;&amp;lt;&amp;lt;]&lt;/p&gt;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have following cards: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A&amp;#9827;, K&amp;#9830; and 9&amp;#9829;.&lt;/p&gt;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&lt;p&gt;&amp;#9658;I prefer hard rock &amp;#9835;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music &amp;#9835;&lt;/p&gt;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&lt;p&gt;&amp;copy; 2006 by Svetlin Nakov &amp;amp; his team&lt;/p&gt;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&lt;p&gt;Telerik Academy™&lt;/p&gt;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911" y="10668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special-chars.html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23" y="1828800"/>
            <a:ext cx="6501355" cy="4343400"/>
          </a:xfrm>
          <a:prstGeom prst="roundRect">
            <a:avLst>
              <a:gd name="adj" fmla="val 2404"/>
            </a:avLst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648200"/>
            <a:ext cx="7162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HTML Special Characters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374480"/>
            <a:ext cx="71628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15362" name="Picture 2" descr="http://reviews.cnet.com/i/bto/20091012/special-characters_500x307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302"/>
            <a:ext cx="4076700" cy="2152498"/>
          </a:xfrm>
          <a:prstGeom prst="roundRect">
            <a:avLst>
              <a:gd name="adj" fmla="val 51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15364" name="Picture 4" descr="http://allforces.com/wp-content/uploads/2006/03/special-character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5024"/>
            <a:ext cx="3886200" cy="1943101"/>
          </a:xfrm>
          <a:prstGeom prst="roundRect">
            <a:avLst>
              <a:gd name="adj" fmla="val 57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495802"/>
            <a:ext cx="8229600" cy="144779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itchFamily="49" charset="0"/>
              </a:rPr>
              <a:t>&lt;DIV&gt;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&lt;SPAN&gt;</a:t>
            </a:r>
            <a:r>
              <a:rPr lang="en-US" dirty="0"/>
              <a:t> Block and Inline Elements</a:t>
            </a:r>
            <a:endParaRPr lang="bg-BG" dirty="0"/>
          </a:p>
        </p:txBody>
      </p:sp>
      <p:pic>
        <p:nvPicPr>
          <p:cNvPr id="13314" name="Picture 2" descr="http://www.instantshift.com/wp-content/uploads/2009/11/cssbm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321">
            <a:off x="4773825" y="1210905"/>
            <a:ext cx="3657600" cy="25854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14338" name="Picture 2" descr="http://i.expression.microsoft.com/dd326790.PixieMill03_09(en-us,MSDN.10)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8508">
            <a:off x="699797" y="1212846"/>
            <a:ext cx="3532943" cy="2625398"/>
          </a:xfrm>
          <a:prstGeom prst="roundRect">
            <a:avLst>
              <a:gd name="adj" fmla="val 12629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Block and Inline Elements</a:t>
            </a:r>
            <a:endParaRPr lang="bg-BG" dirty="0"/>
          </a:p>
        </p:txBody>
      </p:sp>
      <p:sp>
        <p:nvSpPr>
          <p:cNvPr id="1062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 elements </a:t>
            </a:r>
            <a:r>
              <a:rPr lang="en-US" dirty="0"/>
              <a:t>add a line break before and after them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is a block element</a:t>
            </a:r>
          </a:p>
          <a:p>
            <a:pPr lvl="1">
              <a:defRPr/>
            </a:pPr>
            <a:r>
              <a:rPr lang="en-US" dirty="0"/>
              <a:t>Other block elements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&lt;hr&gt;</a:t>
            </a:r>
            <a:r>
              <a:rPr lang="en-US" dirty="0"/>
              <a:t>, headings, lists,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dirty="0"/>
              <a:t> and etc.</a:t>
            </a:r>
          </a:p>
          <a:p>
            <a:pPr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elements </a:t>
            </a:r>
            <a:r>
              <a:rPr lang="en-US" dirty="0"/>
              <a:t>don’t break the text before and after them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&lt;span&gt;</a:t>
            </a:r>
            <a:r>
              <a:rPr lang="en-US" dirty="0"/>
              <a:t> is an inline element</a:t>
            </a:r>
          </a:p>
          <a:p>
            <a:pPr lvl="1">
              <a:defRPr/>
            </a:pPr>
            <a:r>
              <a:rPr lang="en-US" dirty="0"/>
              <a:t>Most HTML elements are inline,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&lt;div&gt; Tag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r>
              <a:rPr lang="en-US" dirty="0"/>
              <a:t> creates logical divisions within a page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Block style element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Used with CSS</a:t>
            </a:r>
          </a:p>
          <a:p>
            <a:pPr>
              <a:spcBef>
                <a:spcPct val="30000"/>
              </a:spcBef>
              <a:defRPr/>
            </a:pPr>
            <a:r>
              <a:rPr lang="en-US" dirty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>
            <a:off x="612775" y="4800600"/>
            <a:ext cx="784701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style="font-size:24px; color:red"&gt;DIV example&lt;/div&gt;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</p:txBody>
      </p:sp>
      <p:pic>
        <p:nvPicPr>
          <p:cNvPr id="73734" name="Picture 6" descr="div-and-sp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39" y="1882775"/>
            <a:ext cx="4251325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0911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div-and-span.html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0" y="4038600"/>
            <a:ext cx="3048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&lt;DIV&gt;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0" y="4764879"/>
            <a:ext cx="3048000" cy="569120"/>
          </a:xfrm>
        </p:spPr>
        <p:txBody>
          <a:bodyPr/>
          <a:lstStyle/>
          <a:p>
            <a:r>
              <a:rPr dirty="0"/>
              <a:t>Live Demo</a:t>
            </a:r>
            <a:endParaRPr lang="bg-BG" dirty="0"/>
          </a:p>
        </p:txBody>
      </p:sp>
      <p:pic>
        <p:nvPicPr>
          <p:cNvPr id="8194" name="Picture 2" descr="http://www.insofta.com/stock-icons/xp-artistic-icons/preview/insert-di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28700"/>
            <a:ext cx="4114800" cy="2628900"/>
          </a:xfrm>
          <a:prstGeom prst="roundRect">
            <a:avLst>
              <a:gd name="adj" fmla="val 47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8196" name="Picture 4" descr="http://www.russellheimlich.com/blog/wp-content/uploads/2009/09/death-to-div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5755">
            <a:off x="826923" y="1249677"/>
            <a:ext cx="3426976" cy="2373911"/>
          </a:xfrm>
          <a:prstGeom prst="roundRect">
            <a:avLst>
              <a:gd name="adj" fmla="val 6275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266" name="Picture 2" descr="http://html5doctor.com/wp-content/uploads/2009/06/html5-after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8101">
            <a:off x="6587406" y="4710421"/>
            <a:ext cx="1514900" cy="1518686"/>
          </a:xfrm>
          <a:prstGeom prst="roundRect">
            <a:avLst>
              <a:gd name="adj" fmla="val 4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558684">
            <a:off x="676859" y="5160259"/>
            <a:ext cx="2388410" cy="1009125"/>
          </a:xfrm>
          <a:prstGeom prst="roundRect">
            <a:avLst>
              <a:gd name="adj" fmla="val 2388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400" b="1" dirty="0">
                <a:latin typeface="Consolas" pitchFamily="49" charset="0"/>
                <a:cs typeface="Consolas" pitchFamily="49" charset="0"/>
              </a:rPr>
              <a:t>&lt;DIV&gt;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&lt;span&gt; Tag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Inline style element</a:t>
            </a:r>
          </a:p>
          <a:p>
            <a:pPr>
              <a:defRPr/>
            </a:pPr>
            <a:r>
              <a:rPr lang="en-US" dirty="0"/>
              <a:t>Useful for modifying a specific portion of text </a:t>
            </a:r>
          </a:p>
          <a:p>
            <a:pPr lvl="1">
              <a:defRPr/>
            </a:pPr>
            <a:r>
              <a:rPr lang="en-US" dirty="0"/>
              <a:t>Don't create a separate area			 (paragraph) in the document</a:t>
            </a:r>
          </a:p>
          <a:p>
            <a:pPr>
              <a:defRPr/>
            </a:pPr>
            <a:r>
              <a:rPr lang="en-US" dirty="0"/>
              <a:t>Very useful with CSS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466725" y="4800362"/>
            <a:ext cx="8208963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&lt;span style="color:red; font-weight:bold"&gt;only a test&lt;/span&gt;.&lt;/p&gt;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&lt;p&gt;This one is another &lt;span style="font-size:32px; font-weight:bold"&gt;TEST&lt;/span&gt;.&lt;/p&gt;</a:t>
            </a: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814" y="2362200"/>
            <a:ext cx="2621170" cy="2383660"/>
          </a:xfrm>
          <a:prstGeom prst="roundRect">
            <a:avLst>
              <a:gd name="adj" fmla="val 42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7" name="Rectangle 6"/>
          <p:cNvSpPr/>
          <p:nvPr/>
        </p:nvSpPr>
        <p:spPr>
          <a:xfrm>
            <a:off x="381000" y="419100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span.html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Basics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hlinkClick r:id="rId2"/>
              </a:rPr>
              <a:t>http://academy.telerik.com</a:t>
            </a:r>
            <a:endParaRPr lang="en-US" sz="1800" b="1" dirty="0"/>
          </a:p>
        </p:txBody>
      </p:sp>
      <p:sp>
        <p:nvSpPr>
          <p:cNvPr id="2" name="Rectangle 1"/>
          <p:cNvSpPr/>
          <p:nvPr/>
        </p:nvSpPr>
        <p:spPr>
          <a:xfrm rot="21433751">
            <a:off x="3706139" y="1112341"/>
            <a:ext cx="5048281" cy="477054"/>
          </a:xfrm>
          <a:prstGeom prst="rect">
            <a:avLst/>
          </a:prstGeom>
        </p:spPr>
        <p:txBody>
          <a:bodyPr wrap="square">
            <a:prstTxWarp prst="textDe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HTML, Text, Images, Tables, Forms</a:t>
            </a:r>
            <a:endParaRPr lang="en-US" b="1" noProof="1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Structure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HTML is comprised of “elements” and “tags”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Begins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&lt;html&gt;</a:t>
            </a:r>
            <a:r>
              <a:rPr lang="en-US" sz="2800" dirty="0"/>
              <a:t> and ends 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When writing XHTML, must define a namespace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Elements (tags) are nested one inside another: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Tags have attributes:</a:t>
            </a: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r>
              <a:rPr lang="en-US" sz="2800" dirty="0"/>
              <a:t>HTML describes structure using two main sections: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&lt;head&gt;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615952" y="27756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615952" y="3994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 &lt;head&gt;&lt;/head&gt; &lt;body&gt;&lt;/body&gt; &lt;/html&gt;</a:t>
            </a:r>
          </a:p>
        </p:txBody>
      </p:sp>
      <p:sp>
        <p:nvSpPr>
          <p:cNvPr id="882694" name="Rectangle 6"/>
          <p:cNvSpPr>
            <a:spLocks noChangeArrowheads="1"/>
          </p:cNvSpPr>
          <p:nvPr/>
        </p:nvSpPr>
        <p:spPr bwMode="auto">
          <a:xfrm>
            <a:off x="615952" y="5137868"/>
            <a:ext cx="7918448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&lt;img src="logo.jpg" alt="logo" /&gt;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/>
              <a:t>Write an HTML page like the following:</a:t>
            </a:r>
          </a:p>
          <a:p>
            <a:pPr marL="958850" lvl="3" indent="0">
              <a:buNone/>
            </a:pPr>
            <a:r>
              <a:rPr lang="en-US" sz="2800" dirty="0"/>
              <a:t>* Use headings and divs</a:t>
            </a:r>
          </a:p>
          <a:p>
            <a:pPr marL="958850" lvl="3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pic>
        <p:nvPicPr>
          <p:cNvPr id="1026" name="Picture 2" descr="C:\Pics\Headings-para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1" y="2514600"/>
            <a:ext cx="7835324" cy="3733800"/>
          </a:xfrm>
          <a:prstGeom prst="roundRect">
            <a:avLst>
              <a:gd name="adj" fmla="val 1783"/>
            </a:avLst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00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446088" indent="-446088">
              <a:lnSpc>
                <a:spcPts val="3700"/>
              </a:lnSpc>
              <a:buFont typeface="+mj-lt"/>
              <a:buAutoNum type="arabicPeriod" startAt="2"/>
              <a:tabLst/>
            </a:pPr>
            <a:r>
              <a:rPr lang="en-US" sz="2800" dirty="0"/>
              <a:t>Write an HTML page like the following:</a:t>
            </a:r>
          </a:p>
          <a:p>
            <a:pPr marL="0" indent="0">
              <a:lnSpc>
                <a:spcPts val="3700"/>
              </a:lnSpc>
              <a:buNone/>
            </a:pPr>
            <a:r>
              <a:rPr lang="en-US" sz="2800" dirty="0"/>
              <a:t>	</a:t>
            </a:r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/>
          </a:p>
          <a:p>
            <a:pPr marL="0" indent="0">
              <a:lnSpc>
                <a:spcPts val="3700"/>
              </a:lnSpc>
              <a:buNone/>
              <a:tabLst/>
            </a:pPr>
            <a:endParaRPr lang="en-US" sz="2800" dirty="0"/>
          </a:p>
          <a:p>
            <a:pPr marL="446088" indent="-446088">
              <a:lnSpc>
                <a:spcPts val="3700"/>
              </a:lnSpc>
              <a:buFont typeface="+mj-lt"/>
              <a:buAutoNum type="arabicPeriod" startAt="3"/>
              <a:tabLst/>
            </a:pPr>
            <a:r>
              <a:rPr lang="en-US" sz="2800" dirty="0"/>
              <a:t>Write an HTML page looking like the PNG file named </a:t>
            </a:r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3.Introduction.PNG.</a:t>
            </a:r>
            <a:r>
              <a:rPr lang="en-US" sz="2800" dirty="0"/>
              <a:t> Using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2800" dirty="0"/>
              <a:t> tag add anchors to the corresponding sections in the same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pic>
        <p:nvPicPr>
          <p:cNvPr id="2050" name="Picture 2" descr="C:\Pics\HTML Fundamentals\Lis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41" y="1564272"/>
            <a:ext cx="2847318" cy="3541128"/>
          </a:xfrm>
          <a:prstGeom prst="roundRect">
            <a:avLst>
              <a:gd name="adj" fmla="val 384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HTML Code Formatting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/>
              <a:t>The HTML source code should be formatted to increase readability and facilitate debugging.</a:t>
            </a:r>
            <a:endParaRPr lang="en-US" sz="30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Every block element should start on a new line.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Every nested (block) element should be indented.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Browsers ignore multiple whitespaces in the page source, so formatting is harmless.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For performance reasons, formatting can be sacrificed.</a:t>
            </a:r>
          </a:p>
          <a:p>
            <a:pPr lvl="1">
              <a:lnSpc>
                <a:spcPct val="100000"/>
              </a:lnSpc>
              <a:defRPr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endParaRPr lang="en-US" sz="2800" dirty="0"/>
          </a:p>
          <a:p>
            <a:pPr>
              <a:lnSpc>
                <a:spcPct val="100000"/>
              </a:lnSpc>
              <a:defRPr/>
            </a:pPr>
            <a:endParaRPr lang="en-US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ZA" dirty="0"/>
              <a:t>First HTML Page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52996" name="Rectangle 4"/>
          <p:cNvSpPr>
            <a:spLocks noChangeArrowheads="1"/>
          </p:cNvSpPr>
          <p:nvPr/>
        </p:nvSpPr>
        <p:spPr bwMode="auto">
          <a:xfrm>
            <a:off x="541338" y="1628775"/>
            <a:ext cx="7991475" cy="3250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&lt;title&gt;My First HTML Page&lt;/title&gt;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&lt;p&gt;This is some text...&lt;/p&gt;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ZA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10245" name="Picture 8" descr="My-First-HTML-Page-I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221163"/>
            <a:ext cx="5556250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020554"/>
            <a:ext cx="3352800" cy="552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lvl="0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test.html</a:t>
            </a:r>
            <a:endParaRPr lang="en-US" sz="28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7802</TotalTime>
  <Words>6462</Words>
  <Application>Microsoft Office PowerPoint</Application>
  <PresentationFormat>On-screen Show (4:3)</PresentationFormat>
  <Paragraphs>989</Paragraphs>
  <Slides>71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Telerik-PowerPoint-Theme</vt:lpstr>
      <vt:lpstr>Table of Contents</vt:lpstr>
      <vt:lpstr>Table of Contents (2)</vt:lpstr>
      <vt:lpstr>How the Web Works?</vt:lpstr>
      <vt:lpstr>What is a Web Page?</vt:lpstr>
      <vt:lpstr>Creating HTML Pages</vt:lpstr>
      <vt:lpstr>HTML Basics</vt:lpstr>
      <vt:lpstr>HTML Structure</vt:lpstr>
      <vt:lpstr>HTML Code Formatting</vt:lpstr>
      <vt:lpstr>First HTML Page</vt:lpstr>
      <vt:lpstr>First HTML Page: Tags</vt:lpstr>
      <vt:lpstr>First HTML Page: Header</vt:lpstr>
      <vt:lpstr>First HTML Page: Body</vt:lpstr>
      <vt:lpstr>Some Simple Tags</vt:lpstr>
      <vt:lpstr>Some Simple Tags – Example</vt:lpstr>
      <vt:lpstr>Some Simple Tags – Example (2)</vt:lpstr>
      <vt:lpstr>Some HTML Tags</vt:lpstr>
      <vt:lpstr>Tags Attributes</vt:lpstr>
      <vt:lpstr>Headings and Paragraphs</vt:lpstr>
      <vt:lpstr>Headings and Paragraphs – Example </vt:lpstr>
      <vt:lpstr>Headings and Paragraphs – Example (2)</vt:lpstr>
      <vt:lpstr>Headings and Paragraphs</vt:lpstr>
      <vt:lpstr>Introduction to HTML</vt:lpstr>
      <vt:lpstr>Preface</vt:lpstr>
      <vt:lpstr>The &lt;!DOCTYPE&gt; Declaration</vt:lpstr>
      <vt:lpstr>HTML vs. XHTML</vt:lpstr>
      <vt:lpstr>XHTML vs. HTML (2)</vt:lpstr>
      <vt:lpstr>The &lt;head&gt; Section</vt:lpstr>
      <vt:lpstr>&lt;head&gt; Section: &lt;title&gt; tag</vt:lpstr>
      <vt:lpstr>&lt;head&gt; Section: &lt;meta&gt;</vt:lpstr>
      <vt:lpstr>&lt;head&gt; Section: &lt;script&gt;</vt:lpstr>
      <vt:lpstr>The &lt;script&gt; Tag – Example</vt:lpstr>
      <vt:lpstr>Using Scripts</vt:lpstr>
      <vt:lpstr>&lt;head&gt; Section: &lt;style&gt;</vt:lpstr>
      <vt:lpstr>Embedding CSS Styles</vt:lpstr>
      <vt:lpstr>Comments: &lt;!-- --&gt; Tag</vt:lpstr>
      <vt:lpstr>&lt;body&gt; Section: Introduction</vt:lpstr>
      <vt:lpstr>Text Formatting</vt:lpstr>
      <vt:lpstr>Text Formatting – Example</vt:lpstr>
      <vt:lpstr>Text Formatting – Example (2)</vt:lpstr>
      <vt:lpstr>Text Formatting</vt:lpstr>
      <vt:lpstr>Hyperlinks: &lt;a&gt; Tag</vt:lpstr>
      <vt:lpstr>Hyperlinks: &lt;a&gt; Tag (2)</vt:lpstr>
      <vt:lpstr>Hyperlinks: &lt;a&gt; Tag (3)</vt:lpstr>
      <vt:lpstr>Hyperlinks and Sections</vt:lpstr>
      <vt:lpstr>Hyperlinks – Example</vt:lpstr>
      <vt:lpstr>Hyperlinks – Example (2)</vt:lpstr>
      <vt:lpstr>Hyperlinks</vt:lpstr>
      <vt:lpstr>Links to the Same Document – Example </vt:lpstr>
      <vt:lpstr>Links to the Same Document – Example (2) </vt:lpstr>
      <vt:lpstr>Links to the Same Document</vt:lpstr>
      <vt:lpstr>Images: &lt;img&gt; tag</vt:lpstr>
      <vt:lpstr>Miscellaneous Tags</vt:lpstr>
      <vt:lpstr>Miscellaneous Tags – Example</vt:lpstr>
      <vt:lpstr>Miscellaneous Tags</vt:lpstr>
      <vt:lpstr>Ordered Lists: &lt;ol&gt; Tag</vt:lpstr>
      <vt:lpstr>Unordered Lists: &lt;ul&gt; Tag</vt:lpstr>
      <vt:lpstr>Definition lists: &lt;dl&gt; tag</vt:lpstr>
      <vt:lpstr>Lists – Example</vt:lpstr>
      <vt:lpstr>Creating Lists</vt:lpstr>
      <vt:lpstr>HTML Special Characters</vt:lpstr>
      <vt:lpstr>Special Characters – Example</vt:lpstr>
      <vt:lpstr>Special Chars – Example (2)</vt:lpstr>
      <vt:lpstr>HTML Special Characters</vt:lpstr>
      <vt:lpstr>Using &lt;DIV&gt; and &lt;SPAN&gt; Block and Inline Elements</vt:lpstr>
      <vt:lpstr>Block and Inline Elements</vt:lpstr>
      <vt:lpstr>The &lt;div&gt; Tag</vt:lpstr>
      <vt:lpstr>&lt;DIV&gt;</vt:lpstr>
      <vt:lpstr>The &lt;span&gt; Tag</vt:lpstr>
      <vt:lpstr>HTML Basics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Basics - HTML, Text, Images, Tables, Forms</dc:title>
  <dc:creator>Svetlin Nakov</dc:creator>
  <cp:lastModifiedBy>Abdul Rafay</cp:lastModifiedBy>
  <cp:revision>703</cp:revision>
  <dcterms:created xsi:type="dcterms:W3CDTF">2007-12-08T16:03:35Z</dcterms:created>
  <dcterms:modified xsi:type="dcterms:W3CDTF">2023-02-15T15:44:52Z</dcterms:modified>
</cp:coreProperties>
</file>