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1AA6-1C7B-99F6-6596-64162823A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69B2-1AB1-C8D0-1D08-418DBA743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6670C-0228-D23E-FFA9-0D4E8C3F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217BB-A052-B711-FB97-CF249FF4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0959F-F09F-4652-6EAB-2D2ED1D8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4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5B6A-A473-739F-FEDB-A34985CF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E80C5-F481-97CD-8637-5B0A3E434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54CC9-1D21-D0DF-5EF3-AE5CEDD5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74AB6-7FFD-65DD-1CCD-12A223D0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68BA8-7380-968F-9ABB-FA41BB5F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29E97-5399-2787-5FDD-A8F64038D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E305D-F134-3F87-B373-974D180B2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AD9F1-81E0-C983-E03D-535A079A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D05F9-8EF3-951D-C1D1-940F8D5B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91D4E-683F-B638-F3A3-BD3D0BA9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8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A027-99EC-50F9-C485-1B9A7D16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4FC1-8AF4-3502-03C5-A8914E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0C58-BC1A-E0A9-F6C7-E473B7A0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E1F0-E5A1-9BDE-D4DC-866BC58A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109E-7A14-CA54-8048-6506D0A9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686C-DC6C-9C4C-B893-967DEED2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0D6EF-0C89-BE7C-23F2-DB1F90164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C8021-C474-187E-BE29-D05336F4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BEC4-9BF0-BA58-B47A-BD494C65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39C50-FDC2-02AE-4BD5-0FAB4042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2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EA04-34F4-0EED-4CA1-21225AF6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2533-FEB6-80CF-C344-9721C6BD8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8EE4A-A77B-87D9-8274-59B7E4567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7153E-35FB-63A0-3D55-BC342A65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76649-1724-A1C4-199A-FCB81347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EC78-C647-6319-B09A-77A9A6A4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6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3895-6D5C-0E9C-F635-FB99EE16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E8CF2-65EF-BB8C-E9F0-FC7F95D2A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909C9-A3DD-0703-3AD9-86F3CBC50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764E1-718A-8120-D69C-D5CBF6724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740BD-C8B5-679C-DFE3-D49D38D8D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2818B-6C06-27F0-F863-9FD8F72F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2C424-57A4-254D-BD95-468835B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433BB-F093-BB25-E467-A8414873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7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060F-A0E4-4D85-12CD-83C8341E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CC443-2F6B-D222-CB4A-74E5EFCC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BF00B-C13A-34F8-9F6F-8AC53D4A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7A41D-03C5-0230-3470-866CE95B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7331-EFA5-54D3-5A77-9ED7F42D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4D483-E5BC-3727-5B6C-7E5D1B70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456E8-B885-01A6-E357-86AD6383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0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02EC-F287-D67B-13BF-9C1C1732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C152D-0E94-3804-0D7E-70F6E718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A82E4-DF3D-9556-E420-6ED971FDD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1DB4E-2655-E5DF-6C1A-3C708949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621C3-EE84-4676-ADC6-E4430782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26C04-EACE-F6C6-A9E6-FAE53DB2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8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203B-2A9F-94FC-EE5D-BEDEA73F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D55B6-C71B-E4AE-C7B1-C5EDD67DB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27D75-B22C-47D4-3832-4470D966C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3BF78-F543-E49C-C851-59342EAA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A4447-D8C4-71D4-6D71-36657614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8DBB6-6809-35E1-7B63-5FC67A7D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05378-95A8-6E63-50E3-68A33668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B6CD8-0639-B3D7-8C9F-8350AF132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3D8F-4349-30FE-E7CA-2A3044CBE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A0D1-23D5-4D39-9DD2-C3A59BC5340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496F-C3C3-EE1C-33FA-3BD3F1B52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992F-96D9-7737-BBAA-1F1896153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B90D-2767-3C4A-75FA-0E694B82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# 4 : How is it Organized?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0F806-0D62-02DA-29F6-1569D1D2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 we learned a lot of advanced JavaScript, but not all of it so we will continue from there.</a:t>
            </a:r>
          </a:p>
          <a:p>
            <a:r>
              <a:rPr lang="en-US" dirty="0"/>
              <a:t>Prototypes, Closures, Event Loop</a:t>
            </a:r>
          </a:p>
          <a:p>
            <a:r>
              <a:rPr lang="en-US" dirty="0"/>
              <a:t>OOP 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Exercise Console Based To-Do App, Your API Demos</a:t>
            </a:r>
          </a:p>
          <a:p>
            <a:r>
              <a:rPr lang="en-US" dirty="0"/>
              <a:t>And lot of things that we normally do…</a:t>
            </a:r>
          </a:p>
        </p:txBody>
      </p:sp>
    </p:spTree>
    <p:extLst>
      <p:ext uri="{BB962C8B-B14F-4D97-AF65-F5344CB8AC3E}">
        <p14:creationId xmlns:p14="http://schemas.microsoft.com/office/powerpoint/2010/main" val="81949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D9EF-3F0C-0963-31ED-A9D7C2CE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code Log?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21571-9648-2E8C-B1F9-26430FEC4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344" y="2153921"/>
            <a:ext cx="8762016" cy="3609354"/>
          </a:xfrm>
        </p:spPr>
      </p:pic>
    </p:spTree>
    <p:extLst>
      <p:ext uri="{BB962C8B-B14F-4D97-AF65-F5344CB8AC3E}">
        <p14:creationId xmlns:p14="http://schemas.microsoft.com/office/powerpoint/2010/main" val="277285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1756C7-EDD5-2960-E1F3-BFB475AAB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161" y="1341120"/>
            <a:ext cx="6827520" cy="4847334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63EC532-E0F8-A8B0-8706-E94964CA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/>
              <a:t>What will the below code Log?</a:t>
            </a:r>
          </a:p>
        </p:txBody>
      </p:sp>
    </p:spTree>
    <p:extLst>
      <p:ext uri="{BB962C8B-B14F-4D97-AF65-F5344CB8AC3E}">
        <p14:creationId xmlns:p14="http://schemas.microsoft.com/office/powerpoint/2010/main" val="5209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17A5-753A-9B79-E0DD-7EE7E09C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D361FA-D115-0989-5427-FDEFE0D21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9299"/>
            <a:ext cx="10515600" cy="3043989"/>
          </a:xfrm>
        </p:spPr>
      </p:pic>
    </p:spTree>
    <p:extLst>
      <p:ext uri="{BB962C8B-B14F-4D97-AF65-F5344CB8AC3E}">
        <p14:creationId xmlns:p14="http://schemas.microsoft.com/office/powerpoint/2010/main" val="302366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C0B1-3932-64F7-22CA-27A31A4B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CFD397-B0B0-3324-6818-4B68CA518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440" y="1448179"/>
            <a:ext cx="4908995" cy="4840544"/>
          </a:xfrm>
        </p:spPr>
      </p:pic>
    </p:spTree>
    <p:extLst>
      <p:ext uri="{BB962C8B-B14F-4D97-AF65-F5344CB8AC3E}">
        <p14:creationId xmlns:p14="http://schemas.microsoft.com/office/powerpoint/2010/main" val="350698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15BD52-F312-0015-3429-15623ADBA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Loops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84B828-BDCD-71AF-4EC2-C1DB0D777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36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There’s an endless loop, where the JavaScript engine waits for tasks, executes them and then sleeps, waiting for more tasks.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23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DC01-58B6-7A4A-F8A7-46A48EE4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What &amp; HOW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1FCB-0CBB-784F-F33D-F922053A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BlinkMacSystemFont"/>
              </a:rPr>
              <a:t>WHY IS IT IMPORTANT ?</a:t>
            </a:r>
          </a:p>
          <a:p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JavaScript execution flow  is based on an </a:t>
            </a:r>
            <a:r>
              <a:rPr lang="en-US" b="0" i="1" dirty="0">
                <a:solidFill>
                  <a:srgbClr val="313130"/>
                </a:solidFill>
                <a:effectLst/>
                <a:latin typeface="BlinkMacSystemFont"/>
              </a:rPr>
              <a:t>event loop</a:t>
            </a:r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.</a:t>
            </a:r>
          </a:p>
          <a:p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important for optimizations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BlinkMacSystemFont"/>
              </a:rPr>
              <a:t>WHAT </a:t>
            </a:r>
            <a:r>
              <a:rPr lang="en-US" b="1" dirty="0">
                <a:solidFill>
                  <a:srgbClr val="FF0000"/>
                </a:solidFill>
                <a:latin typeface="BlinkMacSystemFont"/>
              </a:rPr>
              <a:t>IS EVENT LOOP</a:t>
            </a:r>
            <a:r>
              <a:rPr lang="en-US" b="1" i="0" dirty="0">
                <a:solidFill>
                  <a:srgbClr val="FF0000"/>
                </a:solidFill>
                <a:effectLst/>
                <a:latin typeface="BlinkMacSystemFont"/>
              </a:rPr>
              <a:t>?</a:t>
            </a:r>
            <a:endParaRPr lang="en-US" b="0" i="0" dirty="0">
              <a:solidFill>
                <a:srgbClr val="313130"/>
              </a:solidFill>
              <a:effectLst/>
              <a:latin typeface="BlinkMacSystemFont"/>
            </a:endParaRPr>
          </a:p>
          <a:p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There’s an endless loop, where the JavaScript engine waits for tasks, executes them and then sleeps, waiting for more tasks.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 While there are tasks:</a:t>
            </a:r>
          </a:p>
          <a:p>
            <a:pPr marL="1657350" lvl="3" indent="-285750">
              <a:buFont typeface="+mj-lt"/>
              <a:buAutoNum type="arabicPeriod"/>
            </a:pPr>
            <a:r>
              <a:rPr lang="en-US" sz="2000" b="0" i="0" dirty="0">
                <a:solidFill>
                  <a:srgbClr val="313130"/>
                </a:solidFill>
                <a:effectLst/>
                <a:latin typeface="BlinkMacSystemFont"/>
              </a:rPr>
              <a:t>execute them, starting with the oldest task.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 Sleep until a task appears, then go to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95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EBF5-54ED-C4E6-6A1D-DA5BD48B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 are set – the engine handles them – then waits for more tasks.</a:t>
            </a:r>
          </a:p>
          <a:p>
            <a:r>
              <a:rPr lang="en-US" b="1" i="0" dirty="0">
                <a:solidFill>
                  <a:srgbClr val="313130"/>
                </a:solidFill>
                <a:effectLst/>
                <a:latin typeface="BlinkMacSystemFont"/>
              </a:rPr>
              <a:t>IF</a:t>
            </a:r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 a task comes while the engine is busy, then it’s </a:t>
            </a:r>
            <a:r>
              <a:rPr lang="en-US" b="1" i="0" dirty="0">
                <a:solidFill>
                  <a:srgbClr val="FF0000"/>
                </a:solidFill>
                <a:effectLst/>
                <a:latin typeface="BlinkMacSystemFont"/>
              </a:rPr>
              <a:t>enqueued</a:t>
            </a:r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154D9-EF62-B037-343F-80E758D0B9FE}"/>
              </a:ext>
            </a:extLst>
          </p:cNvPr>
          <p:cNvSpPr txBox="1"/>
          <p:nvPr/>
        </p:nvSpPr>
        <p:spPr>
          <a:xfrm>
            <a:off x="9367520" y="107632"/>
            <a:ext cx="2885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00FF00"/>
                </a:highlight>
              </a:rPr>
              <a:t>TASKS</a:t>
            </a:r>
          </a:p>
          <a:p>
            <a:r>
              <a:rPr lang="en-US" dirty="0">
                <a:solidFill>
                  <a:srgbClr val="FF0000"/>
                </a:solidFill>
              </a:rPr>
              <a:t>JavaScript code which is scheduled to be run</a:t>
            </a:r>
          </a:p>
          <a:p>
            <a:r>
              <a:rPr lang="en-US" dirty="0">
                <a:solidFill>
                  <a:srgbClr val="FF0000"/>
                </a:solidFill>
              </a:rPr>
              <a:t>e.g. event callback, interval, timeout.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78BB8-2EF7-4453-25EA-58E9D4EE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268" y="2750577"/>
            <a:ext cx="6658904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04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C092-4E61-2AE6-D19C-30994A37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more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F3596-EAE8-0E79-DF36-D50D0345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are displayed / rendered only after the task is completed.</a:t>
            </a:r>
          </a:p>
          <a:p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“Page Unresponsive”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0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5B69-4F39-127C-2B05-3AB77EEA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14E2-7678-58A3-6D76-A012A9CCC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/ Tasks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STATUS</a:t>
            </a:r>
          </a:p>
          <a:p>
            <a:r>
              <a:rPr lang="en-US" dirty="0"/>
              <a:t>Behaviors / features</a:t>
            </a:r>
          </a:p>
          <a:p>
            <a:pPr lvl="1"/>
            <a:r>
              <a:rPr lang="en-US" dirty="0"/>
              <a:t>Create Tasks</a:t>
            </a:r>
          </a:p>
          <a:p>
            <a:pPr lvl="1"/>
            <a:r>
              <a:rPr lang="en-US" dirty="0"/>
              <a:t>Update Tasks – change status, and – or description. (ID cannot be changed) </a:t>
            </a:r>
          </a:p>
          <a:p>
            <a:pPr lvl="1"/>
            <a:r>
              <a:rPr lang="en-US" dirty="0"/>
              <a:t>Delete Tasks</a:t>
            </a:r>
          </a:p>
          <a:p>
            <a:pPr marL="457200" lvl="1" indent="0">
              <a:buNone/>
            </a:pPr>
            <a:r>
              <a:rPr lang="en-US" dirty="0"/>
              <a:t>-------------------------------------------------------------------------------</a:t>
            </a:r>
          </a:p>
          <a:p>
            <a:pPr marL="457200" lvl="1" indent="0">
              <a:buNone/>
            </a:pPr>
            <a:r>
              <a:rPr lang="en-US" dirty="0"/>
              <a:t>User may create any number of tasks. </a:t>
            </a:r>
          </a:p>
        </p:txBody>
      </p:sp>
    </p:spTree>
    <p:extLst>
      <p:ext uri="{BB962C8B-B14F-4D97-AF65-F5344CB8AC3E}">
        <p14:creationId xmlns:p14="http://schemas.microsoft.com/office/powerpoint/2010/main" val="178934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D548-F3DC-6FAD-824D-63DBCC63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03CD-1DA2-8018-4F73-7F67E7DBF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we often want to take something and extend it</a:t>
            </a:r>
          </a:p>
          <a:p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slightly modified variants</a:t>
            </a:r>
          </a:p>
          <a:p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reuse what we have in user, not copy/reimplement its methods</a:t>
            </a:r>
          </a:p>
          <a:p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just build a new typed on top of it.</a:t>
            </a:r>
          </a:p>
          <a:p>
            <a:endParaRPr lang="en-US" dirty="0">
              <a:solidFill>
                <a:srgbClr val="313130"/>
              </a:solidFill>
              <a:latin typeface="BlinkMacSystemFont"/>
            </a:endParaRPr>
          </a:p>
          <a:p>
            <a:r>
              <a:rPr lang="en-US" dirty="0">
                <a:solidFill>
                  <a:srgbClr val="313130"/>
                </a:solidFill>
                <a:latin typeface="BlinkMacSystemFont"/>
              </a:rPr>
              <a:t>So, to inherit these </a:t>
            </a:r>
          </a:p>
          <a:p>
            <a:pPr marL="0" indent="0">
              <a:buNone/>
            </a:pPr>
            <a:r>
              <a:rPr lang="en-US" dirty="0">
                <a:solidFill>
                  <a:srgbClr val="313130"/>
                </a:solidFill>
                <a:latin typeface="BlinkMacSystemFont"/>
              </a:rPr>
              <a:t>Characteristics we use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13130"/>
                </a:solidFill>
                <a:latin typeface="BlinkMacSystemFont"/>
              </a:rPr>
              <a:t>“Prototypal inheritance”</a:t>
            </a:r>
          </a:p>
          <a:p>
            <a:pPr marL="0" indent="0">
              <a:buNone/>
            </a:pPr>
            <a:endParaRPr lang="en-US" b="0" i="0" dirty="0">
              <a:solidFill>
                <a:srgbClr val="313130"/>
              </a:solidFill>
              <a:effectLst/>
              <a:latin typeface="BlinkMacSystemFont"/>
            </a:endParaRPr>
          </a:p>
          <a:p>
            <a:pPr marL="0" indent="0">
              <a:buNone/>
            </a:pPr>
            <a:endParaRPr lang="en-US" dirty="0">
              <a:solidFill>
                <a:srgbClr val="313130"/>
              </a:solidFill>
              <a:latin typeface="BlinkMacSystemFont"/>
            </a:endParaRPr>
          </a:p>
          <a:p>
            <a:pPr marL="0" indent="0">
              <a:buNone/>
            </a:pPr>
            <a:endParaRPr lang="en-US" dirty="0">
              <a:solidFill>
                <a:srgbClr val="313130"/>
              </a:solidFill>
              <a:latin typeface="BlinkMacSystemFon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A5FDC-2138-CC97-B62E-547C7E9AB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25"/>
          <a:stretch/>
        </p:blipFill>
        <p:spPr>
          <a:xfrm>
            <a:off x="5829701" y="3891856"/>
            <a:ext cx="6230219" cy="278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2CED-37E7-DF16-B378-159A40BE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[[Prototype]]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4E404-F479-3656-BCD0-F6ADAF255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objects have a special hidden property</a:t>
            </a:r>
          </a:p>
          <a:p>
            <a:r>
              <a:rPr lang="en-US" dirty="0"/>
              <a:t>is either null or references another object. That object is called “a prototype”.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“When we read a property from object, and it’s missing, JavaScript automatically takes it from the prototype.”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24E25B-3655-AD07-C10A-93FA8FEA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290" y="2853371"/>
            <a:ext cx="3219899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8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FACC2-C12F-295D-F7D3-6E1DB2CCD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668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follow the [[Prototype]] reference and find ‘eats’ it in animal.</a:t>
            </a:r>
          </a:p>
          <a:p>
            <a:r>
              <a:rPr lang="en-US" dirty="0"/>
              <a:t>properties and methods become automatically available in rabbit. </a:t>
            </a:r>
          </a:p>
          <a:p>
            <a:r>
              <a:rPr lang="en-US" dirty="0"/>
              <a:t>"animal is the prototype of rabbit”.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7E3F58-BD79-C025-5AAB-C0E9C12B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82" y="457200"/>
            <a:ext cx="3772435" cy="253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9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F58F-3A95-AC0D-6EAD-6DD8653E0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r>
              <a:rPr lang="en-US" dirty="0"/>
              <a:t>Methods can also be called from inherited object.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7DFDDD-AA94-2299-5B89-CDEDE4E00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" r="32702"/>
          <a:stretch/>
        </p:blipFill>
        <p:spPr>
          <a:xfrm>
            <a:off x="173905" y="1187145"/>
            <a:ext cx="6562175" cy="5305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F6B422-74A5-C1DA-BBFA-81B07A13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83" y="1143733"/>
            <a:ext cx="3362794" cy="2695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C1E1E7-5196-76DA-CC84-35A3F663A54A}"/>
              </a:ext>
            </a:extLst>
          </p:cNvPr>
          <p:cNvSpPr txBox="1"/>
          <p:nvPr/>
        </p:nvSpPr>
        <p:spPr>
          <a:xfrm>
            <a:off x="7899483" y="3931920"/>
            <a:ext cx="3835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313130"/>
                </a:solidFill>
                <a:effectLst/>
                <a:latin typeface="BlinkMacSystemFont"/>
              </a:rPr>
              <a:t>The walk() method is automatically taken from the prototype.</a:t>
            </a:r>
          </a:p>
          <a:p>
            <a:r>
              <a:rPr lang="en-US" sz="2400" dirty="0">
                <a:solidFill>
                  <a:srgbClr val="313130"/>
                </a:solidFill>
                <a:latin typeface="BlinkMacSystemFont"/>
              </a:rPr>
              <a:t>So we inherit both methods &amp; properties.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646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7198-B669-368F-0823-F790D0A0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904875"/>
          </a:xfrm>
        </p:spPr>
        <p:txBody>
          <a:bodyPr/>
          <a:lstStyle/>
          <a:p>
            <a:r>
              <a:rPr lang="en-US" dirty="0"/>
              <a:t>Prototype Chains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DC0863-4AA2-77F9-57E0-BC7CE3810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18" y="1036320"/>
            <a:ext cx="5498564" cy="5140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C7D97-1729-714B-2718-648715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593" y="1227172"/>
            <a:ext cx="4353533" cy="4058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8E7FE-B4CE-56EB-F55A-8DD886E4A6EE}"/>
              </a:ext>
            </a:extLst>
          </p:cNvPr>
          <p:cNvSpPr txBox="1"/>
          <p:nvPr/>
        </p:nvSpPr>
        <p:spPr>
          <a:xfrm>
            <a:off x="7434593" y="5345648"/>
            <a:ext cx="3606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order of inheritance is bottoms-ups</a:t>
            </a:r>
          </a:p>
        </p:txBody>
      </p:sp>
    </p:spTree>
    <p:extLst>
      <p:ext uri="{BB962C8B-B14F-4D97-AF65-F5344CB8AC3E}">
        <p14:creationId xmlns:p14="http://schemas.microsoft.com/office/powerpoint/2010/main" val="245966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850A8D-2E8A-7BF2-8D9A-9B8440633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20" y="545464"/>
            <a:ext cx="7761073" cy="5286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E954AC-DD63-4924-975E-5F95D9DD2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646" y="1883544"/>
            <a:ext cx="3880811" cy="282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4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96DF-C64D-10D1-D122-ED4A8EDB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Your Hands Dirty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33E8-E903-C32F-81D5-6D458713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 assign prototypes 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: pockets → bed → table → head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10E01-AC0B-AA85-F527-CB9034781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525" y="2341338"/>
            <a:ext cx="25664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835C-7463-472D-DEC1-E56B297AE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9C38E-33C3-FF7E-3668-2BAC8ED1312D}"/>
              </a:ext>
            </a:extLst>
          </p:cNvPr>
          <p:cNvSpPr txBox="1"/>
          <p:nvPr/>
        </p:nvSpPr>
        <p:spPr>
          <a:xfrm>
            <a:off x="1219200" y="3830320"/>
            <a:ext cx="1024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function that remembers its outer variables and can access them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7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481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BlinkMacSystemFont</vt:lpstr>
      <vt:lpstr>Calibri</vt:lpstr>
      <vt:lpstr>Calibri Light</vt:lpstr>
      <vt:lpstr>Consolas</vt:lpstr>
      <vt:lpstr>Office Theme</vt:lpstr>
      <vt:lpstr>WEEK # 4 : How is it Organized?</vt:lpstr>
      <vt:lpstr>Prototypes</vt:lpstr>
      <vt:lpstr>[[Prototype]]</vt:lpstr>
      <vt:lpstr>PowerPoint Presentation</vt:lpstr>
      <vt:lpstr>PowerPoint Presentation</vt:lpstr>
      <vt:lpstr>Prototype Chains</vt:lpstr>
      <vt:lpstr>PowerPoint Presentation</vt:lpstr>
      <vt:lpstr>Let’s Get Your Hands Dirty</vt:lpstr>
      <vt:lpstr>Closures</vt:lpstr>
      <vt:lpstr>What will the code Log?</vt:lpstr>
      <vt:lpstr>What will the below code Log?</vt:lpstr>
      <vt:lpstr>The WHY</vt:lpstr>
      <vt:lpstr>One Last </vt:lpstr>
      <vt:lpstr>Event Loops</vt:lpstr>
      <vt:lpstr>Why What &amp; HOW ??</vt:lpstr>
      <vt:lpstr>PowerPoint Presentation</vt:lpstr>
      <vt:lpstr>TWO more points:</vt:lpstr>
      <vt:lpstr>TO-DO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# 4 : How is it Organized?</dc:title>
  <dc:creator>Abdul Rafay</dc:creator>
  <cp:lastModifiedBy>Abdul Rafay</cp:lastModifiedBy>
  <cp:revision>22</cp:revision>
  <dcterms:created xsi:type="dcterms:W3CDTF">2023-02-09T06:08:25Z</dcterms:created>
  <dcterms:modified xsi:type="dcterms:W3CDTF">2023-02-12T06:36:13Z</dcterms:modified>
</cp:coreProperties>
</file>