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75"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9473FF-07A5-46D9-8850-2CB6F8514574}"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31A6DD-BAEF-4B50-B136-59E07F0B0560}" type="slidenum">
              <a:rPr lang="en-IN" smtClean="0"/>
              <a:t>‹#›</a:t>
            </a:fld>
            <a:endParaRPr lang="en-IN"/>
          </a:p>
        </p:txBody>
      </p:sp>
    </p:spTree>
    <p:extLst>
      <p:ext uri="{BB962C8B-B14F-4D97-AF65-F5344CB8AC3E}">
        <p14:creationId xmlns:p14="http://schemas.microsoft.com/office/powerpoint/2010/main" val="4113031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9473FF-07A5-46D9-8850-2CB6F8514574}" type="datetimeFigureOut">
              <a:rPr lang="en-IN" smtClean="0"/>
              <a:t>10-08-2021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31A6DD-BAEF-4B50-B136-59E07F0B0560}" type="slidenum">
              <a:rPr lang="en-IN" smtClean="0"/>
              <a:t>‹#›</a:t>
            </a:fld>
            <a:endParaRPr lang="en-IN"/>
          </a:p>
        </p:txBody>
      </p:sp>
    </p:spTree>
    <p:extLst>
      <p:ext uri="{BB962C8B-B14F-4D97-AF65-F5344CB8AC3E}">
        <p14:creationId xmlns:p14="http://schemas.microsoft.com/office/powerpoint/2010/main" val="1802820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B9473FF-07A5-46D9-8850-2CB6F8514574}"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31A6DD-BAEF-4B50-B136-59E07F0B0560}" type="slidenum">
              <a:rPr lang="en-IN" smtClean="0"/>
              <a:t>‹#›</a:t>
            </a:fld>
            <a:endParaRPr lang="en-IN"/>
          </a:p>
        </p:txBody>
      </p:sp>
    </p:spTree>
    <p:extLst>
      <p:ext uri="{BB962C8B-B14F-4D97-AF65-F5344CB8AC3E}">
        <p14:creationId xmlns:p14="http://schemas.microsoft.com/office/powerpoint/2010/main" val="3876523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B9473FF-07A5-46D9-8850-2CB6F8514574}"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31A6DD-BAEF-4B50-B136-59E07F0B056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40509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9473FF-07A5-46D9-8850-2CB6F8514574}"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31A6DD-BAEF-4B50-B136-59E07F0B0560}" type="slidenum">
              <a:rPr lang="en-IN" smtClean="0"/>
              <a:t>‹#›</a:t>
            </a:fld>
            <a:endParaRPr lang="en-IN"/>
          </a:p>
        </p:txBody>
      </p:sp>
    </p:spTree>
    <p:extLst>
      <p:ext uri="{BB962C8B-B14F-4D97-AF65-F5344CB8AC3E}">
        <p14:creationId xmlns:p14="http://schemas.microsoft.com/office/powerpoint/2010/main" val="36902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B9473FF-07A5-46D9-8850-2CB6F8514574}" type="datetimeFigureOut">
              <a:rPr lang="en-IN" smtClean="0"/>
              <a:t>10-08-2021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31A6DD-BAEF-4B50-B136-59E07F0B0560}" type="slidenum">
              <a:rPr lang="en-IN" smtClean="0"/>
              <a:t>‹#›</a:t>
            </a:fld>
            <a:endParaRPr lang="en-IN"/>
          </a:p>
        </p:txBody>
      </p:sp>
    </p:spTree>
    <p:extLst>
      <p:ext uri="{BB962C8B-B14F-4D97-AF65-F5344CB8AC3E}">
        <p14:creationId xmlns:p14="http://schemas.microsoft.com/office/powerpoint/2010/main" val="2744437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B9473FF-07A5-46D9-8850-2CB6F8514574}" type="datetimeFigureOut">
              <a:rPr lang="en-IN" smtClean="0"/>
              <a:t>10-08-2021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31A6DD-BAEF-4B50-B136-59E07F0B0560}" type="slidenum">
              <a:rPr lang="en-IN" smtClean="0"/>
              <a:t>‹#›</a:t>
            </a:fld>
            <a:endParaRPr lang="en-IN"/>
          </a:p>
        </p:txBody>
      </p:sp>
    </p:spTree>
    <p:extLst>
      <p:ext uri="{BB962C8B-B14F-4D97-AF65-F5344CB8AC3E}">
        <p14:creationId xmlns:p14="http://schemas.microsoft.com/office/powerpoint/2010/main" val="2923618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9473FF-07A5-46D9-8850-2CB6F8514574}"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31A6DD-BAEF-4B50-B136-59E07F0B0560}" type="slidenum">
              <a:rPr lang="en-IN" smtClean="0"/>
              <a:t>‹#›</a:t>
            </a:fld>
            <a:endParaRPr lang="en-IN"/>
          </a:p>
        </p:txBody>
      </p:sp>
    </p:spTree>
    <p:extLst>
      <p:ext uri="{BB962C8B-B14F-4D97-AF65-F5344CB8AC3E}">
        <p14:creationId xmlns:p14="http://schemas.microsoft.com/office/powerpoint/2010/main" val="2357795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9473FF-07A5-46D9-8850-2CB6F8514574}"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31A6DD-BAEF-4B50-B136-59E07F0B0560}" type="slidenum">
              <a:rPr lang="en-IN" smtClean="0"/>
              <a:t>‹#›</a:t>
            </a:fld>
            <a:endParaRPr lang="en-IN"/>
          </a:p>
        </p:txBody>
      </p:sp>
    </p:spTree>
    <p:extLst>
      <p:ext uri="{BB962C8B-B14F-4D97-AF65-F5344CB8AC3E}">
        <p14:creationId xmlns:p14="http://schemas.microsoft.com/office/powerpoint/2010/main" val="334594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B9473FF-07A5-46D9-8850-2CB6F8514574}"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31A6DD-BAEF-4B50-B136-59E07F0B0560}" type="slidenum">
              <a:rPr lang="en-IN" smtClean="0"/>
              <a:t>‹#›</a:t>
            </a:fld>
            <a:endParaRPr lang="en-IN"/>
          </a:p>
        </p:txBody>
      </p:sp>
    </p:spTree>
    <p:extLst>
      <p:ext uri="{BB962C8B-B14F-4D97-AF65-F5344CB8AC3E}">
        <p14:creationId xmlns:p14="http://schemas.microsoft.com/office/powerpoint/2010/main" val="4022167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9473FF-07A5-46D9-8850-2CB6F8514574}"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31A6DD-BAEF-4B50-B136-59E07F0B0560}" type="slidenum">
              <a:rPr lang="en-IN" smtClean="0"/>
              <a:t>‹#›</a:t>
            </a:fld>
            <a:endParaRPr lang="en-IN"/>
          </a:p>
        </p:txBody>
      </p:sp>
    </p:spTree>
    <p:extLst>
      <p:ext uri="{BB962C8B-B14F-4D97-AF65-F5344CB8AC3E}">
        <p14:creationId xmlns:p14="http://schemas.microsoft.com/office/powerpoint/2010/main" val="331427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9473FF-07A5-46D9-8850-2CB6F8514574}" type="datetimeFigureOut">
              <a:rPr lang="en-IN" smtClean="0"/>
              <a:t>10-08-2021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31A6DD-BAEF-4B50-B136-59E07F0B0560}" type="slidenum">
              <a:rPr lang="en-IN" smtClean="0"/>
              <a:t>‹#›</a:t>
            </a:fld>
            <a:endParaRPr lang="en-IN"/>
          </a:p>
        </p:txBody>
      </p:sp>
    </p:spTree>
    <p:extLst>
      <p:ext uri="{BB962C8B-B14F-4D97-AF65-F5344CB8AC3E}">
        <p14:creationId xmlns:p14="http://schemas.microsoft.com/office/powerpoint/2010/main" val="3519254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9473FF-07A5-46D9-8850-2CB6F8514574}" type="datetimeFigureOut">
              <a:rPr lang="en-IN" smtClean="0"/>
              <a:t>10-08-2021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31A6DD-BAEF-4B50-B136-59E07F0B0560}" type="slidenum">
              <a:rPr lang="en-IN" smtClean="0"/>
              <a:t>‹#›</a:t>
            </a:fld>
            <a:endParaRPr lang="en-IN"/>
          </a:p>
        </p:txBody>
      </p:sp>
    </p:spTree>
    <p:extLst>
      <p:ext uri="{BB962C8B-B14F-4D97-AF65-F5344CB8AC3E}">
        <p14:creationId xmlns:p14="http://schemas.microsoft.com/office/powerpoint/2010/main" val="993658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B9473FF-07A5-46D9-8850-2CB6F8514574}" type="datetimeFigureOut">
              <a:rPr lang="en-IN" smtClean="0"/>
              <a:t>10-08-2021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F31A6DD-BAEF-4B50-B136-59E07F0B0560}" type="slidenum">
              <a:rPr lang="en-IN" smtClean="0"/>
              <a:t>‹#›</a:t>
            </a:fld>
            <a:endParaRPr lang="en-IN"/>
          </a:p>
        </p:txBody>
      </p:sp>
    </p:spTree>
    <p:extLst>
      <p:ext uri="{BB962C8B-B14F-4D97-AF65-F5344CB8AC3E}">
        <p14:creationId xmlns:p14="http://schemas.microsoft.com/office/powerpoint/2010/main" val="3834508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B9473FF-07A5-46D9-8850-2CB6F8514574}" type="datetimeFigureOut">
              <a:rPr lang="en-IN" smtClean="0"/>
              <a:t>10-08-2021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F31A6DD-BAEF-4B50-B136-59E07F0B0560}" type="slidenum">
              <a:rPr lang="en-IN" smtClean="0"/>
              <a:t>‹#›</a:t>
            </a:fld>
            <a:endParaRPr lang="en-IN"/>
          </a:p>
        </p:txBody>
      </p:sp>
    </p:spTree>
    <p:extLst>
      <p:ext uri="{BB962C8B-B14F-4D97-AF65-F5344CB8AC3E}">
        <p14:creationId xmlns:p14="http://schemas.microsoft.com/office/powerpoint/2010/main" val="1060801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B9473FF-07A5-46D9-8850-2CB6F8514574}" type="datetimeFigureOut">
              <a:rPr lang="en-IN" smtClean="0"/>
              <a:t>10-08-2021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F31A6DD-BAEF-4B50-B136-59E07F0B0560}" type="slidenum">
              <a:rPr lang="en-IN" smtClean="0"/>
              <a:t>‹#›</a:t>
            </a:fld>
            <a:endParaRPr lang="en-IN"/>
          </a:p>
        </p:txBody>
      </p:sp>
    </p:spTree>
    <p:extLst>
      <p:ext uri="{BB962C8B-B14F-4D97-AF65-F5344CB8AC3E}">
        <p14:creationId xmlns:p14="http://schemas.microsoft.com/office/powerpoint/2010/main" val="1925134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9473FF-07A5-46D9-8850-2CB6F8514574}" type="datetimeFigureOut">
              <a:rPr lang="en-IN" smtClean="0"/>
              <a:t>10-08-2021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31A6DD-BAEF-4B50-B136-59E07F0B0560}" type="slidenum">
              <a:rPr lang="en-IN" smtClean="0"/>
              <a:t>‹#›</a:t>
            </a:fld>
            <a:endParaRPr lang="en-IN"/>
          </a:p>
        </p:txBody>
      </p:sp>
    </p:spTree>
    <p:extLst>
      <p:ext uri="{BB962C8B-B14F-4D97-AF65-F5344CB8AC3E}">
        <p14:creationId xmlns:p14="http://schemas.microsoft.com/office/powerpoint/2010/main" val="2318012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B9473FF-07A5-46D9-8850-2CB6F8514574}" type="datetimeFigureOut">
              <a:rPr lang="en-IN" smtClean="0"/>
              <a:t>10-08-2021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31A6DD-BAEF-4B50-B136-59E07F0B0560}" type="slidenum">
              <a:rPr lang="en-IN" smtClean="0"/>
              <a:t>‹#›</a:t>
            </a:fld>
            <a:endParaRPr lang="en-IN"/>
          </a:p>
        </p:txBody>
      </p:sp>
    </p:spTree>
    <p:extLst>
      <p:ext uri="{BB962C8B-B14F-4D97-AF65-F5344CB8AC3E}">
        <p14:creationId xmlns:p14="http://schemas.microsoft.com/office/powerpoint/2010/main" val="378480101"/>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4703" y="1146220"/>
            <a:ext cx="10148551" cy="4076164"/>
          </a:xfrm>
        </p:spPr>
        <p:txBody>
          <a:bodyPr>
            <a:noAutofit/>
          </a:bodyPr>
          <a:lstStyle/>
          <a:p>
            <a:pPr algn="ctr"/>
            <a:r>
              <a:rPr lang="en-IN" sz="3600" b="1" dirty="0">
                <a:solidFill>
                  <a:schemeClr val="accent2"/>
                </a:solidFill>
                <a:latin typeface="Times New Roman" panose="02020603050405020304" pitchFamily="18" charset="0"/>
                <a:cs typeface="Times New Roman" panose="02020603050405020304" pitchFamily="18" charset="0"/>
              </a:rPr>
              <a:t>DESIGN AND MODELLING OF DIRECT AC TO AC POWER CONVERSION TECHNOLOGIES FOR WIND ENERGY SYSTEM WITH FUZZY BASED  PWM TRIGGERING SYSTEM</a:t>
            </a:r>
            <a:br>
              <a:rPr lang="en-IN" sz="3600" b="1" dirty="0">
                <a:solidFill>
                  <a:schemeClr val="accent2"/>
                </a:solidFill>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endParaRPr lang="en-IN" sz="3600" dirty="0"/>
          </a:p>
        </p:txBody>
      </p:sp>
      <p:sp>
        <p:nvSpPr>
          <p:cNvPr id="3" name="Subtitle 2"/>
          <p:cNvSpPr>
            <a:spLocks noGrp="1"/>
          </p:cNvSpPr>
          <p:nvPr>
            <p:ph type="subTitle" idx="1"/>
          </p:nvPr>
        </p:nvSpPr>
        <p:spPr>
          <a:xfrm>
            <a:off x="474372" y="3754192"/>
            <a:ext cx="11243256" cy="2936383"/>
          </a:xfrm>
        </p:spPr>
        <p:txBody>
          <a:bodyPr>
            <a:normAutofit fontScale="40000" lnSpcReduction="20000"/>
          </a:bodyPr>
          <a:lstStyle/>
          <a:p>
            <a:pPr algn="l"/>
            <a:r>
              <a:rPr lang="en-IN" b="1" dirty="0">
                <a:latin typeface="Times New Roman" panose="02020603050405020304" pitchFamily="18" charset="0"/>
                <a:cs typeface="Times New Roman" panose="02020603050405020304" pitchFamily="18" charset="0"/>
              </a:rPr>
              <a:t>SUBMITTED BY,</a:t>
            </a:r>
          </a:p>
          <a:p>
            <a:pPr algn="l"/>
            <a:r>
              <a:rPr lang="en-IN" b="1" dirty="0">
                <a:latin typeface="Times New Roman" panose="02020603050405020304" pitchFamily="18" charset="0"/>
                <a:cs typeface="Times New Roman" panose="02020603050405020304" pitchFamily="18" charset="0"/>
              </a:rPr>
              <a:t>VIJAI KRISHNA</a:t>
            </a:r>
          </a:p>
          <a:p>
            <a:pPr algn="l"/>
            <a:r>
              <a:rPr lang="en-IN" b="1" dirty="0">
                <a:latin typeface="Times New Roman" panose="02020603050405020304" pitchFamily="18" charset="0"/>
                <a:cs typeface="Times New Roman" panose="02020603050405020304" pitchFamily="18" charset="0"/>
              </a:rPr>
              <a:t>DEEPAK. M</a:t>
            </a:r>
          </a:p>
          <a:p>
            <a:pPr algn="l"/>
            <a:r>
              <a:rPr lang="en-IN" b="1" dirty="0">
                <a:latin typeface="Times New Roman" panose="02020603050405020304" pitchFamily="18" charset="0"/>
                <a:cs typeface="Times New Roman" panose="02020603050405020304" pitchFamily="18" charset="0"/>
              </a:rPr>
              <a:t>SHABIL SHAMSUDHEEN</a:t>
            </a:r>
          </a:p>
          <a:p>
            <a:pPr algn="r"/>
            <a:r>
              <a:rPr lang="en-IN" b="1" dirty="0">
                <a:latin typeface="Times New Roman" panose="02020603050405020304" pitchFamily="18" charset="0"/>
                <a:cs typeface="Times New Roman" panose="02020603050405020304" pitchFamily="18" charset="0"/>
              </a:rPr>
              <a:t>GUIDED BY,</a:t>
            </a:r>
          </a:p>
          <a:p>
            <a:pPr algn="r"/>
            <a:endParaRPr lang="en-IN" b="1" dirty="0">
              <a:latin typeface="Times New Roman" panose="02020603050405020304" pitchFamily="18" charset="0"/>
              <a:cs typeface="Times New Roman" panose="02020603050405020304" pitchFamily="18" charset="0"/>
            </a:endParaRPr>
          </a:p>
          <a:p>
            <a:pPr algn="r"/>
            <a:r>
              <a:rPr lang="en-US" b="1" dirty="0">
                <a:latin typeface="Times New Roman" panose="02020603050405020304" pitchFamily="18" charset="0"/>
                <a:cs typeface="Times New Roman" panose="02020603050405020304" pitchFamily="18" charset="0"/>
              </a:rPr>
              <a:t>Dr. K. BOOPATHY </a:t>
            </a:r>
            <a:r>
              <a:rPr lang="en-US" b="1" dirty="0" err="1">
                <a:latin typeface="Times New Roman" panose="02020603050405020304" pitchFamily="18" charset="0"/>
                <a:cs typeface="Times New Roman" panose="02020603050405020304" pitchFamily="18" charset="0"/>
              </a:rPr>
              <a:t>b.e</a:t>
            </a:r>
            <a:r>
              <a:rPr lang="en-US" b="1" dirty="0">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m.e</a:t>
            </a:r>
            <a:r>
              <a:rPr lang="en-US" b="1" dirty="0">
                <a:latin typeface="Times New Roman" panose="02020603050405020304" pitchFamily="18" charset="0"/>
                <a:cs typeface="Times New Roman" panose="02020603050405020304" pitchFamily="18" charset="0"/>
              </a:rPr>
              <a:t>, PhD</a:t>
            </a:r>
            <a:endParaRPr lang="en-IN" b="1" dirty="0">
              <a:latin typeface="Times New Roman" panose="02020603050405020304" pitchFamily="18" charset="0"/>
              <a:cs typeface="Times New Roman" panose="02020603050405020304" pitchFamily="18" charset="0"/>
            </a:endParaRPr>
          </a:p>
          <a:p>
            <a:pPr algn="r"/>
            <a:r>
              <a:rPr lang="en-US" b="1" dirty="0">
                <a:latin typeface="Times New Roman" panose="02020603050405020304" pitchFamily="18" charset="0"/>
                <a:cs typeface="Times New Roman" panose="02020603050405020304" pitchFamily="18" charset="0"/>
              </a:rPr>
              <a:t>Associate PROFESSOR</a:t>
            </a:r>
          </a:p>
          <a:p>
            <a:pPr algn="r"/>
            <a:r>
              <a:rPr lang="en-US" b="1" dirty="0">
                <a:latin typeface="Times New Roman" panose="02020603050405020304" pitchFamily="18" charset="0"/>
                <a:cs typeface="Times New Roman" panose="02020603050405020304" pitchFamily="18" charset="0"/>
              </a:rPr>
              <a:t> </a:t>
            </a:r>
          </a:p>
          <a:p>
            <a:pPr algn="r"/>
            <a:r>
              <a:rPr lang="en-US" b="1" dirty="0">
                <a:latin typeface="Times New Roman" panose="02020603050405020304" pitchFamily="18" charset="0"/>
                <a:cs typeface="Times New Roman" panose="02020603050405020304" pitchFamily="18" charset="0"/>
              </a:rPr>
              <a:t>p. Poornima</a:t>
            </a:r>
          </a:p>
          <a:p>
            <a:pPr algn="r"/>
            <a:r>
              <a:rPr lang="en-US" b="1" dirty="0">
                <a:latin typeface="Times New Roman" panose="02020603050405020304" pitchFamily="18" charset="0"/>
                <a:cs typeface="Times New Roman" panose="02020603050405020304" pitchFamily="18" charset="0"/>
              </a:rPr>
              <a:t>Assistant professor</a:t>
            </a:r>
          </a:p>
          <a:p>
            <a:pPr algn="r"/>
            <a:r>
              <a:rPr lang="en-US" b="1" dirty="0">
                <a:latin typeface="Times New Roman" panose="02020603050405020304" pitchFamily="18" charset="0"/>
                <a:cs typeface="Times New Roman" panose="02020603050405020304" pitchFamily="18" charset="0"/>
              </a:rPr>
              <a:t>Department of </a:t>
            </a:r>
            <a:r>
              <a:rPr lang="en-US" b="1" dirty="0" err="1">
                <a:latin typeface="Times New Roman" panose="02020603050405020304" pitchFamily="18" charset="0"/>
                <a:cs typeface="Times New Roman" panose="02020603050405020304" pitchFamily="18" charset="0"/>
              </a:rPr>
              <a:t>eee</a:t>
            </a:r>
            <a:endParaRPr lang="en-IN" b="1" dirty="0">
              <a:latin typeface="Times New Roman" panose="02020603050405020304" pitchFamily="18" charset="0"/>
              <a:cs typeface="Times New Roman" panose="02020603050405020304" pitchFamily="18" charset="0"/>
            </a:endParaRPr>
          </a:p>
          <a:p>
            <a:pPr algn="r"/>
            <a:endParaRPr lang="en-US" b="1" dirty="0">
              <a:latin typeface="Times New Roman" panose="02020603050405020304" pitchFamily="18" charset="0"/>
              <a:cs typeface="Times New Roman" panose="02020603050405020304" pitchFamily="18" charset="0"/>
            </a:endParaRPr>
          </a:p>
          <a:p>
            <a:pPr algn="r"/>
            <a:endParaRPr lang="en-US" b="1" dirty="0">
              <a:latin typeface="Times New Roman" panose="02020603050405020304" pitchFamily="18" charset="0"/>
              <a:cs typeface="Times New Roman" panose="02020603050405020304" pitchFamily="18" charset="0"/>
            </a:endParaRPr>
          </a:p>
          <a:p>
            <a:pPr algn="r"/>
            <a:endParaRPr lang="en-IN" b="1" dirty="0">
              <a:latin typeface="Times New Roman" panose="02020603050405020304" pitchFamily="18" charset="0"/>
              <a:cs typeface="Times New Roman" panose="02020603050405020304" pitchFamily="18" charset="0"/>
            </a:endParaRPr>
          </a:p>
          <a:p>
            <a:pPr algn="r"/>
            <a:endParaRPr lang="en-US" b="1" dirty="0">
              <a:latin typeface="Times New Roman" panose="02020603050405020304" pitchFamily="18" charset="0"/>
              <a:cs typeface="Times New Roman" panose="02020603050405020304" pitchFamily="18" charset="0"/>
            </a:endParaRPr>
          </a:p>
          <a:p>
            <a:pPr algn="r"/>
            <a:endParaRPr lang="en-US" b="1" dirty="0">
              <a:latin typeface="Times New Roman" panose="02020603050405020304" pitchFamily="18" charset="0"/>
              <a:cs typeface="Times New Roman" panose="02020603050405020304" pitchFamily="18" charset="0"/>
            </a:endParaRPr>
          </a:p>
          <a:p>
            <a:pPr algn="r"/>
            <a:endParaRPr lang="en-US" b="1" dirty="0">
              <a:latin typeface="Times New Roman" panose="02020603050405020304" pitchFamily="18" charset="0"/>
              <a:cs typeface="Times New Roman" panose="02020603050405020304" pitchFamily="18" charset="0"/>
            </a:endParaRPr>
          </a:p>
          <a:p>
            <a:pPr algn="l"/>
            <a:endParaRPr lang="en-IN" dirty="0"/>
          </a:p>
        </p:txBody>
      </p:sp>
      <p:pic>
        <p:nvPicPr>
          <p:cNvPr id="5" name="Picture 6">
            <a:extLst>
              <a:ext uri="{FF2B5EF4-FFF2-40B4-BE49-F238E27FC236}">
                <a16:creationId xmlns:a16="http://schemas.microsoft.com/office/drawing/2014/main" id="{75857BFE-E97A-B342-9756-4A9EA662BE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942" y="0"/>
            <a:ext cx="3846076" cy="1004552"/>
          </a:xfrm>
          <a:prstGeom prst="rect">
            <a:avLst/>
          </a:prstGeom>
        </p:spPr>
      </p:pic>
      <p:pic>
        <p:nvPicPr>
          <p:cNvPr id="6" name="Picture 7">
            <a:extLst>
              <a:ext uri="{FF2B5EF4-FFF2-40B4-BE49-F238E27FC236}">
                <a16:creationId xmlns:a16="http://schemas.microsoft.com/office/drawing/2014/main" id="{927386EC-8BB1-9E49-96DD-E72855904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2473" y="86731"/>
            <a:ext cx="4649273" cy="988655"/>
          </a:xfrm>
          <a:prstGeom prst="rect">
            <a:avLst/>
          </a:prstGeom>
        </p:spPr>
      </p:pic>
    </p:spTree>
    <p:extLst>
      <p:ext uri="{BB962C8B-B14F-4D97-AF65-F5344CB8AC3E}">
        <p14:creationId xmlns:p14="http://schemas.microsoft.com/office/powerpoint/2010/main" val="134922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accent2"/>
                </a:solidFill>
                <a:latin typeface="Times New Roman" panose="02020603050405020304" pitchFamily="18" charset="0"/>
                <a:cs typeface="Times New Roman" panose="02020603050405020304" pitchFamily="18" charset="0"/>
              </a:rPr>
              <a:t>COMPONENTS USED</a:t>
            </a:r>
            <a:endParaRPr lang="en-IN" sz="36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 Blades</a:t>
            </a:r>
          </a:p>
          <a:p>
            <a:pPr algn="just"/>
            <a:r>
              <a:rPr lang="en-IN" dirty="0">
                <a:latin typeface="Times New Roman" panose="02020603050405020304" pitchFamily="18" charset="0"/>
                <a:cs typeface="Times New Roman" panose="02020603050405020304" pitchFamily="18" charset="0"/>
              </a:rPr>
              <a:t>Gear box</a:t>
            </a:r>
          </a:p>
          <a:p>
            <a:pPr algn="just"/>
            <a:r>
              <a:rPr lang="en-IN" dirty="0">
                <a:latin typeface="Times New Roman" panose="02020603050405020304" pitchFamily="18" charset="0"/>
                <a:cs typeface="Times New Roman" panose="02020603050405020304" pitchFamily="18" charset="0"/>
              </a:rPr>
              <a:t>DFIG wind turbine system</a:t>
            </a:r>
          </a:p>
          <a:p>
            <a:pPr algn="just"/>
            <a:r>
              <a:rPr lang="en-IN" dirty="0">
                <a:latin typeface="Times New Roman" panose="02020603050405020304" pitchFamily="18" charset="0"/>
                <a:cs typeface="Times New Roman" panose="02020603050405020304" pitchFamily="18" charset="0"/>
              </a:rPr>
              <a:t>Ac to Ac converter</a:t>
            </a:r>
          </a:p>
          <a:p>
            <a:pPr algn="just"/>
            <a:r>
              <a:rPr lang="en-IN" dirty="0">
                <a:latin typeface="Times New Roman" panose="02020603050405020304" pitchFamily="18" charset="0"/>
                <a:cs typeface="Times New Roman" panose="02020603050405020304" pitchFamily="18" charset="0"/>
              </a:rPr>
              <a:t>UJT triggering circuit duty cycle</a:t>
            </a:r>
          </a:p>
        </p:txBody>
      </p:sp>
    </p:spTree>
    <p:extLst>
      <p:ext uri="{BB962C8B-B14F-4D97-AF65-F5344CB8AC3E}">
        <p14:creationId xmlns:p14="http://schemas.microsoft.com/office/powerpoint/2010/main" val="3293980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1"/>
            <a:ext cx="10787130" cy="1339402"/>
          </a:xfrm>
        </p:spPr>
        <p:txBody>
          <a:bodyPr>
            <a:normAutofit/>
          </a:bodyPr>
          <a:lstStyle/>
          <a:p>
            <a:pPr algn="ctr"/>
            <a:r>
              <a:rPr lang="en-US" sz="3600" b="1" dirty="0">
                <a:solidFill>
                  <a:schemeClr val="accent2"/>
                </a:solidFill>
                <a:latin typeface="Times New Roman" panose="02020603050405020304" pitchFamily="18" charset="0"/>
                <a:cs typeface="Times New Roman" panose="02020603050405020304" pitchFamily="18" charset="0"/>
              </a:rPr>
              <a:t>HARDWARE PROTOTYPE</a:t>
            </a:r>
            <a:endParaRPr lang="en-IN" sz="36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8497" y="1339402"/>
            <a:ext cx="11834613" cy="5293217"/>
          </a:xfrm>
        </p:spPr>
        <p:txBody>
          <a:bodyPr/>
          <a:lstStyle/>
          <a:p>
            <a:pPr marL="0" indent="0">
              <a:buNone/>
            </a:pPr>
            <a:r>
              <a:rPr lang="en-IN" dirty="0"/>
              <a:t>BLADES</a:t>
            </a:r>
            <a:endParaRPr lang="en-US" dirty="0"/>
          </a:p>
          <a:p>
            <a:pPr marL="0" indent="0">
              <a:buNone/>
            </a:pPr>
            <a:r>
              <a:rPr lang="en-US" dirty="0"/>
              <a:t>Most turbines have at least two blades, similar to the halves of an airplane's propeller. Many windmills have more than two blades Wind impacts these blades, causing "lift," making the windmill rotate. The approximate weight of a 600 KW machine is 1500 Kg.</a:t>
            </a:r>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609303" y="3657600"/>
            <a:ext cx="4953000" cy="3078050"/>
          </a:xfrm>
          <a:prstGeom prst="rect">
            <a:avLst/>
          </a:prstGeom>
          <a:noFill/>
          <a:ln>
            <a:noFill/>
          </a:ln>
        </p:spPr>
      </p:pic>
    </p:spTree>
    <p:extLst>
      <p:ext uri="{BB962C8B-B14F-4D97-AF65-F5344CB8AC3E}">
        <p14:creationId xmlns:p14="http://schemas.microsoft.com/office/powerpoint/2010/main" val="1999866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377" y="215766"/>
            <a:ext cx="11577034" cy="6642234"/>
          </a:xfrm>
        </p:spPr>
        <p:txBody>
          <a:bodyPr>
            <a:normAutofit/>
          </a:bodyPr>
          <a:lstStyle/>
          <a:p>
            <a:pPr marL="0" indent="0" algn="just">
              <a:buNone/>
            </a:pPr>
            <a:r>
              <a:rPr lang="en-IN" sz="3000" dirty="0">
                <a:latin typeface="Times New Roman" panose="02020603050405020304" pitchFamily="18" charset="0"/>
                <a:cs typeface="Times New Roman" panose="02020603050405020304" pitchFamily="18" charset="0"/>
              </a:rPr>
              <a:t>GEAR BOX</a:t>
            </a:r>
          </a:p>
          <a:p>
            <a:pPr marL="0" indent="0" algn="just">
              <a:buNone/>
            </a:pPr>
            <a:r>
              <a:rPr lang="en-IN" dirty="0"/>
              <a:t>Gear box is often used in a wind turbine to increase the rotational speed from a low-speed main shaft to a high-speed shaft connecting with an electrical generator. Gears in wind turbine gearbox are subjected to severe cyclic loading due to variable wind loads that are stochastic in nature</a:t>
            </a:r>
            <a:r>
              <a:rPr lang="en-IN" b="1" u="sng" dirty="0"/>
              <a:t>.</a:t>
            </a:r>
            <a:endParaRPr lang="en-IN" dirty="0"/>
          </a:p>
          <a:p>
            <a:pPr marL="0" indent="0" algn="just">
              <a:buNone/>
            </a:pPr>
            <a:endParaRPr lang="en-IN" dirty="0"/>
          </a:p>
          <a:p>
            <a:pPr marL="0" indent="0" algn="just">
              <a:buNone/>
            </a:pPr>
            <a:r>
              <a:rPr lang="en-IN" sz="3000" dirty="0">
                <a:latin typeface="Times New Roman" panose="02020603050405020304" pitchFamily="18" charset="0"/>
                <a:cs typeface="Times New Roman" panose="02020603050405020304" pitchFamily="18" charset="0"/>
              </a:rPr>
              <a:t>DFIG Wind Turbine System</a:t>
            </a:r>
          </a:p>
          <a:p>
            <a:pPr marL="0" indent="0" algn="just">
              <a:buNone/>
            </a:pPr>
            <a:r>
              <a:rPr lang="en-IN" dirty="0"/>
              <a:t>DFIG wind turbine doubly-fed induction generator (DFIG) system is a popular system in which the power electronic interface controls the rotor currents to achieve the variable speed necessary for maximum energy capture in variable winds. Because the power electronics only process the rotor power, typically less than 25% of the overall output power, the DFIG offers the advantages of speed control with reduced cost and power losses. This PLECS demo model demonstrates a grid-connected wind turbine system using all of PLECS' physical modelling domains. The system model includes a mechanical model of the blades, hub, and shaft, a back-to-back converter including thermal loss calculations, a magnetic model of the three-phase transformer, and the transmission line and grid.</a:t>
            </a:r>
          </a:p>
          <a:p>
            <a:pPr marL="0" indent="0" algn="just">
              <a:buNone/>
            </a:pPr>
            <a:endParaRPr lang="en-IN" dirty="0"/>
          </a:p>
        </p:txBody>
      </p:sp>
    </p:spTree>
    <p:extLst>
      <p:ext uri="{BB962C8B-B14F-4D97-AF65-F5344CB8AC3E}">
        <p14:creationId xmlns:p14="http://schemas.microsoft.com/office/powerpoint/2010/main" val="1296018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5307"/>
            <a:ext cx="12192000" cy="6014434"/>
          </a:xfrm>
        </p:spPr>
        <p:txBody>
          <a:bodyPr/>
          <a:lstStyle/>
          <a:p>
            <a:pPr marL="457200" lvl="1" indent="0">
              <a:buNone/>
            </a:pPr>
            <a:r>
              <a:rPr lang="en-US" sz="2800" dirty="0">
                <a:latin typeface="Times New Roman" panose="02020603050405020304" pitchFamily="18" charset="0"/>
                <a:cs typeface="Times New Roman" panose="02020603050405020304" pitchFamily="18" charset="0"/>
              </a:rPr>
              <a:t>AC TO AC CONVERTER</a:t>
            </a:r>
          </a:p>
          <a:p>
            <a:pPr marL="457200" lvl="1" indent="0">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dirty="0"/>
              <a:t>AC to AC converters is used majorly. For obtaining a desired AC power supply from the actual power supply, we need some converters called AC to AC converters.AC to AC converters is used for converting the AC waveforms with one particular frequency and magnitude to AC waveform with another frequency at another magnitude. This conversion is mainly required in case of speed controlling of machines, for low frequency and variable voltage magnitude applications as well. We know that there are different types of loads that work with different types of power supplies like single-phase, three-phase supply, and the supplies can be differentiated based on the voltage and frequency range also.</a:t>
            </a:r>
            <a:endParaRPr lang="en-IN" sz="2000" dirty="0"/>
          </a:p>
          <a:p>
            <a:pPr marL="0" indent="0">
              <a:buNone/>
            </a:pPr>
            <a:endParaRPr lang="en-IN" dirty="0"/>
          </a:p>
        </p:txBody>
      </p:sp>
    </p:spTree>
    <p:extLst>
      <p:ext uri="{BB962C8B-B14F-4D97-AF65-F5344CB8AC3E}">
        <p14:creationId xmlns:p14="http://schemas.microsoft.com/office/powerpoint/2010/main" val="1253115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6372" y="128791"/>
            <a:ext cx="8268237" cy="6143221"/>
          </a:xfrm>
          <a:prstGeom prst="rect">
            <a:avLst/>
          </a:prstGeom>
          <a:noFill/>
          <a:ln>
            <a:noFill/>
          </a:ln>
        </p:spPr>
      </p:pic>
    </p:spTree>
    <p:extLst>
      <p:ext uri="{BB962C8B-B14F-4D97-AF65-F5344CB8AC3E}">
        <p14:creationId xmlns:p14="http://schemas.microsoft.com/office/powerpoint/2010/main" val="2659007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105" y="159397"/>
            <a:ext cx="11615670" cy="6532764"/>
          </a:xfrm>
        </p:spPr>
        <p:txBody>
          <a:bodyPr/>
          <a:lstStyle/>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UJT TRIGGERING CIRCUIT-DUTY CYCLE</a:t>
            </a:r>
          </a:p>
          <a:p>
            <a:pPr marL="0" indent="0" algn="just">
              <a:buNone/>
            </a:pPr>
            <a:r>
              <a:rPr lang="en-IN" dirty="0">
                <a:latin typeface="Times New Roman" panose="02020603050405020304" pitchFamily="18" charset="0"/>
                <a:cs typeface="Times New Roman" panose="02020603050405020304" pitchFamily="18" charset="0"/>
              </a:rPr>
              <a:t>A unijunction transistor (UJT) is an electronic semiconductor device that has only one junction. Has a lightly doped n-type silicon layer to which a heavily doped p-type emitter is embedded. The inter-base resistance is in the range of 5 – 10 </a:t>
            </a:r>
            <a:r>
              <a:rPr lang="en-IN" dirty="0" err="1">
                <a:latin typeface="Times New Roman" panose="02020603050405020304" pitchFamily="18" charset="0"/>
                <a:cs typeface="Times New Roman" panose="02020603050405020304" pitchFamily="18" charset="0"/>
              </a:rPr>
              <a:t>kΩ</a:t>
            </a:r>
            <a:r>
              <a:rPr lang="en-IN" dirty="0">
                <a:latin typeface="Times New Roman" panose="02020603050405020304" pitchFamily="18" charset="0"/>
                <a:cs typeface="Times New Roman" panose="02020603050405020304" pitchFamily="18" charset="0"/>
              </a:rPr>
              <a:t>. This device cannot ‘amplify.</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220859" y="3000777"/>
            <a:ext cx="5923141" cy="3691384"/>
          </a:xfrm>
          <a:prstGeom prst="rect">
            <a:avLst/>
          </a:prstGeom>
          <a:noFill/>
          <a:ln>
            <a:noFill/>
          </a:ln>
        </p:spPr>
      </p:pic>
    </p:spTree>
    <p:extLst>
      <p:ext uri="{BB962C8B-B14F-4D97-AF65-F5344CB8AC3E}">
        <p14:creationId xmlns:p14="http://schemas.microsoft.com/office/powerpoint/2010/main" val="3971970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060" y="-253061"/>
            <a:ext cx="10515600" cy="1325563"/>
          </a:xfrm>
        </p:spPr>
        <p:txBody>
          <a:bodyPr>
            <a:normAutofit/>
          </a:bodyPr>
          <a:lstStyle/>
          <a:p>
            <a:pPr algn="ctr"/>
            <a:r>
              <a:rPr lang="en-US" sz="3600" b="1" dirty="0">
                <a:solidFill>
                  <a:schemeClr val="accent2"/>
                </a:solidFill>
                <a:latin typeface="Times New Roman" panose="02020603050405020304" pitchFamily="18" charset="0"/>
                <a:cs typeface="Times New Roman" panose="02020603050405020304" pitchFamily="18" charset="0"/>
              </a:rPr>
              <a:t>RESULT</a:t>
            </a:r>
            <a:endParaRPr lang="en-IN" sz="36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3060" y="1072502"/>
            <a:ext cx="11087636" cy="5405571"/>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The hardware prototype of the direct ac to ac power conversion connected directly to the grid through the stator, and controlled by through its rotor circuit an ac/ac direct converter. To control the power exchanged between the stator and the network, one uses the vector control with direct stator flux .Shows random wind turbine speed. Note that before the application of a level of active power the current is null whereas the voltage is equal to that of the grid. opposition compared to appears in the stator of the machine .The machine supplies a grid with the stator active power .The sizes (stator current and voltage) are independent of the variation of the wind and depend only on the active and reactive reference powers.  shows active and reactive stator powers .shows the active and reactive rotor power .The active power varies according to the wind speed. For g&gt;0, DFIG absorbs a rotor active power. For g &lt; 0, DFIG supplies grid with a rotor active power. Fog = 0, the rotor active power remained constant corresponding to the rotor joules losses. For g = 0, the reactive power is null. The grid power varies according of the wind turbine speed.  The active and reactive grid power, the rotor voltage and current waveforms .The frequency of these voltage and current, vary according to the rotor voltage and current are continuous.</a:t>
            </a:r>
          </a:p>
        </p:txBody>
      </p:sp>
    </p:spTree>
    <p:extLst>
      <p:ext uri="{BB962C8B-B14F-4D97-AF65-F5344CB8AC3E}">
        <p14:creationId xmlns:p14="http://schemas.microsoft.com/office/powerpoint/2010/main" val="640903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637" y="210578"/>
            <a:ext cx="10515600" cy="1325563"/>
          </a:xfrm>
        </p:spPr>
        <p:txBody>
          <a:bodyPr>
            <a:normAutofit/>
          </a:bodyPr>
          <a:lstStyle/>
          <a:p>
            <a:pPr algn="ctr"/>
            <a:r>
              <a:rPr lang="en-US" sz="3600" b="1" dirty="0">
                <a:solidFill>
                  <a:schemeClr val="accent2"/>
                </a:solidFill>
                <a:latin typeface="Times New Roman" panose="02020603050405020304" pitchFamily="18" charset="0"/>
                <a:cs typeface="Times New Roman" panose="02020603050405020304" pitchFamily="18" charset="0"/>
              </a:rPr>
              <a:t>CONCLUSION</a:t>
            </a:r>
            <a:endParaRPr lang="en-IN" sz="36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00637" y="1313645"/>
            <a:ext cx="10553163" cy="4863318"/>
          </a:xfrm>
        </p:spPr>
        <p:txBody>
          <a:bodyPr/>
          <a:lstStyle/>
          <a:p>
            <a:pPr marL="0" indent="0" algn="just">
              <a:buNone/>
            </a:pPr>
            <a:r>
              <a:rPr lang="en-US" dirty="0">
                <a:latin typeface="Times New Roman" panose="02020603050405020304" pitchFamily="18" charset="0"/>
                <a:cs typeface="Times New Roman" panose="02020603050405020304" pitchFamily="18" charset="0"/>
              </a:rPr>
              <a:t>In the first phase of the project the literature survey on the wind mill and its parameters was studied. The basic operational mechanism of a wind mill is being studied. Various generators used in the wind mill according to the application were also studied. The analysis of the ac to ac power conversion using fuzzy logic system was selected as it is used in the small scale wind mills which will play an important role in the future smart grid. Three basic methodologies namely Power electronics speed control, Fuzzy based speed control and speed controls were studied. The relative be based control and Fuzzy based system has been done and appropriate output waveforms have been taken.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2329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accent2"/>
                </a:solidFill>
                <a:latin typeface="Times New Roman" panose="02020603050405020304" pitchFamily="18" charset="0"/>
                <a:cs typeface="Times New Roman" panose="02020603050405020304" pitchFamily="18" charset="0"/>
              </a:rPr>
              <a:t>REFERENCE</a:t>
            </a:r>
            <a:endParaRPr lang="en-IN" sz="36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[1] S.Zahang ,King Tseng, T.D Nguyen. “ Modeling of AC-AC matrix converter for wind energy conversion system” ,IEEE 4th Annual conference on Industrial Electronics and applications,2009.</a:t>
            </a:r>
          </a:p>
          <a:p>
            <a:pPr marL="0" indent="0" algn="just">
              <a:buNone/>
            </a:pPr>
            <a:r>
              <a:rPr lang="en-IN" dirty="0">
                <a:latin typeface="Times New Roman" panose="02020603050405020304" pitchFamily="18" charset="0"/>
                <a:cs typeface="Times New Roman" panose="02020603050405020304" pitchFamily="18" charset="0"/>
              </a:rPr>
              <a:t> [2] S.Marmouh , M.Boutoubat , L.Mokrani. “ Fuzzy logic controller of a wind energy conversion system based on a PMSG” 8thInternational Conference on Modelling, Identification and Control (ICMIC), 2016. </a:t>
            </a:r>
          </a:p>
          <a:p>
            <a:pPr marL="0" indent="0" algn="just">
              <a:buNone/>
            </a:pPr>
            <a:r>
              <a:rPr lang="en-IN" dirty="0">
                <a:latin typeface="Times New Roman" panose="02020603050405020304" pitchFamily="18" charset="0"/>
                <a:cs typeface="Times New Roman" panose="02020603050405020304" pitchFamily="18" charset="0"/>
              </a:rPr>
              <a:t>[3]Omer Abbaker, Ahmed Abood Awad. “Control of wind turbine for variable speed based on fuzzy-PID controller” SUST Journal of Engineering and Computer Sciences (JECS), Vol. 18, No.1 ,2017</a:t>
            </a:r>
          </a:p>
        </p:txBody>
      </p:sp>
    </p:spTree>
    <p:extLst>
      <p:ext uri="{BB962C8B-B14F-4D97-AF65-F5344CB8AC3E}">
        <p14:creationId xmlns:p14="http://schemas.microsoft.com/office/powerpoint/2010/main" val="1089525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366" y="347730"/>
            <a:ext cx="10967434" cy="5829233"/>
          </a:xfrm>
        </p:spPr>
        <p:txBody>
          <a:bodyPr/>
          <a:lstStyle/>
          <a:p>
            <a:pPr marL="0" indent="0">
              <a:buNone/>
            </a:pPr>
            <a:endParaRPr lang="en-IN" dirty="0"/>
          </a:p>
          <a:p>
            <a:pPr marL="0" indent="0" algn="just">
              <a:buNone/>
            </a:pPr>
            <a:r>
              <a:rPr lang="en-IN" dirty="0">
                <a:latin typeface="Times New Roman" panose="02020603050405020304" pitchFamily="18" charset="0"/>
                <a:cs typeface="Times New Roman" panose="02020603050405020304" pitchFamily="18" charset="0"/>
              </a:rPr>
              <a:t>[4] </a:t>
            </a:r>
            <a:r>
              <a:rPr lang="en-IN" dirty="0" err="1">
                <a:latin typeface="Times New Roman" panose="02020603050405020304" pitchFamily="18" charset="0"/>
                <a:cs typeface="Times New Roman" panose="02020603050405020304" pitchFamily="18" charset="0"/>
              </a:rPr>
              <a:t>K.Ghedamsi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D.Aouzellag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E.M.Berkouk</a:t>
            </a:r>
            <a:r>
              <a:rPr lang="en-IN" dirty="0">
                <a:latin typeface="Times New Roman" panose="02020603050405020304" pitchFamily="18" charset="0"/>
                <a:cs typeface="Times New Roman" panose="02020603050405020304" pitchFamily="18" charset="0"/>
              </a:rPr>
              <a:t>.“ Application of Matrix Converter for Variable Speed Wind Turbine Driving an Doubly Fed Induction Generator” International Symposium on Power Electronics, Electrical Drives, Automation and Motion, SPEEDAM 2006.</a:t>
            </a:r>
          </a:p>
          <a:p>
            <a:pPr marL="0" indent="0" algn="just">
              <a:buNone/>
            </a:pPr>
            <a:r>
              <a:rPr lang="en-IN" dirty="0">
                <a:latin typeface="Times New Roman" panose="02020603050405020304" pitchFamily="18" charset="0"/>
                <a:cs typeface="Times New Roman" panose="02020603050405020304" pitchFamily="18" charset="0"/>
              </a:rPr>
              <a:t> [5] Luis Arturo Soriano, wen Yu, and Jose de Jesus Rubio.“ Modeling and Control of Wind Turbine” </a:t>
            </a:r>
            <a:r>
              <a:rPr lang="en-IN" dirty="0" err="1">
                <a:latin typeface="Times New Roman" panose="02020603050405020304" pitchFamily="18" charset="0"/>
                <a:cs typeface="Times New Roman" panose="02020603050405020304" pitchFamily="18" charset="0"/>
              </a:rPr>
              <a:t>Departament</a:t>
            </a:r>
            <a:r>
              <a:rPr lang="en-IN" dirty="0">
                <a:latin typeface="Times New Roman" panose="02020603050405020304" pitchFamily="18" charset="0"/>
                <a:cs typeface="Times New Roman" panose="02020603050405020304" pitchFamily="18" charset="0"/>
              </a:rPr>
              <a:t> de Control Automatic, CINVESTAV, National Polytechnic Institute, 07360 Mexico City, DF, Mexico, 2013.</a:t>
            </a:r>
          </a:p>
        </p:txBody>
      </p:sp>
    </p:spTree>
    <p:extLst>
      <p:ext uri="{BB962C8B-B14F-4D97-AF65-F5344CB8AC3E}">
        <p14:creationId xmlns:p14="http://schemas.microsoft.com/office/powerpoint/2010/main" val="1793490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744" y="249216"/>
            <a:ext cx="10515600" cy="1325563"/>
          </a:xfrm>
        </p:spPr>
        <p:txBody>
          <a:bodyPr>
            <a:normAutofit/>
          </a:bodyPr>
          <a:lstStyle/>
          <a:p>
            <a:pPr algn="ctr"/>
            <a:r>
              <a:rPr lang="en-US" sz="3600" b="1" dirty="0">
                <a:solidFill>
                  <a:schemeClr val="accent2"/>
                </a:solidFill>
                <a:latin typeface="Times New Roman" panose="02020603050405020304" pitchFamily="18" charset="0"/>
                <a:cs typeface="Times New Roman" panose="02020603050405020304" pitchFamily="18" charset="0"/>
              </a:rPr>
              <a:t>ABSTRACT</a:t>
            </a:r>
            <a:endParaRPr lang="en-IN" sz="36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51079" y="1574779"/>
            <a:ext cx="10515600" cy="4351338"/>
          </a:xfrm>
        </p:spPr>
        <p:txBody>
          <a:bodyPr>
            <a:normAutofit/>
          </a:bodyPr>
          <a:lstStyle/>
          <a:p>
            <a:pPr marL="0" indent="0" algn="just">
              <a:buNone/>
            </a:pPr>
            <a:r>
              <a:rPr lang="en-US" dirty="0"/>
              <a:t>The aim of this paper are Novel AC to AC power conversion with high power switching devices to produce triggering pulse using fuzzy based optimization techniques and to fabricate hardware system of proposed model .The hardware component for this project includes the ac to ac metric converter, UJT triggering circuit – Duty Cycle, general view of wind blade. Based upon the economical and environmental circumstance nowadays, wind energy is gently obtaining interest as a suitable source of renewable energy, A grid connected wind power generation scheme using a doubly fed induction generator with a direct AC-AC matrix converter is deliberate with the use of fuzzy logic controller. PWM triggering technique has been utilized for ac-ac matrix converters.</a:t>
            </a:r>
            <a:endParaRPr lang="en-IN" dirty="0"/>
          </a:p>
        </p:txBody>
      </p:sp>
    </p:spTree>
    <p:extLst>
      <p:ext uri="{BB962C8B-B14F-4D97-AF65-F5344CB8AC3E}">
        <p14:creationId xmlns:p14="http://schemas.microsoft.com/office/powerpoint/2010/main" val="427793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accent2"/>
                </a:solidFill>
                <a:latin typeface="Times New Roman" panose="02020603050405020304" pitchFamily="18" charset="0"/>
                <a:cs typeface="Times New Roman" panose="02020603050405020304" pitchFamily="18" charset="0"/>
              </a:rPr>
              <a:t>OBJECTIVES</a:t>
            </a:r>
            <a:endParaRPr lang="en-IN" sz="36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342900" indent="-342900" algn="just">
              <a:lnSpc>
                <a:spcPct val="150000"/>
              </a:lnSpc>
            </a:pPr>
            <a:r>
              <a:rPr lang="en-IN" dirty="0">
                <a:latin typeface="Times New Roman" panose="02020603050405020304" pitchFamily="18" charset="0"/>
                <a:cs typeface="Times New Roman" panose="02020603050405020304" pitchFamily="18" charset="0"/>
              </a:rPr>
              <a:t>Novel AC to AC power conversion with high power switching devices.</a:t>
            </a:r>
          </a:p>
          <a:p>
            <a:pPr marL="342900" indent="-342900" algn="just">
              <a:lnSpc>
                <a:spcPct val="150000"/>
              </a:lnSpc>
            </a:pPr>
            <a:r>
              <a:rPr lang="en-IN" dirty="0">
                <a:latin typeface="Times New Roman" panose="02020603050405020304" pitchFamily="18" charset="0"/>
                <a:cs typeface="Times New Roman" panose="02020603050405020304" pitchFamily="18" charset="0"/>
              </a:rPr>
              <a:t>To produce triggering pulse using fuzzy based optimization techniques </a:t>
            </a:r>
          </a:p>
          <a:p>
            <a:pPr marL="342900" indent="-342900" algn="just">
              <a:lnSpc>
                <a:spcPct val="150000"/>
              </a:lnSpc>
            </a:pPr>
            <a:r>
              <a:rPr lang="en-IN" dirty="0">
                <a:latin typeface="Times New Roman" panose="02020603050405020304" pitchFamily="18" charset="0"/>
                <a:cs typeface="Times New Roman" panose="02020603050405020304" pitchFamily="18" charset="0"/>
              </a:rPr>
              <a:t>To fabricate hardware system of proposed model to verify simulation  output.</a:t>
            </a:r>
          </a:p>
          <a:p>
            <a:endParaRPr lang="en-IN" dirty="0"/>
          </a:p>
        </p:txBody>
      </p:sp>
    </p:spTree>
    <p:extLst>
      <p:ext uri="{BB962C8B-B14F-4D97-AF65-F5344CB8AC3E}">
        <p14:creationId xmlns:p14="http://schemas.microsoft.com/office/powerpoint/2010/main" val="2551224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9671"/>
            <a:ext cx="10515600" cy="1325563"/>
          </a:xfrm>
        </p:spPr>
        <p:txBody>
          <a:bodyPr>
            <a:normAutofit/>
          </a:bodyPr>
          <a:lstStyle/>
          <a:p>
            <a:pPr algn="ctr"/>
            <a:r>
              <a:rPr lang="en-US" sz="3600" b="1" dirty="0">
                <a:solidFill>
                  <a:schemeClr val="accent2"/>
                </a:solidFill>
                <a:latin typeface="Times New Roman" panose="02020603050405020304" pitchFamily="18" charset="0"/>
                <a:cs typeface="Times New Roman" panose="02020603050405020304" pitchFamily="18" charset="0"/>
              </a:rPr>
              <a:t>EXISTING SYSTEM</a:t>
            </a:r>
            <a:br>
              <a:rPr lang="en-IN" sz="3600" b="1" dirty="0">
                <a:solidFill>
                  <a:schemeClr val="accent2"/>
                </a:solidFill>
                <a:latin typeface="Times New Roman" panose="02020603050405020304" pitchFamily="18" charset="0"/>
                <a:cs typeface="Times New Roman" panose="02020603050405020304" pitchFamily="18" charset="0"/>
              </a:rPr>
            </a:br>
            <a:endParaRPr lang="en-IN" sz="36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9397" y="1751527"/>
            <a:ext cx="10864403" cy="4721650"/>
          </a:xfrm>
        </p:spPr>
        <p:txBody>
          <a:bodyPr/>
          <a:lstStyle/>
          <a:p>
            <a:pPr algn="just"/>
            <a:r>
              <a:rPr lang="en-IN" dirty="0">
                <a:latin typeface="Times New Roman" panose="02020603050405020304" pitchFamily="18" charset="0"/>
                <a:cs typeface="Times New Roman" panose="02020603050405020304" pitchFamily="18" charset="0"/>
              </a:rPr>
              <a:t>EXPLANATION OF THE EXISTING SYSTEM</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wind mill at the small levels is much familiar in the present days. The existing system is a model developed with matrix converter for variable speed wind turbine driving an doubly fed induction generator with limitations of slow response time, less knowledge about drive system and occupies more space Mostly wind mill which do not have any control mechanism are mostly of standalone type or it will be used as backup power and will not play a major role in the energy scenario. Further things are explained in the block diagram.</a:t>
            </a: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648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accent2"/>
                </a:solidFill>
                <a:latin typeface="Times New Roman" panose="02020603050405020304" pitchFamily="18" charset="0"/>
                <a:cs typeface="Times New Roman" panose="02020603050405020304" pitchFamily="18" charset="0"/>
              </a:rPr>
              <a:t>BLOCK DIAGRAM OF EXISTING SYSTEM</a:t>
            </a:r>
            <a:endParaRPr lang="en-IN" sz="3600" b="1" dirty="0">
              <a:solidFill>
                <a:schemeClr val="accent2"/>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09104" y="1690688"/>
            <a:ext cx="8809149" cy="4568444"/>
          </a:xfrm>
          <a:prstGeom prst="rect">
            <a:avLst/>
          </a:prstGeom>
          <a:noFill/>
        </p:spPr>
      </p:pic>
    </p:spTree>
    <p:extLst>
      <p:ext uri="{BB962C8B-B14F-4D97-AF65-F5344CB8AC3E}">
        <p14:creationId xmlns:p14="http://schemas.microsoft.com/office/powerpoint/2010/main" val="306480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013" y="293039"/>
            <a:ext cx="11667187" cy="6326702"/>
          </a:xfrm>
        </p:spPr>
        <p:txBody>
          <a:bodyPr>
            <a:normAutofit/>
          </a:bodyPr>
          <a:lstStyle/>
          <a:p>
            <a:endParaRPr lang="en-IN" b="1" dirty="0"/>
          </a:p>
          <a:p>
            <a:pPr marL="0" indent="0">
              <a:buNone/>
            </a:pPr>
            <a:r>
              <a:rPr lang="en-IN" b="1" dirty="0"/>
              <a:t>BLOCK DIAGRAM EXPLANATION OF THE EXISTING SYSTEM  </a:t>
            </a:r>
          </a:p>
          <a:p>
            <a:pPr marL="0" indent="0" algn="just">
              <a:buNone/>
            </a:pPr>
            <a:r>
              <a:rPr lang="en-IN" dirty="0"/>
              <a:t>The above block diagram explains the existing system. In a first part, we present the mechanical part represented the wind turbine and the electrical part represented by (Doubly Fed Induction Generator, Matrix Converter). The second part is devoted to the presentation of the power control algorithm, as well as the RST regulator. In order to control stator active and reactive power exchanged between the DFIG and the grid, a vector control strategy will be presented. The inverter connected will convert the DC to AC and it will be directly connected to the mains. </a:t>
            </a:r>
          </a:p>
          <a:p>
            <a:pPr marL="0" indent="0">
              <a:buNone/>
            </a:pPr>
            <a:r>
              <a:rPr lang="en-IN" b="1" dirty="0"/>
              <a:t>DISADVANTAGES OF EXISTING SYSTEM</a:t>
            </a:r>
            <a:endParaRPr lang="en-IN" dirty="0"/>
          </a:p>
          <a:p>
            <a:pPr marL="0" indent="0">
              <a:buNone/>
            </a:pPr>
            <a:r>
              <a:rPr lang="en-IN" dirty="0"/>
              <a:t>1.Slow response time</a:t>
            </a:r>
          </a:p>
          <a:p>
            <a:pPr marL="0" indent="0">
              <a:buNone/>
            </a:pPr>
            <a:r>
              <a:rPr lang="en-IN" dirty="0"/>
              <a:t> 2.Occupies more space</a:t>
            </a:r>
          </a:p>
          <a:p>
            <a:endParaRPr lang="en-IN" dirty="0"/>
          </a:p>
        </p:txBody>
      </p:sp>
    </p:spTree>
    <p:extLst>
      <p:ext uri="{BB962C8B-B14F-4D97-AF65-F5344CB8AC3E}">
        <p14:creationId xmlns:p14="http://schemas.microsoft.com/office/powerpoint/2010/main" val="156070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236407"/>
          </a:xfrm>
        </p:spPr>
        <p:txBody>
          <a:bodyPr>
            <a:normAutofit/>
          </a:bodyPr>
          <a:lstStyle/>
          <a:p>
            <a:pPr algn="ctr"/>
            <a:r>
              <a:rPr lang="en-IN" sz="3600" b="1" dirty="0">
                <a:solidFill>
                  <a:schemeClr val="accent2"/>
                </a:solidFill>
                <a:latin typeface="Times New Roman" panose="02020603050405020304" pitchFamily="18" charset="0"/>
                <a:cs typeface="Times New Roman" panose="02020603050405020304" pitchFamily="18" charset="0"/>
              </a:rPr>
              <a:t>PROPOSED SYSTEM</a:t>
            </a:r>
            <a:br>
              <a:rPr lang="en-IN" sz="3600" b="1" dirty="0">
                <a:solidFill>
                  <a:schemeClr val="accent2"/>
                </a:solidFill>
                <a:latin typeface="Times New Roman" panose="02020603050405020304" pitchFamily="18" charset="0"/>
                <a:cs typeface="Times New Roman" panose="02020603050405020304" pitchFamily="18" charset="0"/>
              </a:rPr>
            </a:br>
            <a:endParaRPr lang="en-IN" sz="36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7207" y="2189408"/>
            <a:ext cx="11057586" cy="4356234"/>
          </a:xfrm>
        </p:spPr>
        <p:txBody>
          <a:bodyPr/>
          <a:lstStyle/>
          <a:p>
            <a:pPr algn="just"/>
            <a:r>
              <a:rPr lang="en-IN" dirty="0">
                <a:latin typeface="Times New Roman" panose="02020603050405020304" pitchFamily="18" charset="0"/>
                <a:cs typeface="Times New Roman" panose="02020603050405020304" pitchFamily="18" charset="0"/>
              </a:rPr>
              <a:t>EXPLANATION OF THE PROPOSED SYSTEM</a:t>
            </a:r>
          </a:p>
          <a:p>
            <a:pPr algn="just"/>
            <a:endParaRPr lang="en-IN" dirty="0">
              <a:latin typeface="Times New Roman" panose="02020603050405020304" pitchFamily="18" charset="0"/>
              <a:cs typeface="Times New Roman" panose="02020603050405020304" pitchFamily="18" charset="0"/>
            </a:endParaRPr>
          </a:p>
          <a:p>
            <a:pPr algn="just"/>
            <a:r>
              <a:rPr lang="en-IN" dirty="0"/>
              <a:t>An ac to ac converter using fuzzy logic system is been used in the proposed system. Better efficiency can be achieved by having a controller that can control the speed and have a proper generation even at lower speeds by using back propagation technique in artificial neural network</a:t>
            </a:r>
          </a:p>
          <a:p>
            <a:pPr marL="0" indent="0" algn="just">
              <a:buNone/>
            </a:pPr>
            <a:endParaRPr lang="en-IN" dirty="0"/>
          </a:p>
        </p:txBody>
      </p:sp>
    </p:spTree>
    <p:extLst>
      <p:ext uri="{BB962C8B-B14F-4D97-AF65-F5344CB8AC3E}">
        <p14:creationId xmlns:p14="http://schemas.microsoft.com/office/powerpoint/2010/main" val="3898379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accent2"/>
                </a:solidFill>
                <a:latin typeface="Times New Roman" panose="02020603050405020304" pitchFamily="18" charset="0"/>
                <a:cs typeface="Times New Roman" panose="02020603050405020304" pitchFamily="18" charset="0"/>
              </a:rPr>
              <a:t>BLOCK DIAGRAM OF PROPOSED SYSTEM</a:t>
            </a:r>
            <a:endParaRPr lang="en-IN" sz="3600" b="1" dirty="0">
              <a:solidFill>
                <a:schemeClr val="accent2"/>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rcRect/>
          <a:stretch>
            <a:fillRect/>
          </a:stretch>
        </p:blipFill>
        <p:spPr bwMode="auto">
          <a:xfrm>
            <a:off x="1891968" y="1833282"/>
            <a:ext cx="8050317" cy="4572000"/>
          </a:xfrm>
          <a:prstGeom prst="rect">
            <a:avLst/>
          </a:prstGeom>
          <a:noFill/>
          <a:ln w="9525">
            <a:noFill/>
            <a:miter lim="800000"/>
            <a:headEnd/>
            <a:tailEnd/>
          </a:ln>
        </p:spPr>
      </p:pic>
    </p:spTree>
    <p:extLst>
      <p:ext uri="{BB962C8B-B14F-4D97-AF65-F5344CB8AC3E}">
        <p14:creationId xmlns:p14="http://schemas.microsoft.com/office/powerpoint/2010/main" val="403533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061" y="231820"/>
            <a:ext cx="11835685" cy="6465194"/>
          </a:xfrm>
        </p:spPr>
        <p:txBody>
          <a:bodyPr>
            <a:normAutofit/>
          </a:bodyPr>
          <a:lstStyle/>
          <a:p>
            <a:r>
              <a:rPr lang="en-IN" b="1" dirty="0"/>
              <a:t>EXPLANATION OF THE BLOCK DIAGRAM</a:t>
            </a:r>
            <a:endParaRPr lang="en-IN" dirty="0"/>
          </a:p>
          <a:p>
            <a:pPr marL="0" indent="0" algn="just">
              <a:buNone/>
            </a:pPr>
            <a:r>
              <a:rPr lang="en-IN" dirty="0"/>
              <a:t>The proposed system has a difference in the feedback system. Fuzzy logic system is being used to control the speed of the generator and deliver maximum output. The ac to ac converted the output from the Blades used </a:t>
            </a:r>
            <a:r>
              <a:rPr lang="en-IN" dirty="0" err="1"/>
              <a:t>Tacho</a:t>
            </a:r>
            <a:r>
              <a:rPr lang="en-IN" dirty="0"/>
              <a:t> sensors and delivers it to the fuzzy logic system which compares it with the reference speed and gives signal to change the gear ratio inside the gear box. All other operation remains same as the previous system</a:t>
            </a:r>
            <a:r>
              <a:rPr lang="en-IN" b="1" dirty="0"/>
              <a:t>.</a:t>
            </a:r>
            <a:endParaRPr lang="en-IN" dirty="0"/>
          </a:p>
          <a:p>
            <a:pPr marL="0" indent="0" algn="just">
              <a:buNone/>
            </a:pPr>
            <a:endParaRPr lang="en-IN" dirty="0"/>
          </a:p>
          <a:p>
            <a:r>
              <a:rPr lang="en-IN" b="1" dirty="0"/>
              <a:t>ADVANTAGES OF THE PROPOSED SYSTEM</a:t>
            </a:r>
            <a:endParaRPr lang="en-IN" dirty="0"/>
          </a:p>
          <a:p>
            <a:pPr algn="just"/>
            <a:r>
              <a:rPr lang="en-IN" dirty="0"/>
              <a:t>Simple and robust.</a:t>
            </a:r>
          </a:p>
          <a:p>
            <a:pPr lvl="0" algn="just"/>
            <a:r>
              <a:rPr lang="en-IN" dirty="0"/>
              <a:t>Fast response to the changing wind speed.</a:t>
            </a:r>
          </a:p>
          <a:p>
            <a:pPr lvl="0" algn="just"/>
            <a:r>
              <a:rPr lang="en-IN" dirty="0"/>
              <a:t>Easy to implement as does not need long mathematical equations and          synthesis of the same in programming form. </a:t>
            </a:r>
          </a:p>
          <a:p>
            <a:pPr lvl="0" algn="just"/>
            <a:r>
              <a:rPr lang="en-IN" dirty="0"/>
              <a:t>Directly human logic can be applied and the system can be implemented using simple training methodologies.</a:t>
            </a:r>
          </a:p>
          <a:p>
            <a:pPr marL="0" indent="0">
              <a:buNone/>
            </a:pPr>
            <a:endParaRPr lang="en-IN" dirty="0"/>
          </a:p>
        </p:txBody>
      </p:sp>
    </p:spTree>
    <p:extLst>
      <p:ext uri="{BB962C8B-B14F-4D97-AF65-F5344CB8AC3E}">
        <p14:creationId xmlns:p14="http://schemas.microsoft.com/office/powerpoint/2010/main" val="8134565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94</TotalTime>
  <Words>1703</Words>
  <Application>Microsoft Office PowerPoint</Application>
  <PresentationFormat>Widescreen</PresentationFormat>
  <Paragraphs>80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Times New Roman</vt:lpstr>
      <vt:lpstr>Wingdings 3</vt:lpstr>
      <vt:lpstr>Ion</vt:lpstr>
      <vt:lpstr>DESIGN AND MODELLING OF DIRECT AC TO AC POWER CONVERSION TECHNOLOGIES FOR WIND ENERGY SYSTEM WITH FUZZY BASED  PWM TRIGGERING SYSTEM  </vt:lpstr>
      <vt:lpstr>ABSTRACT</vt:lpstr>
      <vt:lpstr>OBJECTIVES</vt:lpstr>
      <vt:lpstr>EXISTING SYSTEM </vt:lpstr>
      <vt:lpstr>BLOCK DIAGRAM OF EXISTING SYSTEM</vt:lpstr>
      <vt:lpstr>PowerPoint Presentation</vt:lpstr>
      <vt:lpstr>PROPOSED SYSTEM </vt:lpstr>
      <vt:lpstr>BLOCK DIAGRAM OF PROPOSED SYSTEM</vt:lpstr>
      <vt:lpstr>PowerPoint Presentation</vt:lpstr>
      <vt:lpstr>COMPONENTS USED</vt:lpstr>
      <vt:lpstr>HARDWARE PROTOTYPE</vt:lpstr>
      <vt:lpstr>PowerPoint Presentation</vt:lpstr>
      <vt:lpstr>PowerPoint Presentation</vt:lpstr>
      <vt:lpstr>PowerPoint Presentation</vt:lpstr>
      <vt:lpstr>PowerPoint Presentation</vt:lpstr>
      <vt:lpstr>RESULT</vt:lpstr>
      <vt:lpstr>CONCLUSION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APARNA</dc:creator>
  <cp:lastModifiedBy>suhail P A</cp:lastModifiedBy>
  <cp:revision>15</cp:revision>
  <dcterms:created xsi:type="dcterms:W3CDTF">2021-08-09T04:38:19Z</dcterms:created>
  <dcterms:modified xsi:type="dcterms:W3CDTF">2021-08-10T06:23:28Z</dcterms:modified>
</cp:coreProperties>
</file>