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DF85CF-8D45-4B83-BED9-559809AEE698}">
          <p14:sldIdLst>
            <p14:sldId id="256"/>
            <p14:sldId id="257"/>
            <p14:sldId id="258"/>
            <p14:sldId id="259"/>
            <p14:sldId id="260"/>
            <p14:sldId id="261"/>
            <p14:sldId id="269"/>
            <p14:sldId id="262"/>
            <p14:sldId id="270"/>
            <p14:sldId id="271"/>
            <p14:sldId id="272"/>
            <p14:sldId id="273"/>
            <p14:sldId id="274"/>
            <p14:sldId id="27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17583-3256-4A4D-A2FB-DEFB835C6A47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EFBCA-F325-4E46-A151-E0DBAB61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analysis- approach to </a:t>
            </a:r>
            <a:r>
              <a:rPr lang="en-US" dirty="0" err="1"/>
              <a:t>nlp</a:t>
            </a:r>
            <a:r>
              <a:rPr lang="en-US" dirty="0"/>
              <a:t> that identifies emotion for body of text</a:t>
            </a:r>
          </a:p>
          <a:p>
            <a:r>
              <a:rPr lang="en-US" dirty="0"/>
              <a:t>Helpful to classify reviews as positive, negative, or neutral, which allows them to </a:t>
            </a:r>
            <a:r>
              <a:rPr lang="en-US" dirty="0" err="1"/>
              <a:t>undersyand</a:t>
            </a:r>
            <a:r>
              <a:rPr lang="en-US" dirty="0"/>
              <a:t> customer satisfaction levels and improvement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1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my earlier assumptions about the three models were correct. This was: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model_1 can handle neutral reviews well, but not extremely positive or extremely negative reviews well.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model_2 can handle extremely negative and extremely positive reviews well, but not neutral reviews well.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model_3 can handle extremely positive, extremely negative, and neutral reviews well.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Ultimately, model 3 was the best model for sentiment analysis on these reviews. It was the only model that could handle the extremes, and the more neutral reviews.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I will use models to guess the sentiment of the reviews using sentiment analysis. The models will guess whether the given review is positive, negative, or neutral, and give it a score as well.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plotted the 20 most used characters in the string. If I plotted all characters, then the graph would become too muddled. I also took out the spaces, as spaces were by far the most used character. As shown below,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e','t','a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and 'o' were the most frequent characters.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Next, I looked at the frequency of the 20 most used words.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'card' was much higher than any word, with '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phone','works','great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and 'memory' being incredibly frequent as well. This was when I realized that the overall sentiment would most likely be positive.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associations were more technical such as 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card','phone','memory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and 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'. However, in terms of association when it relates to sentiment, it seemed positive. This was because they were heavily associated with 'great', 'fast', and 'works'.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Bidirectional Encoder Representations from Transformer-family of models from google in 2018, Toronto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bookcorpus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Wikipedia, even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uses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model_1 is more neutral with its score. model_2 has an incredibly high negative score, even though the review was nowhere near that negative. model_3 has an incredibly high positive score, even though the review was not that positive. However, I would say that the review is more positive than negative.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model_1 is not able to be any higher than 55%, and that hurts it when looking at this review.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model_2 is correct and model_3 are correct.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interesting that model_3 has a higher score than model_2, as that is usually not the case. However, this review is quite positive, so it makes sense.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model_1 has the sentiment correct, but cannot handle extremes(very positive or very negative reviews).</a:t>
            </a:r>
            <a:b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model_2 is incorrect about the sentiment for this review. It rarely seems to capture reviews that are more neutral.</a:t>
            </a:r>
            <a:b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model_3 is correct about the sentiment and the score. It generally seems to handle extreme reviews better than model_1 and neutral reviews better than model_2.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FBCA-F325-4E46-A151-E0DBAB6167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27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6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0C8DC-BEB3-4322-9991-F8CEB926814C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99BD-3772-43FD-88C8-DEB06B85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4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6C8E-8448-E6BB-3830-DD0BE865C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526FC-BB09-2B91-9E52-1695B7D7A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Suhail Sharafuddin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63" y="1448972"/>
            <a:ext cx="10612226" cy="7294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1" y="2800570"/>
            <a:ext cx="8052887" cy="911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19" y="4105497"/>
            <a:ext cx="8052887" cy="7719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5271720"/>
            <a:ext cx="8052887" cy="8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97" y="1568930"/>
            <a:ext cx="11949206" cy="540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898" y="2894493"/>
            <a:ext cx="8163809" cy="694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4078594"/>
            <a:ext cx="8052887" cy="798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5272453"/>
            <a:ext cx="8052887" cy="8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4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My Positive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97" y="1611566"/>
            <a:ext cx="11949206" cy="455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3063857"/>
            <a:ext cx="8052886" cy="730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4220817"/>
            <a:ext cx="8052886" cy="6565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5356074"/>
            <a:ext cx="8052885" cy="6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My Negative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07" y="1568930"/>
            <a:ext cx="11013386" cy="540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898" y="3002320"/>
            <a:ext cx="8163809" cy="623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898" y="4228991"/>
            <a:ext cx="8052887" cy="613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898" y="5289070"/>
            <a:ext cx="8052887" cy="6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My Neutral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238" y="1568930"/>
            <a:ext cx="8367524" cy="540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19" y="2933878"/>
            <a:ext cx="8163809" cy="683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19" y="4168763"/>
            <a:ext cx="8052887" cy="674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2820" y="5362634"/>
            <a:ext cx="8052887" cy="6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C9CE4-7C64-7610-0F81-2914164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Takeaways</a:t>
            </a: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A43D699F-3C79-A74F-C4E8-ED5A644ED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54" y="2157843"/>
            <a:ext cx="3920258" cy="36987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5696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41483-49AB-DC82-82ED-1288C4A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Research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yellow person standing on a red arrow pointing at a red arrow&#10;&#10;Description automatically generated">
            <a:extLst>
              <a:ext uri="{FF2B5EF4-FFF2-40B4-BE49-F238E27FC236}">
                <a16:creationId xmlns:a16="http://schemas.microsoft.com/office/drawing/2014/main" id="{74811969-180F-68D1-6167-4E1EB37B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62155"/>
            <a:ext cx="5449889" cy="3133686"/>
          </a:xfrm>
          <a:prstGeom prst="rect">
            <a:avLst/>
          </a:prstGeom>
          <a:effectLst/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D351-E0C8-B168-8882-828B428E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Rewarding working with NLP</a:t>
            </a:r>
          </a:p>
          <a:p>
            <a:r>
              <a:rPr lang="en-US" dirty="0">
                <a:solidFill>
                  <a:srgbClr val="EBEBEB"/>
                </a:solidFill>
              </a:rPr>
              <a:t>My own NLP models and other pretrained models</a:t>
            </a:r>
          </a:p>
          <a:p>
            <a:r>
              <a:rPr lang="en-US" dirty="0">
                <a:solidFill>
                  <a:srgbClr val="EBEBEB"/>
                </a:solidFill>
              </a:rPr>
              <a:t>Masked Language Modeling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7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025D-B601-B35A-B1CF-EDA1080BF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10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577C-EFFA-0839-38C7-C2804553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Context</a:t>
            </a: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hand holding a sign with a green tick and red x&#10;&#10;Description automatically generated">
            <a:extLst>
              <a:ext uri="{FF2B5EF4-FFF2-40B4-BE49-F238E27FC236}">
                <a16:creationId xmlns:a16="http://schemas.microsoft.com/office/drawing/2014/main" id="{151BF9FE-4793-09BB-B8E4-3A1767C0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AF02-FA0D-98A2-CDB3-B2AC65FB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Many companies are using sentiment analysis </a:t>
            </a:r>
          </a:p>
          <a:p>
            <a:r>
              <a:rPr lang="en-US" dirty="0">
                <a:solidFill>
                  <a:srgbClr val="FFFFFF"/>
                </a:solidFill>
              </a:rPr>
              <a:t>Developing customer loyalty and figuring out why people might prefer competitors’ products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51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B77DB-BB89-C987-CE3F-A526124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Problem Statement</a:t>
            </a: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group of memory cards&#10;&#10;Description automatically generated">
            <a:extLst>
              <a:ext uri="{FF2B5EF4-FFF2-40B4-BE49-F238E27FC236}">
                <a16:creationId xmlns:a16="http://schemas.microsoft.com/office/drawing/2014/main" id="{06366D76-A141-E0F4-43CB-CB05D9C2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100627"/>
            <a:ext cx="3980139" cy="2656742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EB2D-ECD4-4887-C2A1-4C368344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Using Amazon reviews, see if I can predict sentiment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Amazon reviews of SanDisk SD cards </a:t>
            </a:r>
          </a:p>
        </p:txBody>
      </p:sp>
    </p:spTree>
    <p:extLst>
      <p:ext uri="{BB962C8B-B14F-4D97-AF65-F5344CB8AC3E}">
        <p14:creationId xmlns:p14="http://schemas.microsoft.com/office/powerpoint/2010/main" val="396300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F5C9-C49F-1518-60B6-F8CDA006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B2C3BFBF-9081-24E5-680B-CBC5CDFB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577454"/>
            <a:ext cx="5449889" cy="17030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83F1-F6B7-54D7-7272-66DA40DA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Almost 5000 rows of data </a:t>
            </a:r>
          </a:p>
          <a:p>
            <a:r>
              <a:rPr lang="en-US" dirty="0">
                <a:solidFill>
                  <a:srgbClr val="EBEBE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Other columns: user id, how many people found the review helpful, and star rating</a:t>
            </a:r>
            <a:endParaRPr lang="en-US" dirty="0">
              <a:solidFill>
                <a:srgbClr val="EBEBEB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29AA2-1605-C1B1-014A-43EF410E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1537159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Data Wrangling 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FF68-5C89-7578-AE69-C2CB810A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73" y="2972874"/>
            <a:ext cx="3867738" cy="2589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mostly clean</a:t>
            </a:r>
          </a:p>
          <a:p>
            <a:r>
              <a:rPr lang="en-US" dirty="0">
                <a:solidFill>
                  <a:schemeClr val="bg1"/>
                </a:solidFill>
              </a:rPr>
              <a:t>Two NAN values: </a:t>
            </a:r>
            <a:r>
              <a:rPr lang="en-US" dirty="0" err="1">
                <a:solidFill>
                  <a:schemeClr val="bg1"/>
                </a:solidFill>
              </a:rPr>
              <a:t>reviewText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reviewerName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Deleted </a:t>
            </a:r>
            <a:r>
              <a:rPr lang="en-US" dirty="0" err="1">
                <a:solidFill>
                  <a:schemeClr val="bg1"/>
                </a:solidFill>
              </a:rPr>
              <a:t>reviewText</a:t>
            </a:r>
            <a:r>
              <a:rPr lang="en-US" dirty="0">
                <a:solidFill>
                  <a:schemeClr val="bg1"/>
                </a:solidFill>
              </a:rPr>
              <a:t> and kept </a:t>
            </a:r>
            <a:r>
              <a:rPr lang="en-US" dirty="0" err="1">
                <a:solidFill>
                  <a:schemeClr val="bg1"/>
                </a:solidFill>
              </a:rPr>
              <a:t>reviewerName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8984D7-1CED-77AF-0E99-36EF0A34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97" y="3429000"/>
            <a:ext cx="6495847" cy="11212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995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06A0F28-EE21-5223-C5DA-CAD7E0CB4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3" y="1141407"/>
            <a:ext cx="3842594" cy="2881945"/>
          </a:xfrm>
          <a:prstGeom prst="rect">
            <a:avLst/>
          </a:prstGeom>
          <a:effectLst/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8900-CD70-FB74-960B-33D1DCCA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pic>
        <p:nvPicPr>
          <p:cNvPr id="9" name="Picture 8" descr="A graph of a word frequency analysis&#10;&#10;Description automatically generated">
            <a:extLst>
              <a:ext uri="{FF2B5EF4-FFF2-40B4-BE49-F238E27FC236}">
                <a16:creationId xmlns:a16="http://schemas.microsoft.com/office/drawing/2014/main" id="{94C79FFF-3D76-C3E5-F3D4-DDD1477B0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20" y="1023763"/>
            <a:ext cx="4418583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661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8900-CD70-FB74-960B-33D1DCCA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9" name="Picture 8" descr="A graph of a number of words&#10;&#10;Description automatically generated">
            <a:extLst>
              <a:ext uri="{FF2B5EF4-FFF2-40B4-BE49-F238E27FC236}">
                <a16:creationId xmlns:a16="http://schemas.microsoft.com/office/drawing/2014/main" id="{CEBE424C-F5F2-64CC-6ABD-58A1C6F45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855" y="1034329"/>
            <a:ext cx="2944368" cy="2495351"/>
          </a:xfrm>
          <a:prstGeom prst="rect">
            <a:avLst/>
          </a:prstGeom>
          <a:effectLst/>
        </p:spPr>
      </p:pic>
      <p:pic>
        <p:nvPicPr>
          <p:cNvPr id="5" name="Picture 4" descr="A graph of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8AFE4AE4-7FD5-3996-2D5E-4D1B82FD00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42730" y="1041690"/>
            <a:ext cx="2944368" cy="2480629"/>
          </a:xfrm>
          <a:prstGeom prst="rect">
            <a:avLst/>
          </a:prstGeom>
          <a:effectLst/>
        </p:spPr>
      </p:pic>
      <p:pic>
        <p:nvPicPr>
          <p:cNvPr id="7" name="Picture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4826D56-9F3C-1350-76FA-208DC5698B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41605" y="1049051"/>
            <a:ext cx="2944368" cy="24659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9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575" y="1777975"/>
            <a:ext cx="5181600" cy="146621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Model_1:</a:t>
            </a:r>
          </a:p>
          <a:p>
            <a:pPr lvl="1"/>
            <a:r>
              <a:rPr lang="en-US" sz="11200" dirty="0">
                <a:effectLst/>
                <a:ea typeface="Calibri" panose="020F0502020204030204" pitchFamily="34" charset="0"/>
              </a:rPr>
              <a:t>based on the </a:t>
            </a:r>
            <a:r>
              <a:rPr lang="en-US" sz="11200" dirty="0" err="1">
                <a:effectLst/>
                <a:ea typeface="Calibri" panose="020F0502020204030204" pitchFamily="34" charset="0"/>
              </a:rPr>
              <a:t>DistilBERT</a:t>
            </a:r>
            <a:r>
              <a:rPr lang="en-US" sz="11200" dirty="0">
                <a:effectLst/>
                <a:ea typeface="Calibri" panose="020F0502020204030204" pitchFamily="34" charset="0"/>
              </a:rPr>
              <a:t> architecture</a:t>
            </a:r>
          </a:p>
          <a:p>
            <a:pPr lvl="1"/>
            <a:r>
              <a:rPr lang="en-US" sz="11200" dirty="0">
                <a:ea typeface="Calibri" panose="020F0502020204030204" pitchFamily="34" charset="0"/>
              </a:rPr>
              <a:t>LABEL_1 = positive, LABEL_0 = negative</a:t>
            </a:r>
            <a:endParaRPr lang="en-US" sz="112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790C-DBF3-BC28-E03F-F3DC312A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3967711"/>
            <a:ext cx="5181600" cy="1466215"/>
          </a:xfrm>
        </p:spPr>
        <p:txBody>
          <a:bodyPr>
            <a:noAutofit/>
          </a:bodyPr>
          <a:lstStyle/>
          <a:p>
            <a:r>
              <a:rPr lang="en-US" sz="2800" dirty="0"/>
              <a:t>Model_2: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</a:rPr>
              <a:t>fine-tuned on the Stanford Sentiment Treebank (SST-2) dataset</a:t>
            </a:r>
          </a:p>
          <a:p>
            <a:pPr lvl="1"/>
            <a:r>
              <a:rPr lang="en-US" sz="2800" dirty="0"/>
              <a:t>Almost 12,000 sentences from movie reviews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0A400E1-38D9-5BAB-7130-222A2707B344}"/>
              </a:ext>
            </a:extLst>
          </p:cNvPr>
          <p:cNvSpPr txBox="1">
            <a:spLocks/>
          </p:cNvSpPr>
          <p:nvPr/>
        </p:nvSpPr>
        <p:spPr>
          <a:xfrm>
            <a:off x="6639950" y="1777974"/>
            <a:ext cx="5181600" cy="1466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Model_3:</a:t>
            </a:r>
          </a:p>
          <a:p>
            <a:pPr lvl="1"/>
            <a:r>
              <a:rPr lang="en-US" sz="11200" dirty="0">
                <a:effectLst/>
                <a:ea typeface="Calibri" panose="020F0502020204030204" pitchFamily="34" charset="0"/>
              </a:rPr>
              <a:t>fine-tuned on English language product reviews by Julie Simon</a:t>
            </a:r>
          </a:p>
          <a:p>
            <a:pPr lvl="1"/>
            <a:r>
              <a:rPr lang="en-US" sz="11200" dirty="0">
                <a:ea typeface="Calibri" panose="020F0502020204030204" pitchFamily="34" charset="0"/>
              </a:rPr>
              <a:t>LABEL_1 = positive, LABEL_0 = negative</a:t>
            </a:r>
            <a:endParaRPr lang="en-US" sz="112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435-7B30-BFC6-DBFE-BA19C04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1154-F26B-38FE-84DC-18A7010F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101" y="3002320"/>
            <a:ext cx="5181600" cy="375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Model_1: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Model_2: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Model_3:</a:t>
            </a:r>
          </a:p>
          <a:p>
            <a:endParaRPr lang="en-US" sz="30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9DDC7-0C25-B36D-9999-2795B8A4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" y="1499785"/>
            <a:ext cx="11949206" cy="678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DB253C-E002-3835-DF8A-B7279A60F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98" y="2859976"/>
            <a:ext cx="9111901" cy="917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85AB7-5FC8-D295-A6A2-8A9D2552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99" y="4091287"/>
            <a:ext cx="8274729" cy="740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E713E-C3B0-F7CC-BDC5-B9817DCBA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99" y="5145061"/>
            <a:ext cx="8274729" cy="8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881</TotalTime>
  <Words>855</Words>
  <Application>Microsoft Office PowerPoint</Application>
  <PresentationFormat>Widescreen</PresentationFormat>
  <Paragraphs>97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Helvetica</vt:lpstr>
      <vt:lpstr>Segoe UI</vt:lpstr>
      <vt:lpstr>Times New Roman</vt:lpstr>
      <vt:lpstr>Wingdings 3</vt:lpstr>
      <vt:lpstr>Ion</vt:lpstr>
      <vt:lpstr>Amazon Reviews Analysis</vt:lpstr>
      <vt:lpstr>Context</vt:lpstr>
      <vt:lpstr>The Problem Statement</vt:lpstr>
      <vt:lpstr>Data</vt:lpstr>
      <vt:lpstr>Data Wrangling </vt:lpstr>
      <vt:lpstr>Exploratory Data Analysis</vt:lpstr>
      <vt:lpstr>Exploratory Data Analysis</vt:lpstr>
      <vt:lpstr>Model Selection</vt:lpstr>
      <vt:lpstr>Review 1</vt:lpstr>
      <vt:lpstr>Review 2</vt:lpstr>
      <vt:lpstr>Review 3</vt:lpstr>
      <vt:lpstr>My Positive Review</vt:lpstr>
      <vt:lpstr>My Negative Review</vt:lpstr>
      <vt:lpstr>My Neutral Review</vt:lpstr>
      <vt:lpstr>Takeaways</vt:lpstr>
      <vt:lpstr>Future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Analysis</dc:title>
  <dc:creator>sharaf raheem</dc:creator>
  <cp:lastModifiedBy>sharaf raheem</cp:lastModifiedBy>
  <cp:revision>5</cp:revision>
  <dcterms:created xsi:type="dcterms:W3CDTF">2023-08-12T17:17:42Z</dcterms:created>
  <dcterms:modified xsi:type="dcterms:W3CDTF">2023-08-14T15:13:16Z</dcterms:modified>
</cp:coreProperties>
</file>