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74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38.svg"/><Relationship Id="rId4" Type="http://schemas.openxmlformats.org/officeDocument/2006/relationships/image" Target="../media/image34.svg"/><Relationship Id="rId9" Type="http://schemas.openxmlformats.org/officeDocument/2006/relationships/image" Target="../media/image37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image" Target="../media/image49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sv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10" Type="http://schemas.openxmlformats.org/officeDocument/2006/relationships/image" Target="../media/image65.svg"/><Relationship Id="rId4" Type="http://schemas.openxmlformats.org/officeDocument/2006/relationships/image" Target="../media/image59.svg"/><Relationship Id="rId9" Type="http://schemas.openxmlformats.org/officeDocument/2006/relationships/image" Target="../media/image6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38.svg"/><Relationship Id="rId4" Type="http://schemas.openxmlformats.org/officeDocument/2006/relationships/image" Target="../media/image34.svg"/><Relationship Id="rId9" Type="http://schemas.openxmlformats.org/officeDocument/2006/relationships/image" Target="../media/image37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image" Target="../media/image49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sv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10" Type="http://schemas.openxmlformats.org/officeDocument/2006/relationships/image" Target="../media/image65.svg"/><Relationship Id="rId4" Type="http://schemas.openxmlformats.org/officeDocument/2006/relationships/image" Target="../media/image59.svg"/><Relationship Id="rId9" Type="http://schemas.openxmlformats.org/officeDocument/2006/relationships/image" Target="../media/image6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585F6F-9277-4C01-A71D-1C5AAC0CC71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5FE07B-6939-4D61-94EB-E41A652F01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What I Did</a:t>
          </a:r>
          <a:r>
            <a:rPr lang="en-US"/>
            <a:t>: Cleaned three datasets (credit cards, users, transactions) to make them analysis-ready. Handled formatting (e.g., '$' in amounts), nulls (logical imputation), and derived features (e.g., debt-to-income).</a:t>
          </a:r>
        </a:p>
      </dgm:t>
    </dgm:pt>
    <dgm:pt modelId="{71627163-389B-4F93-A6D4-FF87CFA2398C}" type="parTrans" cxnId="{DA618B35-C777-4A01-9B34-46DC5E98783A}">
      <dgm:prSet/>
      <dgm:spPr/>
      <dgm:t>
        <a:bodyPr/>
        <a:lstStyle/>
        <a:p>
          <a:endParaRPr lang="en-US"/>
        </a:p>
      </dgm:t>
    </dgm:pt>
    <dgm:pt modelId="{DB27D7E0-760A-420E-8776-90F5ABE59F25}" type="sibTrans" cxnId="{DA618B35-C777-4A01-9B34-46DC5E98783A}">
      <dgm:prSet/>
      <dgm:spPr/>
      <dgm:t>
        <a:bodyPr/>
        <a:lstStyle/>
        <a:p>
          <a:endParaRPr lang="en-US"/>
        </a:p>
      </dgm:t>
    </dgm:pt>
    <dgm:pt modelId="{75787D06-8A01-4DEB-833F-8AD1E12FFE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Why?</a:t>
          </a:r>
          <a:r>
            <a:rPr lang="en-US"/>
            <a:t>: Raw data had inconsistencies (e.g., '₹' symbols, 'nan' strings, missing merchants) that could skew insights or cause errors in merging/analysis.</a:t>
          </a:r>
        </a:p>
      </dgm:t>
    </dgm:pt>
    <dgm:pt modelId="{9ECA502F-09C5-4191-B774-C6AA113C0A82}" type="parTrans" cxnId="{094A07AE-88D5-4F21-BB1D-39420D470139}">
      <dgm:prSet/>
      <dgm:spPr/>
      <dgm:t>
        <a:bodyPr/>
        <a:lstStyle/>
        <a:p>
          <a:endParaRPr lang="en-US"/>
        </a:p>
      </dgm:t>
    </dgm:pt>
    <dgm:pt modelId="{52E2442B-1F44-4F67-AB55-E95908BB00F3}" type="sibTrans" cxnId="{094A07AE-88D5-4F21-BB1D-39420D470139}">
      <dgm:prSet/>
      <dgm:spPr/>
      <dgm:t>
        <a:bodyPr/>
        <a:lstStyle/>
        <a:p>
          <a:endParaRPr lang="en-US"/>
        </a:p>
      </dgm:t>
    </dgm:pt>
    <dgm:pt modelId="{218D02D1-B0D6-4490-BBC4-3B2C1C214D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How (High-Level)</a:t>
          </a:r>
          <a:r>
            <a:rPr lang="en-US"/>
            <a:t>: Used Pandas for string cleaning, regex for numerics, and group-based imputation. No blind drops—logical fills preserved data integrity.</a:t>
          </a:r>
        </a:p>
      </dgm:t>
    </dgm:pt>
    <dgm:pt modelId="{2DF95976-CD5C-497A-A35A-DAAD685E856F}" type="parTrans" cxnId="{85C35AAE-F3E1-4D1A-BD71-5FF88ACD4BBC}">
      <dgm:prSet/>
      <dgm:spPr/>
      <dgm:t>
        <a:bodyPr/>
        <a:lstStyle/>
        <a:p>
          <a:endParaRPr lang="en-US"/>
        </a:p>
      </dgm:t>
    </dgm:pt>
    <dgm:pt modelId="{BC64681D-928F-4857-BCFA-4A5789E1A3E6}" type="sibTrans" cxnId="{85C35AAE-F3E1-4D1A-BD71-5FF88ACD4BBC}">
      <dgm:prSet/>
      <dgm:spPr/>
      <dgm:t>
        <a:bodyPr/>
        <a:lstStyle/>
        <a:p>
          <a:endParaRPr lang="en-US"/>
        </a:p>
      </dgm:t>
    </dgm:pt>
    <dgm:pt modelId="{D46D4A07-8259-4DFA-8B2D-264AB93821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Visual</a:t>
          </a:r>
          <a:r>
            <a:rPr lang="en-US"/>
            <a:t>: Before/after table snippet (e.g., raw </a:t>
          </a:r>
          <a:r>
            <a:rPr lang="en-US" b="1"/>
            <a:t>credit_limit</a:t>
          </a:r>
          <a:r>
            <a:rPr lang="en-US"/>
            <a:t>: '$1,000' → 1000).</a:t>
          </a:r>
        </a:p>
      </dgm:t>
    </dgm:pt>
    <dgm:pt modelId="{4FC4B19F-8641-45E3-B8B0-4414BABFE9A4}" type="parTrans" cxnId="{1546DDF6-3561-4E3B-AD7C-861E6FEA733A}">
      <dgm:prSet/>
      <dgm:spPr/>
      <dgm:t>
        <a:bodyPr/>
        <a:lstStyle/>
        <a:p>
          <a:endParaRPr lang="en-US"/>
        </a:p>
      </dgm:t>
    </dgm:pt>
    <dgm:pt modelId="{23B9EDFC-B975-491C-9E21-87690238ADA6}" type="sibTrans" cxnId="{1546DDF6-3561-4E3B-AD7C-861E6FEA733A}">
      <dgm:prSet/>
      <dgm:spPr/>
      <dgm:t>
        <a:bodyPr/>
        <a:lstStyle/>
        <a:p>
          <a:endParaRPr lang="en-US"/>
        </a:p>
      </dgm:t>
    </dgm:pt>
    <dgm:pt modelId="{BB293C8E-3545-42E3-9561-E7C164EDA7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Talking Points</a:t>
          </a:r>
          <a:r>
            <a:rPr lang="en-US"/>
            <a:t>: "Cleaning was 40% of the work. We ensured numeric accuracy for financial metrics and imputed nulls based on business logic, like median amounts by card type."</a:t>
          </a:r>
        </a:p>
      </dgm:t>
    </dgm:pt>
    <dgm:pt modelId="{E21DA8AE-8DA9-4415-8EF5-A95111D1F99C}" type="parTrans" cxnId="{66ACACA5-07A1-475D-8D89-BF13BF396FB8}">
      <dgm:prSet/>
      <dgm:spPr/>
      <dgm:t>
        <a:bodyPr/>
        <a:lstStyle/>
        <a:p>
          <a:endParaRPr lang="en-US"/>
        </a:p>
      </dgm:t>
    </dgm:pt>
    <dgm:pt modelId="{B4F0720C-93BB-4328-B8D6-3C366C5A1474}" type="sibTrans" cxnId="{66ACACA5-07A1-475D-8D89-BF13BF396FB8}">
      <dgm:prSet/>
      <dgm:spPr/>
      <dgm:t>
        <a:bodyPr/>
        <a:lstStyle/>
        <a:p>
          <a:endParaRPr lang="en-US"/>
        </a:p>
      </dgm:t>
    </dgm:pt>
    <dgm:pt modelId="{0A7154DC-F1F5-47A8-BBB6-A34072C2F523}" type="pres">
      <dgm:prSet presAssocID="{F0585F6F-9277-4C01-A71D-1C5AAC0CC710}" presName="root" presStyleCnt="0">
        <dgm:presLayoutVars>
          <dgm:dir/>
          <dgm:resizeHandles val="exact"/>
        </dgm:presLayoutVars>
      </dgm:prSet>
      <dgm:spPr/>
    </dgm:pt>
    <dgm:pt modelId="{DAE5DC8C-F904-4F34-8575-A14123B338B1}" type="pres">
      <dgm:prSet presAssocID="{A65FE07B-6939-4D61-94EB-E41A652F011B}" presName="compNode" presStyleCnt="0"/>
      <dgm:spPr/>
    </dgm:pt>
    <dgm:pt modelId="{E8639A73-CEFE-4119-9683-5BB2EFF76B41}" type="pres">
      <dgm:prSet presAssocID="{A65FE07B-6939-4D61-94EB-E41A652F011B}" presName="bgRect" presStyleLbl="bgShp" presStyleIdx="0" presStyleCnt="5"/>
      <dgm:spPr/>
    </dgm:pt>
    <dgm:pt modelId="{F3A9438D-0EC5-457E-A46C-2FA3E09EBC31}" type="pres">
      <dgm:prSet presAssocID="{A65FE07B-6939-4D61-94EB-E41A652F011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31AC3C7-2845-4E75-9014-A4C9834F3280}" type="pres">
      <dgm:prSet presAssocID="{A65FE07B-6939-4D61-94EB-E41A652F011B}" presName="spaceRect" presStyleCnt="0"/>
      <dgm:spPr/>
    </dgm:pt>
    <dgm:pt modelId="{79C214E6-A346-4987-8414-D571AF9282F7}" type="pres">
      <dgm:prSet presAssocID="{A65FE07B-6939-4D61-94EB-E41A652F011B}" presName="parTx" presStyleLbl="revTx" presStyleIdx="0" presStyleCnt="5">
        <dgm:presLayoutVars>
          <dgm:chMax val="0"/>
          <dgm:chPref val="0"/>
        </dgm:presLayoutVars>
      </dgm:prSet>
      <dgm:spPr/>
    </dgm:pt>
    <dgm:pt modelId="{E4EDAFE6-1C07-4DB6-AD4C-91FD0EA89F47}" type="pres">
      <dgm:prSet presAssocID="{DB27D7E0-760A-420E-8776-90F5ABE59F25}" presName="sibTrans" presStyleCnt="0"/>
      <dgm:spPr/>
    </dgm:pt>
    <dgm:pt modelId="{2D148A53-8F45-43AD-A6EF-856FD4119B91}" type="pres">
      <dgm:prSet presAssocID="{75787D06-8A01-4DEB-833F-8AD1E12FFEB3}" presName="compNode" presStyleCnt="0"/>
      <dgm:spPr/>
    </dgm:pt>
    <dgm:pt modelId="{2B3508A4-25D5-4A26-ACF4-2B4A656712DB}" type="pres">
      <dgm:prSet presAssocID="{75787D06-8A01-4DEB-833F-8AD1E12FFEB3}" presName="bgRect" presStyleLbl="bgShp" presStyleIdx="1" presStyleCnt="5"/>
      <dgm:spPr/>
    </dgm:pt>
    <dgm:pt modelId="{F348A581-6CEB-4BB5-984F-8D16C4295219}" type="pres">
      <dgm:prSet presAssocID="{75787D06-8A01-4DEB-833F-8AD1E12FFEB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85713597-869E-4656-BC9D-02C6BC594F7C}" type="pres">
      <dgm:prSet presAssocID="{75787D06-8A01-4DEB-833F-8AD1E12FFEB3}" presName="spaceRect" presStyleCnt="0"/>
      <dgm:spPr/>
    </dgm:pt>
    <dgm:pt modelId="{5DBD6EFE-0640-48F3-95B9-E85C38AB2B67}" type="pres">
      <dgm:prSet presAssocID="{75787D06-8A01-4DEB-833F-8AD1E12FFEB3}" presName="parTx" presStyleLbl="revTx" presStyleIdx="1" presStyleCnt="5">
        <dgm:presLayoutVars>
          <dgm:chMax val="0"/>
          <dgm:chPref val="0"/>
        </dgm:presLayoutVars>
      </dgm:prSet>
      <dgm:spPr/>
    </dgm:pt>
    <dgm:pt modelId="{22AF05CC-0234-42EE-87B6-D3445E180EE3}" type="pres">
      <dgm:prSet presAssocID="{52E2442B-1F44-4F67-AB55-E95908BB00F3}" presName="sibTrans" presStyleCnt="0"/>
      <dgm:spPr/>
    </dgm:pt>
    <dgm:pt modelId="{CDC5105D-D423-4B88-B15A-CB429CEA9896}" type="pres">
      <dgm:prSet presAssocID="{218D02D1-B0D6-4490-BBC4-3B2C1C214DB9}" presName="compNode" presStyleCnt="0"/>
      <dgm:spPr/>
    </dgm:pt>
    <dgm:pt modelId="{AC743392-8AB2-4FD6-A638-C0424251A025}" type="pres">
      <dgm:prSet presAssocID="{218D02D1-B0D6-4490-BBC4-3B2C1C214DB9}" presName="bgRect" presStyleLbl="bgShp" presStyleIdx="2" presStyleCnt="5"/>
      <dgm:spPr/>
    </dgm:pt>
    <dgm:pt modelId="{51DD2A96-4A66-4306-AC95-288D2E4FCA88}" type="pres">
      <dgm:prSet presAssocID="{218D02D1-B0D6-4490-BBC4-3B2C1C214DB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FE3E2BDC-3602-4D96-A2EB-52115B90E7B9}" type="pres">
      <dgm:prSet presAssocID="{218D02D1-B0D6-4490-BBC4-3B2C1C214DB9}" presName="spaceRect" presStyleCnt="0"/>
      <dgm:spPr/>
    </dgm:pt>
    <dgm:pt modelId="{9E7A797D-BBF7-44AE-A631-2DBCB6E2018B}" type="pres">
      <dgm:prSet presAssocID="{218D02D1-B0D6-4490-BBC4-3B2C1C214DB9}" presName="parTx" presStyleLbl="revTx" presStyleIdx="2" presStyleCnt="5">
        <dgm:presLayoutVars>
          <dgm:chMax val="0"/>
          <dgm:chPref val="0"/>
        </dgm:presLayoutVars>
      </dgm:prSet>
      <dgm:spPr/>
    </dgm:pt>
    <dgm:pt modelId="{097C5C5D-3A4B-49AD-8F7D-140509A165C1}" type="pres">
      <dgm:prSet presAssocID="{BC64681D-928F-4857-BCFA-4A5789E1A3E6}" presName="sibTrans" presStyleCnt="0"/>
      <dgm:spPr/>
    </dgm:pt>
    <dgm:pt modelId="{EE7268F8-4A63-48E9-8760-5AD79D7043E4}" type="pres">
      <dgm:prSet presAssocID="{D46D4A07-8259-4DFA-8B2D-264AB93821F0}" presName="compNode" presStyleCnt="0"/>
      <dgm:spPr/>
    </dgm:pt>
    <dgm:pt modelId="{637DA2F0-76C5-4DE8-B0C8-08E50313135D}" type="pres">
      <dgm:prSet presAssocID="{D46D4A07-8259-4DFA-8B2D-264AB93821F0}" presName="bgRect" presStyleLbl="bgShp" presStyleIdx="3" presStyleCnt="5"/>
      <dgm:spPr/>
    </dgm:pt>
    <dgm:pt modelId="{C4C57FFA-D555-4613-8E35-1AA4A81B65CE}" type="pres">
      <dgm:prSet presAssocID="{D46D4A07-8259-4DFA-8B2D-264AB93821F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8DB10900-33D0-4B2B-852F-F831A55EDE94}" type="pres">
      <dgm:prSet presAssocID="{D46D4A07-8259-4DFA-8B2D-264AB93821F0}" presName="spaceRect" presStyleCnt="0"/>
      <dgm:spPr/>
    </dgm:pt>
    <dgm:pt modelId="{DFB224A8-45B0-47BD-988E-3060E77A768B}" type="pres">
      <dgm:prSet presAssocID="{D46D4A07-8259-4DFA-8B2D-264AB93821F0}" presName="parTx" presStyleLbl="revTx" presStyleIdx="3" presStyleCnt="5">
        <dgm:presLayoutVars>
          <dgm:chMax val="0"/>
          <dgm:chPref val="0"/>
        </dgm:presLayoutVars>
      </dgm:prSet>
      <dgm:spPr/>
    </dgm:pt>
    <dgm:pt modelId="{4EB1F603-2924-4451-9ADB-66DA1559C112}" type="pres">
      <dgm:prSet presAssocID="{23B9EDFC-B975-491C-9E21-87690238ADA6}" presName="sibTrans" presStyleCnt="0"/>
      <dgm:spPr/>
    </dgm:pt>
    <dgm:pt modelId="{4334FCA1-8C18-4954-82B7-BB93FA5D1B50}" type="pres">
      <dgm:prSet presAssocID="{BB293C8E-3545-42E3-9561-E7C164EDA790}" presName="compNode" presStyleCnt="0"/>
      <dgm:spPr/>
    </dgm:pt>
    <dgm:pt modelId="{E6DD90BC-C79F-4014-88B0-02F0D2447378}" type="pres">
      <dgm:prSet presAssocID="{BB293C8E-3545-42E3-9561-E7C164EDA790}" presName="bgRect" presStyleLbl="bgShp" presStyleIdx="4" presStyleCnt="5"/>
      <dgm:spPr/>
    </dgm:pt>
    <dgm:pt modelId="{6B4B7312-34D3-4119-AA0F-9824E7352A3C}" type="pres">
      <dgm:prSet presAssocID="{BB293C8E-3545-42E3-9561-E7C164EDA79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B51928C3-31A7-4D95-B682-2A1FCA2375A2}" type="pres">
      <dgm:prSet presAssocID="{BB293C8E-3545-42E3-9561-E7C164EDA790}" presName="spaceRect" presStyleCnt="0"/>
      <dgm:spPr/>
    </dgm:pt>
    <dgm:pt modelId="{4EB55A14-CEE8-457A-8F77-A49C320A46BE}" type="pres">
      <dgm:prSet presAssocID="{BB293C8E-3545-42E3-9561-E7C164EDA79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2B94F14-C594-451F-8A9C-E79DABEBD209}" type="presOf" srcId="{75787D06-8A01-4DEB-833F-8AD1E12FFEB3}" destId="{5DBD6EFE-0640-48F3-95B9-E85C38AB2B67}" srcOrd="0" destOrd="0" presId="urn:microsoft.com/office/officeart/2018/2/layout/IconVerticalSolidList"/>
    <dgm:cxn modelId="{DA618B35-C777-4A01-9B34-46DC5E98783A}" srcId="{F0585F6F-9277-4C01-A71D-1C5AAC0CC710}" destId="{A65FE07B-6939-4D61-94EB-E41A652F011B}" srcOrd="0" destOrd="0" parTransId="{71627163-389B-4F93-A6D4-FF87CFA2398C}" sibTransId="{DB27D7E0-760A-420E-8776-90F5ABE59F25}"/>
    <dgm:cxn modelId="{FB834041-1E90-464B-8AA2-13AB1AFCA0AC}" type="presOf" srcId="{218D02D1-B0D6-4490-BBC4-3B2C1C214DB9}" destId="{9E7A797D-BBF7-44AE-A631-2DBCB6E2018B}" srcOrd="0" destOrd="0" presId="urn:microsoft.com/office/officeart/2018/2/layout/IconVerticalSolidList"/>
    <dgm:cxn modelId="{58D21753-D445-4974-BD6A-8992FA058A5D}" type="presOf" srcId="{BB293C8E-3545-42E3-9561-E7C164EDA790}" destId="{4EB55A14-CEE8-457A-8F77-A49C320A46BE}" srcOrd="0" destOrd="0" presId="urn:microsoft.com/office/officeart/2018/2/layout/IconVerticalSolidList"/>
    <dgm:cxn modelId="{DE7E2857-943F-4BA4-AEDE-CE86BF626555}" type="presOf" srcId="{D46D4A07-8259-4DFA-8B2D-264AB93821F0}" destId="{DFB224A8-45B0-47BD-988E-3060E77A768B}" srcOrd="0" destOrd="0" presId="urn:microsoft.com/office/officeart/2018/2/layout/IconVerticalSolidList"/>
    <dgm:cxn modelId="{5B49B97C-F0C2-4399-A1B7-5605E151DE7D}" type="presOf" srcId="{F0585F6F-9277-4C01-A71D-1C5AAC0CC710}" destId="{0A7154DC-F1F5-47A8-BBB6-A34072C2F523}" srcOrd="0" destOrd="0" presId="urn:microsoft.com/office/officeart/2018/2/layout/IconVerticalSolidList"/>
    <dgm:cxn modelId="{66ACACA5-07A1-475D-8D89-BF13BF396FB8}" srcId="{F0585F6F-9277-4C01-A71D-1C5AAC0CC710}" destId="{BB293C8E-3545-42E3-9561-E7C164EDA790}" srcOrd="4" destOrd="0" parTransId="{E21DA8AE-8DA9-4415-8EF5-A95111D1F99C}" sibTransId="{B4F0720C-93BB-4328-B8D6-3C366C5A1474}"/>
    <dgm:cxn modelId="{1FCB1CA9-A381-4C13-BA90-CCFFE172E697}" type="presOf" srcId="{A65FE07B-6939-4D61-94EB-E41A652F011B}" destId="{79C214E6-A346-4987-8414-D571AF9282F7}" srcOrd="0" destOrd="0" presId="urn:microsoft.com/office/officeart/2018/2/layout/IconVerticalSolidList"/>
    <dgm:cxn modelId="{094A07AE-88D5-4F21-BB1D-39420D470139}" srcId="{F0585F6F-9277-4C01-A71D-1C5AAC0CC710}" destId="{75787D06-8A01-4DEB-833F-8AD1E12FFEB3}" srcOrd="1" destOrd="0" parTransId="{9ECA502F-09C5-4191-B774-C6AA113C0A82}" sibTransId="{52E2442B-1F44-4F67-AB55-E95908BB00F3}"/>
    <dgm:cxn modelId="{85C35AAE-F3E1-4D1A-BD71-5FF88ACD4BBC}" srcId="{F0585F6F-9277-4C01-A71D-1C5AAC0CC710}" destId="{218D02D1-B0D6-4490-BBC4-3B2C1C214DB9}" srcOrd="2" destOrd="0" parTransId="{2DF95976-CD5C-497A-A35A-DAAD685E856F}" sibTransId="{BC64681D-928F-4857-BCFA-4A5789E1A3E6}"/>
    <dgm:cxn modelId="{1546DDF6-3561-4E3B-AD7C-861E6FEA733A}" srcId="{F0585F6F-9277-4C01-A71D-1C5AAC0CC710}" destId="{D46D4A07-8259-4DFA-8B2D-264AB93821F0}" srcOrd="3" destOrd="0" parTransId="{4FC4B19F-8641-45E3-B8B0-4414BABFE9A4}" sibTransId="{23B9EDFC-B975-491C-9E21-87690238ADA6}"/>
    <dgm:cxn modelId="{8E8C1410-906F-4441-9986-7644BFD09953}" type="presParOf" srcId="{0A7154DC-F1F5-47A8-BBB6-A34072C2F523}" destId="{DAE5DC8C-F904-4F34-8575-A14123B338B1}" srcOrd="0" destOrd="0" presId="urn:microsoft.com/office/officeart/2018/2/layout/IconVerticalSolidList"/>
    <dgm:cxn modelId="{31D3BF89-41DB-4D68-97A5-86AEB0B9F4F8}" type="presParOf" srcId="{DAE5DC8C-F904-4F34-8575-A14123B338B1}" destId="{E8639A73-CEFE-4119-9683-5BB2EFF76B41}" srcOrd="0" destOrd="0" presId="urn:microsoft.com/office/officeart/2018/2/layout/IconVerticalSolidList"/>
    <dgm:cxn modelId="{A6CD8B9D-215D-4FCD-AD2E-417252D6B56F}" type="presParOf" srcId="{DAE5DC8C-F904-4F34-8575-A14123B338B1}" destId="{F3A9438D-0EC5-457E-A46C-2FA3E09EBC31}" srcOrd="1" destOrd="0" presId="urn:microsoft.com/office/officeart/2018/2/layout/IconVerticalSolidList"/>
    <dgm:cxn modelId="{D83A59E5-1DA6-4B0B-9D36-9F447B88045B}" type="presParOf" srcId="{DAE5DC8C-F904-4F34-8575-A14123B338B1}" destId="{D31AC3C7-2845-4E75-9014-A4C9834F3280}" srcOrd="2" destOrd="0" presId="urn:microsoft.com/office/officeart/2018/2/layout/IconVerticalSolidList"/>
    <dgm:cxn modelId="{6A607FE0-64F0-47BB-A80B-C538D4876E92}" type="presParOf" srcId="{DAE5DC8C-F904-4F34-8575-A14123B338B1}" destId="{79C214E6-A346-4987-8414-D571AF9282F7}" srcOrd="3" destOrd="0" presId="urn:microsoft.com/office/officeart/2018/2/layout/IconVerticalSolidList"/>
    <dgm:cxn modelId="{C01B67C5-6A0D-45F6-A017-053BD8E3EBB7}" type="presParOf" srcId="{0A7154DC-F1F5-47A8-BBB6-A34072C2F523}" destId="{E4EDAFE6-1C07-4DB6-AD4C-91FD0EA89F47}" srcOrd="1" destOrd="0" presId="urn:microsoft.com/office/officeart/2018/2/layout/IconVerticalSolidList"/>
    <dgm:cxn modelId="{E597BE71-7DE9-43E6-B101-2F3630EE5BE3}" type="presParOf" srcId="{0A7154DC-F1F5-47A8-BBB6-A34072C2F523}" destId="{2D148A53-8F45-43AD-A6EF-856FD4119B91}" srcOrd="2" destOrd="0" presId="urn:microsoft.com/office/officeart/2018/2/layout/IconVerticalSolidList"/>
    <dgm:cxn modelId="{08162A77-A6E0-4F45-8C95-454066D014D4}" type="presParOf" srcId="{2D148A53-8F45-43AD-A6EF-856FD4119B91}" destId="{2B3508A4-25D5-4A26-ACF4-2B4A656712DB}" srcOrd="0" destOrd="0" presId="urn:microsoft.com/office/officeart/2018/2/layout/IconVerticalSolidList"/>
    <dgm:cxn modelId="{3D62F86B-63E6-40DC-A41F-E2E369EC2519}" type="presParOf" srcId="{2D148A53-8F45-43AD-A6EF-856FD4119B91}" destId="{F348A581-6CEB-4BB5-984F-8D16C4295219}" srcOrd="1" destOrd="0" presId="urn:microsoft.com/office/officeart/2018/2/layout/IconVerticalSolidList"/>
    <dgm:cxn modelId="{B1687B94-7DA5-419F-9C6C-DFDB3A55F36E}" type="presParOf" srcId="{2D148A53-8F45-43AD-A6EF-856FD4119B91}" destId="{85713597-869E-4656-BC9D-02C6BC594F7C}" srcOrd="2" destOrd="0" presId="urn:microsoft.com/office/officeart/2018/2/layout/IconVerticalSolidList"/>
    <dgm:cxn modelId="{9EACD70E-9C43-4969-9C00-E7431B5B5D01}" type="presParOf" srcId="{2D148A53-8F45-43AD-A6EF-856FD4119B91}" destId="{5DBD6EFE-0640-48F3-95B9-E85C38AB2B67}" srcOrd="3" destOrd="0" presId="urn:microsoft.com/office/officeart/2018/2/layout/IconVerticalSolidList"/>
    <dgm:cxn modelId="{A743F280-8EC3-4845-9385-E37AED71BFC4}" type="presParOf" srcId="{0A7154DC-F1F5-47A8-BBB6-A34072C2F523}" destId="{22AF05CC-0234-42EE-87B6-D3445E180EE3}" srcOrd="3" destOrd="0" presId="urn:microsoft.com/office/officeart/2018/2/layout/IconVerticalSolidList"/>
    <dgm:cxn modelId="{5097FCD0-A203-4D3D-BBB3-CD0CCE69E2C4}" type="presParOf" srcId="{0A7154DC-F1F5-47A8-BBB6-A34072C2F523}" destId="{CDC5105D-D423-4B88-B15A-CB429CEA9896}" srcOrd="4" destOrd="0" presId="urn:microsoft.com/office/officeart/2018/2/layout/IconVerticalSolidList"/>
    <dgm:cxn modelId="{2349C286-5D0F-4755-89C2-6566ED2E1C0B}" type="presParOf" srcId="{CDC5105D-D423-4B88-B15A-CB429CEA9896}" destId="{AC743392-8AB2-4FD6-A638-C0424251A025}" srcOrd="0" destOrd="0" presId="urn:microsoft.com/office/officeart/2018/2/layout/IconVerticalSolidList"/>
    <dgm:cxn modelId="{89F37F3C-62DB-4E41-9B65-A637925DDA07}" type="presParOf" srcId="{CDC5105D-D423-4B88-B15A-CB429CEA9896}" destId="{51DD2A96-4A66-4306-AC95-288D2E4FCA88}" srcOrd="1" destOrd="0" presId="urn:microsoft.com/office/officeart/2018/2/layout/IconVerticalSolidList"/>
    <dgm:cxn modelId="{A58FDE6C-4EB2-415D-9F06-655923E7B637}" type="presParOf" srcId="{CDC5105D-D423-4B88-B15A-CB429CEA9896}" destId="{FE3E2BDC-3602-4D96-A2EB-52115B90E7B9}" srcOrd="2" destOrd="0" presId="urn:microsoft.com/office/officeart/2018/2/layout/IconVerticalSolidList"/>
    <dgm:cxn modelId="{CC1C5C86-3F73-4BE5-94CD-FF506DF36516}" type="presParOf" srcId="{CDC5105D-D423-4B88-B15A-CB429CEA9896}" destId="{9E7A797D-BBF7-44AE-A631-2DBCB6E2018B}" srcOrd="3" destOrd="0" presId="urn:microsoft.com/office/officeart/2018/2/layout/IconVerticalSolidList"/>
    <dgm:cxn modelId="{D760DE37-5A6C-4E71-9C92-90B2B88BF4B5}" type="presParOf" srcId="{0A7154DC-F1F5-47A8-BBB6-A34072C2F523}" destId="{097C5C5D-3A4B-49AD-8F7D-140509A165C1}" srcOrd="5" destOrd="0" presId="urn:microsoft.com/office/officeart/2018/2/layout/IconVerticalSolidList"/>
    <dgm:cxn modelId="{87A0D140-B3A6-4A65-AA7C-3C3821F65CAE}" type="presParOf" srcId="{0A7154DC-F1F5-47A8-BBB6-A34072C2F523}" destId="{EE7268F8-4A63-48E9-8760-5AD79D7043E4}" srcOrd="6" destOrd="0" presId="urn:microsoft.com/office/officeart/2018/2/layout/IconVerticalSolidList"/>
    <dgm:cxn modelId="{F1254BEE-6D38-4A96-98AA-3F6E23B110B1}" type="presParOf" srcId="{EE7268F8-4A63-48E9-8760-5AD79D7043E4}" destId="{637DA2F0-76C5-4DE8-B0C8-08E50313135D}" srcOrd="0" destOrd="0" presId="urn:microsoft.com/office/officeart/2018/2/layout/IconVerticalSolidList"/>
    <dgm:cxn modelId="{D531AC66-A1BA-4D2D-9F3E-E2C7958D3C08}" type="presParOf" srcId="{EE7268F8-4A63-48E9-8760-5AD79D7043E4}" destId="{C4C57FFA-D555-4613-8E35-1AA4A81B65CE}" srcOrd="1" destOrd="0" presId="urn:microsoft.com/office/officeart/2018/2/layout/IconVerticalSolidList"/>
    <dgm:cxn modelId="{CE1944F5-45C7-4D33-B32A-98FDB8785ADA}" type="presParOf" srcId="{EE7268F8-4A63-48E9-8760-5AD79D7043E4}" destId="{8DB10900-33D0-4B2B-852F-F831A55EDE94}" srcOrd="2" destOrd="0" presId="urn:microsoft.com/office/officeart/2018/2/layout/IconVerticalSolidList"/>
    <dgm:cxn modelId="{26DB85C9-1EA2-4FBC-8249-1B79072B0C2A}" type="presParOf" srcId="{EE7268F8-4A63-48E9-8760-5AD79D7043E4}" destId="{DFB224A8-45B0-47BD-988E-3060E77A768B}" srcOrd="3" destOrd="0" presId="urn:microsoft.com/office/officeart/2018/2/layout/IconVerticalSolidList"/>
    <dgm:cxn modelId="{14132227-4502-4E6D-85FE-201175B0B1BA}" type="presParOf" srcId="{0A7154DC-F1F5-47A8-BBB6-A34072C2F523}" destId="{4EB1F603-2924-4451-9ADB-66DA1559C112}" srcOrd="7" destOrd="0" presId="urn:microsoft.com/office/officeart/2018/2/layout/IconVerticalSolidList"/>
    <dgm:cxn modelId="{7B054B32-13B6-4A03-B03B-B76E05A6D414}" type="presParOf" srcId="{0A7154DC-F1F5-47A8-BBB6-A34072C2F523}" destId="{4334FCA1-8C18-4954-82B7-BB93FA5D1B50}" srcOrd="8" destOrd="0" presId="urn:microsoft.com/office/officeart/2018/2/layout/IconVerticalSolidList"/>
    <dgm:cxn modelId="{BC8C87AD-D4C7-4EB3-91F7-44E819893D98}" type="presParOf" srcId="{4334FCA1-8C18-4954-82B7-BB93FA5D1B50}" destId="{E6DD90BC-C79F-4014-88B0-02F0D2447378}" srcOrd="0" destOrd="0" presId="urn:microsoft.com/office/officeart/2018/2/layout/IconVerticalSolidList"/>
    <dgm:cxn modelId="{7B854F12-7F7B-4019-B196-1B7835E39A09}" type="presParOf" srcId="{4334FCA1-8C18-4954-82B7-BB93FA5D1B50}" destId="{6B4B7312-34D3-4119-AA0F-9824E7352A3C}" srcOrd="1" destOrd="0" presId="urn:microsoft.com/office/officeart/2018/2/layout/IconVerticalSolidList"/>
    <dgm:cxn modelId="{9EA5E327-C168-4A4F-9704-EC2C9CBF2648}" type="presParOf" srcId="{4334FCA1-8C18-4954-82B7-BB93FA5D1B50}" destId="{B51928C3-31A7-4D95-B682-2A1FCA2375A2}" srcOrd="2" destOrd="0" presId="urn:microsoft.com/office/officeart/2018/2/layout/IconVerticalSolidList"/>
    <dgm:cxn modelId="{D52424AA-7C1C-4F96-84AD-1F3C50328FDC}" type="presParOf" srcId="{4334FCA1-8C18-4954-82B7-BB93FA5D1B50}" destId="{4EB55A14-CEE8-457A-8F77-A49C320A46B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F0457B-5841-428B-9438-F82EA34D1F2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E7D7534-C23A-42D9-9BCE-5E85D22D30F1}">
      <dgm:prSet/>
      <dgm:spPr/>
      <dgm:t>
        <a:bodyPr/>
        <a:lstStyle/>
        <a:p>
          <a:r>
            <a:rPr lang="en-US" b="1"/>
            <a:t>Outcomes</a:t>
          </a:r>
          <a:r>
            <a:rPr lang="en-US"/>
            <a:t>: Cleaned datasets ready for SQL (e.g., 95% null reduction; all numerics/datetimes).</a:t>
          </a:r>
        </a:p>
      </dgm:t>
    </dgm:pt>
    <dgm:pt modelId="{66920435-346F-4C5E-826B-3B1A180EB9BB}" type="parTrans" cxnId="{66580CFE-6EB4-41AF-B7D8-13B52C509841}">
      <dgm:prSet/>
      <dgm:spPr/>
      <dgm:t>
        <a:bodyPr/>
        <a:lstStyle/>
        <a:p>
          <a:endParaRPr lang="en-US"/>
        </a:p>
      </dgm:t>
    </dgm:pt>
    <dgm:pt modelId="{2835A327-026C-4F5E-870C-9037BE2EFB03}" type="sibTrans" cxnId="{66580CFE-6EB4-41AF-B7D8-13B52C509841}">
      <dgm:prSet/>
      <dgm:spPr/>
      <dgm:t>
        <a:bodyPr/>
        <a:lstStyle/>
        <a:p>
          <a:endParaRPr lang="en-US"/>
        </a:p>
      </dgm:t>
    </dgm:pt>
    <dgm:pt modelId="{55D9ADF6-8A71-48DF-A67B-5CA034E404D2}">
      <dgm:prSet/>
      <dgm:spPr/>
      <dgm:t>
        <a:bodyPr/>
        <a:lstStyle/>
        <a:p>
          <a:r>
            <a:rPr lang="en-US" b="1"/>
            <a:t>Transition</a:t>
          </a:r>
          <a:r>
            <a:rPr lang="en-US"/>
            <a:t>: "With clean tables, we moved to SQL for merging siloed data."</a:t>
          </a:r>
        </a:p>
      </dgm:t>
    </dgm:pt>
    <dgm:pt modelId="{5F9FCF4A-6E07-473A-BED9-0EB5D5BDFEC0}" type="parTrans" cxnId="{DE09681E-4010-48E3-A6EA-2E4CD9CA67CD}">
      <dgm:prSet/>
      <dgm:spPr/>
      <dgm:t>
        <a:bodyPr/>
        <a:lstStyle/>
        <a:p>
          <a:endParaRPr lang="en-US"/>
        </a:p>
      </dgm:t>
    </dgm:pt>
    <dgm:pt modelId="{B93E19A7-AD9B-42BD-AEC8-E47E659466C0}" type="sibTrans" cxnId="{DE09681E-4010-48E3-A6EA-2E4CD9CA67CD}">
      <dgm:prSet/>
      <dgm:spPr/>
      <dgm:t>
        <a:bodyPr/>
        <a:lstStyle/>
        <a:p>
          <a:endParaRPr lang="en-US"/>
        </a:p>
      </dgm:t>
    </dgm:pt>
    <dgm:pt modelId="{98672239-58A4-4089-A3D3-D27954F7A5D6}">
      <dgm:prSet/>
      <dgm:spPr/>
      <dgm:t>
        <a:bodyPr/>
        <a:lstStyle/>
        <a:p>
          <a:r>
            <a:rPr lang="en-US" b="1"/>
            <a:t>Visual</a:t>
          </a:r>
          <a:r>
            <a:rPr lang="en-US"/>
            <a:t>: Checkmark icons for completed tasks.</a:t>
          </a:r>
        </a:p>
      </dgm:t>
    </dgm:pt>
    <dgm:pt modelId="{932B211B-EE89-4D82-8D2D-D1E64585EC7B}" type="parTrans" cxnId="{7E0F694A-5B23-4E79-A9F9-C73CF3200595}">
      <dgm:prSet/>
      <dgm:spPr/>
      <dgm:t>
        <a:bodyPr/>
        <a:lstStyle/>
        <a:p>
          <a:endParaRPr lang="en-US"/>
        </a:p>
      </dgm:t>
    </dgm:pt>
    <dgm:pt modelId="{4D36D8D0-6CE7-4C74-8356-571D3274EBD7}" type="sibTrans" cxnId="{7E0F694A-5B23-4E79-A9F9-C73CF3200595}">
      <dgm:prSet/>
      <dgm:spPr/>
      <dgm:t>
        <a:bodyPr/>
        <a:lstStyle/>
        <a:p>
          <a:endParaRPr lang="en-US"/>
        </a:p>
      </dgm:t>
    </dgm:pt>
    <dgm:pt modelId="{598948A8-E3A6-46CE-8260-789479CAB237}">
      <dgm:prSet/>
      <dgm:spPr/>
      <dgm:t>
        <a:bodyPr/>
        <a:lstStyle/>
        <a:p>
          <a:r>
            <a:rPr lang="en-US" b="1"/>
            <a:t>Talking Points</a:t>
          </a:r>
          <a:r>
            <a:rPr lang="en-US"/>
            <a:t>: "Python cleaning transformed raw chaos into structured data—now, let's join it all in SQL."</a:t>
          </a:r>
        </a:p>
      </dgm:t>
    </dgm:pt>
    <dgm:pt modelId="{9BAC44EC-45E9-4291-99B4-D7FBCFA61ACE}" type="parTrans" cxnId="{FB4ED1C0-57AA-465A-9B9D-69716244F766}">
      <dgm:prSet/>
      <dgm:spPr/>
      <dgm:t>
        <a:bodyPr/>
        <a:lstStyle/>
        <a:p>
          <a:endParaRPr lang="en-US"/>
        </a:p>
      </dgm:t>
    </dgm:pt>
    <dgm:pt modelId="{09EA9879-9660-48C0-BB13-49E2A379A877}" type="sibTrans" cxnId="{FB4ED1C0-57AA-465A-9B9D-69716244F766}">
      <dgm:prSet/>
      <dgm:spPr/>
      <dgm:t>
        <a:bodyPr/>
        <a:lstStyle/>
        <a:p>
          <a:endParaRPr lang="en-US"/>
        </a:p>
      </dgm:t>
    </dgm:pt>
    <dgm:pt modelId="{4EDC5561-AD3F-451E-8FED-D841CECF0CA2}" type="pres">
      <dgm:prSet presAssocID="{26F0457B-5841-428B-9438-F82EA34D1F2E}" presName="root" presStyleCnt="0">
        <dgm:presLayoutVars>
          <dgm:dir/>
          <dgm:resizeHandles val="exact"/>
        </dgm:presLayoutVars>
      </dgm:prSet>
      <dgm:spPr/>
    </dgm:pt>
    <dgm:pt modelId="{591CF2E9-240C-4FEA-B9D9-284E3F23DB02}" type="pres">
      <dgm:prSet presAssocID="{9E7D7534-C23A-42D9-9BCE-5E85D22D30F1}" presName="compNode" presStyleCnt="0"/>
      <dgm:spPr/>
    </dgm:pt>
    <dgm:pt modelId="{A7A62A66-BAF3-4C18-9B6C-C06A83FB15FB}" type="pres">
      <dgm:prSet presAssocID="{9E7D7534-C23A-42D9-9BCE-5E85D22D30F1}" presName="bgRect" presStyleLbl="bgShp" presStyleIdx="0" presStyleCnt="4"/>
      <dgm:spPr/>
    </dgm:pt>
    <dgm:pt modelId="{8059FF8A-F764-4AB5-9416-1F5F20F2DA54}" type="pres">
      <dgm:prSet presAssocID="{9E7D7534-C23A-42D9-9BCE-5E85D22D30F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A53B706-9FC0-4E09-A0E7-D554ED84C39B}" type="pres">
      <dgm:prSet presAssocID="{9E7D7534-C23A-42D9-9BCE-5E85D22D30F1}" presName="spaceRect" presStyleCnt="0"/>
      <dgm:spPr/>
    </dgm:pt>
    <dgm:pt modelId="{167F87A1-C76E-4352-AD74-FF75E3A9820E}" type="pres">
      <dgm:prSet presAssocID="{9E7D7534-C23A-42D9-9BCE-5E85D22D30F1}" presName="parTx" presStyleLbl="revTx" presStyleIdx="0" presStyleCnt="4">
        <dgm:presLayoutVars>
          <dgm:chMax val="0"/>
          <dgm:chPref val="0"/>
        </dgm:presLayoutVars>
      </dgm:prSet>
      <dgm:spPr/>
    </dgm:pt>
    <dgm:pt modelId="{230D6C9B-14C0-4540-964D-17DB3AF8047E}" type="pres">
      <dgm:prSet presAssocID="{2835A327-026C-4F5E-870C-9037BE2EFB03}" presName="sibTrans" presStyleCnt="0"/>
      <dgm:spPr/>
    </dgm:pt>
    <dgm:pt modelId="{A9658925-7B33-4D7A-82E1-F13FBC5310F8}" type="pres">
      <dgm:prSet presAssocID="{55D9ADF6-8A71-48DF-A67B-5CA034E404D2}" presName="compNode" presStyleCnt="0"/>
      <dgm:spPr/>
    </dgm:pt>
    <dgm:pt modelId="{F606C049-2115-4DC3-9707-D1098A280D3F}" type="pres">
      <dgm:prSet presAssocID="{55D9ADF6-8A71-48DF-A67B-5CA034E404D2}" presName="bgRect" presStyleLbl="bgShp" presStyleIdx="1" presStyleCnt="4"/>
      <dgm:spPr/>
    </dgm:pt>
    <dgm:pt modelId="{C98B050E-7789-4901-9347-E38CF5C5CB3E}" type="pres">
      <dgm:prSet presAssocID="{55D9ADF6-8A71-48DF-A67B-5CA034E404D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4D00F5CF-5119-417F-AC4A-42652D02314B}" type="pres">
      <dgm:prSet presAssocID="{55D9ADF6-8A71-48DF-A67B-5CA034E404D2}" presName="spaceRect" presStyleCnt="0"/>
      <dgm:spPr/>
    </dgm:pt>
    <dgm:pt modelId="{97D4FB8E-C30F-44CF-BBCC-7F8527AF76AD}" type="pres">
      <dgm:prSet presAssocID="{55D9ADF6-8A71-48DF-A67B-5CA034E404D2}" presName="parTx" presStyleLbl="revTx" presStyleIdx="1" presStyleCnt="4">
        <dgm:presLayoutVars>
          <dgm:chMax val="0"/>
          <dgm:chPref val="0"/>
        </dgm:presLayoutVars>
      </dgm:prSet>
      <dgm:spPr/>
    </dgm:pt>
    <dgm:pt modelId="{42E96B67-562D-4052-97F3-982AF78E60C1}" type="pres">
      <dgm:prSet presAssocID="{B93E19A7-AD9B-42BD-AEC8-E47E659466C0}" presName="sibTrans" presStyleCnt="0"/>
      <dgm:spPr/>
    </dgm:pt>
    <dgm:pt modelId="{05241DFB-5BDA-47CC-B428-7A798F2C7486}" type="pres">
      <dgm:prSet presAssocID="{98672239-58A4-4089-A3D3-D27954F7A5D6}" presName="compNode" presStyleCnt="0"/>
      <dgm:spPr/>
    </dgm:pt>
    <dgm:pt modelId="{1DF88C8D-9F21-4E42-8D28-3F55BCE33054}" type="pres">
      <dgm:prSet presAssocID="{98672239-58A4-4089-A3D3-D27954F7A5D6}" presName="bgRect" presStyleLbl="bgShp" presStyleIdx="2" presStyleCnt="4"/>
      <dgm:spPr/>
    </dgm:pt>
    <dgm:pt modelId="{0C4AE726-E49B-4CFF-A617-2AD31FA55617}" type="pres">
      <dgm:prSet presAssocID="{98672239-58A4-4089-A3D3-D27954F7A5D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6F2B4F05-6DC2-4573-BEB3-58DB55404D27}" type="pres">
      <dgm:prSet presAssocID="{98672239-58A4-4089-A3D3-D27954F7A5D6}" presName="spaceRect" presStyleCnt="0"/>
      <dgm:spPr/>
    </dgm:pt>
    <dgm:pt modelId="{FE0A4DC1-4D0F-4271-9664-B0ADC8FDC005}" type="pres">
      <dgm:prSet presAssocID="{98672239-58A4-4089-A3D3-D27954F7A5D6}" presName="parTx" presStyleLbl="revTx" presStyleIdx="2" presStyleCnt="4">
        <dgm:presLayoutVars>
          <dgm:chMax val="0"/>
          <dgm:chPref val="0"/>
        </dgm:presLayoutVars>
      </dgm:prSet>
      <dgm:spPr/>
    </dgm:pt>
    <dgm:pt modelId="{0A4C7EFD-E961-400A-B9E7-7A7626E23628}" type="pres">
      <dgm:prSet presAssocID="{4D36D8D0-6CE7-4C74-8356-571D3274EBD7}" presName="sibTrans" presStyleCnt="0"/>
      <dgm:spPr/>
    </dgm:pt>
    <dgm:pt modelId="{2EC33279-823E-4BFD-9278-71578408DE71}" type="pres">
      <dgm:prSet presAssocID="{598948A8-E3A6-46CE-8260-789479CAB237}" presName="compNode" presStyleCnt="0"/>
      <dgm:spPr/>
    </dgm:pt>
    <dgm:pt modelId="{96424700-B42C-42F0-B526-EE44BB156C72}" type="pres">
      <dgm:prSet presAssocID="{598948A8-E3A6-46CE-8260-789479CAB237}" presName="bgRect" presStyleLbl="bgShp" presStyleIdx="3" presStyleCnt="4"/>
      <dgm:spPr/>
    </dgm:pt>
    <dgm:pt modelId="{4A74B111-EF21-4DF2-B706-2B5F82832491}" type="pres">
      <dgm:prSet presAssocID="{598948A8-E3A6-46CE-8260-789479CAB23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D6FD443D-A32B-47EE-A4A3-45F735B12AEF}" type="pres">
      <dgm:prSet presAssocID="{598948A8-E3A6-46CE-8260-789479CAB237}" presName="spaceRect" presStyleCnt="0"/>
      <dgm:spPr/>
    </dgm:pt>
    <dgm:pt modelId="{7092FF2A-6C13-4034-A174-3264B0051D39}" type="pres">
      <dgm:prSet presAssocID="{598948A8-E3A6-46CE-8260-789479CAB23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8865F09-8CBA-481B-ACF1-9C1B28CA0594}" type="presOf" srcId="{598948A8-E3A6-46CE-8260-789479CAB237}" destId="{7092FF2A-6C13-4034-A174-3264B0051D39}" srcOrd="0" destOrd="0" presId="urn:microsoft.com/office/officeart/2018/2/layout/IconVerticalSolidList"/>
    <dgm:cxn modelId="{DE09681E-4010-48E3-A6EA-2E4CD9CA67CD}" srcId="{26F0457B-5841-428B-9438-F82EA34D1F2E}" destId="{55D9ADF6-8A71-48DF-A67B-5CA034E404D2}" srcOrd="1" destOrd="0" parTransId="{5F9FCF4A-6E07-473A-BED9-0EB5D5BDFEC0}" sibTransId="{B93E19A7-AD9B-42BD-AEC8-E47E659466C0}"/>
    <dgm:cxn modelId="{7E0F694A-5B23-4E79-A9F9-C73CF3200595}" srcId="{26F0457B-5841-428B-9438-F82EA34D1F2E}" destId="{98672239-58A4-4089-A3D3-D27954F7A5D6}" srcOrd="2" destOrd="0" parTransId="{932B211B-EE89-4D82-8D2D-D1E64585EC7B}" sibTransId="{4D36D8D0-6CE7-4C74-8356-571D3274EBD7}"/>
    <dgm:cxn modelId="{B23AAA6A-054A-476D-9506-6661FE6CE2B6}" type="presOf" srcId="{55D9ADF6-8A71-48DF-A67B-5CA034E404D2}" destId="{97D4FB8E-C30F-44CF-BBCC-7F8527AF76AD}" srcOrd="0" destOrd="0" presId="urn:microsoft.com/office/officeart/2018/2/layout/IconVerticalSolidList"/>
    <dgm:cxn modelId="{C50D8CB7-D7D4-405F-87C8-CEA9E38EDD92}" type="presOf" srcId="{26F0457B-5841-428B-9438-F82EA34D1F2E}" destId="{4EDC5561-AD3F-451E-8FED-D841CECF0CA2}" srcOrd="0" destOrd="0" presId="urn:microsoft.com/office/officeart/2018/2/layout/IconVerticalSolidList"/>
    <dgm:cxn modelId="{13EE2CBC-7C4B-4469-9340-7EF872A7791C}" type="presOf" srcId="{98672239-58A4-4089-A3D3-D27954F7A5D6}" destId="{FE0A4DC1-4D0F-4271-9664-B0ADC8FDC005}" srcOrd="0" destOrd="0" presId="urn:microsoft.com/office/officeart/2018/2/layout/IconVerticalSolidList"/>
    <dgm:cxn modelId="{FB4ED1C0-57AA-465A-9B9D-69716244F766}" srcId="{26F0457B-5841-428B-9438-F82EA34D1F2E}" destId="{598948A8-E3A6-46CE-8260-789479CAB237}" srcOrd="3" destOrd="0" parTransId="{9BAC44EC-45E9-4291-99B4-D7FBCFA61ACE}" sibTransId="{09EA9879-9660-48C0-BB13-49E2A379A877}"/>
    <dgm:cxn modelId="{CFA730E5-1743-49E1-9B89-80FFE53477E7}" type="presOf" srcId="{9E7D7534-C23A-42D9-9BCE-5E85D22D30F1}" destId="{167F87A1-C76E-4352-AD74-FF75E3A9820E}" srcOrd="0" destOrd="0" presId="urn:microsoft.com/office/officeart/2018/2/layout/IconVerticalSolidList"/>
    <dgm:cxn modelId="{66580CFE-6EB4-41AF-B7D8-13B52C509841}" srcId="{26F0457B-5841-428B-9438-F82EA34D1F2E}" destId="{9E7D7534-C23A-42D9-9BCE-5E85D22D30F1}" srcOrd="0" destOrd="0" parTransId="{66920435-346F-4C5E-826B-3B1A180EB9BB}" sibTransId="{2835A327-026C-4F5E-870C-9037BE2EFB03}"/>
    <dgm:cxn modelId="{4132F5F8-A5FE-406C-903E-4B8DDABAED20}" type="presParOf" srcId="{4EDC5561-AD3F-451E-8FED-D841CECF0CA2}" destId="{591CF2E9-240C-4FEA-B9D9-284E3F23DB02}" srcOrd="0" destOrd="0" presId="urn:microsoft.com/office/officeart/2018/2/layout/IconVerticalSolidList"/>
    <dgm:cxn modelId="{CA9BF3E2-1692-432D-AA30-E5D581087551}" type="presParOf" srcId="{591CF2E9-240C-4FEA-B9D9-284E3F23DB02}" destId="{A7A62A66-BAF3-4C18-9B6C-C06A83FB15FB}" srcOrd="0" destOrd="0" presId="urn:microsoft.com/office/officeart/2018/2/layout/IconVerticalSolidList"/>
    <dgm:cxn modelId="{90A1F95D-5A46-4B4E-A669-C1D8A068039A}" type="presParOf" srcId="{591CF2E9-240C-4FEA-B9D9-284E3F23DB02}" destId="{8059FF8A-F764-4AB5-9416-1F5F20F2DA54}" srcOrd="1" destOrd="0" presId="urn:microsoft.com/office/officeart/2018/2/layout/IconVerticalSolidList"/>
    <dgm:cxn modelId="{DDACD3DE-BC77-4758-B992-2C183C3A0D53}" type="presParOf" srcId="{591CF2E9-240C-4FEA-B9D9-284E3F23DB02}" destId="{7A53B706-9FC0-4E09-A0E7-D554ED84C39B}" srcOrd="2" destOrd="0" presId="urn:microsoft.com/office/officeart/2018/2/layout/IconVerticalSolidList"/>
    <dgm:cxn modelId="{6D32959B-891D-411B-8BD4-4838BB0C558B}" type="presParOf" srcId="{591CF2E9-240C-4FEA-B9D9-284E3F23DB02}" destId="{167F87A1-C76E-4352-AD74-FF75E3A9820E}" srcOrd="3" destOrd="0" presId="urn:microsoft.com/office/officeart/2018/2/layout/IconVerticalSolidList"/>
    <dgm:cxn modelId="{0A035FE4-692F-4428-B60A-D67B983B735E}" type="presParOf" srcId="{4EDC5561-AD3F-451E-8FED-D841CECF0CA2}" destId="{230D6C9B-14C0-4540-964D-17DB3AF8047E}" srcOrd="1" destOrd="0" presId="urn:microsoft.com/office/officeart/2018/2/layout/IconVerticalSolidList"/>
    <dgm:cxn modelId="{EEE4A79A-CAB8-4537-A8ED-568EC7BB16CA}" type="presParOf" srcId="{4EDC5561-AD3F-451E-8FED-D841CECF0CA2}" destId="{A9658925-7B33-4D7A-82E1-F13FBC5310F8}" srcOrd="2" destOrd="0" presId="urn:microsoft.com/office/officeart/2018/2/layout/IconVerticalSolidList"/>
    <dgm:cxn modelId="{AC476B27-7E46-458F-A2B9-AC7AC3279499}" type="presParOf" srcId="{A9658925-7B33-4D7A-82E1-F13FBC5310F8}" destId="{F606C049-2115-4DC3-9707-D1098A280D3F}" srcOrd="0" destOrd="0" presId="urn:microsoft.com/office/officeart/2018/2/layout/IconVerticalSolidList"/>
    <dgm:cxn modelId="{55CE4961-B774-4B84-BCDD-7358B9221EAF}" type="presParOf" srcId="{A9658925-7B33-4D7A-82E1-F13FBC5310F8}" destId="{C98B050E-7789-4901-9347-E38CF5C5CB3E}" srcOrd="1" destOrd="0" presId="urn:microsoft.com/office/officeart/2018/2/layout/IconVerticalSolidList"/>
    <dgm:cxn modelId="{26F10B6A-48A4-46E1-9EE0-FBD478470DE0}" type="presParOf" srcId="{A9658925-7B33-4D7A-82E1-F13FBC5310F8}" destId="{4D00F5CF-5119-417F-AC4A-42652D02314B}" srcOrd="2" destOrd="0" presId="urn:microsoft.com/office/officeart/2018/2/layout/IconVerticalSolidList"/>
    <dgm:cxn modelId="{070C5411-6185-4ED0-A3CA-04D71CABFF56}" type="presParOf" srcId="{A9658925-7B33-4D7A-82E1-F13FBC5310F8}" destId="{97D4FB8E-C30F-44CF-BBCC-7F8527AF76AD}" srcOrd="3" destOrd="0" presId="urn:microsoft.com/office/officeart/2018/2/layout/IconVerticalSolidList"/>
    <dgm:cxn modelId="{E12D2789-29D6-4202-9650-566D869C0722}" type="presParOf" srcId="{4EDC5561-AD3F-451E-8FED-D841CECF0CA2}" destId="{42E96B67-562D-4052-97F3-982AF78E60C1}" srcOrd="3" destOrd="0" presId="urn:microsoft.com/office/officeart/2018/2/layout/IconVerticalSolidList"/>
    <dgm:cxn modelId="{BA17BDFD-8EA5-4548-BAF2-A656879B34AA}" type="presParOf" srcId="{4EDC5561-AD3F-451E-8FED-D841CECF0CA2}" destId="{05241DFB-5BDA-47CC-B428-7A798F2C7486}" srcOrd="4" destOrd="0" presId="urn:microsoft.com/office/officeart/2018/2/layout/IconVerticalSolidList"/>
    <dgm:cxn modelId="{8B57FB5E-D0E2-466C-AC86-F7E73A3796ED}" type="presParOf" srcId="{05241DFB-5BDA-47CC-B428-7A798F2C7486}" destId="{1DF88C8D-9F21-4E42-8D28-3F55BCE33054}" srcOrd="0" destOrd="0" presId="urn:microsoft.com/office/officeart/2018/2/layout/IconVerticalSolidList"/>
    <dgm:cxn modelId="{97A9E272-E42D-49B4-AA6C-10ABB4F75AB1}" type="presParOf" srcId="{05241DFB-5BDA-47CC-B428-7A798F2C7486}" destId="{0C4AE726-E49B-4CFF-A617-2AD31FA55617}" srcOrd="1" destOrd="0" presId="urn:microsoft.com/office/officeart/2018/2/layout/IconVerticalSolidList"/>
    <dgm:cxn modelId="{114F256A-9F60-45E2-9E4F-5DF7AD6703D3}" type="presParOf" srcId="{05241DFB-5BDA-47CC-B428-7A798F2C7486}" destId="{6F2B4F05-6DC2-4573-BEB3-58DB55404D27}" srcOrd="2" destOrd="0" presId="urn:microsoft.com/office/officeart/2018/2/layout/IconVerticalSolidList"/>
    <dgm:cxn modelId="{F6E6689D-0925-4497-8524-00FA25FBC822}" type="presParOf" srcId="{05241DFB-5BDA-47CC-B428-7A798F2C7486}" destId="{FE0A4DC1-4D0F-4271-9664-B0ADC8FDC005}" srcOrd="3" destOrd="0" presId="urn:microsoft.com/office/officeart/2018/2/layout/IconVerticalSolidList"/>
    <dgm:cxn modelId="{5D706A79-A456-47A4-8B93-24FBF0EC890D}" type="presParOf" srcId="{4EDC5561-AD3F-451E-8FED-D841CECF0CA2}" destId="{0A4C7EFD-E961-400A-B9E7-7A7626E23628}" srcOrd="5" destOrd="0" presId="urn:microsoft.com/office/officeart/2018/2/layout/IconVerticalSolidList"/>
    <dgm:cxn modelId="{6EFD2C41-AC0E-4D1A-B0DA-92E38C887EB6}" type="presParOf" srcId="{4EDC5561-AD3F-451E-8FED-D841CECF0CA2}" destId="{2EC33279-823E-4BFD-9278-71578408DE71}" srcOrd="6" destOrd="0" presId="urn:microsoft.com/office/officeart/2018/2/layout/IconVerticalSolidList"/>
    <dgm:cxn modelId="{1807B761-9D62-40BF-9A78-CA457DAAC6FA}" type="presParOf" srcId="{2EC33279-823E-4BFD-9278-71578408DE71}" destId="{96424700-B42C-42F0-B526-EE44BB156C72}" srcOrd="0" destOrd="0" presId="urn:microsoft.com/office/officeart/2018/2/layout/IconVerticalSolidList"/>
    <dgm:cxn modelId="{3852D686-403B-48E5-ACF2-D0FD30806BBF}" type="presParOf" srcId="{2EC33279-823E-4BFD-9278-71578408DE71}" destId="{4A74B111-EF21-4DF2-B706-2B5F82832491}" srcOrd="1" destOrd="0" presId="urn:microsoft.com/office/officeart/2018/2/layout/IconVerticalSolidList"/>
    <dgm:cxn modelId="{4F9CCFF9-E1F8-41BF-8ADF-D4A860E6693F}" type="presParOf" srcId="{2EC33279-823E-4BFD-9278-71578408DE71}" destId="{D6FD443D-A32B-47EE-A4A3-45F735B12AEF}" srcOrd="2" destOrd="0" presId="urn:microsoft.com/office/officeart/2018/2/layout/IconVerticalSolidList"/>
    <dgm:cxn modelId="{53F71AFD-6B21-4E80-8862-3F5B810291B4}" type="presParOf" srcId="{2EC33279-823E-4BFD-9278-71578408DE71}" destId="{7092FF2A-6C13-4034-A174-3264B0051D3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23C4BE-EF92-4A7C-A0CA-E463ABC107C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92A10D-93BC-49D4-B26D-6600A4784A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What I Did</a:t>
          </a:r>
          <a:r>
            <a:rPr lang="en-US"/>
            <a:t>: Created a unified view by joining credit cards (</a:t>
          </a:r>
          <a:r>
            <a:rPr lang="en-US" b="1"/>
            <a:t>Cards_cleaning</a:t>
          </a:r>
          <a:r>
            <a:rPr lang="en-US"/>
            <a:t>), users (</a:t>
          </a:r>
          <a:r>
            <a:rPr lang="en-US" b="1"/>
            <a:t>User _cleaned</a:t>
          </a:r>
          <a:r>
            <a:rPr lang="en-US"/>
            <a:t>), and transactions (</a:t>
          </a:r>
          <a:r>
            <a:rPr lang="en-US" b="1"/>
            <a:t>transactions_data</a:t>
          </a:r>
          <a:r>
            <a:rPr lang="en-US"/>
            <a:t>) on keys like </a:t>
          </a:r>
          <a:r>
            <a:rPr lang="en-US" b="1"/>
            <a:t>client_id</a:t>
          </a:r>
          <a:r>
            <a:rPr lang="en-US"/>
            <a:t> and </a:t>
          </a:r>
          <a:r>
            <a:rPr lang="en-US" b="1"/>
            <a:t>card_id</a:t>
          </a:r>
          <a:r>
            <a:rPr lang="en-US"/>
            <a:t>.</a:t>
          </a:r>
        </a:p>
      </dgm:t>
    </dgm:pt>
    <dgm:pt modelId="{6A5FEDF7-CB96-43FA-801A-672034D02375}" type="parTrans" cxnId="{BFC746B4-A6B0-4564-BC30-7F64570A45AB}">
      <dgm:prSet/>
      <dgm:spPr/>
      <dgm:t>
        <a:bodyPr/>
        <a:lstStyle/>
        <a:p>
          <a:endParaRPr lang="en-US"/>
        </a:p>
      </dgm:t>
    </dgm:pt>
    <dgm:pt modelId="{4D992413-E222-44F8-B73E-8410C9C4FA2C}" type="sibTrans" cxnId="{BFC746B4-A6B0-4564-BC30-7F64570A45AB}">
      <dgm:prSet/>
      <dgm:spPr/>
      <dgm:t>
        <a:bodyPr/>
        <a:lstStyle/>
        <a:p>
          <a:endParaRPr lang="en-US"/>
        </a:p>
      </dgm:t>
    </dgm:pt>
    <dgm:pt modelId="{C2861DCD-C179-4AC8-8D68-81AD82D3EA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Why?</a:t>
          </a:r>
          <a:r>
            <a:rPr lang="en-US"/>
            <a:t>: Data was in separate tables; joins enabled holistic analysis (e.g., user income + transaction fraud).</a:t>
          </a:r>
        </a:p>
      </dgm:t>
    </dgm:pt>
    <dgm:pt modelId="{31BCE503-41AC-4904-AAEC-BEEF2A67B708}" type="parTrans" cxnId="{D733FECE-9E47-4E72-83E1-7F316CEE1E4B}">
      <dgm:prSet/>
      <dgm:spPr/>
      <dgm:t>
        <a:bodyPr/>
        <a:lstStyle/>
        <a:p>
          <a:endParaRPr lang="en-US"/>
        </a:p>
      </dgm:t>
    </dgm:pt>
    <dgm:pt modelId="{D4DF6990-55B7-4AAA-8481-697285E6CF67}" type="sibTrans" cxnId="{D733FECE-9E47-4E72-83E1-7F316CEE1E4B}">
      <dgm:prSet/>
      <dgm:spPr/>
      <dgm:t>
        <a:bodyPr/>
        <a:lstStyle/>
        <a:p>
          <a:endParaRPr lang="en-US"/>
        </a:p>
      </dgm:t>
    </dgm:pt>
    <dgm:pt modelId="{172BFFBD-1992-4B89-8720-2FB7C5B968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How (High-Level)</a:t>
          </a:r>
          <a:r>
            <a:rPr lang="en-US"/>
            <a:t>: Used SQL Server to define tables, then INNER JOIN for matching records. Queried via Python (PyODBC) for analysis.</a:t>
          </a:r>
        </a:p>
      </dgm:t>
    </dgm:pt>
    <dgm:pt modelId="{CF8B53F3-C376-4F7E-96D1-F8A774BBD409}" type="parTrans" cxnId="{61CEC510-3EA6-4979-B226-626A9E2375F6}">
      <dgm:prSet/>
      <dgm:spPr/>
      <dgm:t>
        <a:bodyPr/>
        <a:lstStyle/>
        <a:p>
          <a:endParaRPr lang="en-US"/>
        </a:p>
      </dgm:t>
    </dgm:pt>
    <dgm:pt modelId="{EC860EFA-76D4-448F-A1FC-3699779AA69F}" type="sibTrans" cxnId="{61CEC510-3EA6-4979-B226-626A9E2375F6}">
      <dgm:prSet/>
      <dgm:spPr/>
      <dgm:t>
        <a:bodyPr/>
        <a:lstStyle/>
        <a:p>
          <a:endParaRPr lang="en-US"/>
        </a:p>
      </dgm:t>
    </dgm:pt>
    <dgm:pt modelId="{D5A29D5B-E2A7-4476-AAAE-A1E142280C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Visual</a:t>
          </a:r>
          <a:r>
            <a:rPr lang="en-US"/>
            <a:t>: ER Diagram (Cards ← Users; Transactions ← Cards).</a:t>
          </a:r>
        </a:p>
      </dgm:t>
    </dgm:pt>
    <dgm:pt modelId="{99890E8F-B855-4B97-AB9D-B1ED13789716}" type="parTrans" cxnId="{989D3BDE-82FE-4A04-9B4F-ED60BB9C9D57}">
      <dgm:prSet/>
      <dgm:spPr/>
      <dgm:t>
        <a:bodyPr/>
        <a:lstStyle/>
        <a:p>
          <a:endParaRPr lang="en-US"/>
        </a:p>
      </dgm:t>
    </dgm:pt>
    <dgm:pt modelId="{06624851-7BC4-4B30-8CCB-F41A8956843C}" type="sibTrans" cxnId="{989D3BDE-82FE-4A04-9B4F-ED60BB9C9D57}">
      <dgm:prSet/>
      <dgm:spPr/>
      <dgm:t>
        <a:bodyPr/>
        <a:lstStyle/>
        <a:p>
          <a:endParaRPr lang="en-US"/>
        </a:p>
      </dgm:t>
    </dgm:pt>
    <dgm:pt modelId="{80E47810-1A60-43B8-AE6E-146E7611C4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Talking Points</a:t>
          </a:r>
          <a:r>
            <a:rPr lang="en-US"/>
            <a:t>: "SQL handles large-scale joins better than Python—reduced memory use and ensured referential integrity."</a:t>
          </a:r>
        </a:p>
      </dgm:t>
    </dgm:pt>
    <dgm:pt modelId="{1ECD75AE-E090-4D9D-A3D6-D9A32CAE17D3}" type="parTrans" cxnId="{2FD5D9DB-B62D-40E2-BB8F-18BA6A22C8F1}">
      <dgm:prSet/>
      <dgm:spPr/>
      <dgm:t>
        <a:bodyPr/>
        <a:lstStyle/>
        <a:p>
          <a:endParaRPr lang="en-US"/>
        </a:p>
      </dgm:t>
    </dgm:pt>
    <dgm:pt modelId="{C74B7402-4409-4510-B415-0331E8275F51}" type="sibTrans" cxnId="{2FD5D9DB-B62D-40E2-BB8F-18BA6A22C8F1}">
      <dgm:prSet/>
      <dgm:spPr/>
      <dgm:t>
        <a:bodyPr/>
        <a:lstStyle/>
        <a:p>
          <a:endParaRPr lang="en-US"/>
        </a:p>
      </dgm:t>
    </dgm:pt>
    <dgm:pt modelId="{2A475785-5D07-4AC3-91B1-9CC8E382D9AE}" type="pres">
      <dgm:prSet presAssocID="{3423C4BE-EF92-4A7C-A0CA-E463ABC107CE}" presName="root" presStyleCnt="0">
        <dgm:presLayoutVars>
          <dgm:dir/>
          <dgm:resizeHandles val="exact"/>
        </dgm:presLayoutVars>
      </dgm:prSet>
      <dgm:spPr/>
    </dgm:pt>
    <dgm:pt modelId="{287B5F44-8EB5-4573-9B2D-E625A14BCD07}" type="pres">
      <dgm:prSet presAssocID="{E692A10D-93BC-49D4-B26D-6600A4784A92}" presName="compNode" presStyleCnt="0"/>
      <dgm:spPr/>
    </dgm:pt>
    <dgm:pt modelId="{E5B93867-411A-480E-B1B0-C11F79702817}" type="pres">
      <dgm:prSet presAssocID="{E692A10D-93BC-49D4-B26D-6600A4784A92}" presName="bgRect" presStyleLbl="bgShp" presStyleIdx="0" presStyleCnt="5"/>
      <dgm:spPr/>
    </dgm:pt>
    <dgm:pt modelId="{8908C9F5-3841-4EB0-9769-CA2F2A9D7E92}" type="pres">
      <dgm:prSet presAssocID="{E692A10D-93BC-49D4-B26D-6600A4784A9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B3660D53-3022-4F1E-95FB-10C2CF3FAD67}" type="pres">
      <dgm:prSet presAssocID="{E692A10D-93BC-49D4-B26D-6600A4784A92}" presName="spaceRect" presStyleCnt="0"/>
      <dgm:spPr/>
    </dgm:pt>
    <dgm:pt modelId="{31D5168D-7238-43A3-A85E-F9FE62596783}" type="pres">
      <dgm:prSet presAssocID="{E692A10D-93BC-49D4-B26D-6600A4784A92}" presName="parTx" presStyleLbl="revTx" presStyleIdx="0" presStyleCnt="5">
        <dgm:presLayoutVars>
          <dgm:chMax val="0"/>
          <dgm:chPref val="0"/>
        </dgm:presLayoutVars>
      </dgm:prSet>
      <dgm:spPr/>
    </dgm:pt>
    <dgm:pt modelId="{8CDF89AE-5C22-42F8-AB0C-A34E42D40667}" type="pres">
      <dgm:prSet presAssocID="{4D992413-E222-44F8-B73E-8410C9C4FA2C}" presName="sibTrans" presStyleCnt="0"/>
      <dgm:spPr/>
    </dgm:pt>
    <dgm:pt modelId="{565FB632-2805-4CE6-BB1E-ECE66F16C741}" type="pres">
      <dgm:prSet presAssocID="{C2861DCD-C179-4AC8-8D68-81AD82D3EAA7}" presName="compNode" presStyleCnt="0"/>
      <dgm:spPr/>
    </dgm:pt>
    <dgm:pt modelId="{DCCF8ED1-7205-4FCF-BD59-2277234D70CB}" type="pres">
      <dgm:prSet presAssocID="{C2861DCD-C179-4AC8-8D68-81AD82D3EAA7}" presName="bgRect" presStyleLbl="bgShp" presStyleIdx="1" presStyleCnt="5"/>
      <dgm:spPr/>
    </dgm:pt>
    <dgm:pt modelId="{0BE3DBA8-C77E-488E-BBA0-423CABE4D7B6}" type="pres">
      <dgm:prSet presAssocID="{C2861DCD-C179-4AC8-8D68-81AD82D3EAA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llet"/>
        </a:ext>
      </dgm:extLst>
    </dgm:pt>
    <dgm:pt modelId="{F0BC1C1D-7B34-4CD8-9E33-3371485864FE}" type="pres">
      <dgm:prSet presAssocID="{C2861DCD-C179-4AC8-8D68-81AD82D3EAA7}" presName="spaceRect" presStyleCnt="0"/>
      <dgm:spPr/>
    </dgm:pt>
    <dgm:pt modelId="{E0AAF77A-B3FF-4770-9D84-F0EBA3DF962C}" type="pres">
      <dgm:prSet presAssocID="{C2861DCD-C179-4AC8-8D68-81AD82D3EAA7}" presName="parTx" presStyleLbl="revTx" presStyleIdx="1" presStyleCnt="5">
        <dgm:presLayoutVars>
          <dgm:chMax val="0"/>
          <dgm:chPref val="0"/>
        </dgm:presLayoutVars>
      </dgm:prSet>
      <dgm:spPr/>
    </dgm:pt>
    <dgm:pt modelId="{757ED8E8-083D-42DB-B84C-6256C7878A57}" type="pres">
      <dgm:prSet presAssocID="{D4DF6990-55B7-4AAA-8481-697285E6CF67}" presName="sibTrans" presStyleCnt="0"/>
      <dgm:spPr/>
    </dgm:pt>
    <dgm:pt modelId="{A8701847-1C71-4C9B-BD2F-CDFC65E33041}" type="pres">
      <dgm:prSet presAssocID="{172BFFBD-1992-4B89-8720-2FB7C5B9685F}" presName="compNode" presStyleCnt="0"/>
      <dgm:spPr/>
    </dgm:pt>
    <dgm:pt modelId="{FA64986D-BC82-4260-9F9D-178CEB4B7E14}" type="pres">
      <dgm:prSet presAssocID="{172BFFBD-1992-4B89-8720-2FB7C5B9685F}" presName="bgRect" presStyleLbl="bgShp" presStyleIdx="2" presStyleCnt="5"/>
      <dgm:spPr/>
    </dgm:pt>
    <dgm:pt modelId="{DEC54ABE-772E-47FD-85EC-A996909F5C7B}" type="pres">
      <dgm:prSet presAssocID="{172BFFBD-1992-4B89-8720-2FB7C5B9685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07B407B-AE77-4FFE-AB18-734ECCAE1B90}" type="pres">
      <dgm:prSet presAssocID="{172BFFBD-1992-4B89-8720-2FB7C5B9685F}" presName="spaceRect" presStyleCnt="0"/>
      <dgm:spPr/>
    </dgm:pt>
    <dgm:pt modelId="{A763BAB6-FECE-477F-BD93-5E485E9FEB5B}" type="pres">
      <dgm:prSet presAssocID="{172BFFBD-1992-4B89-8720-2FB7C5B9685F}" presName="parTx" presStyleLbl="revTx" presStyleIdx="2" presStyleCnt="5">
        <dgm:presLayoutVars>
          <dgm:chMax val="0"/>
          <dgm:chPref val="0"/>
        </dgm:presLayoutVars>
      </dgm:prSet>
      <dgm:spPr/>
    </dgm:pt>
    <dgm:pt modelId="{3F79FFCF-39A5-4670-B451-A8388B872130}" type="pres">
      <dgm:prSet presAssocID="{EC860EFA-76D4-448F-A1FC-3699779AA69F}" presName="sibTrans" presStyleCnt="0"/>
      <dgm:spPr/>
    </dgm:pt>
    <dgm:pt modelId="{A55216FE-6A83-470B-8879-D8223399E320}" type="pres">
      <dgm:prSet presAssocID="{D5A29D5B-E2A7-4476-AAAE-A1E142280C4E}" presName="compNode" presStyleCnt="0"/>
      <dgm:spPr/>
    </dgm:pt>
    <dgm:pt modelId="{D513AE3B-E164-4D1C-9F26-BE9AE1176B93}" type="pres">
      <dgm:prSet presAssocID="{D5A29D5B-E2A7-4476-AAAE-A1E142280C4E}" presName="bgRect" presStyleLbl="bgShp" presStyleIdx="3" presStyleCnt="5"/>
      <dgm:spPr/>
    </dgm:pt>
    <dgm:pt modelId="{9B7582A7-197F-46B0-9E96-F4261CD2ED86}" type="pres">
      <dgm:prSet presAssocID="{D5A29D5B-E2A7-4476-AAAE-A1E142280C4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B1C69916-ECE8-42C9-98AC-9734D1F8C72C}" type="pres">
      <dgm:prSet presAssocID="{D5A29D5B-E2A7-4476-AAAE-A1E142280C4E}" presName="spaceRect" presStyleCnt="0"/>
      <dgm:spPr/>
    </dgm:pt>
    <dgm:pt modelId="{AE95F922-F363-45C1-8716-175478C18047}" type="pres">
      <dgm:prSet presAssocID="{D5A29D5B-E2A7-4476-AAAE-A1E142280C4E}" presName="parTx" presStyleLbl="revTx" presStyleIdx="3" presStyleCnt="5">
        <dgm:presLayoutVars>
          <dgm:chMax val="0"/>
          <dgm:chPref val="0"/>
        </dgm:presLayoutVars>
      </dgm:prSet>
      <dgm:spPr/>
    </dgm:pt>
    <dgm:pt modelId="{E41232D5-7A2E-49F7-8A3C-5CDF0D8250E6}" type="pres">
      <dgm:prSet presAssocID="{06624851-7BC4-4B30-8CCB-F41A8956843C}" presName="sibTrans" presStyleCnt="0"/>
      <dgm:spPr/>
    </dgm:pt>
    <dgm:pt modelId="{E63A3A7D-F071-4504-B214-1CB614D9A4C5}" type="pres">
      <dgm:prSet presAssocID="{80E47810-1A60-43B8-AE6E-146E7611C42A}" presName="compNode" presStyleCnt="0"/>
      <dgm:spPr/>
    </dgm:pt>
    <dgm:pt modelId="{1CA8422B-D2B4-4E8B-825A-94BB8C293752}" type="pres">
      <dgm:prSet presAssocID="{80E47810-1A60-43B8-AE6E-146E7611C42A}" presName="bgRect" presStyleLbl="bgShp" presStyleIdx="4" presStyleCnt="5"/>
      <dgm:spPr/>
    </dgm:pt>
    <dgm:pt modelId="{ACFAFBAD-A46E-412B-BA5D-7076DD365EED}" type="pres">
      <dgm:prSet presAssocID="{80E47810-1A60-43B8-AE6E-146E7611C42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D6E8F1E0-1E37-4DD4-B8DC-DB9B2E2A9052}" type="pres">
      <dgm:prSet presAssocID="{80E47810-1A60-43B8-AE6E-146E7611C42A}" presName="spaceRect" presStyleCnt="0"/>
      <dgm:spPr/>
    </dgm:pt>
    <dgm:pt modelId="{B554902B-38F6-46D2-AD51-B637D676AE24}" type="pres">
      <dgm:prSet presAssocID="{80E47810-1A60-43B8-AE6E-146E7611C42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1CEC510-3EA6-4979-B226-626A9E2375F6}" srcId="{3423C4BE-EF92-4A7C-A0CA-E463ABC107CE}" destId="{172BFFBD-1992-4B89-8720-2FB7C5B9685F}" srcOrd="2" destOrd="0" parTransId="{CF8B53F3-C376-4F7E-96D1-F8A774BBD409}" sibTransId="{EC860EFA-76D4-448F-A1FC-3699779AA69F}"/>
    <dgm:cxn modelId="{3013EE43-B773-4D28-833E-229F9B4510C5}" type="presOf" srcId="{D5A29D5B-E2A7-4476-AAAE-A1E142280C4E}" destId="{AE95F922-F363-45C1-8716-175478C18047}" srcOrd="0" destOrd="0" presId="urn:microsoft.com/office/officeart/2018/2/layout/IconVerticalSolidList"/>
    <dgm:cxn modelId="{52C6C446-427C-4AC3-9218-B918AC4DDE48}" type="presOf" srcId="{80E47810-1A60-43B8-AE6E-146E7611C42A}" destId="{B554902B-38F6-46D2-AD51-B637D676AE24}" srcOrd="0" destOrd="0" presId="urn:microsoft.com/office/officeart/2018/2/layout/IconVerticalSolidList"/>
    <dgm:cxn modelId="{521FB172-B5AA-41DC-9A00-85BC53F32650}" type="presOf" srcId="{E692A10D-93BC-49D4-B26D-6600A4784A92}" destId="{31D5168D-7238-43A3-A85E-F9FE62596783}" srcOrd="0" destOrd="0" presId="urn:microsoft.com/office/officeart/2018/2/layout/IconVerticalSolidList"/>
    <dgm:cxn modelId="{8F0B6289-F717-4D67-8FDF-6DBB88DA41C2}" type="presOf" srcId="{172BFFBD-1992-4B89-8720-2FB7C5B9685F}" destId="{A763BAB6-FECE-477F-BD93-5E485E9FEB5B}" srcOrd="0" destOrd="0" presId="urn:microsoft.com/office/officeart/2018/2/layout/IconVerticalSolidList"/>
    <dgm:cxn modelId="{35026F9A-A948-465A-81D6-B27E50E64C5B}" type="presOf" srcId="{C2861DCD-C179-4AC8-8D68-81AD82D3EAA7}" destId="{E0AAF77A-B3FF-4770-9D84-F0EBA3DF962C}" srcOrd="0" destOrd="0" presId="urn:microsoft.com/office/officeart/2018/2/layout/IconVerticalSolidList"/>
    <dgm:cxn modelId="{BFC746B4-A6B0-4564-BC30-7F64570A45AB}" srcId="{3423C4BE-EF92-4A7C-A0CA-E463ABC107CE}" destId="{E692A10D-93BC-49D4-B26D-6600A4784A92}" srcOrd="0" destOrd="0" parTransId="{6A5FEDF7-CB96-43FA-801A-672034D02375}" sibTransId="{4D992413-E222-44F8-B73E-8410C9C4FA2C}"/>
    <dgm:cxn modelId="{DD32EEB4-6FB0-4B9E-812F-BFB68184FA86}" type="presOf" srcId="{3423C4BE-EF92-4A7C-A0CA-E463ABC107CE}" destId="{2A475785-5D07-4AC3-91B1-9CC8E382D9AE}" srcOrd="0" destOrd="0" presId="urn:microsoft.com/office/officeart/2018/2/layout/IconVerticalSolidList"/>
    <dgm:cxn modelId="{D733FECE-9E47-4E72-83E1-7F316CEE1E4B}" srcId="{3423C4BE-EF92-4A7C-A0CA-E463ABC107CE}" destId="{C2861DCD-C179-4AC8-8D68-81AD82D3EAA7}" srcOrd="1" destOrd="0" parTransId="{31BCE503-41AC-4904-AAEC-BEEF2A67B708}" sibTransId="{D4DF6990-55B7-4AAA-8481-697285E6CF67}"/>
    <dgm:cxn modelId="{2FD5D9DB-B62D-40E2-BB8F-18BA6A22C8F1}" srcId="{3423C4BE-EF92-4A7C-A0CA-E463ABC107CE}" destId="{80E47810-1A60-43B8-AE6E-146E7611C42A}" srcOrd="4" destOrd="0" parTransId="{1ECD75AE-E090-4D9D-A3D6-D9A32CAE17D3}" sibTransId="{C74B7402-4409-4510-B415-0331E8275F51}"/>
    <dgm:cxn modelId="{989D3BDE-82FE-4A04-9B4F-ED60BB9C9D57}" srcId="{3423C4BE-EF92-4A7C-A0CA-E463ABC107CE}" destId="{D5A29D5B-E2A7-4476-AAAE-A1E142280C4E}" srcOrd="3" destOrd="0" parTransId="{99890E8F-B855-4B97-AB9D-B1ED13789716}" sibTransId="{06624851-7BC4-4B30-8CCB-F41A8956843C}"/>
    <dgm:cxn modelId="{8B1ACBA2-57B8-43D5-8578-9C9A1CE666B2}" type="presParOf" srcId="{2A475785-5D07-4AC3-91B1-9CC8E382D9AE}" destId="{287B5F44-8EB5-4573-9B2D-E625A14BCD07}" srcOrd="0" destOrd="0" presId="urn:microsoft.com/office/officeart/2018/2/layout/IconVerticalSolidList"/>
    <dgm:cxn modelId="{4A74D0F0-2732-4F12-AE87-8A9889705F5C}" type="presParOf" srcId="{287B5F44-8EB5-4573-9B2D-E625A14BCD07}" destId="{E5B93867-411A-480E-B1B0-C11F79702817}" srcOrd="0" destOrd="0" presId="urn:microsoft.com/office/officeart/2018/2/layout/IconVerticalSolidList"/>
    <dgm:cxn modelId="{2A9EE924-F7FE-4A8B-916A-DA7AF0CA271D}" type="presParOf" srcId="{287B5F44-8EB5-4573-9B2D-E625A14BCD07}" destId="{8908C9F5-3841-4EB0-9769-CA2F2A9D7E92}" srcOrd="1" destOrd="0" presId="urn:microsoft.com/office/officeart/2018/2/layout/IconVerticalSolidList"/>
    <dgm:cxn modelId="{C4E36339-06B7-45DB-BD89-D739752D7E6B}" type="presParOf" srcId="{287B5F44-8EB5-4573-9B2D-E625A14BCD07}" destId="{B3660D53-3022-4F1E-95FB-10C2CF3FAD67}" srcOrd="2" destOrd="0" presId="urn:microsoft.com/office/officeart/2018/2/layout/IconVerticalSolidList"/>
    <dgm:cxn modelId="{753B7283-B146-4840-993F-04FCCCF40BDD}" type="presParOf" srcId="{287B5F44-8EB5-4573-9B2D-E625A14BCD07}" destId="{31D5168D-7238-43A3-A85E-F9FE62596783}" srcOrd="3" destOrd="0" presId="urn:microsoft.com/office/officeart/2018/2/layout/IconVerticalSolidList"/>
    <dgm:cxn modelId="{E9C4005F-DBA6-4362-AB4E-A07C89ADC5E9}" type="presParOf" srcId="{2A475785-5D07-4AC3-91B1-9CC8E382D9AE}" destId="{8CDF89AE-5C22-42F8-AB0C-A34E42D40667}" srcOrd="1" destOrd="0" presId="urn:microsoft.com/office/officeart/2018/2/layout/IconVerticalSolidList"/>
    <dgm:cxn modelId="{66C6B268-370B-4152-9CBD-A18BCF74CA18}" type="presParOf" srcId="{2A475785-5D07-4AC3-91B1-9CC8E382D9AE}" destId="{565FB632-2805-4CE6-BB1E-ECE66F16C741}" srcOrd="2" destOrd="0" presId="urn:microsoft.com/office/officeart/2018/2/layout/IconVerticalSolidList"/>
    <dgm:cxn modelId="{355A1F48-D6DA-438D-B1D9-BE40B3CE8BDC}" type="presParOf" srcId="{565FB632-2805-4CE6-BB1E-ECE66F16C741}" destId="{DCCF8ED1-7205-4FCF-BD59-2277234D70CB}" srcOrd="0" destOrd="0" presId="urn:microsoft.com/office/officeart/2018/2/layout/IconVerticalSolidList"/>
    <dgm:cxn modelId="{B0BAC018-1B10-4B36-833D-7FBCD1E9B296}" type="presParOf" srcId="{565FB632-2805-4CE6-BB1E-ECE66F16C741}" destId="{0BE3DBA8-C77E-488E-BBA0-423CABE4D7B6}" srcOrd="1" destOrd="0" presId="urn:microsoft.com/office/officeart/2018/2/layout/IconVerticalSolidList"/>
    <dgm:cxn modelId="{4BE572FB-29D7-4411-A89F-6D0771C3287B}" type="presParOf" srcId="{565FB632-2805-4CE6-BB1E-ECE66F16C741}" destId="{F0BC1C1D-7B34-4CD8-9E33-3371485864FE}" srcOrd="2" destOrd="0" presId="urn:microsoft.com/office/officeart/2018/2/layout/IconVerticalSolidList"/>
    <dgm:cxn modelId="{77459857-3657-4803-B272-918D72BF17EF}" type="presParOf" srcId="{565FB632-2805-4CE6-BB1E-ECE66F16C741}" destId="{E0AAF77A-B3FF-4770-9D84-F0EBA3DF962C}" srcOrd="3" destOrd="0" presId="urn:microsoft.com/office/officeart/2018/2/layout/IconVerticalSolidList"/>
    <dgm:cxn modelId="{1A279699-4E58-4A96-972F-3A9BCC9F9F90}" type="presParOf" srcId="{2A475785-5D07-4AC3-91B1-9CC8E382D9AE}" destId="{757ED8E8-083D-42DB-B84C-6256C7878A57}" srcOrd="3" destOrd="0" presId="urn:microsoft.com/office/officeart/2018/2/layout/IconVerticalSolidList"/>
    <dgm:cxn modelId="{0ADEF4E0-5A3D-4F93-85CC-28C7B7590435}" type="presParOf" srcId="{2A475785-5D07-4AC3-91B1-9CC8E382D9AE}" destId="{A8701847-1C71-4C9B-BD2F-CDFC65E33041}" srcOrd="4" destOrd="0" presId="urn:microsoft.com/office/officeart/2018/2/layout/IconVerticalSolidList"/>
    <dgm:cxn modelId="{CF640E9E-34ED-42CB-B3BE-E650FFEE2A2F}" type="presParOf" srcId="{A8701847-1C71-4C9B-BD2F-CDFC65E33041}" destId="{FA64986D-BC82-4260-9F9D-178CEB4B7E14}" srcOrd="0" destOrd="0" presId="urn:microsoft.com/office/officeart/2018/2/layout/IconVerticalSolidList"/>
    <dgm:cxn modelId="{797C8B06-D058-43EE-9FE8-9905345DA3DF}" type="presParOf" srcId="{A8701847-1C71-4C9B-BD2F-CDFC65E33041}" destId="{DEC54ABE-772E-47FD-85EC-A996909F5C7B}" srcOrd="1" destOrd="0" presId="urn:microsoft.com/office/officeart/2018/2/layout/IconVerticalSolidList"/>
    <dgm:cxn modelId="{D0BB55E4-D9A0-4B9E-8CB3-F905CE258441}" type="presParOf" srcId="{A8701847-1C71-4C9B-BD2F-CDFC65E33041}" destId="{B07B407B-AE77-4FFE-AB18-734ECCAE1B90}" srcOrd="2" destOrd="0" presId="urn:microsoft.com/office/officeart/2018/2/layout/IconVerticalSolidList"/>
    <dgm:cxn modelId="{DED54ADE-384C-44FE-8EE0-7CE28E22606B}" type="presParOf" srcId="{A8701847-1C71-4C9B-BD2F-CDFC65E33041}" destId="{A763BAB6-FECE-477F-BD93-5E485E9FEB5B}" srcOrd="3" destOrd="0" presId="urn:microsoft.com/office/officeart/2018/2/layout/IconVerticalSolidList"/>
    <dgm:cxn modelId="{714D724A-2626-48B5-96E2-15823D04C244}" type="presParOf" srcId="{2A475785-5D07-4AC3-91B1-9CC8E382D9AE}" destId="{3F79FFCF-39A5-4670-B451-A8388B872130}" srcOrd="5" destOrd="0" presId="urn:microsoft.com/office/officeart/2018/2/layout/IconVerticalSolidList"/>
    <dgm:cxn modelId="{9C7E0EE4-065D-4E7B-8E22-865EB33E6BFA}" type="presParOf" srcId="{2A475785-5D07-4AC3-91B1-9CC8E382D9AE}" destId="{A55216FE-6A83-470B-8879-D8223399E320}" srcOrd="6" destOrd="0" presId="urn:microsoft.com/office/officeart/2018/2/layout/IconVerticalSolidList"/>
    <dgm:cxn modelId="{B0E10D6A-F7D2-48D4-BA4A-DC790AECECFC}" type="presParOf" srcId="{A55216FE-6A83-470B-8879-D8223399E320}" destId="{D513AE3B-E164-4D1C-9F26-BE9AE1176B93}" srcOrd="0" destOrd="0" presId="urn:microsoft.com/office/officeart/2018/2/layout/IconVerticalSolidList"/>
    <dgm:cxn modelId="{E8884AFF-8E95-4F27-A4F3-DC5F812A8842}" type="presParOf" srcId="{A55216FE-6A83-470B-8879-D8223399E320}" destId="{9B7582A7-197F-46B0-9E96-F4261CD2ED86}" srcOrd="1" destOrd="0" presId="urn:microsoft.com/office/officeart/2018/2/layout/IconVerticalSolidList"/>
    <dgm:cxn modelId="{FC8349B7-5346-4361-8EED-40325CA4497A}" type="presParOf" srcId="{A55216FE-6A83-470B-8879-D8223399E320}" destId="{B1C69916-ECE8-42C9-98AC-9734D1F8C72C}" srcOrd="2" destOrd="0" presId="urn:microsoft.com/office/officeart/2018/2/layout/IconVerticalSolidList"/>
    <dgm:cxn modelId="{741C4F56-FBAA-4519-8EC3-1F997A933237}" type="presParOf" srcId="{A55216FE-6A83-470B-8879-D8223399E320}" destId="{AE95F922-F363-45C1-8716-175478C18047}" srcOrd="3" destOrd="0" presId="urn:microsoft.com/office/officeart/2018/2/layout/IconVerticalSolidList"/>
    <dgm:cxn modelId="{01AD8659-6065-4730-B30A-C8B8A1FA5F1F}" type="presParOf" srcId="{2A475785-5D07-4AC3-91B1-9CC8E382D9AE}" destId="{E41232D5-7A2E-49F7-8A3C-5CDF0D8250E6}" srcOrd="7" destOrd="0" presId="urn:microsoft.com/office/officeart/2018/2/layout/IconVerticalSolidList"/>
    <dgm:cxn modelId="{962185AF-06C0-4035-9BA8-736FA1A86013}" type="presParOf" srcId="{2A475785-5D07-4AC3-91B1-9CC8E382D9AE}" destId="{E63A3A7D-F071-4504-B214-1CB614D9A4C5}" srcOrd="8" destOrd="0" presId="urn:microsoft.com/office/officeart/2018/2/layout/IconVerticalSolidList"/>
    <dgm:cxn modelId="{447E6E94-52AB-4B97-A0CE-2FA6B4171FE1}" type="presParOf" srcId="{E63A3A7D-F071-4504-B214-1CB614D9A4C5}" destId="{1CA8422B-D2B4-4E8B-825A-94BB8C293752}" srcOrd="0" destOrd="0" presId="urn:microsoft.com/office/officeart/2018/2/layout/IconVerticalSolidList"/>
    <dgm:cxn modelId="{888F73C5-E1DF-4D6E-BE1B-2C4E7B4220B7}" type="presParOf" srcId="{E63A3A7D-F071-4504-B214-1CB614D9A4C5}" destId="{ACFAFBAD-A46E-412B-BA5D-7076DD365EED}" srcOrd="1" destOrd="0" presId="urn:microsoft.com/office/officeart/2018/2/layout/IconVerticalSolidList"/>
    <dgm:cxn modelId="{908E8007-AD24-44AD-9EA5-A8480F45BAB9}" type="presParOf" srcId="{E63A3A7D-F071-4504-B214-1CB614D9A4C5}" destId="{D6E8F1E0-1E37-4DD4-B8DC-DB9B2E2A9052}" srcOrd="2" destOrd="0" presId="urn:microsoft.com/office/officeart/2018/2/layout/IconVerticalSolidList"/>
    <dgm:cxn modelId="{5F769704-F151-42FC-B0FB-3706EEF404C5}" type="presParOf" srcId="{E63A3A7D-F071-4504-B214-1CB614D9A4C5}" destId="{B554902B-38F6-46D2-AD51-B637D676AE2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C5A87C-37F0-4E57-B16B-90B6443CE49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31EFB25-3A45-42A0-814B-DC03C4F93E29}">
      <dgm:prSet/>
      <dgm:spPr/>
      <dgm:t>
        <a:bodyPr/>
        <a:lstStyle/>
        <a:p>
          <a:r>
            <a:rPr lang="en-US" b="1"/>
            <a:t>Results</a:t>
          </a:r>
          <a:r>
            <a:rPr lang="en-US"/>
            <a:t>: Single DF with all features (e.g., </a:t>
          </a:r>
          <a:r>
            <a:rPr lang="en-US" b="1"/>
            <a:t>credit_limit</a:t>
          </a:r>
          <a:r>
            <a:rPr lang="en-US"/>
            <a:t> + </a:t>
          </a:r>
          <a:r>
            <a:rPr lang="en-US" b="1"/>
            <a:t>is_fraud</a:t>
          </a:r>
          <a:r>
            <a:rPr lang="en-US"/>
            <a:t> + </a:t>
          </a:r>
          <a:r>
            <a:rPr lang="en-US" b="1"/>
            <a:t>yearly_income</a:t>
          </a:r>
          <a:r>
            <a:rPr lang="en-US"/>
            <a:t>).</a:t>
          </a:r>
        </a:p>
      </dgm:t>
    </dgm:pt>
    <dgm:pt modelId="{70F73B29-B29F-4BD9-9DA7-76FCF5CB8E02}" type="parTrans" cxnId="{7171BD29-74B5-481B-A02F-B9ACA3006F8F}">
      <dgm:prSet/>
      <dgm:spPr/>
      <dgm:t>
        <a:bodyPr/>
        <a:lstStyle/>
        <a:p>
          <a:endParaRPr lang="en-US"/>
        </a:p>
      </dgm:t>
    </dgm:pt>
    <dgm:pt modelId="{FA150E97-88FD-4DCC-BE0C-234D26DE4E1B}" type="sibTrans" cxnId="{7171BD29-74B5-481B-A02F-B9ACA3006F8F}">
      <dgm:prSet/>
      <dgm:spPr/>
      <dgm:t>
        <a:bodyPr/>
        <a:lstStyle/>
        <a:p>
          <a:endParaRPr lang="en-US"/>
        </a:p>
      </dgm:t>
    </dgm:pt>
    <dgm:pt modelId="{F755CC9D-7006-44B5-AB94-0F99378BA36F}">
      <dgm:prSet/>
      <dgm:spPr/>
      <dgm:t>
        <a:bodyPr/>
        <a:lstStyle/>
        <a:p>
          <a:r>
            <a:rPr lang="en-US" b="1"/>
            <a:t>Visual</a:t>
          </a:r>
          <a:r>
            <a:rPr lang="en-US"/>
            <a:t>: Connection success message + </a:t>
          </a:r>
          <a:r>
            <a:rPr lang="en-US" b="1"/>
            <a:t>df.head()</a:t>
          </a:r>
          <a:r>
            <a:rPr lang="en-US"/>
            <a:t> table.</a:t>
          </a:r>
        </a:p>
      </dgm:t>
    </dgm:pt>
    <dgm:pt modelId="{C03B079B-1E09-4DB1-B1BB-0A2276FDEF81}" type="parTrans" cxnId="{288DA5CC-71E9-434A-9B2F-0D00BA9B7D32}">
      <dgm:prSet/>
      <dgm:spPr/>
      <dgm:t>
        <a:bodyPr/>
        <a:lstStyle/>
        <a:p>
          <a:endParaRPr lang="en-US"/>
        </a:p>
      </dgm:t>
    </dgm:pt>
    <dgm:pt modelId="{2F2EC345-E86D-4D66-8224-A69E40BCAEB9}" type="sibTrans" cxnId="{288DA5CC-71E9-434A-9B2F-0D00BA9B7D32}">
      <dgm:prSet/>
      <dgm:spPr/>
      <dgm:t>
        <a:bodyPr/>
        <a:lstStyle/>
        <a:p>
          <a:endParaRPr lang="en-US"/>
        </a:p>
      </dgm:t>
    </dgm:pt>
    <dgm:pt modelId="{71C164C5-F5A9-41AB-B304-66E8CF788EB8}">
      <dgm:prSet/>
      <dgm:spPr/>
      <dgm:t>
        <a:bodyPr/>
        <a:lstStyle/>
        <a:p>
          <a:r>
            <a:rPr lang="en-US" b="1"/>
            <a:t>Talking Points</a:t>
          </a:r>
          <a:r>
            <a:rPr lang="en-US"/>
            <a:t>: "PyODBC bridged SQL to Python—query ran in seconds on 100k+ rows. This DF powered all insights."</a:t>
          </a:r>
        </a:p>
      </dgm:t>
    </dgm:pt>
    <dgm:pt modelId="{12051644-64E1-4933-8782-5C871D6F73E3}" type="parTrans" cxnId="{921CC370-1FF5-4358-A2E5-0992CD091E56}">
      <dgm:prSet/>
      <dgm:spPr/>
      <dgm:t>
        <a:bodyPr/>
        <a:lstStyle/>
        <a:p>
          <a:endParaRPr lang="en-US"/>
        </a:p>
      </dgm:t>
    </dgm:pt>
    <dgm:pt modelId="{F85A1B12-092C-47E3-9BDB-DC31D5179E14}" type="sibTrans" cxnId="{921CC370-1FF5-4358-A2E5-0992CD091E56}">
      <dgm:prSet/>
      <dgm:spPr/>
      <dgm:t>
        <a:bodyPr/>
        <a:lstStyle/>
        <a:p>
          <a:endParaRPr lang="en-US"/>
        </a:p>
      </dgm:t>
    </dgm:pt>
    <dgm:pt modelId="{84ED1CCE-3EC7-4DA9-AA38-7243CE439170}" type="pres">
      <dgm:prSet presAssocID="{5FC5A87C-37F0-4E57-B16B-90B6443CE492}" presName="root" presStyleCnt="0">
        <dgm:presLayoutVars>
          <dgm:dir/>
          <dgm:resizeHandles val="exact"/>
        </dgm:presLayoutVars>
      </dgm:prSet>
      <dgm:spPr/>
    </dgm:pt>
    <dgm:pt modelId="{69A44F63-E642-4283-97E7-6BBAD637CB19}" type="pres">
      <dgm:prSet presAssocID="{331EFB25-3A45-42A0-814B-DC03C4F93E29}" presName="compNode" presStyleCnt="0"/>
      <dgm:spPr/>
    </dgm:pt>
    <dgm:pt modelId="{BBF07269-09BC-45D5-8960-224213FE68CC}" type="pres">
      <dgm:prSet presAssocID="{331EFB25-3A45-42A0-814B-DC03C4F93E29}" presName="bgRect" presStyleLbl="bgShp" presStyleIdx="0" presStyleCnt="3"/>
      <dgm:spPr/>
    </dgm:pt>
    <dgm:pt modelId="{FD025D86-521A-4CFD-8458-DEF30472CB41}" type="pres">
      <dgm:prSet presAssocID="{331EFB25-3A45-42A0-814B-DC03C4F93E2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DF659037-5A34-45C8-AB2A-EE0D6F4E12A5}" type="pres">
      <dgm:prSet presAssocID="{331EFB25-3A45-42A0-814B-DC03C4F93E29}" presName="spaceRect" presStyleCnt="0"/>
      <dgm:spPr/>
    </dgm:pt>
    <dgm:pt modelId="{247246C8-7CBD-4DE4-BED4-A2F7A59B247B}" type="pres">
      <dgm:prSet presAssocID="{331EFB25-3A45-42A0-814B-DC03C4F93E29}" presName="parTx" presStyleLbl="revTx" presStyleIdx="0" presStyleCnt="3">
        <dgm:presLayoutVars>
          <dgm:chMax val="0"/>
          <dgm:chPref val="0"/>
        </dgm:presLayoutVars>
      </dgm:prSet>
      <dgm:spPr/>
    </dgm:pt>
    <dgm:pt modelId="{DAA60E72-B49C-46C9-9C8E-12E59A71CE98}" type="pres">
      <dgm:prSet presAssocID="{FA150E97-88FD-4DCC-BE0C-234D26DE4E1B}" presName="sibTrans" presStyleCnt="0"/>
      <dgm:spPr/>
    </dgm:pt>
    <dgm:pt modelId="{AD2BB624-F42E-4E70-818A-80D3AE1C22C0}" type="pres">
      <dgm:prSet presAssocID="{F755CC9D-7006-44B5-AB94-0F99378BA36F}" presName="compNode" presStyleCnt="0"/>
      <dgm:spPr/>
    </dgm:pt>
    <dgm:pt modelId="{070D5E39-9485-4E24-9E7C-446F70CB2E76}" type="pres">
      <dgm:prSet presAssocID="{F755CC9D-7006-44B5-AB94-0F99378BA36F}" presName="bgRect" presStyleLbl="bgShp" presStyleIdx="1" presStyleCnt="3"/>
      <dgm:spPr/>
    </dgm:pt>
    <dgm:pt modelId="{0AFCF778-A6F2-4FF7-A056-993B1777F6C1}" type="pres">
      <dgm:prSet presAssocID="{F755CC9D-7006-44B5-AB94-0F99378BA36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4B07EFF8-62BD-466B-91AA-2E56F2E16696}" type="pres">
      <dgm:prSet presAssocID="{F755CC9D-7006-44B5-AB94-0F99378BA36F}" presName="spaceRect" presStyleCnt="0"/>
      <dgm:spPr/>
    </dgm:pt>
    <dgm:pt modelId="{374D632D-476D-40C0-9E74-D4C0A8DE21C7}" type="pres">
      <dgm:prSet presAssocID="{F755CC9D-7006-44B5-AB94-0F99378BA36F}" presName="parTx" presStyleLbl="revTx" presStyleIdx="1" presStyleCnt="3">
        <dgm:presLayoutVars>
          <dgm:chMax val="0"/>
          <dgm:chPref val="0"/>
        </dgm:presLayoutVars>
      </dgm:prSet>
      <dgm:spPr/>
    </dgm:pt>
    <dgm:pt modelId="{5B9AE02B-3A29-4C9B-9A2C-78CC6CF51B4A}" type="pres">
      <dgm:prSet presAssocID="{2F2EC345-E86D-4D66-8224-A69E40BCAEB9}" presName="sibTrans" presStyleCnt="0"/>
      <dgm:spPr/>
    </dgm:pt>
    <dgm:pt modelId="{AD657EB6-0767-4A0D-8A61-7B51E6480C6A}" type="pres">
      <dgm:prSet presAssocID="{71C164C5-F5A9-41AB-B304-66E8CF788EB8}" presName="compNode" presStyleCnt="0"/>
      <dgm:spPr/>
    </dgm:pt>
    <dgm:pt modelId="{2EC4029E-EAD9-4348-8F7D-D8DD87E8ACA7}" type="pres">
      <dgm:prSet presAssocID="{71C164C5-F5A9-41AB-B304-66E8CF788EB8}" presName="bgRect" presStyleLbl="bgShp" presStyleIdx="2" presStyleCnt="3"/>
      <dgm:spPr/>
    </dgm:pt>
    <dgm:pt modelId="{1881E9D3-A40D-448F-81A4-D3F1A6D3FE52}" type="pres">
      <dgm:prSet presAssocID="{71C164C5-F5A9-41AB-B304-66E8CF788EB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7CF0D78-2193-456E-AB33-B88B0C083FD2}" type="pres">
      <dgm:prSet presAssocID="{71C164C5-F5A9-41AB-B304-66E8CF788EB8}" presName="spaceRect" presStyleCnt="0"/>
      <dgm:spPr/>
    </dgm:pt>
    <dgm:pt modelId="{5DB56476-580B-47BD-920A-98467F4F26EB}" type="pres">
      <dgm:prSet presAssocID="{71C164C5-F5A9-41AB-B304-66E8CF788EB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D0F7C12-8AD8-4EB6-97E6-489FA8FE07A7}" type="presOf" srcId="{71C164C5-F5A9-41AB-B304-66E8CF788EB8}" destId="{5DB56476-580B-47BD-920A-98467F4F26EB}" srcOrd="0" destOrd="0" presId="urn:microsoft.com/office/officeart/2018/2/layout/IconVerticalSolidList"/>
    <dgm:cxn modelId="{7171BD29-74B5-481B-A02F-B9ACA3006F8F}" srcId="{5FC5A87C-37F0-4E57-B16B-90B6443CE492}" destId="{331EFB25-3A45-42A0-814B-DC03C4F93E29}" srcOrd="0" destOrd="0" parTransId="{70F73B29-B29F-4BD9-9DA7-76FCF5CB8E02}" sibTransId="{FA150E97-88FD-4DCC-BE0C-234D26DE4E1B}"/>
    <dgm:cxn modelId="{191EBE4E-52A8-4F73-906E-8BD69BDC7F8B}" type="presOf" srcId="{5FC5A87C-37F0-4E57-B16B-90B6443CE492}" destId="{84ED1CCE-3EC7-4DA9-AA38-7243CE439170}" srcOrd="0" destOrd="0" presId="urn:microsoft.com/office/officeart/2018/2/layout/IconVerticalSolidList"/>
    <dgm:cxn modelId="{921CC370-1FF5-4358-A2E5-0992CD091E56}" srcId="{5FC5A87C-37F0-4E57-B16B-90B6443CE492}" destId="{71C164C5-F5A9-41AB-B304-66E8CF788EB8}" srcOrd="2" destOrd="0" parTransId="{12051644-64E1-4933-8782-5C871D6F73E3}" sibTransId="{F85A1B12-092C-47E3-9BDB-DC31D5179E14}"/>
    <dgm:cxn modelId="{1005A67A-AD46-4CE1-8D1E-1931F1673060}" type="presOf" srcId="{F755CC9D-7006-44B5-AB94-0F99378BA36F}" destId="{374D632D-476D-40C0-9E74-D4C0A8DE21C7}" srcOrd="0" destOrd="0" presId="urn:microsoft.com/office/officeart/2018/2/layout/IconVerticalSolidList"/>
    <dgm:cxn modelId="{9BA430B0-734C-49E8-8674-CF374547AA9A}" type="presOf" srcId="{331EFB25-3A45-42A0-814B-DC03C4F93E29}" destId="{247246C8-7CBD-4DE4-BED4-A2F7A59B247B}" srcOrd="0" destOrd="0" presId="urn:microsoft.com/office/officeart/2018/2/layout/IconVerticalSolidList"/>
    <dgm:cxn modelId="{288DA5CC-71E9-434A-9B2F-0D00BA9B7D32}" srcId="{5FC5A87C-37F0-4E57-B16B-90B6443CE492}" destId="{F755CC9D-7006-44B5-AB94-0F99378BA36F}" srcOrd="1" destOrd="0" parTransId="{C03B079B-1E09-4DB1-B1BB-0A2276FDEF81}" sibTransId="{2F2EC345-E86D-4D66-8224-A69E40BCAEB9}"/>
    <dgm:cxn modelId="{DD388530-413A-40F7-B8AE-D09D8A57A3F1}" type="presParOf" srcId="{84ED1CCE-3EC7-4DA9-AA38-7243CE439170}" destId="{69A44F63-E642-4283-97E7-6BBAD637CB19}" srcOrd="0" destOrd="0" presId="urn:microsoft.com/office/officeart/2018/2/layout/IconVerticalSolidList"/>
    <dgm:cxn modelId="{F0E34F52-C63E-4E52-A3C5-88A8B367C2EF}" type="presParOf" srcId="{69A44F63-E642-4283-97E7-6BBAD637CB19}" destId="{BBF07269-09BC-45D5-8960-224213FE68CC}" srcOrd="0" destOrd="0" presId="urn:microsoft.com/office/officeart/2018/2/layout/IconVerticalSolidList"/>
    <dgm:cxn modelId="{8D005BF5-681F-437A-BF6F-423AD9C842AB}" type="presParOf" srcId="{69A44F63-E642-4283-97E7-6BBAD637CB19}" destId="{FD025D86-521A-4CFD-8458-DEF30472CB41}" srcOrd="1" destOrd="0" presId="urn:microsoft.com/office/officeart/2018/2/layout/IconVerticalSolidList"/>
    <dgm:cxn modelId="{EAB15674-2AA9-435A-89E6-1C076F31D4F0}" type="presParOf" srcId="{69A44F63-E642-4283-97E7-6BBAD637CB19}" destId="{DF659037-5A34-45C8-AB2A-EE0D6F4E12A5}" srcOrd="2" destOrd="0" presId="urn:microsoft.com/office/officeart/2018/2/layout/IconVerticalSolidList"/>
    <dgm:cxn modelId="{FC8A0879-77D1-474E-A7BA-26E92095E2AA}" type="presParOf" srcId="{69A44F63-E642-4283-97E7-6BBAD637CB19}" destId="{247246C8-7CBD-4DE4-BED4-A2F7A59B247B}" srcOrd="3" destOrd="0" presId="urn:microsoft.com/office/officeart/2018/2/layout/IconVerticalSolidList"/>
    <dgm:cxn modelId="{F1130C71-8D60-421A-B36B-0D655F1820B6}" type="presParOf" srcId="{84ED1CCE-3EC7-4DA9-AA38-7243CE439170}" destId="{DAA60E72-B49C-46C9-9C8E-12E59A71CE98}" srcOrd="1" destOrd="0" presId="urn:microsoft.com/office/officeart/2018/2/layout/IconVerticalSolidList"/>
    <dgm:cxn modelId="{111288F6-D370-40C7-A706-2251381BB9D0}" type="presParOf" srcId="{84ED1CCE-3EC7-4DA9-AA38-7243CE439170}" destId="{AD2BB624-F42E-4E70-818A-80D3AE1C22C0}" srcOrd="2" destOrd="0" presId="urn:microsoft.com/office/officeart/2018/2/layout/IconVerticalSolidList"/>
    <dgm:cxn modelId="{0300D963-B745-49B5-9CCD-DC62A8198E95}" type="presParOf" srcId="{AD2BB624-F42E-4E70-818A-80D3AE1C22C0}" destId="{070D5E39-9485-4E24-9E7C-446F70CB2E76}" srcOrd="0" destOrd="0" presId="urn:microsoft.com/office/officeart/2018/2/layout/IconVerticalSolidList"/>
    <dgm:cxn modelId="{C74F9354-9AE7-4A24-B05C-33EB5524E652}" type="presParOf" srcId="{AD2BB624-F42E-4E70-818A-80D3AE1C22C0}" destId="{0AFCF778-A6F2-4FF7-A056-993B1777F6C1}" srcOrd="1" destOrd="0" presId="urn:microsoft.com/office/officeart/2018/2/layout/IconVerticalSolidList"/>
    <dgm:cxn modelId="{BD6CA044-EDD7-43EB-8332-3BAB037048D5}" type="presParOf" srcId="{AD2BB624-F42E-4E70-818A-80D3AE1C22C0}" destId="{4B07EFF8-62BD-466B-91AA-2E56F2E16696}" srcOrd="2" destOrd="0" presId="urn:microsoft.com/office/officeart/2018/2/layout/IconVerticalSolidList"/>
    <dgm:cxn modelId="{A2286CB7-8439-48CF-BA13-D8AD718D6356}" type="presParOf" srcId="{AD2BB624-F42E-4E70-818A-80D3AE1C22C0}" destId="{374D632D-476D-40C0-9E74-D4C0A8DE21C7}" srcOrd="3" destOrd="0" presId="urn:microsoft.com/office/officeart/2018/2/layout/IconVerticalSolidList"/>
    <dgm:cxn modelId="{52DCA0D8-B8E8-4EF9-9694-4E8EF2CBE583}" type="presParOf" srcId="{84ED1CCE-3EC7-4DA9-AA38-7243CE439170}" destId="{5B9AE02B-3A29-4C9B-9A2C-78CC6CF51B4A}" srcOrd="3" destOrd="0" presId="urn:microsoft.com/office/officeart/2018/2/layout/IconVerticalSolidList"/>
    <dgm:cxn modelId="{AC4A4566-AAE3-40FB-97C9-79B4F1D74395}" type="presParOf" srcId="{84ED1CCE-3EC7-4DA9-AA38-7243CE439170}" destId="{AD657EB6-0767-4A0D-8A61-7B51E6480C6A}" srcOrd="4" destOrd="0" presId="urn:microsoft.com/office/officeart/2018/2/layout/IconVerticalSolidList"/>
    <dgm:cxn modelId="{F64B8A40-479E-43F8-A23D-CF7A86B6AE2F}" type="presParOf" srcId="{AD657EB6-0767-4A0D-8A61-7B51E6480C6A}" destId="{2EC4029E-EAD9-4348-8F7D-D8DD87E8ACA7}" srcOrd="0" destOrd="0" presId="urn:microsoft.com/office/officeart/2018/2/layout/IconVerticalSolidList"/>
    <dgm:cxn modelId="{08878097-4BA4-470E-A039-C81CB84641AA}" type="presParOf" srcId="{AD657EB6-0767-4A0D-8A61-7B51E6480C6A}" destId="{1881E9D3-A40D-448F-81A4-D3F1A6D3FE52}" srcOrd="1" destOrd="0" presId="urn:microsoft.com/office/officeart/2018/2/layout/IconVerticalSolidList"/>
    <dgm:cxn modelId="{87043FFE-579A-4BFC-A5D3-5F3BF7AD6DA8}" type="presParOf" srcId="{AD657EB6-0767-4A0D-8A61-7B51E6480C6A}" destId="{C7CF0D78-2193-456E-AB33-B88B0C083FD2}" srcOrd="2" destOrd="0" presId="urn:microsoft.com/office/officeart/2018/2/layout/IconVerticalSolidList"/>
    <dgm:cxn modelId="{ABD638AB-C684-4C23-A0A1-C836C89E6C1C}" type="presParOf" srcId="{AD657EB6-0767-4A0D-8A61-7B51E6480C6A}" destId="{5DB56476-580B-47BD-920A-98467F4F26E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6591E48-E916-4019-B018-852623F0E8B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2F5D7FE-0E59-4049-A0DD-BC68520B511F}">
      <dgm:prSet/>
      <dgm:spPr/>
      <dgm:t>
        <a:bodyPr/>
        <a:lstStyle/>
        <a:p>
          <a:r>
            <a:rPr lang="en-US" b="1"/>
            <a:t>Outcomes</a:t>
          </a:r>
          <a:r>
            <a:rPr lang="en-US"/>
            <a:t>: Unified dataset for cross-analysis (e.g., debt by merchant); no data loss from mismatches.</a:t>
          </a:r>
        </a:p>
      </dgm:t>
    </dgm:pt>
    <dgm:pt modelId="{5990193F-C813-46A5-93DA-ADA6EE980604}" type="parTrans" cxnId="{52663FD3-9A15-4CCB-948A-48830C794C26}">
      <dgm:prSet/>
      <dgm:spPr/>
      <dgm:t>
        <a:bodyPr/>
        <a:lstStyle/>
        <a:p>
          <a:endParaRPr lang="en-US"/>
        </a:p>
      </dgm:t>
    </dgm:pt>
    <dgm:pt modelId="{32DA0104-79F6-436E-9408-38BD23057A71}" type="sibTrans" cxnId="{52663FD3-9A15-4CCB-948A-48830C794C26}">
      <dgm:prSet/>
      <dgm:spPr/>
      <dgm:t>
        <a:bodyPr/>
        <a:lstStyle/>
        <a:p>
          <a:endParaRPr lang="en-US"/>
        </a:p>
      </dgm:t>
    </dgm:pt>
    <dgm:pt modelId="{3DD2C4AD-F01E-4FAE-8211-F9BC09DE60DF}">
      <dgm:prSet/>
      <dgm:spPr/>
      <dgm:t>
        <a:bodyPr/>
        <a:lstStyle/>
        <a:p>
          <a:r>
            <a:rPr lang="en-US" b="1"/>
            <a:t>Challenges</a:t>
          </a:r>
          <a:r>
            <a:rPr lang="en-US"/>
            <a:t>: Key mismatches (handled with INNER JOIN); large data (SQL optimized).</a:t>
          </a:r>
        </a:p>
      </dgm:t>
    </dgm:pt>
    <dgm:pt modelId="{62D5E84A-A497-4C9B-98E0-26FCF07D608A}" type="parTrans" cxnId="{BC309644-C53D-4B04-A48F-93AA07E2F9F1}">
      <dgm:prSet/>
      <dgm:spPr/>
      <dgm:t>
        <a:bodyPr/>
        <a:lstStyle/>
        <a:p>
          <a:endParaRPr lang="en-US"/>
        </a:p>
      </dgm:t>
    </dgm:pt>
    <dgm:pt modelId="{958683BF-DC41-4C88-BFFF-83A36F637625}" type="sibTrans" cxnId="{BC309644-C53D-4B04-A48F-93AA07E2F9F1}">
      <dgm:prSet/>
      <dgm:spPr/>
      <dgm:t>
        <a:bodyPr/>
        <a:lstStyle/>
        <a:p>
          <a:endParaRPr lang="en-US"/>
        </a:p>
      </dgm:t>
    </dgm:pt>
    <dgm:pt modelId="{A74850C4-D687-45E5-9A6B-9D7DD406E5CD}">
      <dgm:prSet/>
      <dgm:spPr/>
      <dgm:t>
        <a:bodyPr/>
        <a:lstStyle/>
        <a:p>
          <a:r>
            <a:rPr lang="en-US" b="1"/>
            <a:t>Visual</a:t>
          </a:r>
          <a:r>
            <a:rPr lang="en-US"/>
            <a:t>: Before (separate tables) vs. After (joined DF schema).</a:t>
          </a:r>
        </a:p>
      </dgm:t>
    </dgm:pt>
    <dgm:pt modelId="{22F7B6FD-573A-4A77-BC56-02E70CC66BE0}" type="parTrans" cxnId="{E4D39A4B-3E48-4A9B-A4C0-3F4A741E1C62}">
      <dgm:prSet/>
      <dgm:spPr/>
      <dgm:t>
        <a:bodyPr/>
        <a:lstStyle/>
        <a:p>
          <a:endParaRPr lang="en-US"/>
        </a:p>
      </dgm:t>
    </dgm:pt>
    <dgm:pt modelId="{002D0E1E-C96E-4AFD-B5F1-F5C89E595208}" type="sibTrans" cxnId="{E4D39A4B-3E48-4A9B-A4C0-3F4A741E1C62}">
      <dgm:prSet/>
      <dgm:spPr/>
      <dgm:t>
        <a:bodyPr/>
        <a:lstStyle/>
        <a:p>
          <a:endParaRPr lang="en-US"/>
        </a:p>
      </dgm:t>
    </dgm:pt>
    <dgm:pt modelId="{F7B0CAFE-C7DA-4121-A52D-D80FC3F35A2A}">
      <dgm:prSet/>
      <dgm:spPr/>
      <dgm:t>
        <a:bodyPr/>
        <a:lstStyle/>
        <a:p>
          <a:r>
            <a:rPr lang="en-US" b="1"/>
            <a:t>Talking Points</a:t>
          </a:r>
          <a:r>
            <a:rPr lang="en-US"/>
            <a:t>: "Merging revealed connections, like high-debt users in fraud-prone transactions. Next: Extract insights from this gold-standard data."</a:t>
          </a:r>
        </a:p>
      </dgm:t>
    </dgm:pt>
    <dgm:pt modelId="{E1A3E0D2-8658-4830-91F5-2D18392B5E67}" type="parTrans" cxnId="{A0FBD33A-01A9-4926-B60B-096316FCAA7F}">
      <dgm:prSet/>
      <dgm:spPr/>
      <dgm:t>
        <a:bodyPr/>
        <a:lstStyle/>
        <a:p>
          <a:endParaRPr lang="en-US"/>
        </a:p>
      </dgm:t>
    </dgm:pt>
    <dgm:pt modelId="{669C7BF5-A819-43AD-A7BF-E8AF2FAFDDAC}" type="sibTrans" cxnId="{A0FBD33A-01A9-4926-B60B-096316FCAA7F}">
      <dgm:prSet/>
      <dgm:spPr/>
      <dgm:t>
        <a:bodyPr/>
        <a:lstStyle/>
        <a:p>
          <a:endParaRPr lang="en-US"/>
        </a:p>
      </dgm:t>
    </dgm:pt>
    <dgm:pt modelId="{55F02D63-2B35-4465-A367-C3D177587A2D}" type="pres">
      <dgm:prSet presAssocID="{56591E48-E916-4019-B018-852623F0E8BC}" presName="root" presStyleCnt="0">
        <dgm:presLayoutVars>
          <dgm:dir/>
          <dgm:resizeHandles val="exact"/>
        </dgm:presLayoutVars>
      </dgm:prSet>
      <dgm:spPr/>
    </dgm:pt>
    <dgm:pt modelId="{D0653654-D6BB-49F6-A89A-72C58B15006D}" type="pres">
      <dgm:prSet presAssocID="{56591E48-E916-4019-B018-852623F0E8BC}" presName="container" presStyleCnt="0">
        <dgm:presLayoutVars>
          <dgm:dir/>
          <dgm:resizeHandles val="exact"/>
        </dgm:presLayoutVars>
      </dgm:prSet>
      <dgm:spPr/>
    </dgm:pt>
    <dgm:pt modelId="{FC9ED09E-3709-4DFF-9EFC-7C903755F242}" type="pres">
      <dgm:prSet presAssocID="{82F5D7FE-0E59-4049-A0DD-BC68520B511F}" presName="compNode" presStyleCnt="0"/>
      <dgm:spPr/>
    </dgm:pt>
    <dgm:pt modelId="{A32343C0-2C0D-4B38-9424-ED5EEE4FF9E4}" type="pres">
      <dgm:prSet presAssocID="{82F5D7FE-0E59-4049-A0DD-BC68520B511F}" presName="iconBgRect" presStyleLbl="bgShp" presStyleIdx="0" presStyleCnt="4"/>
      <dgm:spPr/>
    </dgm:pt>
    <dgm:pt modelId="{BEF67A1C-00F8-41C2-AF32-A8BFDCC08757}" type="pres">
      <dgm:prSet presAssocID="{82F5D7FE-0E59-4049-A0DD-BC68520B511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4329AB5-A658-4D63-84FD-0E24C053CDCE}" type="pres">
      <dgm:prSet presAssocID="{82F5D7FE-0E59-4049-A0DD-BC68520B511F}" presName="spaceRect" presStyleCnt="0"/>
      <dgm:spPr/>
    </dgm:pt>
    <dgm:pt modelId="{DE66A23E-5E16-46ED-94EE-C63D3AFAD59A}" type="pres">
      <dgm:prSet presAssocID="{82F5D7FE-0E59-4049-A0DD-BC68520B511F}" presName="textRect" presStyleLbl="revTx" presStyleIdx="0" presStyleCnt="4">
        <dgm:presLayoutVars>
          <dgm:chMax val="1"/>
          <dgm:chPref val="1"/>
        </dgm:presLayoutVars>
      </dgm:prSet>
      <dgm:spPr/>
    </dgm:pt>
    <dgm:pt modelId="{F0CCB39B-7322-4BA8-B87D-3416357928A0}" type="pres">
      <dgm:prSet presAssocID="{32DA0104-79F6-436E-9408-38BD23057A71}" presName="sibTrans" presStyleLbl="sibTrans2D1" presStyleIdx="0" presStyleCnt="0"/>
      <dgm:spPr/>
    </dgm:pt>
    <dgm:pt modelId="{1C47EC81-AE6C-4814-A149-8ED76357CE83}" type="pres">
      <dgm:prSet presAssocID="{3DD2C4AD-F01E-4FAE-8211-F9BC09DE60DF}" presName="compNode" presStyleCnt="0"/>
      <dgm:spPr/>
    </dgm:pt>
    <dgm:pt modelId="{AC0F8E84-F3F1-46BB-873F-5B583316ED9C}" type="pres">
      <dgm:prSet presAssocID="{3DD2C4AD-F01E-4FAE-8211-F9BC09DE60DF}" presName="iconBgRect" presStyleLbl="bgShp" presStyleIdx="1" presStyleCnt="4"/>
      <dgm:spPr/>
    </dgm:pt>
    <dgm:pt modelId="{06C87C74-47E6-44A2-B49D-428371364C58}" type="pres">
      <dgm:prSet presAssocID="{3DD2C4AD-F01E-4FAE-8211-F9BC09DE60D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EF8991C-15FC-4975-8BE5-38C9FD4E7EDB}" type="pres">
      <dgm:prSet presAssocID="{3DD2C4AD-F01E-4FAE-8211-F9BC09DE60DF}" presName="spaceRect" presStyleCnt="0"/>
      <dgm:spPr/>
    </dgm:pt>
    <dgm:pt modelId="{F9EED017-9F2D-4D35-8502-C17F0220017A}" type="pres">
      <dgm:prSet presAssocID="{3DD2C4AD-F01E-4FAE-8211-F9BC09DE60DF}" presName="textRect" presStyleLbl="revTx" presStyleIdx="1" presStyleCnt="4">
        <dgm:presLayoutVars>
          <dgm:chMax val="1"/>
          <dgm:chPref val="1"/>
        </dgm:presLayoutVars>
      </dgm:prSet>
      <dgm:spPr/>
    </dgm:pt>
    <dgm:pt modelId="{B9714A28-1E4F-472A-98BA-F85DB263C1F7}" type="pres">
      <dgm:prSet presAssocID="{958683BF-DC41-4C88-BFFF-83A36F637625}" presName="sibTrans" presStyleLbl="sibTrans2D1" presStyleIdx="0" presStyleCnt="0"/>
      <dgm:spPr/>
    </dgm:pt>
    <dgm:pt modelId="{41D88A15-B867-4FC5-813B-D306D03E7B79}" type="pres">
      <dgm:prSet presAssocID="{A74850C4-D687-45E5-9A6B-9D7DD406E5CD}" presName="compNode" presStyleCnt="0"/>
      <dgm:spPr/>
    </dgm:pt>
    <dgm:pt modelId="{97F23DB6-B57D-4EE3-BD7A-A4538B319FEF}" type="pres">
      <dgm:prSet presAssocID="{A74850C4-D687-45E5-9A6B-9D7DD406E5CD}" presName="iconBgRect" presStyleLbl="bgShp" presStyleIdx="2" presStyleCnt="4"/>
      <dgm:spPr/>
    </dgm:pt>
    <dgm:pt modelId="{BA1E4122-A593-4A50-AD37-609A4A5B1B58}" type="pres">
      <dgm:prSet presAssocID="{A74850C4-D687-45E5-9A6B-9D7DD406E5C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3AC623CE-F850-4345-9E17-D3EB2B011DA1}" type="pres">
      <dgm:prSet presAssocID="{A74850C4-D687-45E5-9A6B-9D7DD406E5CD}" presName="spaceRect" presStyleCnt="0"/>
      <dgm:spPr/>
    </dgm:pt>
    <dgm:pt modelId="{89F6D796-B6C8-48AA-A8C8-0D6227E9066C}" type="pres">
      <dgm:prSet presAssocID="{A74850C4-D687-45E5-9A6B-9D7DD406E5CD}" presName="textRect" presStyleLbl="revTx" presStyleIdx="2" presStyleCnt="4">
        <dgm:presLayoutVars>
          <dgm:chMax val="1"/>
          <dgm:chPref val="1"/>
        </dgm:presLayoutVars>
      </dgm:prSet>
      <dgm:spPr/>
    </dgm:pt>
    <dgm:pt modelId="{EAE983FC-755B-4EF1-B22A-D93FD3104FFB}" type="pres">
      <dgm:prSet presAssocID="{002D0E1E-C96E-4AFD-B5F1-F5C89E595208}" presName="sibTrans" presStyleLbl="sibTrans2D1" presStyleIdx="0" presStyleCnt="0"/>
      <dgm:spPr/>
    </dgm:pt>
    <dgm:pt modelId="{F87F3CB0-6A2B-45A8-9F39-0BEB9AC396E1}" type="pres">
      <dgm:prSet presAssocID="{F7B0CAFE-C7DA-4121-A52D-D80FC3F35A2A}" presName="compNode" presStyleCnt="0"/>
      <dgm:spPr/>
    </dgm:pt>
    <dgm:pt modelId="{CF190CD8-84C9-4EDF-9783-5B55B642FF9D}" type="pres">
      <dgm:prSet presAssocID="{F7B0CAFE-C7DA-4121-A52D-D80FC3F35A2A}" presName="iconBgRect" presStyleLbl="bgShp" presStyleIdx="3" presStyleCnt="4"/>
      <dgm:spPr/>
    </dgm:pt>
    <dgm:pt modelId="{2E39657E-E706-49A5-B1BD-54CD3986E19B}" type="pres">
      <dgm:prSet presAssocID="{F7B0CAFE-C7DA-4121-A52D-D80FC3F35A2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ber"/>
        </a:ext>
      </dgm:extLst>
    </dgm:pt>
    <dgm:pt modelId="{185B598F-FB94-424C-A5D0-53C3620B7060}" type="pres">
      <dgm:prSet presAssocID="{F7B0CAFE-C7DA-4121-A52D-D80FC3F35A2A}" presName="spaceRect" presStyleCnt="0"/>
      <dgm:spPr/>
    </dgm:pt>
    <dgm:pt modelId="{B38CB5D7-266B-4EB1-A5EA-253646B10781}" type="pres">
      <dgm:prSet presAssocID="{F7B0CAFE-C7DA-4121-A52D-D80FC3F35A2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EE6DC02-4B00-4E60-8607-F02D8088168D}" type="presOf" srcId="{82F5D7FE-0E59-4049-A0DD-BC68520B511F}" destId="{DE66A23E-5E16-46ED-94EE-C63D3AFAD59A}" srcOrd="0" destOrd="0" presId="urn:microsoft.com/office/officeart/2018/2/layout/IconCircleList"/>
    <dgm:cxn modelId="{CC464104-0192-4A10-AF9E-9C2B87473242}" type="presOf" srcId="{3DD2C4AD-F01E-4FAE-8211-F9BC09DE60DF}" destId="{F9EED017-9F2D-4D35-8502-C17F0220017A}" srcOrd="0" destOrd="0" presId="urn:microsoft.com/office/officeart/2018/2/layout/IconCircleList"/>
    <dgm:cxn modelId="{C5E0E10D-8488-47CD-AE3B-A6665D8EAF99}" type="presOf" srcId="{32DA0104-79F6-436E-9408-38BD23057A71}" destId="{F0CCB39B-7322-4BA8-B87D-3416357928A0}" srcOrd="0" destOrd="0" presId="urn:microsoft.com/office/officeart/2018/2/layout/IconCircleList"/>
    <dgm:cxn modelId="{A0FBD33A-01A9-4926-B60B-096316FCAA7F}" srcId="{56591E48-E916-4019-B018-852623F0E8BC}" destId="{F7B0CAFE-C7DA-4121-A52D-D80FC3F35A2A}" srcOrd="3" destOrd="0" parTransId="{E1A3E0D2-8658-4830-91F5-2D18392B5E67}" sibTransId="{669C7BF5-A819-43AD-A7BF-E8AF2FAFDDAC}"/>
    <dgm:cxn modelId="{A749463B-36BF-4DC9-9C8E-E0C3F0684EE3}" type="presOf" srcId="{F7B0CAFE-C7DA-4121-A52D-D80FC3F35A2A}" destId="{B38CB5D7-266B-4EB1-A5EA-253646B10781}" srcOrd="0" destOrd="0" presId="urn:microsoft.com/office/officeart/2018/2/layout/IconCircleList"/>
    <dgm:cxn modelId="{BC309644-C53D-4B04-A48F-93AA07E2F9F1}" srcId="{56591E48-E916-4019-B018-852623F0E8BC}" destId="{3DD2C4AD-F01E-4FAE-8211-F9BC09DE60DF}" srcOrd="1" destOrd="0" parTransId="{62D5E84A-A497-4C9B-98E0-26FCF07D608A}" sibTransId="{958683BF-DC41-4C88-BFFF-83A36F637625}"/>
    <dgm:cxn modelId="{E4D39A4B-3E48-4A9B-A4C0-3F4A741E1C62}" srcId="{56591E48-E916-4019-B018-852623F0E8BC}" destId="{A74850C4-D687-45E5-9A6B-9D7DD406E5CD}" srcOrd="2" destOrd="0" parTransId="{22F7B6FD-573A-4A77-BC56-02E70CC66BE0}" sibTransId="{002D0E1E-C96E-4AFD-B5F1-F5C89E595208}"/>
    <dgm:cxn modelId="{DC68776F-55C0-4F0A-A44F-D0EC74ED735C}" type="presOf" srcId="{002D0E1E-C96E-4AFD-B5F1-F5C89E595208}" destId="{EAE983FC-755B-4EF1-B22A-D93FD3104FFB}" srcOrd="0" destOrd="0" presId="urn:microsoft.com/office/officeart/2018/2/layout/IconCircleList"/>
    <dgm:cxn modelId="{EF26CF83-7FC6-455A-A72B-7191C6F27D06}" type="presOf" srcId="{958683BF-DC41-4C88-BFFF-83A36F637625}" destId="{B9714A28-1E4F-472A-98BA-F85DB263C1F7}" srcOrd="0" destOrd="0" presId="urn:microsoft.com/office/officeart/2018/2/layout/IconCircleList"/>
    <dgm:cxn modelId="{9E36B3A4-362B-4881-9C17-9E352FF4D3E0}" type="presOf" srcId="{56591E48-E916-4019-B018-852623F0E8BC}" destId="{55F02D63-2B35-4465-A367-C3D177587A2D}" srcOrd="0" destOrd="0" presId="urn:microsoft.com/office/officeart/2018/2/layout/IconCircleList"/>
    <dgm:cxn modelId="{E9BDDCB5-43EC-4BDD-8747-17E81C0E9A91}" type="presOf" srcId="{A74850C4-D687-45E5-9A6B-9D7DD406E5CD}" destId="{89F6D796-B6C8-48AA-A8C8-0D6227E9066C}" srcOrd="0" destOrd="0" presId="urn:microsoft.com/office/officeart/2018/2/layout/IconCircleList"/>
    <dgm:cxn modelId="{52663FD3-9A15-4CCB-948A-48830C794C26}" srcId="{56591E48-E916-4019-B018-852623F0E8BC}" destId="{82F5D7FE-0E59-4049-A0DD-BC68520B511F}" srcOrd="0" destOrd="0" parTransId="{5990193F-C813-46A5-93DA-ADA6EE980604}" sibTransId="{32DA0104-79F6-436E-9408-38BD23057A71}"/>
    <dgm:cxn modelId="{A2FDA087-BCA0-4B25-ADD8-ECAFE9003D32}" type="presParOf" srcId="{55F02D63-2B35-4465-A367-C3D177587A2D}" destId="{D0653654-D6BB-49F6-A89A-72C58B15006D}" srcOrd="0" destOrd="0" presId="urn:microsoft.com/office/officeart/2018/2/layout/IconCircleList"/>
    <dgm:cxn modelId="{0E0CB455-A2A0-4AB8-8773-672469D38935}" type="presParOf" srcId="{D0653654-D6BB-49F6-A89A-72C58B15006D}" destId="{FC9ED09E-3709-4DFF-9EFC-7C903755F242}" srcOrd="0" destOrd="0" presId="urn:microsoft.com/office/officeart/2018/2/layout/IconCircleList"/>
    <dgm:cxn modelId="{546B45CA-FE86-4587-9950-AC6736060434}" type="presParOf" srcId="{FC9ED09E-3709-4DFF-9EFC-7C903755F242}" destId="{A32343C0-2C0D-4B38-9424-ED5EEE4FF9E4}" srcOrd="0" destOrd="0" presId="urn:microsoft.com/office/officeart/2018/2/layout/IconCircleList"/>
    <dgm:cxn modelId="{411E15F7-6B3B-4EF8-B482-873EBBFF7355}" type="presParOf" srcId="{FC9ED09E-3709-4DFF-9EFC-7C903755F242}" destId="{BEF67A1C-00F8-41C2-AF32-A8BFDCC08757}" srcOrd="1" destOrd="0" presId="urn:microsoft.com/office/officeart/2018/2/layout/IconCircleList"/>
    <dgm:cxn modelId="{81B26742-2FFF-44AB-96EB-BD4E7DEB9A35}" type="presParOf" srcId="{FC9ED09E-3709-4DFF-9EFC-7C903755F242}" destId="{04329AB5-A658-4D63-84FD-0E24C053CDCE}" srcOrd="2" destOrd="0" presId="urn:microsoft.com/office/officeart/2018/2/layout/IconCircleList"/>
    <dgm:cxn modelId="{C62DEC4B-4574-4BA7-8079-FA80B3E5B422}" type="presParOf" srcId="{FC9ED09E-3709-4DFF-9EFC-7C903755F242}" destId="{DE66A23E-5E16-46ED-94EE-C63D3AFAD59A}" srcOrd="3" destOrd="0" presId="urn:microsoft.com/office/officeart/2018/2/layout/IconCircleList"/>
    <dgm:cxn modelId="{D4B44B20-6610-475E-9DE7-F7A59E92BB4C}" type="presParOf" srcId="{D0653654-D6BB-49F6-A89A-72C58B15006D}" destId="{F0CCB39B-7322-4BA8-B87D-3416357928A0}" srcOrd="1" destOrd="0" presId="urn:microsoft.com/office/officeart/2018/2/layout/IconCircleList"/>
    <dgm:cxn modelId="{6DAB6B77-6D56-49CE-8B16-78BA768CA8DD}" type="presParOf" srcId="{D0653654-D6BB-49F6-A89A-72C58B15006D}" destId="{1C47EC81-AE6C-4814-A149-8ED76357CE83}" srcOrd="2" destOrd="0" presId="urn:microsoft.com/office/officeart/2018/2/layout/IconCircleList"/>
    <dgm:cxn modelId="{74BFC7EC-9AD5-4BAD-8150-8F4D4B9B3018}" type="presParOf" srcId="{1C47EC81-AE6C-4814-A149-8ED76357CE83}" destId="{AC0F8E84-F3F1-46BB-873F-5B583316ED9C}" srcOrd="0" destOrd="0" presId="urn:microsoft.com/office/officeart/2018/2/layout/IconCircleList"/>
    <dgm:cxn modelId="{8430E063-F3E5-4FB6-8DD9-8BF5201C751C}" type="presParOf" srcId="{1C47EC81-AE6C-4814-A149-8ED76357CE83}" destId="{06C87C74-47E6-44A2-B49D-428371364C58}" srcOrd="1" destOrd="0" presId="urn:microsoft.com/office/officeart/2018/2/layout/IconCircleList"/>
    <dgm:cxn modelId="{FD119CB0-78F8-49F3-BF8D-95DADA3BE6E6}" type="presParOf" srcId="{1C47EC81-AE6C-4814-A149-8ED76357CE83}" destId="{4EF8991C-15FC-4975-8BE5-38C9FD4E7EDB}" srcOrd="2" destOrd="0" presId="urn:microsoft.com/office/officeart/2018/2/layout/IconCircleList"/>
    <dgm:cxn modelId="{57C7C6B3-CBB3-413F-B89A-664D599ADA5F}" type="presParOf" srcId="{1C47EC81-AE6C-4814-A149-8ED76357CE83}" destId="{F9EED017-9F2D-4D35-8502-C17F0220017A}" srcOrd="3" destOrd="0" presId="urn:microsoft.com/office/officeart/2018/2/layout/IconCircleList"/>
    <dgm:cxn modelId="{C71226A8-E7B6-4CE4-BC2C-E5F5562889E7}" type="presParOf" srcId="{D0653654-D6BB-49F6-A89A-72C58B15006D}" destId="{B9714A28-1E4F-472A-98BA-F85DB263C1F7}" srcOrd="3" destOrd="0" presId="urn:microsoft.com/office/officeart/2018/2/layout/IconCircleList"/>
    <dgm:cxn modelId="{11E64085-4C76-4C8E-A563-E1738FD1B20A}" type="presParOf" srcId="{D0653654-D6BB-49F6-A89A-72C58B15006D}" destId="{41D88A15-B867-4FC5-813B-D306D03E7B79}" srcOrd="4" destOrd="0" presId="urn:microsoft.com/office/officeart/2018/2/layout/IconCircleList"/>
    <dgm:cxn modelId="{96DC238D-A808-43CC-BA46-9762913DEDCC}" type="presParOf" srcId="{41D88A15-B867-4FC5-813B-D306D03E7B79}" destId="{97F23DB6-B57D-4EE3-BD7A-A4538B319FEF}" srcOrd="0" destOrd="0" presId="urn:microsoft.com/office/officeart/2018/2/layout/IconCircleList"/>
    <dgm:cxn modelId="{D9F0F4F5-0A9E-4005-BA5B-0B65447D8AAF}" type="presParOf" srcId="{41D88A15-B867-4FC5-813B-D306D03E7B79}" destId="{BA1E4122-A593-4A50-AD37-609A4A5B1B58}" srcOrd="1" destOrd="0" presId="urn:microsoft.com/office/officeart/2018/2/layout/IconCircleList"/>
    <dgm:cxn modelId="{3124F7E5-D3CE-42B7-94F8-9C2263F120A3}" type="presParOf" srcId="{41D88A15-B867-4FC5-813B-D306D03E7B79}" destId="{3AC623CE-F850-4345-9E17-D3EB2B011DA1}" srcOrd="2" destOrd="0" presId="urn:microsoft.com/office/officeart/2018/2/layout/IconCircleList"/>
    <dgm:cxn modelId="{9253FD90-AEA2-4A52-89FD-61EA42792EC8}" type="presParOf" srcId="{41D88A15-B867-4FC5-813B-D306D03E7B79}" destId="{89F6D796-B6C8-48AA-A8C8-0D6227E9066C}" srcOrd="3" destOrd="0" presId="urn:microsoft.com/office/officeart/2018/2/layout/IconCircleList"/>
    <dgm:cxn modelId="{5DF9C6D6-36BC-411F-8D79-C8BDC8E7236E}" type="presParOf" srcId="{D0653654-D6BB-49F6-A89A-72C58B15006D}" destId="{EAE983FC-755B-4EF1-B22A-D93FD3104FFB}" srcOrd="5" destOrd="0" presId="urn:microsoft.com/office/officeart/2018/2/layout/IconCircleList"/>
    <dgm:cxn modelId="{558AE6C5-EE3D-4AFD-B3A6-EC8C242B42AE}" type="presParOf" srcId="{D0653654-D6BB-49F6-A89A-72C58B15006D}" destId="{F87F3CB0-6A2B-45A8-9F39-0BEB9AC396E1}" srcOrd="6" destOrd="0" presId="urn:microsoft.com/office/officeart/2018/2/layout/IconCircleList"/>
    <dgm:cxn modelId="{0E8C9D1B-338E-4464-8A28-BC7CE2953E46}" type="presParOf" srcId="{F87F3CB0-6A2B-45A8-9F39-0BEB9AC396E1}" destId="{CF190CD8-84C9-4EDF-9783-5B55B642FF9D}" srcOrd="0" destOrd="0" presId="urn:microsoft.com/office/officeart/2018/2/layout/IconCircleList"/>
    <dgm:cxn modelId="{4FE00CDE-C5E4-4FF1-9196-CAEF256A3F2C}" type="presParOf" srcId="{F87F3CB0-6A2B-45A8-9F39-0BEB9AC396E1}" destId="{2E39657E-E706-49A5-B1BD-54CD3986E19B}" srcOrd="1" destOrd="0" presId="urn:microsoft.com/office/officeart/2018/2/layout/IconCircleList"/>
    <dgm:cxn modelId="{A677183D-6ACC-450E-BBDE-BEB8DBCB9FFA}" type="presParOf" srcId="{F87F3CB0-6A2B-45A8-9F39-0BEB9AC396E1}" destId="{185B598F-FB94-424C-A5D0-53C3620B7060}" srcOrd="2" destOrd="0" presId="urn:microsoft.com/office/officeart/2018/2/layout/IconCircleList"/>
    <dgm:cxn modelId="{422F5671-686E-4E6E-BF5E-6D4DEBDEA735}" type="presParOf" srcId="{F87F3CB0-6A2B-45A8-9F39-0BEB9AC396E1}" destId="{B38CB5D7-266B-4EB1-A5EA-253646B1078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C847D18-AD2A-4C3D-80C5-64FD68E3E99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E19D7AF-2C60-466C-A053-E2536F36D476}">
      <dgm:prSet/>
      <dgm:spPr/>
      <dgm:t>
        <a:bodyPr/>
        <a:lstStyle/>
        <a:p>
          <a:r>
            <a:rPr lang="en-US" b="1"/>
            <a:t>What I Did</a:t>
          </a:r>
          <a:r>
            <a:rPr lang="en-US"/>
            <a:t>: Analyzed the joined DF for patterns in debt, fraud, spending (e.g., by brand, age, error type). Presented key metrics in tables for clarity.</a:t>
          </a:r>
        </a:p>
      </dgm:t>
    </dgm:pt>
    <dgm:pt modelId="{969DA661-A664-4E5E-AF21-F4AA110197DB}" type="parTrans" cxnId="{78A63904-9217-479E-AE5A-EE31A7090057}">
      <dgm:prSet/>
      <dgm:spPr/>
      <dgm:t>
        <a:bodyPr/>
        <a:lstStyle/>
        <a:p>
          <a:endParaRPr lang="en-US"/>
        </a:p>
      </dgm:t>
    </dgm:pt>
    <dgm:pt modelId="{C9617925-FFCA-4296-9E59-ED5820630539}" type="sibTrans" cxnId="{78A63904-9217-479E-AE5A-EE31A7090057}">
      <dgm:prSet/>
      <dgm:spPr/>
      <dgm:t>
        <a:bodyPr/>
        <a:lstStyle/>
        <a:p>
          <a:endParaRPr lang="en-US"/>
        </a:p>
      </dgm:t>
    </dgm:pt>
    <dgm:pt modelId="{3A031B5E-ACA4-4BE1-B3BF-74456F137243}">
      <dgm:prSet/>
      <dgm:spPr/>
      <dgm:t>
        <a:bodyPr/>
        <a:lstStyle/>
        <a:p>
          <a:r>
            <a:rPr lang="en-US" b="1"/>
            <a:t>Why?</a:t>
          </a:r>
          <a:r>
            <a:rPr lang="en-US"/>
            <a:t>: Quantify trends (e.g., fraud by merchant) to support decisions like risk monitoring.</a:t>
          </a:r>
        </a:p>
      </dgm:t>
    </dgm:pt>
    <dgm:pt modelId="{8B6CDA93-8A16-4BB8-A4E1-F4668CA7674F}" type="parTrans" cxnId="{E8BBFF1D-6510-4F6A-B4DA-FCFBBA0F65C1}">
      <dgm:prSet/>
      <dgm:spPr/>
      <dgm:t>
        <a:bodyPr/>
        <a:lstStyle/>
        <a:p>
          <a:endParaRPr lang="en-US"/>
        </a:p>
      </dgm:t>
    </dgm:pt>
    <dgm:pt modelId="{004312EA-130E-491B-9F3F-37329D94339A}" type="sibTrans" cxnId="{E8BBFF1D-6510-4F6A-B4DA-FCFBBA0F65C1}">
      <dgm:prSet/>
      <dgm:spPr/>
      <dgm:t>
        <a:bodyPr/>
        <a:lstStyle/>
        <a:p>
          <a:endParaRPr lang="en-US"/>
        </a:p>
      </dgm:t>
    </dgm:pt>
    <dgm:pt modelId="{6C744488-B37E-49C1-962E-4C5A126E553D}">
      <dgm:prSet/>
      <dgm:spPr/>
      <dgm:t>
        <a:bodyPr/>
        <a:lstStyle/>
        <a:p>
          <a:r>
            <a:rPr lang="en-US" b="1"/>
            <a:t>How</a:t>
          </a:r>
          <a:r>
            <a:rPr lang="en-US"/>
            <a:t>: Groupbys, pivots, plots; tables for summaries (e.g., averages by bin).</a:t>
          </a:r>
        </a:p>
      </dgm:t>
    </dgm:pt>
    <dgm:pt modelId="{AA4554E8-7951-4C70-94B3-378ECF3F1D0B}" type="parTrans" cxnId="{44B82294-DAD5-49EF-B23A-3575D24BBB51}">
      <dgm:prSet/>
      <dgm:spPr/>
      <dgm:t>
        <a:bodyPr/>
        <a:lstStyle/>
        <a:p>
          <a:endParaRPr lang="en-US"/>
        </a:p>
      </dgm:t>
    </dgm:pt>
    <dgm:pt modelId="{608C851F-5BEE-493D-9625-33B72FA19897}" type="sibTrans" cxnId="{44B82294-DAD5-49EF-B23A-3575D24BBB51}">
      <dgm:prSet/>
      <dgm:spPr/>
      <dgm:t>
        <a:bodyPr/>
        <a:lstStyle/>
        <a:p>
          <a:endParaRPr lang="en-US"/>
        </a:p>
      </dgm:t>
    </dgm:pt>
    <dgm:pt modelId="{01C9D436-A3C0-4CBB-8312-E6B0244AC4DC}">
      <dgm:prSet/>
      <dgm:spPr/>
      <dgm:t>
        <a:bodyPr/>
        <a:lstStyle/>
        <a:p>
          <a:r>
            <a:rPr lang="en-US" b="1"/>
            <a:t>Visual</a:t>
          </a:r>
          <a:r>
            <a:rPr lang="en-US"/>
            <a:t>: Sample insight table (e.g., DTI by income bin).</a:t>
          </a:r>
        </a:p>
      </dgm:t>
    </dgm:pt>
    <dgm:pt modelId="{FBFE09D4-BCD3-466A-8723-E4E94D567B3E}" type="parTrans" cxnId="{6C3F88AD-66B1-45C8-ACF4-39A6F3AE0279}">
      <dgm:prSet/>
      <dgm:spPr/>
      <dgm:t>
        <a:bodyPr/>
        <a:lstStyle/>
        <a:p>
          <a:endParaRPr lang="en-US"/>
        </a:p>
      </dgm:t>
    </dgm:pt>
    <dgm:pt modelId="{317E972F-B6F8-4AEF-AFFD-AA0F93682792}" type="sibTrans" cxnId="{6C3F88AD-66B1-45C8-ACF4-39A6F3AE0279}">
      <dgm:prSet/>
      <dgm:spPr/>
      <dgm:t>
        <a:bodyPr/>
        <a:lstStyle/>
        <a:p>
          <a:endParaRPr lang="en-US"/>
        </a:p>
      </dgm:t>
    </dgm:pt>
    <dgm:pt modelId="{9EECCDBC-77AF-4B89-8DA4-601841037313}">
      <dgm:prSet/>
      <dgm:spPr/>
      <dgm:t>
        <a:bodyPr/>
        <a:lstStyle/>
        <a:p>
          <a:r>
            <a:rPr lang="en-US" b="1"/>
            <a:t>Talking Points</a:t>
          </a:r>
          <a:r>
            <a:rPr lang="en-US"/>
            <a:t>: "With merged data, Python uncovered actionable stories—e.g., low-income users have highest DTI, signaling risk."</a:t>
          </a:r>
        </a:p>
      </dgm:t>
    </dgm:pt>
    <dgm:pt modelId="{DAAC6509-0856-4BCC-AC92-31E60A6C998F}" type="parTrans" cxnId="{0CE8A7B3-FB07-4878-96C7-450B53C77105}">
      <dgm:prSet/>
      <dgm:spPr/>
      <dgm:t>
        <a:bodyPr/>
        <a:lstStyle/>
        <a:p>
          <a:endParaRPr lang="en-US"/>
        </a:p>
      </dgm:t>
    </dgm:pt>
    <dgm:pt modelId="{13BC5888-0161-4049-B02E-7BB9352A237D}" type="sibTrans" cxnId="{0CE8A7B3-FB07-4878-96C7-450B53C77105}">
      <dgm:prSet/>
      <dgm:spPr/>
      <dgm:t>
        <a:bodyPr/>
        <a:lstStyle/>
        <a:p>
          <a:endParaRPr lang="en-US"/>
        </a:p>
      </dgm:t>
    </dgm:pt>
    <dgm:pt modelId="{DEC184DE-7CDD-47E3-82C9-BCEA3748DC01}" type="pres">
      <dgm:prSet presAssocID="{2C847D18-AD2A-4C3D-80C5-64FD68E3E99E}" presName="root" presStyleCnt="0">
        <dgm:presLayoutVars>
          <dgm:dir/>
          <dgm:resizeHandles val="exact"/>
        </dgm:presLayoutVars>
      </dgm:prSet>
      <dgm:spPr/>
    </dgm:pt>
    <dgm:pt modelId="{79217377-FD7D-4C5E-8199-35ED90F7C99C}" type="pres">
      <dgm:prSet presAssocID="{EE19D7AF-2C60-466C-A053-E2536F36D476}" presName="compNode" presStyleCnt="0"/>
      <dgm:spPr/>
    </dgm:pt>
    <dgm:pt modelId="{5B277F43-08B2-4ED9-8A8A-7DF6F5C011E9}" type="pres">
      <dgm:prSet presAssocID="{EE19D7AF-2C60-466C-A053-E2536F36D476}" presName="bgRect" presStyleLbl="bgShp" presStyleIdx="0" presStyleCnt="5"/>
      <dgm:spPr/>
    </dgm:pt>
    <dgm:pt modelId="{8C8DAF42-0322-4F90-A01E-8D0B2DAB56FC}" type="pres">
      <dgm:prSet presAssocID="{EE19D7AF-2C60-466C-A053-E2536F36D47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ber"/>
        </a:ext>
      </dgm:extLst>
    </dgm:pt>
    <dgm:pt modelId="{22AF44B1-A27A-4CDE-9F49-D4690CA51485}" type="pres">
      <dgm:prSet presAssocID="{EE19D7AF-2C60-466C-A053-E2536F36D476}" presName="spaceRect" presStyleCnt="0"/>
      <dgm:spPr/>
    </dgm:pt>
    <dgm:pt modelId="{139E24E2-EDFB-4D9D-9B80-5E681F408B4D}" type="pres">
      <dgm:prSet presAssocID="{EE19D7AF-2C60-466C-A053-E2536F36D476}" presName="parTx" presStyleLbl="revTx" presStyleIdx="0" presStyleCnt="5">
        <dgm:presLayoutVars>
          <dgm:chMax val="0"/>
          <dgm:chPref val="0"/>
        </dgm:presLayoutVars>
      </dgm:prSet>
      <dgm:spPr/>
    </dgm:pt>
    <dgm:pt modelId="{DA120D2F-775E-433B-B485-8D76772E45BA}" type="pres">
      <dgm:prSet presAssocID="{C9617925-FFCA-4296-9E59-ED5820630539}" presName="sibTrans" presStyleCnt="0"/>
      <dgm:spPr/>
    </dgm:pt>
    <dgm:pt modelId="{22D2D392-ED15-456C-B7FF-9DB8BFB32E05}" type="pres">
      <dgm:prSet presAssocID="{3A031B5E-ACA4-4BE1-B3BF-74456F137243}" presName="compNode" presStyleCnt="0"/>
      <dgm:spPr/>
    </dgm:pt>
    <dgm:pt modelId="{43075852-47C7-44CC-A0FF-8BEE0ECF3BD3}" type="pres">
      <dgm:prSet presAssocID="{3A031B5E-ACA4-4BE1-B3BF-74456F137243}" presName="bgRect" presStyleLbl="bgShp" presStyleIdx="1" presStyleCnt="5"/>
      <dgm:spPr/>
    </dgm:pt>
    <dgm:pt modelId="{C03C60EE-AB03-4688-9ADA-629B77710205}" type="pres">
      <dgm:prSet presAssocID="{3A031B5E-ACA4-4BE1-B3BF-74456F13724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33138779-E9A1-4EFD-BE2A-D9A43FDB39B2}" type="pres">
      <dgm:prSet presAssocID="{3A031B5E-ACA4-4BE1-B3BF-74456F137243}" presName="spaceRect" presStyleCnt="0"/>
      <dgm:spPr/>
    </dgm:pt>
    <dgm:pt modelId="{700402DC-7CE9-4530-B753-D46D56D67E01}" type="pres">
      <dgm:prSet presAssocID="{3A031B5E-ACA4-4BE1-B3BF-74456F137243}" presName="parTx" presStyleLbl="revTx" presStyleIdx="1" presStyleCnt="5">
        <dgm:presLayoutVars>
          <dgm:chMax val="0"/>
          <dgm:chPref val="0"/>
        </dgm:presLayoutVars>
      </dgm:prSet>
      <dgm:spPr/>
    </dgm:pt>
    <dgm:pt modelId="{05B45879-808F-447B-AB3E-8D15D07DBEF5}" type="pres">
      <dgm:prSet presAssocID="{004312EA-130E-491B-9F3F-37329D94339A}" presName="sibTrans" presStyleCnt="0"/>
      <dgm:spPr/>
    </dgm:pt>
    <dgm:pt modelId="{97114105-B390-4910-B6DD-34B7BBCC0816}" type="pres">
      <dgm:prSet presAssocID="{6C744488-B37E-49C1-962E-4C5A126E553D}" presName="compNode" presStyleCnt="0"/>
      <dgm:spPr/>
    </dgm:pt>
    <dgm:pt modelId="{B8D008E9-A850-4AAD-84DA-AA6E8E35233B}" type="pres">
      <dgm:prSet presAssocID="{6C744488-B37E-49C1-962E-4C5A126E553D}" presName="bgRect" presStyleLbl="bgShp" presStyleIdx="2" presStyleCnt="5"/>
      <dgm:spPr/>
    </dgm:pt>
    <dgm:pt modelId="{8993FE9B-28BA-453D-8852-CCEB069378D9}" type="pres">
      <dgm:prSet presAssocID="{6C744488-B37E-49C1-962E-4C5A126E553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FD42C2B7-5627-4C81-852A-DB048619817D}" type="pres">
      <dgm:prSet presAssocID="{6C744488-B37E-49C1-962E-4C5A126E553D}" presName="spaceRect" presStyleCnt="0"/>
      <dgm:spPr/>
    </dgm:pt>
    <dgm:pt modelId="{CCF28657-4468-4B1A-BA44-FB7568DD08E2}" type="pres">
      <dgm:prSet presAssocID="{6C744488-B37E-49C1-962E-4C5A126E553D}" presName="parTx" presStyleLbl="revTx" presStyleIdx="2" presStyleCnt="5">
        <dgm:presLayoutVars>
          <dgm:chMax val="0"/>
          <dgm:chPref val="0"/>
        </dgm:presLayoutVars>
      </dgm:prSet>
      <dgm:spPr/>
    </dgm:pt>
    <dgm:pt modelId="{EF790703-8D98-4A69-B034-3625E50C37CB}" type="pres">
      <dgm:prSet presAssocID="{608C851F-5BEE-493D-9625-33B72FA19897}" presName="sibTrans" presStyleCnt="0"/>
      <dgm:spPr/>
    </dgm:pt>
    <dgm:pt modelId="{A0752426-E565-44AA-8DF9-8AB6F9F916BB}" type="pres">
      <dgm:prSet presAssocID="{01C9D436-A3C0-4CBB-8312-E6B0244AC4DC}" presName="compNode" presStyleCnt="0"/>
      <dgm:spPr/>
    </dgm:pt>
    <dgm:pt modelId="{1D7D8E15-65F5-479F-95F3-F2CB9075744A}" type="pres">
      <dgm:prSet presAssocID="{01C9D436-A3C0-4CBB-8312-E6B0244AC4DC}" presName="bgRect" presStyleLbl="bgShp" presStyleIdx="3" presStyleCnt="5"/>
      <dgm:spPr/>
    </dgm:pt>
    <dgm:pt modelId="{F8FD8057-1388-4C82-BDC1-3E5A94772CF3}" type="pres">
      <dgm:prSet presAssocID="{01C9D436-A3C0-4CBB-8312-E6B0244AC4D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AA3247F4-0799-428D-8A87-94C54561B9DF}" type="pres">
      <dgm:prSet presAssocID="{01C9D436-A3C0-4CBB-8312-E6B0244AC4DC}" presName="spaceRect" presStyleCnt="0"/>
      <dgm:spPr/>
    </dgm:pt>
    <dgm:pt modelId="{BB5D1813-874B-4F15-A3AB-E7EB8E25D533}" type="pres">
      <dgm:prSet presAssocID="{01C9D436-A3C0-4CBB-8312-E6B0244AC4DC}" presName="parTx" presStyleLbl="revTx" presStyleIdx="3" presStyleCnt="5">
        <dgm:presLayoutVars>
          <dgm:chMax val="0"/>
          <dgm:chPref val="0"/>
        </dgm:presLayoutVars>
      </dgm:prSet>
      <dgm:spPr/>
    </dgm:pt>
    <dgm:pt modelId="{38A18D79-029B-49EE-BC5E-101063AC3806}" type="pres">
      <dgm:prSet presAssocID="{317E972F-B6F8-4AEF-AFFD-AA0F93682792}" presName="sibTrans" presStyleCnt="0"/>
      <dgm:spPr/>
    </dgm:pt>
    <dgm:pt modelId="{FC5583FD-A750-41C8-A043-39AC853188EF}" type="pres">
      <dgm:prSet presAssocID="{9EECCDBC-77AF-4B89-8DA4-601841037313}" presName="compNode" presStyleCnt="0"/>
      <dgm:spPr/>
    </dgm:pt>
    <dgm:pt modelId="{3DADC058-94D0-4738-9575-CD308E579DC2}" type="pres">
      <dgm:prSet presAssocID="{9EECCDBC-77AF-4B89-8DA4-601841037313}" presName="bgRect" presStyleLbl="bgShp" presStyleIdx="4" presStyleCnt="5"/>
      <dgm:spPr/>
    </dgm:pt>
    <dgm:pt modelId="{32D18B12-F0BD-4772-B4B2-69E59E521D91}" type="pres">
      <dgm:prSet presAssocID="{9EECCDBC-77AF-4B89-8DA4-60184103731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A8D7973D-C8F1-4C02-9800-4A9434B08EB9}" type="pres">
      <dgm:prSet presAssocID="{9EECCDBC-77AF-4B89-8DA4-601841037313}" presName="spaceRect" presStyleCnt="0"/>
      <dgm:spPr/>
    </dgm:pt>
    <dgm:pt modelId="{5C0B0BB9-E5E4-4365-8C6F-A62D62E7D53B}" type="pres">
      <dgm:prSet presAssocID="{9EECCDBC-77AF-4B89-8DA4-60184103731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8A63904-9217-479E-AE5A-EE31A7090057}" srcId="{2C847D18-AD2A-4C3D-80C5-64FD68E3E99E}" destId="{EE19D7AF-2C60-466C-A053-E2536F36D476}" srcOrd="0" destOrd="0" parTransId="{969DA661-A664-4E5E-AF21-F4AA110197DB}" sibTransId="{C9617925-FFCA-4296-9E59-ED5820630539}"/>
    <dgm:cxn modelId="{371CAF0F-A22C-4C91-9EF5-AA472B0B0659}" type="presOf" srcId="{2C847D18-AD2A-4C3D-80C5-64FD68E3E99E}" destId="{DEC184DE-7CDD-47E3-82C9-BCEA3748DC01}" srcOrd="0" destOrd="0" presId="urn:microsoft.com/office/officeart/2018/2/layout/IconVerticalSolidList"/>
    <dgm:cxn modelId="{E8BBFF1D-6510-4F6A-B4DA-FCFBBA0F65C1}" srcId="{2C847D18-AD2A-4C3D-80C5-64FD68E3E99E}" destId="{3A031B5E-ACA4-4BE1-B3BF-74456F137243}" srcOrd="1" destOrd="0" parTransId="{8B6CDA93-8A16-4BB8-A4E1-F4668CA7674F}" sibTransId="{004312EA-130E-491B-9F3F-37329D94339A}"/>
    <dgm:cxn modelId="{92E87667-3111-474E-93E0-FE484996C55A}" type="presOf" srcId="{EE19D7AF-2C60-466C-A053-E2536F36D476}" destId="{139E24E2-EDFB-4D9D-9B80-5E681F408B4D}" srcOrd="0" destOrd="0" presId="urn:microsoft.com/office/officeart/2018/2/layout/IconVerticalSolidList"/>
    <dgm:cxn modelId="{93A06C52-F372-4D4D-ABEB-89728D0E9B24}" type="presOf" srcId="{3A031B5E-ACA4-4BE1-B3BF-74456F137243}" destId="{700402DC-7CE9-4530-B753-D46D56D67E01}" srcOrd="0" destOrd="0" presId="urn:microsoft.com/office/officeart/2018/2/layout/IconVerticalSolidList"/>
    <dgm:cxn modelId="{7111B458-1328-43EB-B8FD-A0FB0CE6AFFA}" type="presOf" srcId="{01C9D436-A3C0-4CBB-8312-E6B0244AC4DC}" destId="{BB5D1813-874B-4F15-A3AB-E7EB8E25D533}" srcOrd="0" destOrd="0" presId="urn:microsoft.com/office/officeart/2018/2/layout/IconVerticalSolidList"/>
    <dgm:cxn modelId="{44B82294-DAD5-49EF-B23A-3575D24BBB51}" srcId="{2C847D18-AD2A-4C3D-80C5-64FD68E3E99E}" destId="{6C744488-B37E-49C1-962E-4C5A126E553D}" srcOrd="2" destOrd="0" parTransId="{AA4554E8-7951-4C70-94B3-378ECF3F1D0B}" sibTransId="{608C851F-5BEE-493D-9625-33B72FA19897}"/>
    <dgm:cxn modelId="{6C3F88AD-66B1-45C8-ACF4-39A6F3AE0279}" srcId="{2C847D18-AD2A-4C3D-80C5-64FD68E3E99E}" destId="{01C9D436-A3C0-4CBB-8312-E6B0244AC4DC}" srcOrd="3" destOrd="0" parTransId="{FBFE09D4-BCD3-466A-8723-E4E94D567B3E}" sibTransId="{317E972F-B6F8-4AEF-AFFD-AA0F93682792}"/>
    <dgm:cxn modelId="{0CE8A7B3-FB07-4878-96C7-450B53C77105}" srcId="{2C847D18-AD2A-4C3D-80C5-64FD68E3E99E}" destId="{9EECCDBC-77AF-4B89-8DA4-601841037313}" srcOrd="4" destOrd="0" parTransId="{DAAC6509-0856-4BCC-AC92-31E60A6C998F}" sibTransId="{13BC5888-0161-4049-B02E-7BB9352A237D}"/>
    <dgm:cxn modelId="{3DB930D9-6DBF-404F-A516-6D2D2E58E2DE}" type="presOf" srcId="{9EECCDBC-77AF-4B89-8DA4-601841037313}" destId="{5C0B0BB9-E5E4-4365-8C6F-A62D62E7D53B}" srcOrd="0" destOrd="0" presId="urn:microsoft.com/office/officeart/2018/2/layout/IconVerticalSolidList"/>
    <dgm:cxn modelId="{50849EEF-68C9-44BA-9632-5AD5628F1946}" type="presOf" srcId="{6C744488-B37E-49C1-962E-4C5A126E553D}" destId="{CCF28657-4468-4B1A-BA44-FB7568DD08E2}" srcOrd="0" destOrd="0" presId="urn:microsoft.com/office/officeart/2018/2/layout/IconVerticalSolidList"/>
    <dgm:cxn modelId="{7604B863-AB08-4A37-B1D1-C4949D342AAD}" type="presParOf" srcId="{DEC184DE-7CDD-47E3-82C9-BCEA3748DC01}" destId="{79217377-FD7D-4C5E-8199-35ED90F7C99C}" srcOrd="0" destOrd="0" presId="urn:microsoft.com/office/officeart/2018/2/layout/IconVerticalSolidList"/>
    <dgm:cxn modelId="{F9CFCEA8-F220-4826-986D-FC946E58F118}" type="presParOf" srcId="{79217377-FD7D-4C5E-8199-35ED90F7C99C}" destId="{5B277F43-08B2-4ED9-8A8A-7DF6F5C011E9}" srcOrd="0" destOrd="0" presId="urn:microsoft.com/office/officeart/2018/2/layout/IconVerticalSolidList"/>
    <dgm:cxn modelId="{A0255C27-4057-46D7-916C-0DBD06D0ECFA}" type="presParOf" srcId="{79217377-FD7D-4C5E-8199-35ED90F7C99C}" destId="{8C8DAF42-0322-4F90-A01E-8D0B2DAB56FC}" srcOrd="1" destOrd="0" presId="urn:microsoft.com/office/officeart/2018/2/layout/IconVerticalSolidList"/>
    <dgm:cxn modelId="{6E0666C2-F5A4-4364-93A9-B18A1811ACDA}" type="presParOf" srcId="{79217377-FD7D-4C5E-8199-35ED90F7C99C}" destId="{22AF44B1-A27A-4CDE-9F49-D4690CA51485}" srcOrd="2" destOrd="0" presId="urn:microsoft.com/office/officeart/2018/2/layout/IconVerticalSolidList"/>
    <dgm:cxn modelId="{376232F1-1468-45C3-977C-10E60B555C6E}" type="presParOf" srcId="{79217377-FD7D-4C5E-8199-35ED90F7C99C}" destId="{139E24E2-EDFB-4D9D-9B80-5E681F408B4D}" srcOrd="3" destOrd="0" presId="urn:microsoft.com/office/officeart/2018/2/layout/IconVerticalSolidList"/>
    <dgm:cxn modelId="{322738DE-3178-4126-BB2F-0ECB5F5E4490}" type="presParOf" srcId="{DEC184DE-7CDD-47E3-82C9-BCEA3748DC01}" destId="{DA120D2F-775E-433B-B485-8D76772E45BA}" srcOrd="1" destOrd="0" presId="urn:microsoft.com/office/officeart/2018/2/layout/IconVerticalSolidList"/>
    <dgm:cxn modelId="{CC498BDC-1E81-414E-9BA1-7C00D1E3E4B2}" type="presParOf" srcId="{DEC184DE-7CDD-47E3-82C9-BCEA3748DC01}" destId="{22D2D392-ED15-456C-B7FF-9DB8BFB32E05}" srcOrd="2" destOrd="0" presId="urn:microsoft.com/office/officeart/2018/2/layout/IconVerticalSolidList"/>
    <dgm:cxn modelId="{FF80AF90-0E73-44E9-B317-5C7A541578AF}" type="presParOf" srcId="{22D2D392-ED15-456C-B7FF-9DB8BFB32E05}" destId="{43075852-47C7-44CC-A0FF-8BEE0ECF3BD3}" srcOrd="0" destOrd="0" presId="urn:microsoft.com/office/officeart/2018/2/layout/IconVerticalSolidList"/>
    <dgm:cxn modelId="{CE849B6F-ABBF-44B7-9C64-310FBB050B1B}" type="presParOf" srcId="{22D2D392-ED15-456C-B7FF-9DB8BFB32E05}" destId="{C03C60EE-AB03-4688-9ADA-629B77710205}" srcOrd="1" destOrd="0" presId="urn:microsoft.com/office/officeart/2018/2/layout/IconVerticalSolidList"/>
    <dgm:cxn modelId="{5D971554-BA15-4A47-8126-C0B152902D11}" type="presParOf" srcId="{22D2D392-ED15-456C-B7FF-9DB8BFB32E05}" destId="{33138779-E9A1-4EFD-BE2A-D9A43FDB39B2}" srcOrd="2" destOrd="0" presId="urn:microsoft.com/office/officeart/2018/2/layout/IconVerticalSolidList"/>
    <dgm:cxn modelId="{8DD094C6-EAF0-4B9E-8144-121F99317F41}" type="presParOf" srcId="{22D2D392-ED15-456C-B7FF-9DB8BFB32E05}" destId="{700402DC-7CE9-4530-B753-D46D56D67E01}" srcOrd="3" destOrd="0" presId="urn:microsoft.com/office/officeart/2018/2/layout/IconVerticalSolidList"/>
    <dgm:cxn modelId="{31F356F4-99B1-41E9-A0EF-DC69CC482935}" type="presParOf" srcId="{DEC184DE-7CDD-47E3-82C9-BCEA3748DC01}" destId="{05B45879-808F-447B-AB3E-8D15D07DBEF5}" srcOrd="3" destOrd="0" presId="urn:microsoft.com/office/officeart/2018/2/layout/IconVerticalSolidList"/>
    <dgm:cxn modelId="{30DA209C-F7BF-41E6-9400-F3ADEEBD7C8A}" type="presParOf" srcId="{DEC184DE-7CDD-47E3-82C9-BCEA3748DC01}" destId="{97114105-B390-4910-B6DD-34B7BBCC0816}" srcOrd="4" destOrd="0" presId="urn:microsoft.com/office/officeart/2018/2/layout/IconVerticalSolidList"/>
    <dgm:cxn modelId="{779C76CA-B1AE-4165-9386-DBBD1CDDF13F}" type="presParOf" srcId="{97114105-B390-4910-B6DD-34B7BBCC0816}" destId="{B8D008E9-A850-4AAD-84DA-AA6E8E35233B}" srcOrd="0" destOrd="0" presId="urn:microsoft.com/office/officeart/2018/2/layout/IconVerticalSolidList"/>
    <dgm:cxn modelId="{25B06C63-A855-4764-BB9B-8FD8F1206449}" type="presParOf" srcId="{97114105-B390-4910-B6DD-34B7BBCC0816}" destId="{8993FE9B-28BA-453D-8852-CCEB069378D9}" srcOrd="1" destOrd="0" presId="urn:microsoft.com/office/officeart/2018/2/layout/IconVerticalSolidList"/>
    <dgm:cxn modelId="{CB65BE78-9374-4482-89C9-E3FDB408F121}" type="presParOf" srcId="{97114105-B390-4910-B6DD-34B7BBCC0816}" destId="{FD42C2B7-5627-4C81-852A-DB048619817D}" srcOrd="2" destOrd="0" presId="urn:microsoft.com/office/officeart/2018/2/layout/IconVerticalSolidList"/>
    <dgm:cxn modelId="{F8C97778-DEC9-4010-92A0-C2E411DD996C}" type="presParOf" srcId="{97114105-B390-4910-B6DD-34B7BBCC0816}" destId="{CCF28657-4468-4B1A-BA44-FB7568DD08E2}" srcOrd="3" destOrd="0" presId="urn:microsoft.com/office/officeart/2018/2/layout/IconVerticalSolidList"/>
    <dgm:cxn modelId="{15C68465-42D5-4B54-A893-4EB5EF0D0E37}" type="presParOf" srcId="{DEC184DE-7CDD-47E3-82C9-BCEA3748DC01}" destId="{EF790703-8D98-4A69-B034-3625E50C37CB}" srcOrd="5" destOrd="0" presId="urn:microsoft.com/office/officeart/2018/2/layout/IconVerticalSolidList"/>
    <dgm:cxn modelId="{E5090D5D-2341-488F-A5F8-089513D37B16}" type="presParOf" srcId="{DEC184DE-7CDD-47E3-82C9-BCEA3748DC01}" destId="{A0752426-E565-44AA-8DF9-8AB6F9F916BB}" srcOrd="6" destOrd="0" presId="urn:microsoft.com/office/officeart/2018/2/layout/IconVerticalSolidList"/>
    <dgm:cxn modelId="{F926CD1D-BA68-442A-B6BD-3172E10C061E}" type="presParOf" srcId="{A0752426-E565-44AA-8DF9-8AB6F9F916BB}" destId="{1D7D8E15-65F5-479F-95F3-F2CB9075744A}" srcOrd="0" destOrd="0" presId="urn:microsoft.com/office/officeart/2018/2/layout/IconVerticalSolidList"/>
    <dgm:cxn modelId="{DE5CB3B1-D03D-491A-8AD4-CBAC770C8491}" type="presParOf" srcId="{A0752426-E565-44AA-8DF9-8AB6F9F916BB}" destId="{F8FD8057-1388-4C82-BDC1-3E5A94772CF3}" srcOrd="1" destOrd="0" presId="urn:microsoft.com/office/officeart/2018/2/layout/IconVerticalSolidList"/>
    <dgm:cxn modelId="{D596F3EA-FA27-46E2-837D-933D7C7B0879}" type="presParOf" srcId="{A0752426-E565-44AA-8DF9-8AB6F9F916BB}" destId="{AA3247F4-0799-428D-8A87-94C54561B9DF}" srcOrd="2" destOrd="0" presId="urn:microsoft.com/office/officeart/2018/2/layout/IconVerticalSolidList"/>
    <dgm:cxn modelId="{ECF0AA1B-B954-4A15-B7CC-1EC509B875A2}" type="presParOf" srcId="{A0752426-E565-44AA-8DF9-8AB6F9F916BB}" destId="{BB5D1813-874B-4F15-A3AB-E7EB8E25D533}" srcOrd="3" destOrd="0" presId="urn:microsoft.com/office/officeart/2018/2/layout/IconVerticalSolidList"/>
    <dgm:cxn modelId="{4B4E7231-02AB-44AB-B5AA-F3D0C9BE765C}" type="presParOf" srcId="{DEC184DE-7CDD-47E3-82C9-BCEA3748DC01}" destId="{38A18D79-029B-49EE-BC5E-101063AC3806}" srcOrd="7" destOrd="0" presId="urn:microsoft.com/office/officeart/2018/2/layout/IconVerticalSolidList"/>
    <dgm:cxn modelId="{C47B5655-C0C7-4ECE-88E7-7E914979D3A3}" type="presParOf" srcId="{DEC184DE-7CDD-47E3-82C9-BCEA3748DC01}" destId="{FC5583FD-A750-41C8-A043-39AC853188EF}" srcOrd="8" destOrd="0" presId="urn:microsoft.com/office/officeart/2018/2/layout/IconVerticalSolidList"/>
    <dgm:cxn modelId="{7AF23710-97C8-4010-9581-723E16727C5E}" type="presParOf" srcId="{FC5583FD-A750-41C8-A043-39AC853188EF}" destId="{3DADC058-94D0-4738-9575-CD308E579DC2}" srcOrd="0" destOrd="0" presId="urn:microsoft.com/office/officeart/2018/2/layout/IconVerticalSolidList"/>
    <dgm:cxn modelId="{4BB7B9CA-760D-485E-8806-40353D2B4F04}" type="presParOf" srcId="{FC5583FD-A750-41C8-A043-39AC853188EF}" destId="{32D18B12-F0BD-4772-B4B2-69E59E521D91}" srcOrd="1" destOrd="0" presId="urn:microsoft.com/office/officeart/2018/2/layout/IconVerticalSolidList"/>
    <dgm:cxn modelId="{0CE0817A-C4CC-4B15-BCFE-B06F3813DB5C}" type="presParOf" srcId="{FC5583FD-A750-41C8-A043-39AC853188EF}" destId="{A8D7973D-C8F1-4C02-9800-4A9434B08EB9}" srcOrd="2" destOrd="0" presId="urn:microsoft.com/office/officeart/2018/2/layout/IconVerticalSolidList"/>
    <dgm:cxn modelId="{73724743-C19A-4B62-B9F8-97FA89FA1820}" type="presParOf" srcId="{FC5583FD-A750-41C8-A043-39AC853188EF}" destId="{5C0B0BB9-E5E4-4365-8C6F-A62D62E7D53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639A73-CEFE-4119-9683-5BB2EFF76B41}">
      <dsp:nvSpPr>
        <dsp:cNvPr id="0" name=""/>
        <dsp:cNvSpPr/>
      </dsp:nvSpPr>
      <dsp:spPr>
        <a:xfrm>
          <a:off x="0" y="3588"/>
          <a:ext cx="10653579" cy="7644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A9438D-0EC5-457E-A46C-2FA3E09EBC31}">
      <dsp:nvSpPr>
        <dsp:cNvPr id="0" name=""/>
        <dsp:cNvSpPr/>
      </dsp:nvSpPr>
      <dsp:spPr>
        <a:xfrm>
          <a:off x="231243" y="175588"/>
          <a:ext cx="420442" cy="4204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C214E6-A346-4987-8414-D571AF9282F7}">
      <dsp:nvSpPr>
        <dsp:cNvPr id="0" name=""/>
        <dsp:cNvSpPr/>
      </dsp:nvSpPr>
      <dsp:spPr>
        <a:xfrm>
          <a:off x="882930" y="3588"/>
          <a:ext cx="9770648" cy="764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903" tIns="80903" rIns="80903" bIns="8090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What I Did</a:t>
          </a:r>
          <a:r>
            <a:rPr lang="en-US" sz="1500" kern="1200"/>
            <a:t>: Cleaned three datasets (credit cards, users, transactions) to make them analysis-ready. Handled formatting (e.g., '$' in amounts), nulls (logical imputation), and derived features (e.g., debt-to-income).</a:t>
          </a:r>
        </a:p>
      </dsp:txBody>
      <dsp:txXfrm>
        <a:off x="882930" y="3588"/>
        <a:ext cx="9770648" cy="764441"/>
      </dsp:txXfrm>
    </dsp:sp>
    <dsp:sp modelId="{2B3508A4-25D5-4A26-ACF4-2B4A656712DB}">
      <dsp:nvSpPr>
        <dsp:cNvPr id="0" name=""/>
        <dsp:cNvSpPr/>
      </dsp:nvSpPr>
      <dsp:spPr>
        <a:xfrm>
          <a:off x="0" y="959141"/>
          <a:ext cx="10653579" cy="7644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48A581-6CEB-4BB5-984F-8D16C4295219}">
      <dsp:nvSpPr>
        <dsp:cNvPr id="0" name=""/>
        <dsp:cNvSpPr/>
      </dsp:nvSpPr>
      <dsp:spPr>
        <a:xfrm>
          <a:off x="231243" y="1131140"/>
          <a:ext cx="420442" cy="4204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BD6EFE-0640-48F3-95B9-E85C38AB2B67}">
      <dsp:nvSpPr>
        <dsp:cNvPr id="0" name=""/>
        <dsp:cNvSpPr/>
      </dsp:nvSpPr>
      <dsp:spPr>
        <a:xfrm>
          <a:off x="882930" y="959141"/>
          <a:ext cx="9770648" cy="764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903" tIns="80903" rIns="80903" bIns="8090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Why?</a:t>
          </a:r>
          <a:r>
            <a:rPr lang="en-US" sz="1500" kern="1200"/>
            <a:t>: Raw data had inconsistencies (e.g., '₹' symbols, 'nan' strings, missing merchants) that could skew insights or cause errors in merging/analysis.</a:t>
          </a:r>
        </a:p>
      </dsp:txBody>
      <dsp:txXfrm>
        <a:off x="882930" y="959141"/>
        <a:ext cx="9770648" cy="764441"/>
      </dsp:txXfrm>
    </dsp:sp>
    <dsp:sp modelId="{AC743392-8AB2-4FD6-A638-C0424251A025}">
      <dsp:nvSpPr>
        <dsp:cNvPr id="0" name=""/>
        <dsp:cNvSpPr/>
      </dsp:nvSpPr>
      <dsp:spPr>
        <a:xfrm>
          <a:off x="0" y="1914693"/>
          <a:ext cx="10653579" cy="7644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DD2A96-4A66-4306-AC95-288D2E4FCA88}">
      <dsp:nvSpPr>
        <dsp:cNvPr id="0" name=""/>
        <dsp:cNvSpPr/>
      </dsp:nvSpPr>
      <dsp:spPr>
        <a:xfrm>
          <a:off x="231243" y="2086692"/>
          <a:ext cx="420442" cy="4204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7A797D-BBF7-44AE-A631-2DBCB6E2018B}">
      <dsp:nvSpPr>
        <dsp:cNvPr id="0" name=""/>
        <dsp:cNvSpPr/>
      </dsp:nvSpPr>
      <dsp:spPr>
        <a:xfrm>
          <a:off x="882930" y="1914693"/>
          <a:ext cx="9770648" cy="764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903" tIns="80903" rIns="80903" bIns="8090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How (High-Level)</a:t>
          </a:r>
          <a:r>
            <a:rPr lang="en-US" sz="1500" kern="1200"/>
            <a:t>: Used Pandas for string cleaning, regex for numerics, and group-based imputation. No blind drops—logical fills preserved data integrity.</a:t>
          </a:r>
        </a:p>
      </dsp:txBody>
      <dsp:txXfrm>
        <a:off x="882930" y="1914693"/>
        <a:ext cx="9770648" cy="764441"/>
      </dsp:txXfrm>
    </dsp:sp>
    <dsp:sp modelId="{637DA2F0-76C5-4DE8-B0C8-08E50313135D}">
      <dsp:nvSpPr>
        <dsp:cNvPr id="0" name=""/>
        <dsp:cNvSpPr/>
      </dsp:nvSpPr>
      <dsp:spPr>
        <a:xfrm>
          <a:off x="0" y="2870245"/>
          <a:ext cx="10653579" cy="7644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C57FFA-D555-4613-8E35-1AA4A81B65CE}">
      <dsp:nvSpPr>
        <dsp:cNvPr id="0" name=""/>
        <dsp:cNvSpPr/>
      </dsp:nvSpPr>
      <dsp:spPr>
        <a:xfrm>
          <a:off x="231243" y="3042244"/>
          <a:ext cx="420442" cy="4204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B224A8-45B0-47BD-988E-3060E77A768B}">
      <dsp:nvSpPr>
        <dsp:cNvPr id="0" name=""/>
        <dsp:cNvSpPr/>
      </dsp:nvSpPr>
      <dsp:spPr>
        <a:xfrm>
          <a:off x="882930" y="2870245"/>
          <a:ext cx="9770648" cy="764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903" tIns="80903" rIns="80903" bIns="8090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Visual</a:t>
          </a:r>
          <a:r>
            <a:rPr lang="en-US" sz="1500" kern="1200"/>
            <a:t>: Before/after table snippet (e.g., raw </a:t>
          </a:r>
          <a:r>
            <a:rPr lang="en-US" sz="1500" b="1" kern="1200"/>
            <a:t>credit_limit</a:t>
          </a:r>
          <a:r>
            <a:rPr lang="en-US" sz="1500" kern="1200"/>
            <a:t>: '$1,000' → 1000).</a:t>
          </a:r>
        </a:p>
      </dsp:txBody>
      <dsp:txXfrm>
        <a:off x="882930" y="2870245"/>
        <a:ext cx="9770648" cy="764441"/>
      </dsp:txXfrm>
    </dsp:sp>
    <dsp:sp modelId="{E6DD90BC-C79F-4014-88B0-02F0D2447378}">
      <dsp:nvSpPr>
        <dsp:cNvPr id="0" name=""/>
        <dsp:cNvSpPr/>
      </dsp:nvSpPr>
      <dsp:spPr>
        <a:xfrm>
          <a:off x="0" y="3825797"/>
          <a:ext cx="10653579" cy="7644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4B7312-34D3-4119-AA0F-9824E7352A3C}">
      <dsp:nvSpPr>
        <dsp:cNvPr id="0" name=""/>
        <dsp:cNvSpPr/>
      </dsp:nvSpPr>
      <dsp:spPr>
        <a:xfrm>
          <a:off x="231243" y="3997796"/>
          <a:ext cx="420442" cy="42044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B55A14-CEE8-457A-8F77-A49C320A46BE}">
      <dsp:nvSpPr>
        <dsp:cNvPr id="0" name=""/>
        <dsp:cNvSpPr/>
      </dsp:nvSpPr>
      <dsp:spPr>
        <a:xfrm>
          <a:off x="882930" y="3825797"/>
          <a:ext cx="9770648" cy="764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903" tIns="80903" rIns="80903" bIns="8090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Talking Points</a:t>
          </a:r>
          <a:r>
            <a:rPr lang="en-US" sz="1500" kern="1200"/>
            <a:t>: "Cleaning was 40% of the work. We ensured numeric accuracy for financial metrics and imputed nulls based on business logic, like median amounts by card type."</a:t>
          </a:r>
        </a:p>
      </dsp:txBody>
      <dsp:txXfrm>
        <a:off x="882930" y="3825797"/>
        <a:ext cx="9770648" cy="7644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A62A66-BAF3-4C18-9B6C-C06A83FB15FB}">
      <dsp:nvSpPr>
        <dsp:cNvPr id="0" name=""/>
        <dsp:cNvSpPr/>
      </dsp:nvSpPr>
      <dsp:spPr>
        <a:xfrm>
          <a:off x="0" y="2401"/>
          <a:ext cx="6949440" cy="12172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59FF8A-F764-4AB5-9416-1F5F20F2DA54}">
      <dsp:nvSpPr>
        <dsp:cNvPr id="0" name=""/>
        <dsp:cNvSpPr/>
      </dsp:nvSpPr>
      <dsp:spPr>
        <a:xfrm>
          <a:off x="368211" y="276278"/>
          <a:ext cx="669475" cy="6694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7F87A1-C76E-4352-AD74-FF75E3A9820E}">
      <dsp:nvSpPr>
        <dsp:cNvPr id="0" name=""/>
        <dsp:cNvSpPr/>
      </dsp:nvSpPr>
      <dsp:spPr>
        <a:xfrm>
          <a:off x="1405898" y="2401"/>
          <a:ext cx="5543541" cy="121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23" tIns="128823" rIns="128823" bIns="1288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Outcomes</a:t>
          </a:r>
          <a:r>
            <a:rPr lang="en-US" sz="2200" kern="1200"/>
            <a:t>: Cleaned datasets ready for SQL (e.g., 95% null reduction; all numerics/datetimes).</a:t>
          </a:r>
        </a:p>
      </dsp:txBody>
      <dsp:txXfrm>
        <a:off x="1405898" y="2401"/>
        <a:ext cx="5543541" cy="1217228"/>
      </dsp:txXfrm>
    </dsp:sp>
    <dsp:sp modelId="{F606C049-2115-4DC3-9707-D1098A280D3F}">
      <dsp:nvSpPr>
        <dsp:cNvPr id="0" name=""/>
        <dsp:cNvSpPr/>
      </dsp:nvSpPr>
      <dsp:spPr>
        <a:xfrm>
          <a:off x="0" y="1523937"/>
          <a:ext cx="6949440" cy="12172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8B050E-7789-4901-9347-E38CF5C5CB3E}">
      <dsp:nvSpPr>
        <dsp:cNvPr id="0" name=""/>
        <dsp:cNvSpPr/>
      </dsp:nvSpPr>
      <dsp:spPr>
        <a:xfrm>
          <a:off x="368211" y="1797813"/>
          <a:ext cx="669475" cy="6694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D4FB8E-C30F-44CF-BBCC-7F8527AF76AD}">
      <dsp:nvSpPr>
        <dsp:cNvPr id="0" name=""/>
        <dsp:cNvSpPr/>
      </dsp:nvSpPr>
      <dsp:spPr>
        <a:xfrm>
          <a:off x="1405898" y="1523937"/>
          <a:ext cx="5543541" cy="121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23" tIns="128823" rIns="128823" bIns="1288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Transition</a:t>
          </a:r>
          <a:r>
            <a:rPr lang="en-US" sz="2200" kern="1200"/>
            <a:t>: "With clean tables, we moved to SQL for merging siloed data."</a:t>
          </a:r>
        </a:p>
      </dsp:txBody>
      <dsp:txXfrm>
        <a:off x="1405898" y="1523937"/>
        <a:ext cx="5543541" cy="1217228"/>
      </dsp:txXfrm>
    </dsp:sp>
    <dsp:sp modelId="{1DF88C8D-9F21-4E42-8D28-3F55BCE33054}">
      <dsp:nvSpPr>
        <dsp:cNvPr id="0" name=""/>
        <dsp:cNvSpPr/>
      </dsp:nvSpPr>
      <dsp:spPr>
        <a:xfrm>
          <a:off x="0" y="3045472"/>
          <a:ext cx="6949440" cy="12172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4AE726-E49B-4CFF-A617-2AD31FA55617}">
      <dsp:nvSpPr>
        <dsp:cNvPr id="0" name=""/>
        <dsp:cNvSpPr/>
      </dsp:nvSpPr>
      <dsp:spPr>
        <a:xfrm>
          <a:off x="368211" y="3319348"/>
          <a:ext cx="669475" cy="6694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0A4DC1-4D0F-4271-9664-B0ADC8FDC005}">
      <dsp:nvSpPr>
        <dsp:cNvPr id="0" name=""/>
        <dsp:cNvSpPr/>
      </dsp:nvSpPr>
      <dsp:spPr>
        <a:xfrm>
          <a:off x="1405898" y="3045472"/>
          <a:ext cx="5543541" cy="121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23" tIns="128823" rIns="128823" bIns="1288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Visual</a:t>
          </a:r>
          <a:r>
            <a:rPr lang="en-US" sz="2200" kern="1200"/>
            <a:t>: Checkmark icons for completed tasks.</a:t>
          </a:r>
        </a:p>
      </dsp:txBody>
      <dsp:txXfrm>
        <a:off x="1405898" y="3045472"/>
        <a:ext cx="5543541" cy="1217228"/>
      </dsp:txXfrm>
    </dsp:sp>
    <dsp:sp modelId="{96424700-B42C-42F0-B526-EE44BB156C72}">
      <dsp:nvSpPr>
        <dsp:cNvPr id="0" name=""/>
        <dsp:cNvSpPr/>
      </dsp:nvSpPr>
      <dsp:spPr>
        <a:xfrm>
          <a:off x="0" y="4567007"/>
          <a:ext cx="6949440" cy="12172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74B111-EF21-4DF2-B706-2B5F82832491}">
      <dsp:nvSpPr>
        <dsp:cNvPr id="0" name=""/>
        <dsp:cNvSpPr/>
      </dsp:nvSpPr>
      <dsp:spPr>
        <a:xfrm>
          <a:off x="368211" y="4840884"/>
          <a:ext cx="669475" cy="6694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92FF2A-6C13-4034-A174-3264B0051D39}">
      <dsp:nvSpPr>
        <dsp:cNvPr id="0" name=""/>
        <dsp:cNvSpPr/>
      </dsp:nvSpPr>
      <dsp:spPr>
        <a:xfrm>
          <a:off x="1405898" y="4567007"/>
          <a:ext cx="5543541" cy="121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23" tIns="128823" rIns="128823" bIns="1288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Talking Points</a:t>
          </a:r>
          <a:r>
            <a:rPr lang="en-US" sz="2200" kern="1200"/>
            <a:t>: "Python cleaning transformed raw chaos into structured data—now, let's join it all in SQL."</a:t>
          </a:r>
        </a:p>
      </dsp:txBody>
      <dsp:txXfrm>
        <a:off x="1405898" y="4567007"/>
        <a:ext cx="5543541" cy="12172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B93867-411A-480E-B1B0-C11F79702817}">
      <dsp:nvSpPr>
        <dsp:cNvPr id="0" name=""/>
        <dsp:cNvSpPr/>
      </dsp:nvSpPr>
      <dsp:spPr>
        <a:xfrm>
          <a:off x="0" y="3588"/>
          <a:ext cx="10653579" cy="7644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08C9F5-3841-4EB0-9769-CA2F2A9D7E92}">
      <dsp:nvSpPr>
        <dsp:cNvPr id="0" name=""/>
        <dsp:cNvSpPr/>
      </dsp:nvSpPr>
      <dsp:spPr>
        <a:xfrm>
          <a:off x="231243" y="175588"/>
          <a:ext cx="420442" cy="4204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D5168D-7238-43A3-A85E-F9FE62596783}">
      <dsp:nvSpPr>
        <dsp:cNvPr id="0" name=""/>
        <dsp:cNvSpPr/>
      </dsp:nvSpPr>
      <dsp:spPr>
        <a:xfrm>
          <a:off x="882930" y="3588"/>
          <a:ext cx="9770648" cy="764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903" tIns="80903" rIns="80903" bIns="8090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What I Did</a:t>
          </a:r>
          <a:r>
            <a:rPr lang="en-US" sz="1800" kern="1200"/>
            <a:t>: Created a unified view by joining credit cards (</a:t>
          </a:r>
          <a:r>
            <a:rPr lang="en-US" sz="1800" b="1" kern="1200"/>
            <a:t>Cards_cleaning</a:t>
          </a:r>
          <a:r>
            <a:rPr lang="en-US" sz="1800" kern="1200"/>
            <a:t>), users (</a:t>
          </a:r>
          <a:r>
            <a:rPr lang="en-US" sz="1800" b="1" kern="1200"/>
            <a:t>User _cleaned</a:t>
          </a:r>
          <a:r>
            <a:rPr lang="en-US" sz="1800" kern="1200"/>
            <a:t>), and transactions (</a:t>
          </a:r>
          <a:r>
            <a:rPr lang="en-US" sz="1800" b="1" kern="1200"/>
            <a:t>transactions_data</a:t>
          </a:r>
          <a:r>
            <a:rPr lang="en-US" sz="1800" kern="1200"/>
            <a:t>) on keys like </a:t>
          </a:r>
          <a:r>
            <a:rPr lang="en-US" sz="1800" b="1" kern="1200"/>
            <a:t>client_id</a:t>
          </a:r>
          <a:r>
            <a:rPr lang="en-US" sz="1800" kern="1200"/>
            <a:t> and </a:t>
          </a:r>
          <a:r>
            <a:rPr lang="en-US" sz="1800" b="1" kern="1200"/>
            <a:t>card_id</a:t>
          </a:r>
          <a:r>
            <a:rPr lang="en-US" sz="1800" kern="1200"/>
            <a:t>.</a:t>
          </a:r>
        </a:p>
      </dsp:txBody>
      <dsp:txXfrm>
        <a:off x="882930" y="3588"/>
        <a:ext cx="9770648" cy="764441"/>
      </dsp:txXfrm>
    </dsp:sp>
    <dsp:sp modelId="{DCCF8ED1-7205-4FCF-BD59-2277234D70CB}">
      <dsp:nvSpPr>
        <dsp:cNvPr id="0" name=""/>
        <dsp:cNvSpPr/>
      </dsp:nvSpPr>
      <dsp:spPr>
        <a:xfrm>
          <a:off x="0" y="959141"/>
          <a:ext cx="10653579" cy="7644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E3DBA8-C77E-488E-BBA0-423CABE4D7B6}">
      <dsp:nvSpPr>
        <dsp:cNvPr id="0" name=""/>
        <dsp:cNvSpPr/>
      </dsp:nvSpPr>
      <dsp:spPr>
        <a:xfrm>
          <a:off x="231243" y="1131140"/>
          <a:ext cx="420442" cy="4204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AAF77A-B3FF-4770-9D84-F0EBA3DF962C}">
      <dsp:nvSpPr>
        <dsp:cNvPr id="0" name=""/>
        <dsp:cNvSpPr/>
      </dsp:nvSpPr>
      <dsp:spPr>
        <a:xfrm>
          <a:off x="882930" y="959141"/>
          <a:ext cx="9770648" cy="764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903" tIns="80903" rIns="80903" bIns="8090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Why?</a:t>
          </a:r>
          <a:r>
            <a:rPr lang="en-US" sz="1800" kern="1200"/>
            <a:t>: Data was in separate tables; joins enabled holistic analysis (e.g., user income + transaction fraud).</a:t>
          </a:r>
        </a:p>
      </dsp:txBody>
      <dsp:txXfrm>
        <a:off x="882930" y="959141"/>
        <a:ext cx="9770648" cy="764441"/>
      </dsp:txXfrm>
    </dsp:sp>
    <dsp:sp modelId="{FA64986D-BC82-4260-9F9D-178CEB4B7E14}">
      <dsp:nvSpPr>
        <dsp:cNvPr id="0" name=""/>
        <dsp:cNvSpPr/>
      </dsp:nvSpPr>
      <dsp:spPr>
        <a:xfrm>
          <a:off x="0" y="1914693"/>
          <a:ext cx="10653579" cy="7644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C54ABE-772E-47FD-85EC-A996909F5C7B}">
      <dsp:nvSpPr>
        <dsp:cNvPr id="0" name=""/>
        <dsp:cNvSpPr/>
      </dsp:nvSpPr>
      <dsp:spPr>
        <a:xfrm>
          <a:off x="231243" y="2086692"/>
          <a:ext cx="420442" cy="4204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63BAB6-FECE-477F-BD93-5E485E9FEB5B}">
      <dsp:nvSpPr>
        <dsp:cNvPr id="0" name=""/>
        <dsp:cNvSpPr/>
      </dsp:nvSpPr>
      <dsp:spPr>
        <a:xfrm>
          <a:off x="882930" y="1914693"/>
          <a:ext cx="9770648" cy="764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903" tIns="80903" rIns="80903" bIns="8090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How (High-Level)</a:t>
          </a:r>
          <a:r>
            <a:rPr lang="en-US" sz="1800" kern="1200"/>
            <a:t>: Used SQL Server to define tables, then INNER JOIN for matching records. Queried via Python (PyODBC) for analysis.</a:t>
          </a:r>
        </a:p>
      </dsp:txBody>
      <dsp:txXfrm>
        <a:off x="882930" y="1914693"/>
        <a:ext cx="9770648" cy="764441"/>
      </dsp:txXfrm>
    </dsp:sp>
    <dsp:sp modelId="{D513AE3B-E164-4D1C-9F26-BE9AE1176B93}">
      <dsp:nvSpPr>
        <dsp:cNvPr id="0" name=""/>
        <dsp:cNvSpPr/>
      </dsp:nvSpPr>
      <dsp:spPr>
        <a:xfrm>
          <a:off x="0" y="2870245"/>
          <a:ext cx="10653579" cy="7644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7582A7-197F-46B0-9E96-F4261CD2ED86}">
      <dsp:nvSpPr>
        <dsp:cNvPr id="0" name=""/>
        <dsp:cNvSpPr/>
      </dsp:nvSpPr>
      <dsp:spPr>
        <a:xfrm>
          <a:off x="231243" y="3042244"/>
          <a:ext cx="420442" cy="4204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5F922-F363-45C1-8716-175478C18047}">
      <dsp:nvSpPr>
        <dsp:cNvPr id="0" name=""/>
        <dsp:cNvSpPr/>
      </dsp:nvSpPr>
      <dsp:spPr>
        <a:xfrm>
          <a:off x="882930" y="2870245"/>
          <a:ext cx="9770648" cy="764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903" tIns="80903" rIns="80903" bIns="8090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Visual</a:t>
          </a:r>
          <a:r>
            <a:rPr lang="en-US" sz="1800" kern="1200"/>
            <a:t>: ER Diagram (Cards ← Users; Transactions ← Cards).</a:t>
          </a:r>
        </a:p>
      </dsp:txBody>
      <dsp:txXfrm>
        <a:off x="882930" y="2870245"/>
        <a:ext cx="9770648" cy="764441"/>
      </dsp:txXfrm>
    </dsp:sp>
    <dsp:sp modelId="{1CA8422B-D2B4-4E8B-825A-94BB8C293752}">
      <dsp:nvSpPr>
        <dsp:cNvPr id="0" name=""/>
        <dsp:cNvSpPr/>
      </dsp:nvSpPr>
      <dsp:spPr>
        <a:xfrm>
          <a:off x="0" y="3825797"/>
          <a:ext cx="10653579" cy="7644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FAFBAD-A46E-412B-BA5D-7076DD365EED}">
      <dsp:nvSpPr>
        <dsp:cNvPr id="0" name=""/>
        <dsp:cNvSpPr/>
      </dsp:nvSpPr>
      <dsp:spPr>
        <a:xfrm>
          <a:off x="231243" y="3997796"/>
          <a:ext cx="420442" cy="42044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54902B-38F6-46D2-AD51-B637D676AE24}">
      <dsp:nvSpPr>
        <dsp:cNvPr id="0" name=""/>
        <dsp:cNvSpPr/>
      </dsp:nvSpPr>
      <dsp:spPr>
        <a:xfrm>
          <a:off x="882930" y="3825797"/>
          <a:ext cx="9770648" cy="764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903" tIns="80903" rIns="80903" bIns="8090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Talking Points</a:t>
          </a:r>
          <a:r>
            <a:rPr lang="en-US" sz="1800" kern="1200"/>
            <a:t>: "SQL handles large-scale joins better than Python—reduced memory use and ensured referential integrity."</a:t>
          </a:r>
        </a:p>
      </dsp:txBody>
      <dsp:txXfrm>
        <a:off x="882930" y="3825797"/>
        <a:ext cx="9770648" cy="7644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F07269-09BC-45D5-8960-224213FE68CC}">
      <dsp:nvSpPr>
        <dsp:cNvPr id="0" name=""/>
        <dsp:cNvSpPr/>
      </dsp:nvSpPr>
      <dsp:spPr>
        <a:xfrm>
          <a:off x="0" y="706"/>
          <a:ext cx="6949440" cy="1652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025D86-521A-4CFD-8458-DEF30472CB41}">
      <dsp:nvSpPr>
        <dsp:cNvPr id="0" name=""/>
        <dsp:cNvSpPr/>
      </dsp:nvSpPr>
      <dsp:spPr>
        <a:xfrm>
          <a:off x="500008" y="372613"/>
          <a:ext cx="909106" cy="9091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7246C8-7CBD-4DE4-BED4-A2F7A59B247B}">
      <dsp:nvSpPr>
        <dsp:cNvPr id="0" name=""/>
        <dsp:cNvSpPr/>
      </dsp:nvSpPr>
      <dsp:spPr>
        <a:xfrm>
          <a:off x="1909124" y="706"/>
          <a:ext cx="5040315" cy="165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34" tIns="174934" rIns="174934" bIns="17493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Results</a:t>
          </a:r>
          <a:r>
            <a:rPr lang="en-US" sz="1600" kern="1200"/>
            <a:t>: Single DF with all features (e.g., </a:t>
          </a:r>
          <a:r>
            <a:rPr lang="en-US" sz="1600" b="1" kern="1200"/>
            <a:t>credit_limit</a:t>
          </a:r>
          <a:r>
            <a:rPr lang="en-US" sz="1600" kern="1200"/>
            <a:t> + </a:t>
          </a:r>
          <a:r>
            <a:rPr lang="en-US" sz="1600" b="1" kern="1200"/>
            <a:t>is_fraud</a:t>
          </a:r>
          <a:r>
            <a:rPr lang="en-US" sz="1600" kern="1200"/>
            <a:t> + </a:t>
          </a:r>
          <a:r>
            <a:rPr lang="en-US" sz="1600" b="1" kern="1200"/>
            <a:t>yearly_income</a:t>
          </a:r>
          <a:r>
            <a:rPr lang="en-US" sz="1600" kern="1200"/>
            <a:t>).</a:t>
          </a:r>
        </a:p>
      </dsp:txBody>
      <dsp:txXfrm>
        <a:off x="1909124" y="706"/>
        <a:ext cx="5040315" cy="1652921"/>
      </dsp:txXfrm>
    </dsp:sp>
    <dsp:sp modelId="{070D5E39-9485-4E24-9E7C-446F70CB2E76}">
      <dsp:nvSpPr>
        <dsp:cNvPr id="0" name=""/>
        <dsp:cNvSpPr/>
      </dsp:nvSpPr>
      <dsp:spPr>
        <a:xfrm>
          <a:off x="0" y="2066858"/>
          <a:ext cx="6949440" cy="1652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FCF778-A6F2-4FF7-A056-993B1777F6C1}">
      <dsp:nvSpPr>
        <dsp:cNvPr id="0" name=""/>
        <dsp:cNvSpPr/>
      </dsp:nvSpPr>
      <dsp:spPr>
        <a:xfrm>
          <a:off x="500008" y="2438765"/>
          <a:ext cx="909106" cy="9091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4D632D-476D-40C0-9E74-D4C0A8DE21C7}">
      <dsp:nvSpPr>
        <dsp:cNvPr id="0" name=""/>
        <dsp:cNvSpPr/>
      </dsp:nvSpPr>
      <dsp:spPr>
        <a:xfrm>
          <a:off x="1909124" y="2066858"/>
          <a:ext cx="5040315" cy="165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34" tIns="174934" rIns="174934" bIns="17493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Visual</a:t>
          </a:r>
          <a:r>
            <a:rPr lang="en-US" sz="1600" kern="1200"/>
            <a:t>: Connection success message + </a:t>
          </a:r>
          <a:r>
            <a:rPr lang="en-US" sz="1600" b="1" kern="1200"/>
            <a:t>df.head()</a:t>
          </a:r>
          <a:r>
            <a:rPr lang="en-US" sz="1600" kern="1200"/>
            <a:t> table.</a:t>
          </a:r>
        </a:p>
      </dsp:txBody>
      <dsp:txXfrm>
        <a:off x="1909124" y="2066858"/>
        <a:ext cx="5040315" cy="1652921"/>
      </dsp:txXfrm>
    </dsp:sp>
    <dsp:sp modelId="{2EC4029E-EAD9-4348-8F7D-D8DD87E8ACA7}">
      <dsp:nvSpPr>
        <dsp:cNvPr id="0" name=""/>
        <dsp:cNvSpPr/>
      </dsp:nvSpPr>
      <dsp:spPr>
        <a:xfrm>
          <a:off x="0" y="4133010"/>
          <a:ext cx="6949440" cy="1652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81E9D3-A40D-448F-81A4-D3F1A6D3FE52}">
      <dsp:nvSpPr>
        <dsp:cNvPr id="0" name=""/>
        <dsp:cNvSpPr/>
      </dsp:nvSpPr>
      <dsp:spPr>
        <a:xfrm>
          <a:off x="500008" y="4504917"/>
          <a:ext cx="909106" cy="9091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B56476-580B-47BD-920A-98467F4F26EB}">
      <dsp:nvSpPr>
        <dsp:cNvPr id="0" name=""/>
        <dsp:cNvSpPr/>
      </dsp:nvSpPr>
      <dsp:spPr>
        <a:xfrm>
          <a:off x="1909124" y="4133010"/>
          <a:ext cx="5040315" cy="165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34" tIns="174934" rIns="174934" bIns="17493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Talking Points</a:t>
          </a:r>
          <a:r>
            <a:rPr lang="en-US" sz="1600" kern="1200"/>
            <a:t>: "PyODBC bridged SQL to Python—query ran in seconds on 100k+ rows. This DF powered all insights."</a:t>
          </a:r>
        </a:p>
      </dsp:txBody>
      <dsp:txXfrm>
        <a:off x="1909124" y="4133010"/>
        <a:ext cx="5040315" cy="165292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2343C0-2C0D-4B38-9424-ED5EEE4FF9E4}">
      <dsp:nvSpPr>
        <dsp:cNvPr id="0" name=""/>
        <dsp:cNvSpPr/>
      </dsp:nvSpPr>
      <dsp:spPr>
        <a:xfrm>
          <a:off x="285138" y="458466"/>
          <a:ext cx="1373490" cy="137349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F67A1C-00F8-41C2-AF32-A8BFDCC08757}">
      <dsp:nvSpPr>
        <dsp:cNvPr id="0" name=""/>
        <dsp:cNvSpPr/>
      </dsp:nvSpPr>
      <dsp:spPr>
        <a:xfrm>
          <a:off x="573571" y="746899"/>
          <a:ext cx="796624" cy="7966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66A23E-5E16-46ED-94EE-C63D3AFAD59A}">
      <dsp:nvSpPr>
        <dsp:cNvPr id="0" name=""/>
        <dsp:cNvSpPr/>
      </dsp:nvSpPr>
      <dsp:spPr>
        <a:xfrm>
          <a:off x="1952948" y="458466"/>
          <a:ext cx="3237513" cy="1373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Outcomes</a:t>
          </a:r>
          <a:r>
            <a:rPr lang="en-US" sz="1600" kern="1200"/>
            <a:t>: Unified dataset for cross-analysis (e.g., debt by merchant); no data loss from mismatches.</a:t>
          </a:r>
        </a:p>
      </dsp:txBody>
      <dsp:txXfrm>
        <a:off x="1952948" y="458466"/>
        <a:ext cx="3237513" cy="1373490"/>
      </dsp:txXfrm>
    </dsp:sp>
    <dsp:sp modelId="{AC0F8E84-F3F1-46BB-873F-5B583316ED9C}">
      <dsp:nvSpPr>
        <dsp:cNvPr id="0" name=""/>
        <dsp:cNvSpPr/>
      </dsp:nvSpPr>
      <dsp:spPr>
        <a:xfrm>
          <a:off x="5754574" y="458466"/>
          <a:ext cx="1373490" cy="137349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C87C74-47E6-44A2-B49D-428371364C58}">
      <dsp:nvSpPr>
        <dsp:cNvPr id="0" name=""/>
        <dsp:cNvSpPr/>
      </dsp:nvSpPr>
      <dsp:spPr>
        <a:xfrm>
          <a:off x="6043007" y="746899"/>
          <a:ext cx="796624" cy="7966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EED017-9F2D-4D35-8502-C17F0220017A}">
      <dsp:nvSpPr>
        <dsp:cNvPr id="0" name=""/>
        <dsp:cNvSpPr/>
      </dsp:nvSpPr>
      <dsp:spPr>
        <a:xfrm>
          <a:off x="7422384" y="458466"/>
          <a:ext cx="3237513" cy="1373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Challenges</a:t>
          </a:r>
          <a:r>
            <a:rPr lang="en-US" sz="1600" kern="1200"/>
            <a:t>: Key mismatches (handled with INNER JOIN); large data (SQL optimized).</a:t>
          </a:r>
        </a:p>
      </dsp:txBody>
      <dsp:txXfrm>
        <a:off x="7422384" y="458466"/>
        <a:ext cx="3237513" cy="1373490"/>
      </dsp:txXfrm>
    </dsp:sp>
    <dsp:sp modelId="{97F23DB6-B57D-4EE3-BD7A-A4538B319FEF}">
      <dsp:nvSpPr>
        <dsp:cNvPr id="0" name=""/>
        <dsp:cNvSpPr/>
      </dsp:nvSpPr>
      <dsp:spPr>
        <a:xfrm>
          <a:off x="285138" y="2582397"/>
          <a:ext cx="1373490" cy="137349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1E4122-A593-4A50-AD37-609A4A5B1B58}">
      <dsp:nvSpPr>
        <dsp:cNvPr id="0" name=""/>
        <dsp:cNvSpPr/>
      </dsp:nvSpPr>
      <dsp:spPr>
        <a:xfrm>
          <a:off x="573571" y="2870830"/>
          <a:ext cx="796624" cy="7966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F6D796-B6C8-48AA-A8C8-0D6227E9066C}">
      <dsp:nvSpPr>
        <dsp:cNvPr id="0" name=""/>
        <dsp:cNvSpPr/>
      </dsp:nvSpPr>
      <dsp:spPr>
        <a:xfrm>
          <a:off x="1952948" y="2582397"/>
          <a:ext cx="3237513" cy="1373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Visual</a:t>
          </a:r>
          <a:r>
            <a:rPr lang="en-US" sz="1600" kern="1200"/>
            <a:t>: Before (separate tables) vs. After (joined DF schema).</a:t>
          </a:r>
        </a:p>
      </dsp:txBody>
      <dsp:txXfrm>
        <a:off x="1952948" y="2582397"/>
        <a:ext cx="3237513" cy="1373490"/>
      </dsp:txXfrm>
    </dsp:sp>
    <dsp:sp modelId="{CF190CD8-84C9-4EDF-9783-5B55B642FF9D}">
      <dsp:nvSpPr>
        <dsp:cNvPr id="0" name=""/>
        <dsp:cNvSpPr/>
      </dsp:nvSpPr>
      <dsp:spPr>
        <a:xfrm>
          <a:off x="5754574" y="2582397"/>
          <a:ext cx="1373490" cy="137349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39657E-E706-49A5-B1BD-54CD3986E19B}">
      <dsp:nvSpPr>
        <dsp:cNvPr id="0" name=""/>
        <dsp:cNvSpPr/>
      </dsp:nvSpPr>
      <dsp:spPr>
        <a:xfrm>
          <a:off x="6043007" y="2870830"/>
          <a:ext cx="796624" cy="7966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8CB5D7-266B-4EB1-A5EA-253646B10781}">
      <dsp:nvSpPr>
        <dsp:cNvPr id="0" name=""/>
        <dsp:cNvSpPr/>
      </dsp:nvSpPr>
      <dsp:spPr>
        <a:xfrm>
          <a:off x="7422384" y="2582397"/>
          <a:ext cx="3237513" cy="1373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Talking Points</a:t>
          </a:r>
          <a:r>
            <a:rPr lang="en-US" sz="1600" kern="1200"/>
            <a:t>: "Merging revealed connections, like high-debt users in fraud-prone transactions. Next: Extract insights from this gold-standard data."</a:t>
          </a:r>
        </a:p>
      </dsp:txBody>
      <dsp:txXfrm>
        <a:off x="7422384" y="2582397"/>
        <a:ext cx="3237513" cy="13734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277F43-08B2-4ED9-8A8A-7DF6F5C011E9}">
      <dsp:nvSpPr>
        <dsp:cNvPr id="0" name=""/>
        <dsp:cNvSpPr/>
      </dsp:nvSpPr>
      <dsp:spPr>
        <a:xfrm>
          <a:off x="0" y="4520"/>
          <a:ext cx="6949440" cy="9629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8DAF42-0322-4F90-A01E-8D0B2DAB56FC}">
      <dsp:nvSpPr>
        <dsp:cNvPr id="0" name=""/>
        <dsp:cNvSpPr/>
      </dsp:nvSpPr>
      <dsp:spPr>
        <a:xfrm>
          <a:off x="291287" y="221180"/>
          <a:ext cx="529613" cy="5296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9E24E2-EDFB-4D9D-9B80-5E681F408B4D}">
      <dsp:nvSpPr>
        <dsp:cNvPr id="0" name=""/>
        <dsp:cNvSpPr/>
      </dsp:nvSpPr>
      <dsp:spPr>
        <a:xfrm>
          <a:off x="1112187" y="4520"/>
          <a:ext cx="5837252" cy="962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910" tIns="101910" rIns="101910" bIns="10191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What I Did</a:t>
          </a:r>
          <a:r>
            <a:rPr lang="en-US" sz="1700" kern="1200"/>
            <a:t>: Analyzed the joined DF for patterns in debt, fraud, spending (e.g., by brand, age, error type). Presented key metrics in tables for clarity.</a:t>
          </a:r>
        </a:p>
      </dsp:txBody>
      <dsp:txXfrm>
        <a:off x="1112187" y="4520"/>
        <a:ext cx="5837252" cy="962932"/>
      </dsp:txXfrm>
    </dsp:sp>
    <dsp:sp modelId="{43075852-47C7-44CC-A0FF-8BEE0ECF3BD3}">
      <dsp:nvSpPr>
        <dsp:cNvPr id="0" name=""/>
        <dsp:cNvSpPr/>
      </dsp:nvSpPr>
      <dsp:spPr>
        <a:xfrm>
          <a:off x="0" y="1208186"/>
          <a:ext cx="6949440" cy="9629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3C60EE-AB03-4688-9ADA-629B77710205}">
      <dsp:nvSpPr>
        <dsp:cNvPr id="0" name=""/>
        <dsp:cNvSpPr/>
      </dsp:nvSpPr>
      <dsp:spPr>
        <a:xfrm>
          <a:off x="291287" y="1424846"/>
          <a:ext cx="529613" cy="5296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0402DC-7CE9-4530-B753-D46D56D67E01}">
      <dsp:nvSpPr>
        <dsp:cNvPr id="0" name=""/>
        <dsp:cNvSpPr/>
      </dsp:nvSpPr>
      <dsp:spPr>
        <a:xfrm>
          <a:off x="1112187" y="1208186"/>
          <a:ext cx="5837252" cy="962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910" tIns="101910" rIns="101910" bIns="10191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Why?</a:t>
          </a:r>
          <a:r>
            <a:rPr lang="en-US" sz="1700" kern="1200"/>
            <a:t>: Quantify trends (e.g., fraud by merchant) to support decisions like risk monitoring.</a:t>
          </a:r>
        </a:p>
      </dsp:txBody>
      <dsp:txXfrm>
        <a:off x="1112187" y="1208186"/>
        <a:ext cx="5837252" cy="962932"/>
      </dsp:txXfrm>
    </dsp:sp>
    <dsp:sp modelId="{B8D008E9-A850-4AAD-84DA-AA6E8E35233B}">
      <dsp:nvSpPr>
        <dsp:cNvPr id="0" name=""/>
        <dsp:cNvSpPr/>
      </dsp:nvSpPr>
      <dsp:spPr>
        <a:xfrm>
          <a:off x="0" y="2411852"/>
          <a:ext cx="6949440" cy="9629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93FE9B-28BA-453D-8852-CCEB069378D9}">
      <dsp:nvSpPr>
        <dsp:cNvPr id="0" name=""/>
        <dsp:cNvSpPr/>
      </dsp:nvSpPr>
      <dsp:spPr>
        <a:xfrm>
          <a:off x="291287" y="2628512"/>
          <a:ext cx="529613" cy="5296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F28657-4468-4B1A-BA44-FB7568DD08E2}">
      <dsp:nvSpPr>
        <dsp:cNvPr id="0" name=""/>
        <dsp:cNvSpPr/>
      </dsp:nvSpPr>
      <dsp:spPr>
        <a:xfrm>
          <a:off x="1112187" y="2411852"/>
          <a:ext cx="5837252" cy="962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910" tIns="101910" rIns="101910" bIns="10191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How</a:t>
          </a:r>
          <a:r>
            <a:rPr lang="en-US" sz="1700" kern="1200"/>
            <a:t>: Groupbys, pivots, plots; tables for summaries (e.g., averages by bin).</a:t>
          </a:r>
        </a:p>
      </dsp:txBody>
      <dsp:txXfrm>
        <a:off x="1112187" y="2411852"/>
        <a:ext cx="5837252" cy="962932"/>
      </dsp:txXfrm>
    </dsp:sp>
    <dsp:sp modelId="{1D7D8E15-65F5-479F-95F3-F2CB9075744A}">
      <dsp:nvSpPr>
        <dsp:cNvPr id="0" name=""/>
        <dsp:cNvSpPr/>
      </dsp:nvSpPr>
      <dsp:spPr>
        <a:xfrm>
          <a:off x="0" y="3615518"/>
          <a:ext cx="6949440" cy="9629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FD8057-1388-4C82-BDC1-3E5A94772CF3}">
      <dsp:nvSpPr>
        <dsp:cNvPr id="0" name=""/>
        <dsp:cNvSpPr/>
      </dsp:nvSpPr>
      <dsp:spPr>
        <a:xfrm>
          <a:off x="291287" y="3832178"/>
          <a:ext cx="529613" cy="5296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5D1813-874B-4F15-A3AB-E7EB8E25D533}">
      <dsp:nvSpPr>
        <dsp:cNvPr id="0" name=""/>
        <dsp:cNvSpPr/>
      </dsp:nvSpPr>
      <dsp:spPr>
        <a:xfrm>
          <a:off x="1112187" y="3615518"/>
          <a:ext cx="5837252" cy="962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910" tIns="101910" rIns="101910" bIns="10191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Visual</a:t>
          </a:r>
          <a:r>
            <a:rPr lang="en-US" sz="1700" kern="1200"/>
            <a:t>: Sample insight table (e.g., DTI by income bin).</a:t>
          </a:r>
        </a:p>
      </dsp:txBody>
      <dsp:txXfrm>
        <a:off x="1112187" y="3615518"/>
        <a:ext cx="5837252" cy="962932"/>
      </dsp:txXfrm>
    </dsp:sp>
    <dsp:sp modelId="{3DADC058-94D0-4738-9575-CD308E579DC2}">
      <dsp:nvSpPr>
        <dsp:cNvPr id="0" name=""/>
        <dsp:cNvSpPr/>
      </dsp:nvSpPr>
      <dsp:spPr>
        <a:xfrm>
          <a:off x="0" y="4819184"/>
          <a:ext cx="6949440" cy="9629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D18B12-F0BD-4772-B4B2-69E59E521D91}">
      <dsp:nvSpPr>
        <dsp:cNvPr id="0" name=""/>
        <dsp:cNvSpPr/>
      </dsp:nvSpPr>
      <dsp:spPr>
        <a:xfrm>
          <a:off x="291287" y="5035844"/>
          <a:ext cx="529613" cy="52961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0B0BB9-E5E4-4365-8C6F-A62D62E7D53B}">
      <dsp:nvSpPr>
        <dsp:cNvPr id="0" name=""/>
        <dsp:cNvSpPr/>
      </dsp:nvSpPr>
      <dsp:spPr>
        <a:xfrm>
          <a:off x="1112187" y="4819184"/>
          <a:ext cx="5837252" cy="962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910" tIns="101910" rIns="101910" bIns="10191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Talking Points</a:t>
          </a:r>
          <a:r>
            <a:rPr lang="en-US" sz="1700" kern="1200"/>
            <a:t>: "With merged data, Python uncovered actionable stories—e.g., low-income users have highest DTI, signaling risk."</a:t>
          </a:r>
        </a:p>
      </dsp:txBody>
      <dsp:txXfrm>
        <a:off x="1112187" y="4819184"/>
        <a:ext cx="5837252" cy="9629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36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99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9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96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8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5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9/23/2025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34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9/23/2025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04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9/23/2025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0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60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03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3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sv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sv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4" name="Picture 3" descr="A stack of bank cards">
            <a:extLst>
              <a:ext uri="{FF2B5EF4-FFF2-40B4-BE49-F238E27FC236}">
                <a16:creationId xmlns:a16="http://schemas.microsoft.com/office/drawing/2014/main" id="{8F6D5F01-AEA7-C4F8-561D-496C8EB9F2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818" b="10227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6A10D8F-D463-70E5-239B-17AD65E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4A79F0-E451-B723-F0A9-59CFEC933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506" y="603315"/>
            <a:ext cx="5649211" cy="3685731"/>
          </a:xfrm>
        </p:spPr>
        <p:txBody>
          <a:bodyPr anchor="t">
            <a:normAutofit/>
          </a:bodyPr>
          <a:lstStyle/>
          <a:p>
            <a:pPr algn="l"/>
            <a:r>
              <a:rPr lang="en-US" sz="4600"/>
              <a:t>Financial Transactions Analysis: Credit Cards, Users, and Fraud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890602-7641-BFA0-F760-95044515C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507" y="4437176"/>
            <a:ext cx="4007587" cy="1290807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/>
              <a:t>From Data Cleaning to Insights and Power BI Dashboard</a:t>
            </a:r>
            <a:br>
              <a:rPr lang="en-US" sz="2000" dirty="0"/>
            </a:br>
            <a:r>
              <a:rPr lang="en-US" sz="2000" dirty="0"/>
              <a:t>made by Sohaila Elsayed</a:t>
            </a:r>
          </a:p>
        </p:txBody>
      </p:sp>
    </p:spTree>
    <p:extLst>
      <p:ext uri="{BB962C8B-B14F-4D97-AF65-F5344CB8AC3E}">
        <p14:creationId xmlns:p14="http://schemas.microsoft.com/office/powerpoint/2010/main" val="41508668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92D37-771F-397E-C6E2-187F3DED5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D8D9A0-5320-EBDC-F335-BD29EB1C41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328" y="1483360"/>
            <a:ext cx="5396712" cy="49580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F714B7-F23D-B1D5-8905-4565437DD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400" y="1483360"/>
            <a:ext cx="6008145" cy="495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632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65F7F7-2FCE-8F01-53DE-15C39342B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B114D-4D0F-BA7E-45DC-62641363C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1821" y="501345"/>
            <a:ext cx="8728364" cy="689279"/>
          </a:xfrm>
        </p:spPr>
        <p:txBody>
          <a:bodyPr>
            <a:normAutofit/>
          </a:bodyPr>
          <a:lstStyle/>
          <a:p>
            <a:r>
              <a:rPr lang="en-US" sz="3600" dirty="0"/>
              <a:t>Step 2: Merging Data Using 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05EBFD-2348-3A08-4C6B-216050D03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1821" y="1212692"/>
            <a:ext cx="8728363" cy="418780"/>
          </a:xfrm>
        </p:spPr>
        <p:txBody>
          <a:bodyPr>
            <a:normAutofit/>
          </a:bodyPr>
          <a:lstStyle/>
          <a:p>
            <a:r>
              <a:rPr lang="en-US" dirty="0"/>
              <a:t>Focus: Show how SQL integrated sources efficiently.</a:t>
            </a: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E3770476-61EA-AAD4-C230-18E931D25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1782115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304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8A433-F7CB-DEDC-95AA-DB039F34A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Overview - Merging Data in SQL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DB88583-0920-2E51-631A-00604F0A250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8584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2CC1E4F-F1F0-B945-BE50-C72A7103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D418F8-E9FA-40F8-2AB1-BD0FC7096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420" y="1387927"/>
            <a:ext cx="3212502" cy="1942773"/>
          </a:xfrm>
        </p:spPr>
        <p:txBody>
          <a:bodyPr anchor="b">
            <a:normAutofit/>
          </a:bodyPr>
          <a:lstStyle/>
          <a:p>
            <a:r>
              <a:rPr lang="en-US" sz="3300"/>
              <a:t> Python Connection to SQL</a:t>
            </a:r>
            <a:br>
              <a:rPr lang="en-US" sz="3300"/>
            </a:br>
            <a:endParaRPr lang="en-US" sz="33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DE4B86-AAFA-E435-9DEF-260A35CDBB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2001" b="-1"/>
          <a:stretch>
            <a:fillRect/>
          </a:stretch>
        </p:blipFill>
        <p:spPr>
          <a:xfrm>
            <a:off x="20" y="10"/>
            <a:ext cx="7723393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A14D6-2F5A-191E-813C-016FFE721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0420" y="3412998"/>
            <a:ext cx="3212502" cy="2767366"/>
          </a:xfrm>
        </p:spPr>
        <p:txBody>
          <a:bodyPr>
            <a:normAutofit/>
          </a:bodyPr>
          <a:lstStyle/>
          <a:p>
            <a:r>
              <a:rPr lang="en-US" sz="1800" b="1"/>
              <a:t>What</a:t>
            </a:r>
            <a:r>
              <a:rPr lang="en-US" sz="1800"/>
              <a:t>: Pulled joined data into Python for further analysis.</a:t>
            </a:r>
          </a:p>
          <a:p>
            <a:r>
              <a:rPr lang="en-US" sz="1800" b="1"/>
              <a:t>How</a:t>
            </a:r>
            <a:r>
              <a:rPr lang="en-US" sz="1800"/>
              <a:t> (Code Snippet):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92988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BF1E9C-E434-EEE7-C230-0959B7B97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US" sz="4000"/>
              <a:t>Python Connection to SQL</a:t>
            </a:r>
            <a:br>
              <a:rPr lang="en-US" sz="4000"/>
            </a:br>
            <a:endParaRPr lang="en-US" sz="40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E2B83D-1A7B-FB3B-DBC1-E6157335C8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77409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5777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576CFF-58B1-78AD-29C0-D689C5D5A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anchor="t">
            <a:normAutofit/>
          </a:bodyPr>
          <a:lstStyle/>
          <a:p>
            <a:r>
              <a:rPr lang="en-US" dirty="0"/>
              <a:t>Step 2 Summary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3719E5-8678-0283-E2C8-7197F2D007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3485023"/>
              </p:ext>
            </p:extLst>
          </p:nvPr>
        </p:nvGraphicFramePr>
        <p:xfrm>
          <a:off x="612648" y="1881051"/>
          <a:ext cx="10945037" cy="4414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6977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B65F7F7-2FCE-8F01-53DE-15C39342B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A8F74A-EB4D-F68C-122F-A41724FFB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1821" y="501345"/>
            <a:ext cx="8728364" cy="689279"/>
          </a:xfrm>
        </p:spPr>
        <p:txBody>
          <a:bodyPr>
            <a:normAutofit/>
          </a:bodyPr>
          <a:lstStyle/>
          <a:p>
            <a:r>
              <a:rPr lang="en-US" sz="2000"/>
              <a:t>Step 3: Using Python to Extract Insights and Present in a Table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E906929-FA99-5208-26C8-80D58D0E1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1821" y="1212692"/>
            <a:ext cx="8728363" cy="41878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/>
              <a:t>Focus: Show analysis on joined data; summarize insights in tables (e.g., </a:t>
            </a:r>
            <a:r>
              <a:rPr lang="en-US" sz="1500" err="1"/>
              <a:t>groupbys</a:t>
            </a:r>
            <a:r>
              <a:rPr lang="en-US" sz="1500"/>
              <a:t>, pivots).</a:t>
            </a:r>
          </a:p>
        </p:txBody>
      </p:sp>
      <p:pic>
        <p:nvPicPr>
          <p:cNvPr id="9" name="Graphic 8" descr="Maze">
            <a:extLst>
              <a:ext uri="{FF2B5EF4-FFF2-40B4-BE49-F238E27FC236}">
                <a16:creationId xmlns:a16="http://schemas.microsoft.com/office/drawing/2014/main" id="{49943B9A-5554-EA84-A614-A01CBF1C6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1782115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709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F0BF0F-2E75-DF95-558A-385B2F695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US" sz="4000" dirty="0"/>
              <a:t>Step 3 Overview - Extracting Insights in Python</a:t>
            </a:r>
            <a:br>
              <a:rPr lang="en-US" sz="4000" dirty="0"/>
            </a:br>
            <a:endParaRPr lang="en-US" sz="40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9F9D58-7296-BDAF-9C16-B9CBE1485B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2465454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0377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65A24-FE7E-4E73-BE96-FEEFDDB1E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3682A8-724D-E386-81BC-F75957DB56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447" y="1680898"/>
            <a:ext cx="6468353" cy="45926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15ECCC-4111-15DA-BFE0-E2BF994D8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079" y="1798320"/>
            <a:ext cx="5080001" cy="393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829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E58F8-5D1C-9D4B-BA5C-F18F0C1AA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Insights: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5C6B956-7A36-3D10-94C8-DD5E62A551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000" y="1381760"/>
            <a:ext cx="11480800" cy="469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803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87C97A-B191-2D3F-CECF-83F636E0C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534" y="603504"/>
            <a:ext cx="5916169" cy="1527048"/>
          </a:xfrm>
        </p:spPr>
        <p:txBody>
          <a:bodyPr anchor="b">
            <a:normAutofit/>
          </a:bodyPr>
          <a:lstStyle/>
          <a:p>
            <a:r>
              <a:rPr lang="en-US" dirty="0"/>
              <a:t>Agenda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092D8728-0D60-DC31-84F1-5C24CE6C34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293" r="18007"/>
          <a:stretch>
            <a:fillRect/>
          </a:stretch>
        </p:blipFill>
        <p:spPr>
          <a:xfrm>
            <a:off x="20" y="10"/>
            <a:ext cx="4910308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EFAC0-5FD4-DB17-AB03-514585144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533" y="2214282"/>
            <a:ext cx="5916169" cy="409507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 dirty="0"/>
              <a:t>Project Overview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Step 1: Data Cleaning Using Python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Step 2: Merging Data Using SQL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Step 3: Extracting Insights Using Python (with Tables)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Step 4: Creating a Dashboard in Power BI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Key Learnings &amp; Next Steps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Q&amp;A</a:t>
            </a:r>
          </a:p>
          <a:p>
            <a:pPr>
              <a:lnSpc>
                <a:spcPct val="110000"/>
              </a:lnSpc>
            </a:pPr>
            <a:endParaRPr lang="en-US" sz="1400" dirty="0"/>
          </a:p>
          <a:p>
            <a:pPr>
              <a:lnSpc>
                <a:spcPct val="110000"/>
              </a:lnSpc>
            </a:pPr>
            <a:r>
              <a:rPr lang="en-US" sz="1400" dirty="0"/>
              <a:t>"We'll follow the data pipeline step-by-step, from messy raw data to actionable insights. This project used anonymized datasets on credit cards, users, and transactions to identify fraud risks and user behaviors."</a:t>
            </a:r>
          </a:p>
        </p:txBody>
      </p:sp>
    </p:spTree>
    <p:extLst>
      <p:ext uri="{BB962C8B-B14F-4D97-AF65-F5344CB8AC3E}">
        <p14:creationId xmlns:p14="http://schemas.microsoft.com/office/powerpoint/2010/main" val="342815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DA9942F-A18C-9E9D-BF08-9291C54E1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5A3B8-BB8A-BD82-4BCC-793B1E830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9809" y="353681"/>
            <a:ext cx="6572382" cy="974310"/>
          </a:xfrm>
        </p:spPr>
        <p:txBody>
          <a:bodyPr>
            <a:normAutofit/>
          </a:bodyPr>
          <a:lstStyle/>
          <a:p>
            <a:r>
              <a:rPr lang="en-US" sz="3100"/>
              <a:t>Creating a Dashboard in Power BI: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CBD91-1747-5495-D0B6-9E3FF1FEF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9809" y="5853241"/>
            <a:ext cx="6572382" cy="558089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100"/>
              <a:t>Focus: Demonstrate how Power BI turned static insights into interactive, stakeholder-friendly visuals. Emphasize ease of use, interactivity, and tying back to cleaned/merged data.</a:t>
            </a:r>
          </a:p>
        </p:txBody>
      </p:sp>
      <p:pic>
        <p:nvPicPr>
          <p:cNvPr id="7" name="Graphic 6" descr="BI Dashboard">
            <a:extLst>
              <a:ext uri="{FF2B5EF4-FFF2-40B4-BE49-F238E27FC236}">
                <a16:creationId xmlns:a16="http://schemas.microsoft.com/office/drawing/2014/main" id="{6565743D-1658-9F22-79CC-BAD14BBDB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30769" y="1429352"/>
            <a:ext cx="4330461" cy="433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747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3093EF-BC57-5BE6-417D-BB716D01B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534" y="603504"/>
            <a:ext cx="5916169" cy="1527048"/>
          </a:xfrm>
        </p:spPr>
        <p:txBody>
          <a:bodyPr anchor="b">
            <a:normAutofit/>
          </a:bodyPr>
          <a:lstStyle/>
          <a:p>
            <a:r>
              <a:rPr lang="en-US" sz="3300" dirty="0"/>
              <a:t>Step 4 Overview - Creating a Dashboard in Power BI</a:t>
            </a:r>
            <a:br>
              <a:rPr lang="en-US" sz="3300" dirty="0"/>
            </a:br>
            <a:endParaRPr lang="en-US" sz="3300" dirty="0"/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220C7F28-29C7-B3C5-6507-1F871156A8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506" r="22219"/>
          <a:stretch>
            <a:fillRect/>
          </a:stretch>
        </p:blipFill>
        <p:spPr>
          <a:xfrm>
            <a:off x="20" y="10"/>
            <a:ext cx="4910308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84EB7-5F93-B75C-A5BC-E31DAB5E8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533" y="2011680"/>
            <a:ext cx="5916169" cy="459232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sz="1700" b="1" dirty="0"/>
              <a:t>What I Did</a:t>
            </a:r>
            <a:r>
              <a:rPr lang="en-US" sz="1700" dirty="0"/>
              <a:t>: Built an interactive dashboard to summarize the entire project—visualizing cleaned, merged data for fraud detection, debt patterns, and spending behaviors. Key pages: Overview, Fraud Analysis, User Debt, and Trends.</a:t>
            </a:r>
          </a:p>
          <a:p>
            <a:pPr>
              <a:lnSpc>
                <a:spcPct val="110000"/>
              </a:lnSpc>
            </a:pPr>
            <a:r>
              <a:rPr lang="en-US" sz="1700" b="1" dirty="0"/>
              <a:t>Why?</a:t>
            </a:r>
            <a:r>
              <a:rPr lang="en-US" sz="1700" dirty="0"/>
              <a:t>: Python/SQL provided raw insights, but Power BI makes them dynamic (e.g., slicers for age/income) for business users to explore without code.</a:t>
            </a:r>
          </a:p>
          <a:p>
            <a:pPr>
              <a:lnSpc>
                <a:spcPct val="110000"/>
              </a:lnSpc>
            </a:pPr>
            <a:r>
              <a:rPr lang="en-US" sz="1700" b="1" dirty="0"/>
              <a:t>How (High-Level)</a:t>
            </a:r>
            <a:r>
              <a:rPr lang="en-US" sz="1700" dirty="0"/>
              <a:t>: Imported data from SQL query; measures (e.g., added visuals like bar charts, maps, and KPIs. Published to Power BI Service for sharing.</a:t>
            </a:r>
          </a:p>
          <a:p>
            <a:pPr>
              <a:lnSpc>
                <a:spcPct val="110000"/>
              </a:lnSpc>
            </a:pPr>
            <a:r>
              <a:rPr lang="en-US" sz="1700" b="1" dirty="0"/>
              <a:t>Outcomes</a:t>
            </a:r>
            <a:r>
              <a:rPr lang="en-US" sz="1700" dirty="0"/>
              <a:t>: Dashboard reveals trends like "Top fraud merchants" with filters—e.g., click "Very Low Income" to see risk spikes.</a:t>
            </a:r>
          </a:p>
          <a:p>
            <a:pPr>
              <a:lnSpc>
                <a:spcPct val="110000"/>
              </a:lnSpc>
            </a:pPr>
            <a:r>
              <a:rPr lang="en-US" sz="1700" b="1" dirty="0"/>
              <a:t>Visual</a:t>
            </a:r>
            <a:r>
              <a:rPr lang="en-US" sz="1700" dirty="0"/>
              <a:t>: Power BI logo + high-level dashboard screenshot (e.g., multi-page layout with KPIs like "Total Fraud Rate: 2.5%").</a:t>
            </a:r>
          </a:p>
          <a:p>
            <a:pPr>
              <a:lnSpc>
                <a:spcPct val="110000"/>
              </a:lnSpc>
            </a:pPr>
            <a:r>
              <a:rPr lang="en-US" sz="1700" b="1" dirty="0"/>
              <a:t>Talking Points</a:t>
            </a:r>
            <a:r>
              <a:rPr lang="en-US" sz="1700" dirty="0"/>
              <a:t>: "Power BI is the 'front-end' of our pipeline—turning tables into clickable stories. It uses our joined DF to let users drill down, e.g., from card brand to transaction fraud."</a:t>
            </a:r>
          </a:p>
          <a:p>
            <a:pPr>
              <a:lnSpc>
                <a:spcPct val="110000"/>
              </a:lnSpc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05709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28D3A836-318F-A1FF-141A-BEF9521E6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829" y="-319809"/>
            <a:ext cx="12331829" cy="707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20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DA9942F-A18C-9E9D-BF08-9291C54E1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DE2490-676D-3E2D-00AC-FAE4A7A36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9809" y="353681"/>
            <a:ext cx="6572382" cy="974310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3347B488-CED3-AF6D-DF8D-245F41595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30769" y="1429352"/>
            <a:ext cx="4330461" cy="433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30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61259D-605E-E200-FF9F-7C8C71D7C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619A52-7A90-32E1-F2CE-06F373965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0074"/>
            <a:ext cx="6035040" cy="1529932"/>
          </a:xfrm>
        </p:spPr>
        <p:txBody>
          <a:bodyPr anchor="b">
            <a:normAutofit/>
          </a:bodyPr>
          <a:lstStyle/>
          <a:p>
            <a:r>
              <a:rPr lang="en-US" dirty="0"/>
              <a:t>Project Overview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8B624-44D5-85F8-C466-2BBE53A8E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321" y="1828800"/>
            <a:ext cx="6119368" cy="4480560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600" b="1" dirty="0"/>
              <a:t>What I Did</a:t>
            </a:r>
            <a:r>
              <a:rPr lang="en-US" sz="1600" dirty="0"/>
              <a:t>: Analyzed a financial dataset combining credit card details (e.g., limits, brands), user profiles (e.g., income, debt), and transaction records (e.g., amounts, errors, fraud labels). Goal: Clean data, merge sources, extract insights on debt patterns, fraud hotspots, and spending behaviors, then build an interactive dashboard.</a:t>
            </a:r>
          </a:p>
          <a:p>
            <a:pPr>
              <a:lnSpc>
                <a:spcPct val="110000"/>
              </a:lnSpc>
            </a:pPr>
            <a:r>
              <a:rPr lang="en-US" sz="1600" b="1" dirty="0"/>
              <a:t>Datasets</a:t>
            </a:r>
            <a:r>
              <a:rPr lang="en-US" sz="1600" dirty="0"/>
              <a:t>: Credit Cards: rows (brands, types, limits, PIN changes).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Users: Income, age, debt.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Transactions: Amounts, merchants, MCC codes, fraud labels (from JSON).</a:t>
            </a:r>
          </a:p>
          <a:p>
            <a:pPr>
              <a:lnSpc>
                <a:spcPct val="110000"/>
              </a:lnSpc>
            </a:pPr>
            <a:r>
              <a:rPr lang="en-US" sz="1600" b="1" dirty="0"/>
              <a:t>Tools</a:t>
            </a:r>
            <a:r>
              <a:rPr lang="en-US" sz="1600" dirty="0"/>
              <a:t>: Python (Pandas, Seaborn, </a:t>
            </a:r>
            <a:r>
              <a:rPr lang="en-US" sz="1600" dirty="0" err="1"/>
              <a:t>PyODBC</a:t>
            </a:r>
            <a:r>
              <a:rPr lang="en-US" sz="1600" dirty="0"/>
              <a:t>), SQL (joins in SQL Server), Power BI (visualizations).</a:t>
            </a:r>
          </a:p>
          <a:p>
            <a:pPr>
              <a:lnSpc>
                <a:spcPct val="110000"/>
              </a:lnSpc>
            </a:pPr>
            <a:r>
              <a:rPr lang="en-US" sz="1600" b="1" dirty="0"/>
              <a:t>Key Outcomes</a:t>
            </a:r>
            <a:r>
              <a:rPr lang="en-US" sz="1600" dirty="0"/>
              <a:t>: Identified high-risk fraud merchants; high-income users carry more debt but lower ratios; dashboard for stakeholders.</a:t>
            </a:r>
          </a:p>
          <a:p>
            <a:pPr>
              <a:lnSpc>
                <a:spcPct val="110000"/>
              </a:lnSpc>
            </a:pPr>
            <a:r>
              <a:rPr lang="en-US" sz="1600" b="1" dirty="0"/>
              <a:t>Visual</a:t>
            </a:r>
            <a:r>
              <a:rPr lang="en-US" sz="1600" dirty="0"/>
              <a:t>: High-level flowchart: Raw Data → Cleaning (Python) → Merging (SQL) → Analysis (Python) → Dashboard (Power BI).</a:t>
            </a:r>
          </a:p>
          <a:p>
            <a:pPr>
              <a:lnSpc>
                <a:spcPct val="110000"/>
              </a:lnSpc>
            </a:pPr>
            <a:r>
              <a:rPr lang="en-US" sz="1600" b="1" dirty="0"/>
              <a:t>Talking Points</a:t>
            </a:r>
            <a:r>
              <a:rPr lang="en-US" sz="1600" dirty="0"/>
              <a:t>: "The project addressed real-world challenges like dirty financial data (e.g., currency symbols, nulls) and siloed sources. Insights help banks target premium cards and detect fraud."</a:t>
            </a:r>
          </a:p>
          <a:p>
            <a:pPr>
              <a:lnSpc>
                <a:spcPct val="110000"/>
              </a:lnSpc>
            </a:pPr>
            <a:endParaRPr lang="en-US" sz="1100" dirty="0"/>
          </a:p>
        </p:txBody>
      </p:sp>
      <p:pic>
        <p:nvPicPr>
          <p:cNvPr id="5" name="Picture 4" descr="Calculator, pen, compass, money and a paper with graphs printed on it">
            <a:extLst>
              <a:ext uri="{FF2B5EF4-FFF2-40B4-BE49-F238E27FC236}">
                <a16:creationId xmlns:a16="http://schemas.microsoft.com/office/drawing/2014/main" id="{C48ED889-4F1C-4A47-EB50-36A4E7FA02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823" r="26600" b="-1"/>
          <a:stretch>
            <a:fillRect/>
          </a:stretch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074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ECDF60-AA6D-B2AB-FF76-6F1CA83CC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Pipline</a:t>
            </a:r>
            <a:r>
              <a:rPr lang="en-US" dirty="0"/>
              <a:t> project:</a:t>
            </a:r>
          </a:p>
        </p:txBody>
      </p:sp>
      <p:pic>
        <p:nvPicPr>
          <p:cNvPr id="7" name="Content Placeholder 6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D6613A1D-831B-0792-F1D3-A8A1E1663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1818640"/>
            <a:ext cx="2069592" cy="2225040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EDCCC8-8466-9C73-A292-0E40ABA67620}"/>
              </a:ext>
            </a:extLst>
          </p:cNvPr>
          <p:cNvCxnSpPr>
            <a:cxnSpLocks/>
          </p:cNvCxnSpPr>
          <p:nvPr/>
        </p:nvCxnSpPr>
        <p:spPr>
          <a:xfrm flipV="1">
            <a:off x="2551218" y="3069056"/>
            <a:ext cx="885016" cy="1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logo for a microsoft server&#10;&#10;AI-generated content may be incorrect.">
            <a:extLst>
              <a:ext uri="{FF2B5EF4-FFF2-40B4-BE49-F238E27FC236}">
                <a16:creationId xmlns:a16="http://schemas.microsoft.com/office/drawing/2014/main" id="{9A78B32E-2A7E-78A0-208B-BE702A214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876" y="1462932"/>
            <a:ext cx="3132306" cy="2936456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9EC809-2534-74BC-5F28-3395CE617CD3}"/>
              </a:ext>
            </a:extLst>
          </p:cNvPr>
          <p:cNvCxnSpPr>
            <a:stCxn id="13" idx="3"/>
          </p:cNvCxnSpPr>
          <p:nvPr/>
        </p:nvCxnSpPr>
        <p:spPr>
          <a:xfrm>
            <a:off x="6627182" y="2931160"/>
            <a:ext cx="8463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Content Placeholder 6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21726873-AF21-F911-20B8-1D1025DA15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548" y="1927623"/>
            <a:ext cx="2069592" cy="222504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90483C-1B62-E7D1-96D2-DA9B8020887B}"/>
              </a:ext>
            </a:extLst>
          </p:cNvPr>
          <p:cNvCxnSpPr>
            <a:cxnSpLocks/>
          </p:cNvCxnSpPr>
          <p:nvPr/>
        </p:nvCxnSpPr>
        <p:spPr>
          <a:xfrm>
            <a:off x="9542433" y="3084296"/>
            <a:ext cx="622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yellow bar chart with black text&#10;&#10;AI-generated content may be incorrect.">
            <a:extLst>
              <a:ext uri="{FF2B5EF4-FFF2-40B4-BE49-F238E27FC236}">
                <a16:creationId xmlns:a16="http://schemas.microsoft.com/office/drawing/2014/main" id="{8584FC2D-1D9C-AEC9-4E05-B70B018E90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6129" y="1818640"/>
            <a:ext cx="3456562" cy="195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520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DA9942F-A18C-9E9D-BF08-9291C54E1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3E4150-8DC0-9FB8-C703-3B30A2DBC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9809" y="353681"/>
            <a:ext cx="6572382" cy="974310"/>
          </a:xfrm>
        </p:spPr>
        <p:txBody>
          <a:bodyPr>
            <a:normAutofit/>
          </a:bodyPr>
          <a:lstStyle/>
          <a:p>
            <a:r>
              <a:rPr lang="en-US" sz="3100"/>
              <a:t>Step 1: Data Cleaning Using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16CB7-6C38-B93B-03F1-25E315865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9809" y="5853241"/>
            <a:ext cx="6572382" cy="558089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 dirty="0"/>
              <a:t>Focus: Explain raw data issues (e.g., strings with '$', nulls, non-numeric chars) and how Python fixed them logically.</a:t>
            </a:r>
          </a:p>
        </p:txBody>
      </p:sp>
      <p:pic>
        <p:nvPicPr>
          <p:cNvPr id="13" name="Graphic 12" descr="Mop and bucket">
            <a:extLst>
              <a:ext uri="{FF2B5EF4-FFF2-40B4-BE49-F238E27FC236}">
                <a16:creationId xmlns:a16="http://schemas.microsoft.com/office/drawing/2014/main" id="{55945484-2F84-8AB6-3E24-0FE392448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30769" y="1429352"/>
            <a:ext cx="4330461" cy="433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989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E44B4-6372-A14D-4EED-DF962BF9B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Using Python: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2C18E0-6E7F-8FB5-8643-0CF952F6B7B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8748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61259D-605E-E200-FF9F-7C8C71D7C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96FEC2-4AE5-6ADD-6C40-9B6D5B38C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0074"/>
            <a:ext cx="6035040" cy="1529932"/>
          </a:xfrm>
        </p:spPr>
        <p:txBody>
          <a:bodyPr anchor="b">
            <a:normAutofit/>
          </a:bodyPr>
          <a:lstStyle/>
          <a:p>
            <a:r>
              <a:rPr lang="en-US" sz="3300"/>
              <a:t> Early Insights from Cleaning</a:t>
            </a:r>
            <a:br>
              <a:rPr lang="en-US" sz="3300"/>
            </a:br>
            <a:endParaRPr lang="en-US" sz="33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50BC8-E18E-291B-2D9A-4DA0FD57A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1" y="1971040"/>
            <a:ext cx="6403847" cy="4338320"/>
          </a:xfrm>
        </p:spPr>
        <p:txBody>
          <a:bodyPr>
            <a:normAutofit/>
          </a:bodyPr>
          <a:lstStyle/>
          <a:p>
            <a:r>
              <a:rPr lang="en-US" sz="1800" b="1" dirty="0"/>
              <a:t>What</a:t>
            </a:r>
            <a:r>
              <a:rPr lang="en-US" sz="1800" dirty="0"/>
              <a:t>: Quick plots to validate cleaning (e.g., </a:t>
            </a:r>
            <a:r>
              <a:rPr lang="en-US" sz="1800" dirty="0" err="1"/>
              <a:t>barplot</a:t>
            </a:r>
            <a:r>
              <a:rPr lang="en-US" sz="1800" dirty="0"/>
              <a:t> for card brands, histogram for PIN changes).</a:t>
            </a:r>
          </a:p>
          <a:p>
            <a:r>
              <a:rPr lang="en-US" sz="1800" b="1" dirty="0"/>
              <a:t>How</a:t>
            </a:r>
            <a:r>
              <a:rPr lang="en-US" sz="1800" dirty="0"/>
              <a:t>: Used Seaborn for sanity </a:t>
            </a:r>
            <a:r>
              <a:rPr lang="en-US" sz="1800" dirty="0" err="1"/>
              <a:t>checks.Example</a:t>
            </a:r>
            <a:r>
              <a:rPr lang="en-US" sz="1800" dirty="0"/>
              <a:t> Code (from your input): </a:t>
            </a:r>
            <a:r>
              <a:rPr lang="en-US" sz="1800" dirty="0" err="1"/>
              <a:t>Barplot</a:t>
            </a:r>
            <a:r>
              <a:rPr lang="en-US" sz="1800" dirty="0"/>
              <a:t> for </a:t>
            </a:r>
            <a:r>
              <a:rPr lang="en-US" sz="1800" b="1" dirty="0" err="1"/>
              <a:t>num_cards_type</a:t>
            </a:r>
            <a:r>
              <a:rPr lang="en-US" sz="1800" dirty="0"/>
              <a:t>; Scatter for </a:t>
            </a:r>
            <a:r>
              <a:rPr lang="en-US" sz="1800" b="1" dirty="0" err="1"/>
              <a:t>credit_limit</a:t>
            </a:r>
            <a:r>
              <a:rPr lang="en-US" sz="1800" dirty="0"/>
              <a:t> vs. </a:t>
            </a:r>
            <a:r>
              <a:rPr lang="en-US" sz="1800" b="1" dirty="0" err="1"/>
              <a:t>cards_age_year</a:t>
            </a:r>
            <a:r>
              <a:rPr lang="en-US" sz="1800" dirty="0"/>
              <a:t>.</a:t>
            </a:r>
          </a:p>
          <a:p>
            <a:r>
              <a:rPr lang="en-US" sz="1800" b="1" dirty="0"/>
              <a:t>Visual</a:t>
            </a:r>
            <a:r>
              <a:rPr lang="en-US" sz="1800" dirty="0"/>
              <a:t>: Embed 2-3 cleaned plots (e.g., "Card Brand by Type" bar chart; "PIN Change Distribution" histogram).</a:t>
            </a:r>
          </a:p>
          <a:p>
            <a:r>
              <a:rPr lang="en-US" sz="1800" b="1" dirty="0"/>
              <a:t>Talking Points</a:t>
            </a:r>
            <a:r>
              <a:rPr lang="en-US" sz="1800" dirty="0"/>
              <a:t>: "Post-cleaning plots confirmed data quality—e.g., Visa dominates issuance; early PIN changes (0-1 year) align with security practices."</a:t>
            </a:r>
          </a:p>
        </p:txBody>
      </p:sp>
      <p:pic>
        <p:nvPicPr>
          <p:cNvPr id="5" name="Picture 4" descr="Periodic table of elements">
            <a:extLst>
              <a:ext uri="{FF2B5EF4-FFF2-40B4-BE49-F238E27FC236}">
                <a16:creationId xmlns:a16="http://schemas.microsoft.com/office/drawing/2014/main" id="{C8024114-682D-8C36-54AF-586C2B7A0C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593" r="25414"/>
          <a:stretch>
            <a:fillRect/>
          </a:stretch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502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241F91-8618-25C9-C97D-66EF688A1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US" sz="4000"/>
              <a:t>Step 1 Summary</a:t>
            </a:r>
            <a:br>
              <a:rPr lang="en-US" sz="4000"/>
            </a:br>
            <a:endParaRPr lang="en-US" sz="40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4AFC50-8939-A8BA-EEE7-405BAF7000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1363087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1016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2CCF5-84E9-023C-7DCF-BA0AC1F64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Insights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8F4E81-0AC6-1857-91AA-CE348EB82E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555" y="1716723"/>
            <a:ext cx="6962792" cy="45926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A3A77B-184F-679A-DDD1-63032CBEE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5347" y="1716723"/>
            <a:ext cx="4886960" cy="432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110292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1479</Words>
  <Application>Microsoft Office PowerPoint</Application>
  <PresentationFormat>Widescreen</PresentationFormat>
  <Paragraphs>82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Neue Haas Grotesk Text Pro</vt:lpstr>
      <vt:lpstr>VanillaVTI</vt:lpstr>
      <vt:lpstr>Financial Transactions Analysis: Credit Cards, Users, and Fraud Detection</vt:lpstr>
      <vt:lpstr>Agenda </vt:lpstr>
      <vt:lpstr>Project Overview </vt:lpstr>
      <vt:lpstr>Pipline project:</vt:lpstr>
      <vt:lpstr>Step 1: Data Cleaning Using Python</vt:lpstr>
      <vt:lpstr>Data Cleaning Using Python:</vt:lpstr>
      <vt:lpstr> Early Insights from Cleaning </vt:lpstr>
      <vt:lpstr>Step 1 Summary </vt:lpstr>
      <vt:lpstr>Insights </vt:lpstr>
      <vt:lpstr>Insights:</vt:lpstr>
      <vt:lpstr>Step 2: Merging Data Using SQL</vt:lpstr>
      <vt:lpstr>Step 2 Overview - Merging Data in SQL </vt:lpstr>
      <vt:lpstr> Python Connection to SQL </vt:lpstr>
      <vt:lpstr>Python Connection to SQL </vt:lpstr>
      <vt:lpstr>Step 2 Summary </vt:lpstr>
      <vt:lpstr>Step 3: Using Python to Extract Insights and Present in a Table</vt:lpstr>
      <vt:lpstr>Step 3 Overview - Extracting Insights in Python </vt:lpstr>
      <vt:lpstr>Insights:</vt:lpstr>
      <vt:lpstr>Insights:</vt:lpstr>
      <vt:lpstr>Creating a Dashboard in Power BI:</vt:lpstr>
      <vt:lpstr>Step 4 Overview - Creating a Dashboard in Power BI 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سهيله السيد محمد عبدالبصير</dc:creator>
  <cp:lastModifiedBy>سهيله السيد محمد عبدالبصير</cp:lastModifiedBy>
  <cp:revision>2</cp:revision>
  <dcterms:created xsi:type="dcterms:W3CDTF">2025-09-23T23:54:32Z</dcterms:created>
  <dcterms:modified xsi:type="dcterms:W3CDTF">2025-09-24T01:13:34Z</dcterms:modified>
</cp:coreProperties>
</file>