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4c15b4d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4c15b4d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4c15b4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c15b4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4c15b4d7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c15b4d7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c15b4d7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c15b4d7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4c15b4d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4c15b4d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c15b4d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c15b4d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4c15b4d7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4c15b4d7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4c15b4d7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4c15b4d7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4c15b4d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4c15b4d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Testing</a:t>
            </a:r>
            <a:endParaRPr/>
          </a:p>
        </p:txBody>
      </p:sp>
      <p:sp>
        <p:nvSpPr>
          <p:cNvPr id="135" name="Google Shape;135;p13"/>
          <p:cNvSpPr txBox="1"/>
          <p:nvPr>
            <p:ph idx="1" type="subTitle"/>
          </p:nvPr>
        </p:nvSpPr>
        <p:spPr>
          <a:xfrm>
            <a:off x="3537150" y="2318700"/>
            <a:ext cx="5111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Williams &amp; Suhail Bhat | Algorithms | May 4,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1248825" y="1477650"/>
            <a:ext cx="7583400" cy="2607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4300"/>
              <a:t>Thank You.</a:t>
            </a:r>
            <a:endParaRPr b="1" sz="4300"/>
          </a:p>
          <a:p>
            <a:pPr indent="0" lvl="0" marL="0" rtl="0" algn="l">
              <a:spcBef>
                <a:spcPts val="1600"/>
              </a:spcBef>
              <a:spcAft>
                <a:spcPts val="1600"/>
              </a:spcAft>
              <a:buNone/>
            </a:pPr>
            <a:r>
              <a:rPr b="1" lang="en" sz="4300">
                <a:highlight>
                  <a:schemeClr val="lt2"/>
                </a:highlight>
              </a:rPr>
              <a:t>We Will Now Begin Taking Questions.</a:t>
            </a:r>
            <a:endParaRPr b="1" sz="4300">
              <a:highlight>
                <a:schemeClr val="l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Introduction</a:t>
            </a:r>
            <a:r>
              <a:rPr lang="en" sz="3000"/>
              <a:t> </a:t>
            </a:r>
            <a:endParaRPr sz="3000"/>
          </a:p>
        </p:txBody>
      </p:sp>
      <p:sp>
        <p:nvSpPr>
          <p:cNvPr id="141" name="Google Shape;141;p14"/>
          <p:cNvSpPr txBox="1"/>
          <p:nvPr>
            <p:ph idx="1" type="body"/>
          </p:nvPr>
        </p:nvSpPr>
        <p:spPr>
          <a:xfrm>
            <a:off x="1297500" y="973675"/>
            <a:ext cx="7038900" cy="4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Earlier this year, consumer DNA test sales </a:t>
            </a:r>
            <a:r>
              <a:rPr lang="en" sz="1000"/>
              <a:t>plummeted</a:t>
            </a:r>
            <a:r>
              <a:rPr lang="en" sz="1000"/>
              <a:t> after the Pentagon issued a warning telling military troops to avoid the service, but interest has sparked again after 23andMe began using its massive DNA database to do Coronavirus research. </a:t>
            </a:r>
            <a:r>
              <a:rPr lang="en" sz="1000"/>
              <a:t>For our algorithmic investigation, we wanted to take a look at consumer DNA testing and how the data is being used.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four main types of DNA testing are forensic, paternity, medical and ancestry but in recent years the line has become blurred. When you take a test from AncestryDNA or 23andMe today, your data could be used for any one of these things but, arguably, the most concerning case is its use by law enforcement.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If you have nothing to hide, you shouldn’t be worried. Right? Not quite.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Over the years, researchers have disputed the accuracy of forensic methods such as bullet analysis, hair comparisons and arson tests. Their accuracy has been proven inconsistent and thus debunked as conclusive evidence in the court of law. The Innocence Project’s reports say that some forensic methods might produce consistent results, but there hasn’t been enough research done to establish their validity.</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In 2018, law enforcement took advantage of GEDmatch’s open database to finally catch the Golden State Killer nearly 40 years later. But in a similar 2015 case, DNA data was used from Ancestry.com that led to the wrongful accusation of a man for the 1996 murder of Angie Dodge. Ancestry shut down the project soon after. The case serves as a modern example of how ancestry DNA testing algorithms (the difference in genetic markers used between different types of tests) are not the same as those used in crime labs and shouldn’t be interchangeable.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Our story would also explore other ethical issues surrounding DNA testing like genetic discrimination.</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Stakeholders</a:t>
            </a:r>
            <a:endParaRPr b="1" sz="3000"/>
          </a:p>
        </p:txBody>
      </p:sp>
      <p:sp>
        <p:nvSpPr>
          <p:cNvPr id="147" name="Google Shape;147;p15"/>
          <p:cNvSpPr txBox="1"/>
          <p:nvPr>
            <p:ph idx="1" type="body"/>
          </p:nvPr>
        </p:nvSpPr>
        <p:spPr>
          <a:xfrm>
            <a:off x="1297500" y="1172225"/>
            <a:ext cx="7038900" cy="342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sz="1800" u="sng">
                <a:solidFill>
                  <a:srgbClr val="FFFFFF"/>
                </a:solidFill>
              </a:rPr>
              <a:t>Law Enforcement</a:t>
            </a:r>
            <a:r>
              <a:rPr lang="en" sz="1800">
                <a:solidFill>
                  <a:srgbClr val="FFFFFF"/>
                </a:solidFill>
              </a:rPr>
              <a:t> uses DNA testing in cracking cases, including cases that had been cold for years</a:t>
            </a:r>
            <a:endParaRPr sz="1800">
              <a:solidFill>
                <a:srgbClr val="FFFFFF"/>
              </a:solidFill>
            </a:endParaRPr>
          </a:p>
          <a:p>
            <a:pPr indent="-342900" lvl="0" marL="457200" rtl="0" algn="l">
              <a:spcBef>
                <a:spcPts val="0"/>
              </a:spcBef>
              <a:spcAft>
                <a:spcPts val="0"/>
              </a:spcAft>
              <a:buClr>
                <a:srgbClr val="FFFFFF"/>
              </a:buClr>
              <a:buSzPts val="1800"/>
              <a:buChar char="●"/>
            </a:pPr>
            <a:r>
              <a:rPr b="1" lang="en" sz="1800" u="sng">
                <a:solidFill>
                  <a:srgbClr val="FFFFFF"/>
                </a:solidFill>
              </a:rPr>
              <a:t>Consumers</a:t>
            </a:r>
            <a:r>
              <a:rPr lang="en" sz="1800">
                <a:solidFill>
                  <a:srgbClr val="FFFFFF"/>
                </a:solidFill>
              </a:rPr>
              <a:t> </a:t>
            </a:r>
            <a:r>
              <a:rPr lang="en" sz="1800">
                <a:solidFill>
                  <a:srgbClr val="FFFFFF"/>
                </a:solidFill>
              </a:rPr>
              <a:t>can get a DNA test from a private lab such as 23andMe and AncestryDNA</a:t>
            </a:r>
            <a:endParaRPr sz="1800">
              <a:solidFill>
                <a:srgbClr val="FFFFFF"/>
              </a:solidFill>
            </a:endParaRPr>
          </a:p>
          <a:p>
            <a:pPr indent="-342900" lvl="0" marL="457200" rtl="0" algn="l">
              <a:spcBef>
                <a:spcPts val="0"/>
              </a:spcBef>
              <a:spcAft>
                <a:spcPts val="0"/>
              </a:spcAft>
              <a:buClr>
                <a:srgbClr val="FFFFFF"/>
              </a:buClr>
              <a:buSzPts val="1800"/>
              <a:buChar char="●"/>
            </a:pPr>
            <a:r>
              <a:rPr b="1" lang="en" sz="1800" u="sng">
                <a:solidFill>
                  <a:srgbClr val="FFFFFF"/>
                </a:solidFill>
              </a:rPr>
              <a:t>Doctors</a:t>
            </a:r>
            <a:r>
              <a:rPr lang="en" sz="1800">
                <a:solidFill>
                  <a:srgbClr val="FFFFFF"/>
                </a:solidFill>
              </a:rPr>
              <a:t> help with diagnosis</a:t>
            </a:r>
            <a:endParaRPr sz="1800">
              <a:solidFill>
                <a:srgbClr val="FFFFFF"/>
              </a:solidFill>
            </a:endParaRPr>
          </a:p>
          <a:p>
            <a:pPr indent="-342900" lvl="0" marL="457200" rtl="0" algn="l">
              <a:spcBef>
                <a:spcPts val="0"/>
              </a:spcBef>
              <a:spcAft>
                <a:spcPts val="0"/>
              </a:spcAft>
              <a:buClr>
                <a:srgbClr val="FFFFFF"/>
              </a:buClr>
              <a:buSzPts val="1800"/>
              <a:buChar char="●"/>
            </a:pPr>
            <a:r>
              <a:rPr b="1" lang="en" sz="1800" u="sng">
                <a:solidFill>
                  <a:srgbClr val="FFFFFF"/>
                </a:solidFill>
              </a:rPr>
              <a:t>Scientists</a:t>
            </a:r>
            <a:r>
              <a:rPr lang="en" sz="1800">
                <a:solidFill>
                  <a:srgbClr val="FFFFFF"/>
                </a:solidFill>
              </a:rPr>
              <a:t> further knowledge, finding cures to genetic diseases including cancer</a:t>
            </a:r>
            <a:endParaRPr sz="1800">
              <a:solidFill>
                <a:srgbClr val="FFFFFF"/>
              </a:solidFill>
            </a:endParaRPr>
          </a:p>
          <a:p>
            <a:pPr indent="-342900" lvl="0" marL="457200" rtl="0" algn="l">
              <a:spcBef>
                <a:spcPts val="0"/>
              </a:spcBef>
              <a:spcAft>
                <a:spcPts val="0"/>
              </a:spcAft>
              <a:buClr>
                <a:srgbClr val="FFFFFF"/>
              </a:buClr>
              <a:buSzPts val="1800"/>
              <a:buChar char="●"/>
            </a:pPr>
            <a:r>
              <a:rPr b="1" lang="en" sz="1800" u="sng">
                <a:solidFill>
                  <a:srgbClr val="FFFFFF"/>
                </a:solidFill>
              </a:rPr>
              <a:t>Tech companies</a:t>
            </a:r>
            <a:r>
              <a:rPr lang="en" sz="1800">
                <a:solidFill>
                  <a:srgbClr val="FFFFFF"/>
                </a:solidFill>
              </a:rPr>
              <a:t> design algorithms that can generate DNA structures</a:t>
            </a:r>
            <a:endParaRPr sz="1800">
              <a:solidFill>
                <a:srgbClr val="FFFFFF"/>
              </a:solidFill>
            </a:endParaRPr>
          </a:p>
          <a:p>
            <a:pPr indent="-342900" lvl="0" marL="457200" rtl="0" algn="l">
              <a:spcBef>
                <a:spcPts val="0"/>
              </a:spcBef>
              <a:spcAft>
                <a:spcPts val="0"/>
              </a:spcAft>
              <a:buClr>
                <a:srgbClr val="FFFFFF"/>
              </a:buClr>
              <a:buSzPts val="1800"/>
              <a:buChar char="●"/>
            </a:pPr>
            <a:r>
              <a:rPr b="1" lang="en" sz="1800" u="sng">
                <a:solidFill>
                  <a:srgbClr val="FFFFFF"/>
                </a:solidFill>
              </a:rPr>
              <a:t>Defendants</a:t>
            </a:r>
            <a:r>
              <a:rPr lang="en" sz="1800">
                <a:solidFill>
                  <a:srgbClr val="FFFFFF"/>
                </a:solidFill>
              </a:rPr>
              <a:t> have received wrongful convictions</a:t>
            </a:r>
            <a:endParaRPr sz="1800">
              <a:solidFill>
                <a:srgbClr val="FFFFFF"/>
              </a:solidFil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0" lvl="0" marL="0" rtl="0" algn="just">
              <a:spcBef>
                <a:spcPts val="0"/>
              </a:spcBef>
              <a:spcAft>
                <a:spcPts val="0"/>
              </a:spcAft>
              <a:buNone/>
            </a:pPr>
            <a:r>
              <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t>Issues</a:t>
            </a:r>
            <a:endParaRPr/>
          </a:p>
        </p:txBody>
      </p:sp>
      <p:sp>
        <p:nvSpPr>
          <p:cNvPr id="153" name="Google Shape;153;p16"/>
          <p:cNvSpPr txBox="1"/>
          <p:nvPr>
            <p:ph idx="1" type="body"/>
          </p:nvPr>
        </p:nvSpPr>
        <p:spPr>
          <a:xfrm>
            <a:off x="1297500" y="1556250"/>
            <a:ext cx="4481100" cy="241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Law Enforcement</a:t>
            </a:r>
            <a:endParaRPr sz="1800"/>
          </a:p>
          <a:p>
            <a:pPr indent="-342900" lvl="0" marL="457200" rtl="0" algn="l">
              <a:spcBef>
                <a:spcPts val="0"/>
              </a:spcBef>
              <a:spcAft>
                <a:spcPts val="0"/>
              </a:spcAft>
              <a:buSzPts val="1800"/>
              <a:buChar char="●"/>
            </a:pPr>
            <a:r>
              <a:rPr lang="en" sz="1800"/>
              <a:t>Privacy Policies</a:t>
            </a:r>
            <a:endParaRPr sz="1800"/>
          </a:p>
          <a:p>
            <a:pPr indent="-342900" lvl="0" marL="457200" rtl="0" algn="l">
              <a:spcBef>
                <a:spcPts val="0"/>
              </a:spcBef>
              <a:spcAft>
                <a:spcPts val="0"/>
              </a:spcAft>
              <a:buSzPts val="1800"/>
              <a:buChar char="●"/>
            </a:pPr>
            <a:r>
              <a:rPr lang="en" sz="1800"/>
              <a:t>Test Accuracy</a:t>
            </a:r>
            <a:endParaRPr sz="1800"/>
          </a:p>
          <a:p>
            <a:pPr indent="-342900" lvl="0" marL="457200" rtl="0" algn="l">
              <a:spcBef>
                <a:spcPts val="0"/>
              </a:spcBef>
              <a:spcAft>
                <a:spcPts val="0"/>
              </a:spcAft>
              <a:buSzPts val="1800"/>
              <a:buChar char="●"/>
            </a:pPr>
            <a:r>
              <a:rPr lang="en" sz="1800"/>
              <a:t>Genetic Discrimination</a:t>
            </a:r>
            <a:endParaRPr sz="1800"/>
          </a:p>
          <a:p>
            <a:pPr indent="-342900" lvl="1" marL="914400" rtl="0" algn="l">
              <a:spcBef>
                <a:spcPts val="0"/>
              </a:spcBef>
              <a:spcAft>
                <a:spcPts val="0"/>
              </a:spcAft>
              <a:buSzPts val="1800"/>
              <a:buChar char="○"/>
            </a:pPr>
            <a:r>
              <a:rPr lang="en" sz="1800"/>
              <a:t>Insurance Companies</a:t>
            </a:r>
            <a:endParaRPr sz="1800"/>
          </a:p>
          <a:p>
            <a:pPr indent="-342900" lvl="1" marL="914400" rtl="0" algn="l">
              <a:spcBef>
                <a:spcPts val="0"/>
              </a:spcBef>
              <a:spcAft>
                <a:spcPts val="0"/>
              </a:spcAft>
              <a:buSzPts val="1800"/>
              <a:buChar char="○"/>
            </a:pPr>
            <a:r>
              <a:rPr lang="en" sz="1800"/>
              <a:t>Designer Babies</a:t>
            </a:r>
            <a:endParaRPr/>
          </a:p>
        </p:txBody>
      </p:sp>
      <p:pic>
        <p:nvPicPr>
          <p:cNvPr id="154" name="Google Shape;154;p16"/>
          <p:cNvPicPr preferRelativeResize="0"/>
          <p:nvPr/>
        </p:nvPicPr>
        <p:blipFill>
          <a:blip r:embed="rId3">
            <a:alphaModFix/>
          </a:blip>
          <a:stretch>
            <a:fillRect/>
          </a:stretch>
        </p:blipFill>
        <p:spPr>
          <a:xfrm>
            <a:off x="5834400" y="152400"/>
            <a:ext cx="2576345" cy="4838698"/>
          </a:xfrm>
          <a:prstGeom prst="rect">
            <a:avLst/>
          </a:prstGeom>
          <a:noFill/>
          <a:ln>
            <a:noFill/>
          </a:ln>
        </p:spPr>
      </p:pic>
      <p:sp>
        <p:nvSpPr>
          <p:cNvPr id="155" name="Google Shape;155;p16"/>
          <p:cNvSpPr txBox="1"/>
          <p:nvPr/>
        </p:nvSpPr>
        <p:spPr>
          <a:xfrm>
            <a:off x="1297500" y="3582750"/>
            <a:ext cx="3260400" cy="3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rgbClr val="FFFFFF"/>
                </a:solidFill>
                <a:highlight>
                  <a:srgbClr val="1B212C"/>
                </a:highlight>
                <a:latin typeface="Lato"/>
                <a:ea typeface="Lato"/>
                <a:cs typeface="Lato"/>
                <a:sym typeface="Lato"/>
              </a:rPr>
              <a:t>Sources</a:t>
            </a:r>
            <a:r>
              <a:rPr lang="en" sz="800">
                <a:solidFill>
                  <a:srgbClr val="FFFFFF"/>
                </a:solidFill>
                <a:highlight>
                  <a:srgbClr val="1B212C"/>
                </a:highlight>
                <a:latin typeface="Lato"/>
                <a:ea typeface="Lato"/>
                <a:cs typeface="Lato"/>
                <a:sym typeface="Lato"/>
              </a:rPr>
              <a:t> | The Innocence Project, National Registry of Exonerations</a:t>
            </a:r>
            <a:endParaRPr sz="800">
              <a:solidFill>
                <a:srgbClr val="FFFFFF"/>
              </a:solidFill>
              <a:highlight>
                <a:srgbClr val="1B212C"/>
              </a:highlight>
              <a:latin typeface="Lato"/>
              <a:ea typeface="Lato"/>
              <a:cs typeface="Lato"/>
              <a:sym typeface="Lato"/>
            </a:endParaRPr>
          </a:p>
          <a:p>
            <a:pPr indent="0" lvl="0" marL="0" rtl="0" algn="l">
              <a:lnSpc>
                <a:spcPct val="115000"/>
              </a:lnSpc>
              <a:spcBef>
                <a:spcPts val="0"/>
              </a:spcBef>
              <a:spcAft>
                <a:spcPts val="0"/>
              </a:spcAft>
              <a:buNone/>
            </a:pPr>
            <a:r>
              <a:rPr b="1" lang="en" sz="800">
                <a:solidFill>
                  <a:srgbClr val="FFFFFF"/>
                </a:solidFill>
                <a:highlight>
                  <a:srgbClr val="1B212C"/>
                </a:highlight>
                <a:latin typeface="Lato"/>
                <a:ea typeface="Lato"/>
                <a:cs typeface="Lato"/>
                <a:sym typeface="Lato"/>
              </a:rPr>
              <a:t>Graphic</a:t>
            </a:r>
            <a:r>
              <a:rPr lang="en" sz="800">
                <a:solidFill>
                  <a:srgbClr val="FFFFFF"/>
                </a:solidFill>
                <a:highlight>
                  <a:srgbClr val="1B212C"/>
                </a:highlight>
                <a:latin typeface="Lato"/>
                <a:ea typeface="Lato"/>
                <a:cs typeface="Lato"/>
                <a:sym typeface="Lato"/>
              </a:rPr>
              <a:t> | Andrew Williams &amp; Suhail Bhat</a:t>
            </a:r>
            <a:endParaRPr sz="800">
              <a:solidFill>
                <a:srgbClr val="FFFFFF"/>
              </a:solidFill>
              <a:highlight>
                <a:srgbClr val="1B212C"/>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t>Sources</a:t>
            </a:r>
            <a:endParaRPr b="1" sz="1600"/>
          </a:p>
          <a:p>
            <a:pPr indent="0" lvl="0" marL="0" rtl="0" algn="l">
              <a:lnSpc>
                <a:spcPct val="115000"/>
              </a:lnSpc>
              <a:spcBef>
                <a:spcPts val="0"/>
              </a:spcBef>
              <a:spcAft>
                <a:spcPts val="0"/>
              </a:spcAft>
              <a:buClr>
                <a:schemeClr val="dk1"/>
              </a:buClr>
              <a:buSzPts val="1100"/>
              <a:buFont typeface="Arial"/>
              <a:buNone/>
            </a:pPr>
            <a:r>
              <a:rPr lang="en" sz="1800"/>
              <a:t>Curtis Rogers, GEDmatch Founder</a:t>
            </a:r>
            <a:endParaRPr sz="1800"/>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Originally a project under FamilyTreeDNA – the company that gave away all of its customer’s DNA data to the FBI in 2018</a:t>
            </a:r>
            <a:endParaRPr sz="1800"/>
          </a:p>
          <a:p>
            <a:pPr indent="-342900" lvl="0" marL="457200" rtl="0" algn="l">
              <a:spcBef>
                <a:spcPts val="0"/>
              </a:spcBef>
              <a:spcAft>
                <a:spcPts val="0"/>
              </a:spcAft>
              <a:buSzPts val="1800"/>
              <a:buChar char="●"/>
            </a:pPr>
            <a:r>
              <a:rPr lang="en" sz="1800"/>
              <a:t>Split off from the company due to tech limitations</a:t>
            </a:r>
            <a:endParaRPr sz="1800"/>
          </a:p>
          <a:p>
            <a:pPr indent="-342900" lvl="0" marL="457200" rtl="0" algn="l">
              <a:spcBef>
                <a:spcPts val="0"/>
              </a:spcBef>
              <a:spcAft>
                <a:spcPts val="0"/>
              </a:spcAft>
              <a:buSzPts val="1800"/>
              <a:buChar char="●"/>
            </a:pPr>
            <a:r>
              <a:rPr lang="en" sz="1800"/>
              <a:t>Met John Olson who could engineer a more modern site and become business partners</a:t>
            </a:r>
            <a:endParaRPr sz="1800"/>
          </a:p>
          <a:p>
            <a:pPr indent="-342900" lvl="0" marL="457200" rtl="0" algn="l">
              <a:spcBef>
                <a:spcPts val="0"/>
              </a:spcBef>
              <a:spcAft>
                <a:spcPts val="0"/>
              </a:spcAft>
              <a:buSzPts val="1800"/>
              <a:buChar char="●"/>
            </a:pPr>
            <a:r>
              <a:rPr lang="en" sz="1800"/>
              <a:t>Created “rogersDNA.com” which eventually became GEDmatch – a site meant to help people find their family trees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t>S</a:t>
            </a:r>
            <a:r>
              <a:rPr b="1" lang="en" sz="1600"/>
              <a:t>ources</a:t>
            </a:r>
            <a:endParaRPr b="1" sz="1600"/>
          </a:p>
          <a:p>
            <a:pPr indent="0" lvl="0" marL="0" rtl="0" algn="l">
              <a:lnSpc>
                <a:spcPct val="115000"/>
              </a:lnSpc>
              <a:spcBef>
                <a:spcPts val="0"/>
              </a:spcBef>
              <a:spcAft>
                <a:spcPts val="0"/>
              </a:spcAft>
              <a:buClr>
                <a:schemeClr val="dk1"/>
              </a:buClr>
              <a:buSzPts val="1100"/>
              <a:buFont typeface="Arial"/>
              <a:buNone/>
            </a:pPr>
            <a:r>
              <a:rPr lang="en" sz="1800"/>
              <a:t>Brett Williams, Verogen &amp; GEDmatch CEO</a:t>
            </a:r>
            <a:endParaRPr sz="1800"/>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Talked to us about how GEDmatch has changed after its acquisition by Verogen</a:t>
            </a:r>
            <a:endParaRPr sz="1800"/>
          </a:p>
          <a:p>
            <a:pPr indent="-342900" lvl="0" marL="457200" rtl="0" algn="l">
              <a:spcBef>
                <a:spcPts val="0"/>
              </a:spcBef>
              <a:spcAft>
                <a:spcPts val="0"/>
              </a:spcAft>
              <a:buSzPts val="1800"/>
              <a:buChar char="●"/>
            </a:pPr>
            <a:r>
              <a:rPr lang="en" sz="1800"/>
              <a:t>Privacy Policy has remained mostly intact</a:t>
            </a:r>
            <a:endParaRPr sz="1800"/>
          </a:p>
          <a:p>
            <a:pPr indent="-342900" lvl="0" marL="457200" rtl="0" algn="l">
              <a:spcBef>
                <a:spcPts val="0"/>
              </a:spcBef>
              <a:spcAft>
                <a:spcPts val="0"/>
              </a:spcAft>
              <a:buSzPts val="1800"/>
              <a:buChar char="●"/>
            </a:pPr>
            <a:r>
              <a:rPr lang="en" sz="1800"/>
              <a:t>Users have to opt-in to be included in searches by law enforcement – the only DNA testing site that does so</a:t>
            </a:r>
            <a:endParaRPr sz="1800"/>
          </a:p>
          <a:p>
            <a:pPr indent="-342900" lvl="0" marL="457200" rtl="0" algn="l">
              <a:spcBef>
                <a:spcPts val="0"/>
              </a:spcBef>
              <a:spcAft>
                <a:spcPts val="0"/>
              </a:spcAft>
              <a:buSzPts val="1800"/>
              <a:buChar char="●"/>
            </a:pPr>
            <a:r>
              <a:rPr lang="en" sz="1800"/>
              <a:t>A warrant would be required for law enforcement to gain access to all GEDmatch users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t>Sources</a:t>
            </a:r>
            <a:endParaRPr b="1" sz="1600"/>
          </a:p>
          <a:p>
            <a:pPr indent="0" lvl="0" marL="0" rtl="0" algn="l">
              <a:lnSpc>
                <a:spcPct val="115000"/>
              </a:lnSpc>
              <a:spcBef>
                <a:spcPts val="0"/>
              </a:spcBef>
              <a:spcAft>
                <a:spcPts val="0"/>
              </a:spcAft>
              <a:buClr>
                <a:schemeClr val="dk1"/>
              </a:buClr>
              <a:buSzPts val="1100"/>
              <a:buFont typeface="Arial"/>
              <a:buNone/>
            </a:pPr>
            <a:r>
              <a:rPr lang="en" sz="1800"/>
              <a:t>Iyana Esters, Master of Public Health / Journalist</a:t>
            </a:r>
            <a:endParaRPr sz="1800"/>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 anecdotal source</a:t>
            </a:r>
            <a:endParaRPr sz="1800"/>
          </a:p>
          <a:p>
            <a:pPr indent="-342900" lvl="0" marL="457200" rtl="0" algn="l">
              <a:spcBef>
                <a:spcPts val="0"/>
              </a:spcBef>
              <a:spcAft>
                <a:spcPts val="0"/>
              </a:spcAft>
              <a:buSzPts val="1800"/>
              <a:buChar char="●"/>
            </a:pPr>
            <a:r>
              <a:rPr lang="en" sz="1800"/>
              <a:t>Woman of color who took an ancestral DNA test and received generalized results</a:t>
            </a:r>
            <a:endParaRPr sz="1800"/>
          </a:p>
          <a:p>
            <a:pPr indent="-342900" lvl="0" marL="457200" rtl="0" algn="l">
              <a:spcBef>
                <a:spcPts val="0"/>
              </a:spcBef>
              <a:spcAft>
                <a:spcPts val="0"/>
              </a:spcAft>
              <a:buSzPts val="1800"/>
              <a:buChar char="●"/>
            </a:pPr>
            <a:r>
              <a:rPr lang="en" sz="1800"/>
              <a:t>Later learned about all of the issues surrounding consumer DNA testing</a:t>
            </a:r>
            <a:endParaRPr sz="1800"/>
          </a:p>
          <a:p>
            <a:pPr indent="-342900" lvl="0" marL="457200" rtl="0" algn="l">
              <a:spcBef>
                <a:spcPts val="0"/>
              </a:spcBef>
              <a:spcAft>
                <a:spcPts val="0"/>
              </a:spcAft>
              <a:buSzPts val="1800"/>
              <a:buChar char="●"/>
            </a:pPr>
            <a:r>
              <a:rPr lang="en" sz="1800"/>
              <a:t>Especially concerned about issues in genetic discrimination</a:t>
            </a:r>
            <a:endParaRPr sz="1800"/>
          </a:p>
          <a:p>
            <a:pPr indent="-342900" lvl="0" marL="457200" rtl="0" algn="l">
              <a:spcBef>
                <a:spcPts val="0"/>
              </a:spcBef>
              <a:spcAft>
                <a:spcPts val="0"/>
              </a:spcAft>
              <a:buSzPts val="1800"/>
              <a:buChar char="●"/>
            </a:pPr>
            <a:r>
              <a:rPr lang="en" sz="1800"/>
              <a:t>Contacted all DNA testing companies and asked them to destroy her sample and delete her data.</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404250"/>
            <a:ext cx="7038900" cy="103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t>Sources</a:t>
            </a:r>
            <a:endParaRPr b="1" sz="1600"/>
          </a:p>
          <a:p>
            <a:pPr indent="0" lvl="0" marL="0" rtl="0" algn="l">
              <a:lnSpc>
                <a:spcPct val="115000"/>
              </a:lnSpc>
              <a:spcBef>
                <a:spcPts val="0"/>
              </a:spcBef>
              <a:spcAft>
                <a:spcPts val="0"/>
              </a:spcAft>
              <a:buClr>
                <a:schemeClr val="dk1"/>
              </a:buClr>
              <a:buSzPts val="1100"/>
              <a:buFont typeface="Arial"/>
              <a:buNone/>
            </a:pPr>
            <a:r>
              <a:rPr lang="en" sz="1800"/>
              <a:t>John Greally, Professor, Genetics / Director, Center for Epigenomics at Albert Einstein College of Medicine</a:t>
            </a:r>
            <a:endParaRPr sz="1800"/>
          </a:p>
        </p:txBody>
      </p:sp>
      <p:sp>
        <p:nvSpPr>
          <p:cNvPr id="179" name="Google Shape;179;p20"/>
          <p:cNvSpPr txBox="1"/>
          <p:nvPr>
            <p:ph idx="1" type="body"/>
          </p:nvPr>
        </p:nvSpPr>
        <p:spPr>
          <a:xfrm>
            <a:off x="1297500" y="1463578"/>
            <a:ext cx="7038900" cy="325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rgbClr val="FFFFFF"/>
                </a:solidFill>
              </a:rPr>
              <a:t>In consumer DNA testing, not knowing how companies are going to use your data is serious question</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Took DNA test, but wouldn’t again due to privacy and ethical concerns.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There is a knowledge gap – experts can make a diagnosis based on DNA structure only 25% of the time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We don’t understand many variations in DNA structure and it becomes difficult to make a diagnosis within underserved populations such as those with Sub-Saharan African ancestry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Testing leans toward giving good news to consumers so that they are enticed as much as possible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Legal reforms are absent to protect this data</a:t>
            </a:r>
            <a:endParaRPr sz="16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t>What’s Next</a:t>
            </a:r>
            <a:endParaRPr b="1" sz="3000"/>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More research into genetic discrimination pertaining to:</a:t>
            </a:r>
            <a:endParaRPr sz="1800"/>
          </a:p>
          <a:p>
            <a:pPr indent="-342900" lvl="1" marL="914400" rtl="0" algn="l">
              <a:spcBef>
                <a:spcPts val="0"/>
              </a:spcBef>
              <a:spcAft>
                <a:spcPts val="0"/>
              </a:spcAft>
              <a:buSzPts val="1800"/>
              <a:buChar char="○"/>
            </a:pPr>
            <a:r>
              <a:rPr lang="en" sz="1800"/>
              <a:t>Designer Babies</a:t>
            </a:r>
            <a:endParaRPr sz="1800"/>
          </a:p>
          <a:p>
            <a:pPr indent="-342900" lvl="1" marL="914400" rtl="0" algn="l">
              <a:spcBef>
                <a:spcPts val="0"/>
              </a:spcBef>
              <a:spcAft>
                <a:spcPts val="0"/>
              </a:spcAft>
              <a:buSzPts val="1800"/>
              <a:buChar char="○"/>
            </a:pPr>
            <a:r>
              <a:rPr lang="en" sz="1800"/>
              <a:t>Health Insurance</a:t>
            </a:r>
            <a:endParaRPr sz="1800"/>
          </a:p>
          <a:p>
            <a:pPr indent="-342900" lvl="0" marL="457200" rtl="0" algn="l">
              <a:spcBef>
                <a:spcPts val="0"/>
              </a:spcBef>
              <a:spcAft>
                <a:spcPts val="0"/>
              </a:spcAft>
              <a:buSzPts val="1800"/>
              <a:buChar char="●"/>
            </a:pPr>
            <a:r>
              <a:rPr lang="en" sz="1800"/>
              <a:t>Opaque Algorithms</a:t>
            </a:r>
            <a:endParaRPr sz="1800"/>
          </a:p>
          <a:p>
            <a:pPr indent="-342900" lvl="0" marL="457200" rtl="0" algn="l">
              <a:spcBef>
                <a:spcPts val="0"/>
              </a:spcBef>
              <a:spcAft>
                <a:spcPts val="0"/>
              </a:spcAft>
              <a:buSzPts val="1800"/>
              <a:buChar char="●"/>
            </a:pPr>
            <a:r>
              <a:rPr lang="en" sz="1800"/>
              <a:t>Should DNA be conclusive </a:t>
            </a:r>
            <a:r>
              <a:rPr lang="en" sz="1800"/>
              <a:t>evidence</a:t>
            </a:r>
            <a:r>
              <a:rPr lang="en" sz="1800"/>
              <a:t>?</a:t>
            </a:r>
            <a:endParaRPr sz="1800"/>
          </a:p>
          <a:p>
            <a:pPr indent="-342900" lvl="0" marL="457200" rtl="0" algn="l">
              <a:spcBef>
                <a:spcPts val="0"/>
              </a:spcBef>
              <a:spcAft>
                <a:spcPts val="0"/>
              </a:spcAft>
              <a:buSzPts val="1800"/>
              <a:buChar char="●"/>
            </a:pPr>
            <a:r>
              <a:rPr lang="en" sz="1800"/>
              <a:t>Genetic Markers – How exactly do testing algorithms differ between test types?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