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media/image4.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1198" y="475805"/>
            <a:ext cx="1017904" cy="69596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01725" y="585980"/>
            <a:ext cx="7358380" cy="1536443"/>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669275" y="1957580"/>
            <a:ext cx="5220334" cy="4337685"/>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30225" y="6466776"/>
            <a:ext cx="658494" cy="177800"/>
          </a:xfrm>
          <a:prstGeom prst="rect">
            <a:avLst/>
          </a:prstGeom>
        </p:spPr>
        <p:txBody>
          <a:bodyPr wrap="square" lIns="0" tIns="0" rIns="0" bIns="0">
            <a:spAutoFit/>
          </a:bodyPr>
          <a:lstStyle>
            <a:lvl1pPr>
              <a:defRPr sz="1200" b="1" i="0">
                <a:solidFill>
                  <a:srgbClr val="888888"/>
                </a:solidFill>
                <a:latin typeface="Calibri"/>
                <a:cs typeface="Calibri"/>
              </a:defRPr>
            </a:lvl1pPr>
          </a:lstStyle>
          <a:p>
            <a:pPr marL="12700">
              <a:lnSpc>
                <a:spcPts val="1240"/>
              </a:lnSpc>
            </a:pPr>
            <a:r>
              <a:rPr spc="-20" dirty="0"/>
              <a:t>26-</a:t>
            </a:r>
            <a:r>
              <a:rPr spc="-10" dirty="0"/>
              <a:t>8-</a:t>
            </a:r>
            <a:r>
              <a:rPr spc="-20" dirty="0"/>
              <a:t>2023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a:xfrm>
            <a:off x="8408491" y="6466776"/>
            <a:ext cx="243204"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yberbullying.org/summary-of-our-cyberbullying-research"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272016" y="1957580"/>
            <a:ext cx="6567183" cy="5303375"/>
          </a:xfrm>
          <a:prstGeom prst="rect">
            <a:avLst/>
          </a:prstGeom>
        </p:spPr>
        <p:txBody>
          <a:bodyPr vert="horz" wrap="square" lIns="0" tIns="12700" rIns="0" bIns="0" rtlCol="0">
            <a:spAutoFit/>
          </a:bodyPr>
          <a:lstStyle/>
          <a:p>
            <a:pPr marL="1669414" marR="467995" indent="-1657350">
              <a:lnSpc>
                <a:spcPct val="100000"/>
              </a:lnSpc>
              <a:spcBef>
                <a:spcPts val="100"/>
              </a:spcBef>
            </a:pPr>
            <a:r>
              <a:rPr dirty="0"/>
              <a:t>18CSP107L</a:t>
            </a:r>
            <a:r>
              <a:rPr spc="-40" dirty="0"/>
              <a:t> </a:t>
            </a:r>
            <a:r>
              <a:rPr dirty="0"/>
              <a:t>/</a:t>
            </a:r>
            <a:r>
              <a:rPr spc="-40" dirty="0"/>
              <a:t> </a:t>
            </a:r>
            <a:r>
              <a:rPr dirty="0"/>
              <a:t>18CSP108L</a:t>
            </a:r>
            <a:r>
              <a:rPr spc="-35" dirty="0"/>
              <a:t> </a:t>
            </a:r>
            <a:r>
              <a:rPr dirty="0"/>
              <a:t>-</a:t>
            </a:r>
            <a:r>
              <a:rPr spc="-35" dirty="0"/>
              <a:t> </a:t>
            </a:r>
            <a:r>
              <a:rPr dirty="0"/>
              <a:t>MINOR</a:t>
            </a:r>
            <a:r>
              <a:rPr spc="-40" dirty="0"/>
              <a:t> </a:t>
            </a:r>
            <a:r>
              <a:rPr dirty="0"/>
              <a:t>PROJECT</a:t>
            </a:r>
            <a:r>
              <a:rPr spc="-35" dirty="0"/>
              <a:t> </a:t>
            </a:r>
            <a:r>
              <a:rPr spc="-50" dirty="0"/>
              <a:t>/ </a:t>
            </a:r>
            <a:r>
              <a:rPr spc="-10" dirty="0"/>
              <a:t>INTERNSHIP</a:t>
            </a:r>
            <a:endParaRPr lang="en-IN" spc="-10" dirty="0"/>
          </a:p>
          <a:p>
            <a:pPr marL="1669414" marR="467995" indent="-1657350">
              <a:lnSpc>
                <a:spcPct val="100000"/>
              </a:lnSpc>
              <a:spcBef>
                <a:spcPts val="100"/>
              </a:spcBef>
            </a:pPr>
            <a:r>
              <a:rPr sz="4400" b="0" dirty="0">
                <a:latin typeface="Times New Roman"/>
                <a:cs typeface="Times New Roman"/>
              </a:rPr>
              <a:t>&lt;</a:t>
            </a:r>
            <a:r>
              <a:rPr lang="en-IN" sz="3600" b="0" dirty="0"/>
              <a:t>cyberbullying detection</a:t>
            </a:r>
            <a:r>
              <a:rPr sz="4400" b="0" spc="-10" dirty="0">
                <a:latin typeface="Times New Roman"/>
                <a:cs typeface="Times New Roman"/>
              </a:rPr>
              <a:t>&gt;</a:t>
            </a:r>
            <a:endParaRPr lang="en-IN" sz="4400" dirty="0">
              <a:latin typeface="Times New Roman"/>
              <a:cs typeface="Times New Roman"/>
            </a:endParaRPr>
          </a:p>
          <a:p>
            <a:pPr marL="3582035">
              <a:lnSpc>
                <a:spcPct val="100000"/>
              </a:lnSpc>
              <a:spcBef>
                <a:spcPts val="3225"/>
              </a:spcBef>
            </a:pPr>
            <a:r>
              <a:rPr lang="en-IN" sz="1400" b="0" dirty="0">
                <a:solidFill>
                  <a:srgbClr val="888888"/>
                </a:solidFill>
                <a:latin typeface="Times New Roman"/>
                <a:cs typeface="Times New Roman"/>
              </a:rPr>
              <a:t>Batch </a:t>
            </a:r>
            <a:r>
              <a:rPr lang="en-IN" sz="1400" b="0" spc="-25" dirty="0">
                <a:solidFill>
                  <a:srgbClr val="888888"/>
                </a:solidFill>
                <a:latin typeface="Times New Roman"/>
                <a:cs typeface="Times New Roman"/>
              </a:rPr>
              <a:t>ID:4P_MP446</a:t>
            </a:r>
            <a:endParaRPr lang="en-IN" sz="1400" dirty="0">
              <a:latin typeface="Times New Roman"/>
              <a:cs typeface="Times New Roman"/>
            </a:endParaRPr>
          </a:p>
          <a:p>
            <a:pPr marL="3162935" marR="337185" algn="ctr">
              <a:lnSpc>
                <a:spcPct val="108600"/>
              </a:lnSpc>
              <a:spcBef>
                <a:spcPts val="1100"/>
              </a:spcBef>
            </a:pPr>
            <a:r>
              <a:rPr lang="en-IN" sz="1400" b="0" spc="-15" dirty="0">
                <a:solidFill>
                  <a:srgbClr val="888888"/>
                </a:solidFill>
              </a:rPr>
              <a:t>RA2111003030446</a:t>
            </a:r>
          </a:p>
          <a:p>
            <a:pPr marL="3162935" marR="337185" algn="ctr">
              <a:lnSpc>
                <a:spcPct val="108600"/>
              </a:lnSpc>
              <a:spcBef>
                <a:spcPts val="1100"/>
              </a:spcBef>
            </a:pPr>
            <a:r>
              <a:rPr lang="en-IN" sz="1400" b="0" spc="-15" dirty="0">
                <a:solidFill>
                  <a:srgbClr val="888888"/>
                </a:solidFill>
              </a:rPr>
              <a:t>KARAN RANA</a:t>
            </a:r>
          </a:p>
          <a:p>
            <a:pPr marL="3162935" marR="337185" algn="ctr">
              <a:lnSpc>
                <a:spcPct val="108600"/>
              </a:lnSpc>
              <a:spcBef>
                <a:spcPts val="1100"/>
              </a:spcBef>
            </a:pPr>
            <a:r>
              <a:rPr lang="en-IN" sz="1400" b="0" spc="-15" dirty="0">
                <a:solidFill>
                  <a:srgbClr val="888888"/>
                </a:solidFill>
              </a:rPr>
              <a:t>RA2111003030439</a:t>
            </a:r>
          </a:p>
          <a:p>
            <a:pPr marL="3162935" marR="337185" algn="ctr">
              <a:lnSpc>
                <a:spcPct val="108600"/>
              </a:lnSpc>
              <a:spcBef>
                <a:spcPts val="1100"/>
              </a:spcBef>
            </a:pPr>
            <a:r>
              <a:rPr lang="en-IN" sz="1400" b="0" spc="-15" dirty="0">
                <a:solidFill>
                  <a:srgbClr val="888888"/>
                </a:solidFill>
              </a:rPr>
              <a:t>SUHAIL SAIFI</a:t>
            </a:r>
          </a:p>
          <a:p>
            <a:pPr marL="3162935" marR="337185" algn="ctr">
              <a:lnSpc>
                <a:spcPct val="108600"/>
              </a:lnSpc>
              <a:spcBef>
                <a:spcPts val="1100"/>
              </a:spcBef>
            </a:pPr>
            <a:r>
              <a:rPr lang="en-IN" sz="1400" b="0" spc="-15" dirty="0">
                <a:solidFill>
                  <a:srgbClr val="888888"/>
                </a:solidFill>
              </a:rPr>
              <a:t>RA2111003030435</a:t>
            </a:r>
          </a:p>
          <a:p>
            <a:pPr marL="3162935" marR="337185" algn="ctr">
              <a:lnSpc>
                <a:spcPct val="108600"/>
              </a:lnSpc>
              <a:spcBef>
                <a:spcPts val="1100"/>
              </a:spcBef>
            </a:pPr>
            <a:r>
              <a:rPr lang="en-IN" sz="1400" b="0" spc="-15" dirty="0">
                <a:solidFill>
                  <a:srgbClr val="888888"/>
                </a:solidFill>
              </a:rPr>
              <a:t>MOHD.ZUFAR HASAN ALVI</a:t>
            </a:r>
          </a:p>
          <a:p>
            <a:pPr marL="3162935" marR="337185" algn="ctr">
              <a:lnSpc>
                <a:spcPct val="108600"/>
              </a:lnSpc>
              <a:spcBef>
                <a:spcPts val="1100"/>
              </a:spcBef>
            </a:pPr>
            <a:r>
              <a:rPr lang="en-IN" sz="1400" b="0" spc="-15" dirty="0">
                <a:solidFill>
                  <a:srgbClr val="888888"/>
                </a:solidFill>
              </a:rPr>
              <a:t>RA2111003030436</a:t>
            </a:r>
          </a:p>
          <a:p>
            <a:pPr marL="3162935" marR="337185" algn="ctr">
              <a:lnSpc>
                <a:spcPct val="108600"/>
              </a:lnSpc>
              <a:spcBef>
                <a:spcPts val="1100"/>
              </a:spcBef>
            </a:pPr>
            <a:r>
              <a:rPr lang="en-IN" sz="1400" b="0" spc="-15" dirty="0">
                <a:solidFill>
                  <a:srgbClr val="888888"/>
                </a:solidFill>
              </a:rPr>
              <a:t>SOHAIL</a:t>
            </a:r>
          </a:p>
          <a:p>
            <a:pPr marL="3162935" marR="337185" algn="ctr">
              <a:lnSpc>
                <a:spcPct val="108600"/>
              </a:lnSpc>
              <a:spcBef>
                <a:spcPts val="1100"/>
              </a:spcBef>
            </a:pPr>
            <a:r>
              <a:rPr sz="1750" b="0" spc="-15" dirty="0">
                <a:solidFill>
                  <a:srgbClr val="888888"/>
                </a:solidFill>
                <a:latin typeface="Times New Roman"/>
                <a:cs typeface="Times New Roman"/>
              </a:rPr>
              <a:t> </a:t>
            </a:r>
            <a:endParaRPr sz="1750" dirty="0">
              <a:latin typeface="Times New Roman"/>
              <a:cs typeface="Times New Roman"/>
            </a:endParaRPr>
          </a:p>
        </p:txBody>
      </p:sp>
      <p:pic>
        <p:nvPicPr>
          <p:cNvPr id="3" name="object 3"/>
          <p:cNvPicPr/>
          <p:nvPr/>
        </p:nvPicPr>
        <p:blipFill>
          <a:blip r:embed="rId2" cstate="print"/>
          <a:stretch>
            <a:fillRect/>
          </a:stretch>
        </p:blipFill>
        <p:spPr>
          <a:xfrm>
            <a:off x="228600" y="553352"/>
            <a:ext cx="1735930" cy="755014"/>
          </a:xfrm>
          <a:prstGeom prst="rect">
            <a:avLst/>
          </a:prstGeom>
        </p:spPr>
      </p:pic>
      <p:sp>
        <p:nvSpPr>
          <p:cNvPr id="4" name="object 4"/>
          <p:cNvSpPr txBox="1">
            <a:spLocks noGrp="1"/>
          </p:cNvSpPr>
          <p:nvPr>
            <p:ph type="title"/>
          </p:nvPr>
        </p:nvSpPr>
        <p:spPr>
          <a:xfrm>
            <a:off x="2272016" y="585980"/>
            <a:ext cx="5552440" cy="1122680"/>
          </a:xfrm>
          <a:prstGeom prst="rect">
            <a:avLst/>
          </a:prstGeom>
        </p:spPr>
        <p:txBody>
          <a:bodyPr vert="horz" wrap="square" lIns="0" tIns="12700" rIns="0" bIns="0" rtlCol="0">
            <a:spAutoFit/>
          </a:bodyPr>
          <a:lstStyle/>
          <a:p>
            <a:pPr marL="12065" marR="5080" algn="ctr">
              <a:lnSpc>
                <a:spcPct val="100000"/>
              </a:lnSpc>
              <a:spcBef>
                <a:spcPts val="100"/>
              </a:spcBef>
            </a:pPr>
            <a:r>
              <a:rPr sz="1800" b="1" dirty="0">
                <a:latin typeface="Times New Roman"/>
                <a:cs typeface="Times New Roman"/>
              </a:rPr>
              <a:t>SRM</a:t>
            </a:r>
            <a:r>
              <a:rPr sz="1800" b="1" spc="-45" dirty="0">
                <a:latin typeface="Times New Roman"/>
                <a:cs typeface="Times New Roman"/>
              </a:rPr>
              <a:t> </a:t>
            </a:r>
            <a:r>
              <a:rPr sz="1800" b="1" dirty="0">
                <a:latin typeface="Times New Roman"/>
                <a:cs typeface="Times New Roman"/>
              </a:rPr>
              <a:t>INSTITUTE</a:t>
            </a:r>
            <a:r>
              <a:rPr sz="1800" b="1" spc="-35" dirty="0">
                <a:latin typeface="Times New Roman"/>
                <a:cs typeface="Times New Roman"/>
              </a:rPr>
              <a:t> </a:t>
            </a:r>
            <a:r>
              <a:rPr sz="1800" b="1" dirty="0">
                <a:latin typeface="Times New Roman"/>
                <a:cs typeface="Times New Roman"/>
              </a:rPr>
              <a:t>OF</a:t>
            </a:r>
            <a:r>
              <a:rPr sz="1800" b="1" spc="-40" dirty="0">
                <a:latin typeface="Times New Roman"/>
                <a:cs typeface="Times New Roman"/>
              </a:rPr>
              <a:t> </a:t>
            </a:r>
            <a:r>
              <a:rPr sz="1800" b="1" dirty="0">
                <a:latin typeface="Times New Roman"/>
                <a:cs typeface="Times New Roman"/>
              </a:rPr>
              <a:t>SCIENCE</a:t>
            </a:r>
            <a:r>
              <a:rPr sz="1800" b="1" spc="-35" dirty="0">
                <a:latin typeface="Times New Roman"/>
                <a:cs typeface="Times New Roman"/>
              </a:rPr>
              <a:t> </a:t>
            </a:r>
            <a:r>
              <a:rPr sz="1800" b="1" dirty="0">
                <a:latin typeface="Times New Roman"/>
                <a:cs typeface="Times New Roman"/>
              </a:rPr>
              <a:t>AND</a:t>
            </a:r>
            <a:r>
              <a:rPr sz="1800" b="1" spc="-35" dirty="0">
                <a:latin typeface="Times New Roman"/>
                <a:cs typeface="Times New Roman"/>
              </a:rPr>
              <a:t> </a:t>
            </a:r>
            <a:r>
              <a:rPr sz="1800" b="1" spc="-10" dirty="0">
                <a:latin typeface="Times New Roman"/>
                <a:cs typeface="Times New Roman"/>
              </a:rPr>
              <a:t>TECHNOLOGY </a:t>
            </a:r>
            <a:r>
              <a:rPr sz="1800" b="1" dirty="0">
                <a:latin typeface="Times New Roman"/>
                <a:cs typeface="Times New Roman"/>
              </a:rPr>
              <a:t>SCHOOL</a:t>
            </a:r>
            <a:r>
              <a:rPr sz="1800" b="1" spc="-45" dirty="0">
                <a:latin typeface="Times New Roman"/>
                <a:cs typeface="Times New Roman"/>
              </a:rPr>
              <a:t> </a:t>
            </a:r>
            <a:r>
              <a:rPr sz="1800" b="1" dirty="0">
                <a:latin typeface="Times New Roman"/>
                <a:cs typeface="Times New Roman"/>
              </a:rPr>
              <a:t>OF</a:t>
            </a:r>
            <a:r>
              <a:rPr sz="1800" b="1" spc="-30" dirty="0">
                <a:latin typeface="Times New Roman"/>
                <a:cs typeface="Times New Roman"/>
              </a:rPr>
              <a:t> </a:t>
            </a:r>
            <a:r>
              <a:rPr sz="1800" b="1" spc="-10" dirty="0">
                <a:latin typeface="Times New Roman"/>
                <a:cs typeface="Times New Roman"/>
              </a:rPr>
              <a:t>COMPUTING</a:t>
            </a:r>
            <a:endParaRPr sz="1800">
              <a:latin typeface="Times New Roman"/>
              <a:cs typeface="Times New Roman"/>
            </a:endParaRPr>
          </a:p>
          <a:p>
            <a:pPr marL="269875" marR="261620" algn="ctr">
              <a:lnSpc>
                <a:spcPct val="100000"/>
              </a:lnSpc>
            </a:pPr>
            <a:r>
              <a:rPr sz="1800" b="1" dirty="0">
                <a:latin typeface="Times New Roman"/>
                <a:cs typeface="Times New Roman"/>
              </a:rPr>
              <a:t>DEPARTMENT</a:t>
            </a:r>
            <a:r>
              <a:rPr sz="1800" b="1" spc="-50" dirty="0">
                <a:latin typeface="Times New Roman"/>
                <a:cs typeface="Times New Roman"/>
              </a:rPr>
              <a:t> </a:t>
            </a:r>
            <a:r>
              <a:rPr sz="1800" b="1" dirty="0">
                <a:latin typeface="Times New Roman"/>
                <a:cs typeface="Times New Roman"/>
              </a:rPr>
              <a:t>OF</a:t>
            </a:r>
            <a:r>
              <a:rPr sz="1800" b="1" spc="-40" dirty="0">
                <a:latin typeface="Times New Roman"/>
                <a:cs typeface="Times New Roman"/>
              </a:rPr>
              <a:t> </a:t>
            </a:r>
            <a:r>
              <a:rPr sz="1800" b="1" dirty="0">
                <a:latin typeface="Times New Roman"/>
                <a:cs typeface="Times New Roman"/>
              </a:rPr>
              <a:t>COMPUTER</a:t>
            </a:r>
            <a:r>
              <a:rPr sz="1800" b="1" spc="-40" dirty="0">
                <a:latin typeface="Times New Roman"/>
                <a:cs typeface="Times New Roman"/>
              </a:rPr>
              <a:t> </a:t>
            </a:r>
            <a:r>
              <a:rPr sz="1800" b="1" dirty="0">
                <a:latin typeface="Times New Roman"/>
                <a:cs typeface="Times New Roman"/>
              </a:rPr>
              <a:t>SCIENCE</a:t>
            </a:r>
            <a:r>
              <a:rPr sz="1800" b="1" spc="-40" dirty="0">
                <a:latin typeface="Times New Roman"/>
                <a:cs typeface="Times New Roman"/>
              </a:rPr>
              <a:t> </a:t>
            </a:r>
            <a:r>
              <a:rPr sz="1800" b="1" spc="-25" dirty="0">
                <a:latin typeface="Times New Roman"/>
                <a:cs typeface="Times New Roman"/>
              </a:rPr>
              <a:t>AND </a:t>
            </a:r>
            <a:r>
              <a:rPr sz="1800" b="1" spc="-10" dirty="0">
                <a:latin typeface="Times New Roman"/>
                <a:cs typeface="Times New Roman"/>
              </a:rPr>
              <a:t>ENGINEERING</a:t>
            </a:r>
            <a:endParaRPr sz="1800">
              <a:latin typeface="Times New Roman"/>
              <a:cs typeface="Times New Roman"/>
            </a:endParaRPr>
          </a:p>
        </p:txBody>
      </p:sp>
      <p:sp>
        <p:nvSpPr>
          <p:cNvPr id="5" name="object 5"/>
          <p:cNvSpPr txBox="1"/>
          <p:nvPr/>
        </p:nvSpPr>
        <p:spPr>
          <a:xfrm>
            <a:off x="1254391" y="3878240"/>
            <a:ext cx="3089009" cy="246221"/>
          </a:xfrm>
          <a:prstGeom prst="rect">
            <a:avLst/>
          </a:prstGeom>
        </p:spPr>
        <p:txBody>
          <a:bodyPr vert="horz" wrap="square" lIns="0" tIns="15240" rIns="0" bIns="0" rtlCol="0">
            <a:spAutoFit/>
          </a:bodyPr>
          <a:lstStyle/>
          <a:p>
            <a:pPr marL="12700">
              <a:lnSpc>
                <a:spcPct val="100000"/>
              </a:lnSpc>
              <a:spcBef>
                <a:spcPts val="120"/>
              </a:spcBef>
            </a:pPr>
            <a:r>
              <a:rPr sz="1500" dirty="0">
                <a:solidFill>
                  <a:srgbClr val="888888"/>
                </a:solidFill>
                <a:latin typeface="Times New Roman"/>
                <a:cs typeface="Times New Roman"/>
              </a:rPr>
              <a:t>Guide</a:t>
            </a:r>
            <a:r>
              <a:rPr sz="1500" spc="15" dirty="0">
                <a:solidFill>
                  <a:srgbClr val="888888"/>
                </a:solidFill>
                <a:latin typeface="Times New Roman"/>
                <a:cs typeface="Times New Roman"/>
              </a:rPr>
              <a:t> </a:t>
            </a:r>
            <a:r>
              <a:rPr sz="1500" spc="-10" dirty="0">
                <a:solidFill>
                  <a:srgbClr val="888888"/>
                </a:solidFill>
                <a:latin typeface="Times New Roman"/>
                <a:cs typeface="Times New Roman"/>
              </a:rPr>
              <a:t>name:</a:t>
            </a:r>
            <a:r>
              <a:rPr lang="en-IN" sz="1500" spc="-10" dirty="0">
                <a:solidFill>
                  <a:srgbClr val="888888"/>
                </a:solidFill>
                <a:latin typeface="Times New Roman"/>
                <a:cs typeface="Times New Roman"/>
              </a:rPr>
              <a:t> Mr. MAYANK  GUPTA</a:t>
            </a:r>
            <a:endParaRPr sz="1500" dirty="0">
              <a:latin typeface="Times New Roman"/>
              <a:cs typeface="Times New Roman"/>
            </a:endParaRPr>
          </a:p>
        </p:txBody>
      </p:sp>
      <p:sp>
        <p:nvSpPr>
          <p:cNvPr id="6" name="object 6"/>
          <p:cNvSpPr txBox="1"/>
          <p:nvPr/>
        </p:nvSpPr>
        <p:spPr>
          <a:xfrm>
            <a:off x="1254391" y="4347226"/>
            <a:ext cx="3089009" cy="874598"/>
          </a:xfrm>
          <a:prstGeom prst="rect">
            <a:avLst/>
          </a:prstGeom>
        </p:spPr>
        <p:txBody>
          <a:bodyPr vert="horz" wrap="square" lIns="0" tIns="15240" rIns="0" bIns="0" rtlCol="0">
            <a:spAutoFit/>
          </a:bodyPr>
          <a:lstStyle/>
          <a:p>
            <a:pPr marL="12700">
              <a:lnSpc>
                <a:spcPct val="100000"/>
              </a:lnSpc>
              <a:spcBef>
                <a:spcPts val="120"/>
              </a:spcBef>
            </a:pPr>
            <a:r>
              <a:rPr sz="1500" spc="-10" dirty="0">
                <a:solidFill>
                  <a:srgbClr val="888888"/>
                </a:solidFill>
                <a:latin typeface="Times New Roman"/>
                <a:cs typeface="Times New Roman"/>
              </a:rPr>
              <a:t>Designation:</a:t>
            </a:r>
            <a:r>
              <a:rPr lang="en-IN" sz="1500" spc="-10" dirty="0">
                <a:solidFill>
                  <a:srgbClr val="888888"/>
                </a:solidFill>
                <a:latin typeface="Times New Roman"/>
                <a:cs typeface="Times New Roman"/>
              </a:rPr>
              <a:t>Assistant Professor</a:t>
            </a:r>
            <a:endParaRPr sz="1500" dirty="0">
              <a:latin typeface="Times New Roman"/>
              <a:cs typeface="Times New Roman"/>
            </a:endParaRPr>
          </a:p>
          <a:p>
            <a:pPr marL="23495">
              <a:lnSpc>
                <a:spcPct val="100000"/>
              </a:lnSpc>
              <a:spcBef>
                <a:spcPts val="1300"/>
              </a:spcBef>
            </a:pPr>
            <a:r>
              <a:rPr sz="1500" spc="-10" dirty="0">
                <a:solidFill>
                  <a:srgbClr val="888888"/>
                </a:solidFill>
                <a:latin typeface="Times New Roman"/>
                <a:cs typeface="Times New Roman"/>
              </a:rPr>
              <a:t>Department:</a:t>
            </a:r>
            <a:r>
              <a:rPr lang="en-IN" sz="1500" spc="-10" dirty="0">
                <a:solidFill>
                  <a:srgbClr val="888888"/>
                </a:solidFill>
                <a:latin typeface="Times New Roman"/>
                <a:cs typeface="Times New Roman"/>
              </a:rPr>
              <a:t> department of computer science</a:t>
            </a:r>
            <a:endParaRPr sz="15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E8A5-4D38-A3C0-BE9A-ED915D8FEBDB}"/>
              </a:ext>
            </a:extLst>
          </p:cNvPr>
          <p:cNvSpPr>
            <a:spLocks noGrp="1"/>
          </p:cNvSpPr>
          <p:nvPr>
            <p:ph type="ctrTitle"/>
          </p:nvPr>
        </p:nvSpPr>
        <p:spPr/>
        <p:txBody>
          <a:bodyPr/>
          <a:lstStyle/>
          <a:p>
            <a:r>
              <a:rPr lang="en-IN" dirty="0"/>
              <a:t>                                              </a:t>
            </a:r>
          </a:p>
        </p:txBody>
      </p:sp>
      <p:sp>
        <p:nvSpPr>
          <p:cNvPr id="8" name="Subtitle 7">
            <a:extLst>
              <a:ext uri="{FF2B5EF4-FFF2-40B4-BE49-F238E27FC236}">
                <a16:creationId xmlns:a16="http://schemas.microsoft.com/office/drawing/2014/main" id="{FD515A4F-1029-D434-C951-18B6BD970216}"/>
              </a:ext>
            </a:extLst>
          </p:cNvPr>
          <p:cNvSpPr>
            <a:spLocks noGrp="1"/>
          </p:cNvSpPr>
          <p:nvPr>
            <p:ph type="subTitle" idx="4"/>
          </p:nvPr>
        </p:nvSpPr>
        <p:spPr>
          <a:xfrm>
            <a:off x="428829" y="4648200"/>
            <a:ext cx="8286342" cy="276999"/>
          </a:xfrm>
        </p:spPr>
        <p:txBody>
          <a:bodyPr/>
          <a:lstStyle/>
          <a:p>
            <a:r>
              <a:rPr lang="en-IN" b="0" dirty="0"/>
              <a:t>                  Server side working stage and detection of hate messages </a:t>
            </a:r>
          </a:p>
        </p:txBody>
      </p:sp>
      <p:pic>
        <p:nvPicPr>
          <p:cNvPr id="3" name="object 3">
            <a:extLst>
              <a:ext uri="{FF2B5EF4-FFF2-40B4-BE49-F238E27FC236}">
                <a16:creationId xmlns:a16="http://schemas.microsoft.com/office/drawing/2014/main" id="{49F56718-33E8-644B-06C4-C843E3141D08}"/>
              </a:ext>
            </a:extLst>
          </p:cNvPr>
          <p:cNvPicPr/>
          <p:nvPr/>
        </p:nvPicPr>
        <p:blipFill>
          <a:blip r:embed="rId2" cstate="print"/>
          <a:stretch>
            <a:fillRect/>
          </a:stretch>
        </p:blipFill>
        <p:spPr>
          <a:xfrm>
            <a:off x="762000" y="609600"/>
            <a:ext cx="2237739" cy="755014"/>
          </a:xfrm>
          <a:prstGeom prst="rect">
            <a:avLst/>
          </a:prstGeom>
        </p:spPr>
      </p:pic>
      <p:pic>
        <p:nvPicPr>
          <p:cNvPr id="5" name="Picture 4">
            <a:extLst>
              <a:ext uri="{FF2B5EF4-FFF2-40B4-BE49-F238E27FC236}">
                <a16:creationId xmlns:a16="http://schemas.microsoft.com/office/drawing/2014/main" id="{6FE8BD36-8BF8-C5D3-572A-7D72694134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829" y="1940686"/>
            <a:ext cx="3609975" cy="2509870"/>
          </a:xfrm>
          <a:prstGeom prst="rect">
            <a:avLst/>
          </a:prstGeom>
        </p:spPr>
      </p:pic>
      <p:pic>
        <p:nvPicPr>
          <p:cNvPr id="7" name="Picture 6">
            <a:extLst>
              <a:ext uri="{FF2B5EF4-FFF2-40B4-BE49-F238E27FC236}">
                <a16:creationId xmlns:a16="http://schemas.microsoft.com/office/drawing/2014/main" id="{637F706F-7A2F-EFEC-ED89-15AE6EC61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346" y="2286000"/>
            <a:ext cx="3933825" cy="2043113"/>
          </a:xfrm>
          <a:prstGeom prst="rect">
            <a:avLst/>
          </a:prstGeom>
        </p:spPr>
      </p:pic>
    </p:spTree>
    <p:extLst>
      <p:ext uri="{BB962C8B-B14F-4D97-AF65-F5344CB8AC3E}">
        <p14:creationId xmlns:p14="http://schemas.microsoft.com/office/powerpoint/2010/main" val="84083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725" y="585980"/>
            <a:ext cx="7358380" cy="7232874"/>
          </a:xfrm>
          <a:prstGeom prst="rect">
            <a:avLst/>
          </a:prstGeom>
        </p:spPr>
        <p:txBody>
          <a:bodyPr vert="horz" wrap="square" lIns="0" tIns="1038095" rIns="0" bIns="0" rtlCol="0">
            <a:spAutoFit/>
          </a:bodyPr>
          <a:lstStyle/>
          <a:p>
            <a:pPr marL="1143000" marR="553085" lvl="2" indent="-228600" algn="r">
              <a:lnSpc>
                <a:spcPct val="105000"/>
              </a:lnSpc>
              <a:buSzPts val="1100"/>
              <a:buFont typeface="Arial MT"/>
              <a:buAutoNum type="arabicPeriod"/>
              <a:tabLst>
                <a:tab pos="835660" algn="l"/>
              </a:tabLst>
            </a:pPr>
            <a:r>
              <a:rPr lang="en-IN" spc="-10" dirty="0"/>
              <a:t>References</a:t>
            </a:r>
            <a:br>
              <a:rPr lang="en-IN" spc="-10" dirty="0"/>
            </a:br>
            <a:r>
              <a:rPr lang="en-US" sz="1100" spc="-5" dirty="0">
                <a:effectLst/>
                <a:latin typeface="Arial MT"/>
                <a:ea typeface="Arial MT"/>
                <a:cs typeface="Arial MT"/>
              </a:rPr>
              <a:t>B. Dean, “How many people use social media in 2021? (65+ statistics),” Sep. 2021.</a:t>
            </a:r>
            <a:r>
              <a:rPr lang="en-US" sz="1100" spc="5" dirty="0">
                <a:effectLst/>
                <a:latin typeface="Arial MT"/>
                <a:ea typeface="Arial MT"/>
                <a:cs typeface="Arial MT"/>
              </a:rPr>
              <a:t> </a:t>
            </a:r>
            <a:r>
              <a:rPr lang="en-US" sz="1100" spc="-5" dirty="0">
                <a:effectLst/>
                <a:latin typeface="Arial MT"/>
                <a:ea typeface="Arial MT"/>
                <a:cs typeface="Arial MT"/>
              </a:rPr>
              <a:t>[Online].</a:t>
            </a:r>
            <a:r>
              <a:rPr lang="en-US" sz="1100" spc="-15" dirty="0">
                <a:effectLst/>
                <a:latin typeface="Arial MT"/>
                <a:ea typeface="Arial MT"/>
                <a:cs typeface="Arial MT"/>
              </a:rPr>
              <a:t> </a:t>
            </a:r>
            <a:r>
              <a:rPr lang="en-US" sz="1100" spc="-5" dirty="0">
                <a:effectLst/>
                <a:latin typeface="Arial MT"/>
                <a:ea typeface="Arial MT"/>
                <a:cs typeface="Arial MT"/>
              </a:rPr>
              <a:t>Available:</a:t>
            </a:r>
            <a:r>
              <a:rPr lang="en-US" sz="1100" spc="-10" dirty="0">
                <a:effectLst/>
                <a:latin typeface="Arial MT"/>
                <a:ea typeface="Arial MT"/>
                <a:cs typeface="Arial MT"/>
              </a:rPr>
              <a:t> </a:t>
            </a:r>
            <a:r>
              <a:rPr lang="en-US" sz="1100" spc="-5" dirty="0">
                <a:effectLst/>
                <a:latin typeface="Arial MT"/>
                <a:ea typeface="Arial MT"/>
                <a:cs typeface="Arial MT"/>
              </a:rPr>
              <a:t>https://backlinko.com/social-media-users</a:t>
            </a:r>
            <a:br>
              <a:rPr lang="en-IN" sz="1100" spc="-5" dirty="0">
                <a:effectLst/>
                <a:latin typeface="Arial MT"/>
                <a:ea typeface="Arial MT"/>
                <a:cs typeface="Arial MT"/>
              </a:rPr>
            </a:br>
            <a:r>
              <a:rPr lang="en-US" sz="1100" dirty="0">
                <a:effectLst/>
                <a:latin typeface="Arial MT"/>
                <a:ea typeface="Arial MT"/>
                <a:cs typeface="Arial MT"/>
              </a:rPr>
              <a:t> </a:t>
            </a:r>
            <a:br>
              <a:rPr lang="en-IN" sz="1100" dirty="0">
                <a:effectLst/>
                <a:latin typeface="Arial MT"/>
                <a:ea typeface="Arial MT"/>
                <a:cs typeface="Arial MT"/>
              </a:rPr>
            </a:br>
            <a:r>
              <a:rPr lang="en-US" sz="1100" spc="-5" dirty="0">
                <a:effectLst/>
                <a:latin typeface="Arial MT"/>
                <a:ea typeface="Arial MT"/>
                <a:cs typeface="Arial MT"/>
              </a:rPr>
              <a:t>J. W. Patchin, “Summary of our cyberbullying research (2004-2016),” Jul. 2019.</a:t>
            </a:r>
            <a:r>
              <a:rPr lang="en-US" sz="1100" spc="5" dirty="0">
                <a:effectLst/>
                <a:latin typeface="Arial MT"/>
                <a:ea typeface="Arial MT"/>
                <a:cs typeface="Arial MT"/>
              </a:rPr>
              <a:t> </a:t>
            </a:r>
            <a:r>
              <a:rPr lang="en-US" sz="1100" spc="-5" dirty="0">
                <a:effectLst/>
                <a:latin typeface="Arial MT"/>
                <a:ea typeface="Arial MT"/>
                <a:cs typeface="Arial MT"/>
              </a:rPr>
              <a:t>[Online].</a:t>
            </a:r>
            <a:r>
              <a:rPr lang="en-US" sz="1100" spc="-45" dirty="0">
                <a:effectLst/>
                <a:latin typeface="Arial MT"/>
                <a:ea typeface="Arial MT"/>
                <a:cs typeface="Arial MT"/>
              </a:rPr>
              <a:t> </a:t>
            </a:r>
            <a:r>
              <a:rPr lang="en-US" sz="1100" spc="-5" dirty="0" err="1">
                <a:effectLst/>
                <a:latin typeface="Arial MT"/>
                <a:ea typeface="Arial MT"/>
                <a:cs typeface="Arial MT"/>
              </a:rPr>
              <a:t>Available:</a:t>
            </a:r>
            <a:r>
              <a:rPr lang="en-US" sz="1100" u="heavy" spc="-5" dirty="0" err="1">
                <a:solidFill>
                  <a:srgbClr val="1154CC"/>
                </a:solidFill>
                <a:effectLst/>
                <a:uFill>
                  <a:solidFill>
                    <a:srgbClr val="1154CC"/>
                  </a:solidFill>
                </a:uFill>
                <a:latin typeface="Arial MT"/>
                <a:ea typeface="Arial MT"/>
                <a:cs typeface="Arial MT"/>
                <a:hlinkClick r:id="rId2"/>
              </a:rPr>
              <a:t>https</a:t>
            </a:r>
            <a:r>
              <a:rPr lang="en-US" sz="1100" u="heavy" spc="-5" dirty="0">
                <a:solidFill>
                  <a:srgbClr val="1154CC"/>
                </a:solidFill>
                <a:effectLst/>
                <a:uFill>
                  <a:solidFill>
                    <a:srgbClr val="1154CC"/>
                  </a:solidFill>
                </a:uFill>
                <a:latin typeface="Arial MT"/>
                <a:ea typeface="Arial MT"/>
                <a:cs typeface="Arial MT"/>
                <a:hlinkClick r:id="rId2"/>
              </a:rPr>
              <a:t>://cyberbullying.org/summary-of-our-cyberbullying-research</a:t>
            </a:r>
            <a:br>
              <a:rPr lang="en-IN" sz="1100" spc="-5" dirty="0">
                <a:effectLst/>
                <a:latin typeface="Arial MT"/>
                <a:ea typeface="Arial MT"/>
                <a:cs typeface="Arial MT"/>
              </a:rPr>
            </a:br>
            <a:r>
              <a:rPr lang="en-US" sz="1100" dirty="0">
                <a:effectLst/>
                <a:latin typeface="Arial MT"/>
                <a:ea typeface="Arial MT"/>
                <a:cs typeface="Arial MT"/>
              </a:rPr>
              <a:t> </a:t>
            </a:r>
            <a:br>
              <a:rPr lang="en-IN" sz="1100" dirty="0">
                <a:effectLst/>
                <a:latin typeface="Arial MT"/>
                <a:ea typeface="Arial MT"/>
                <a:cs typeface="Arial MT"/>
              </a:rPr>
            </a:br>
            <a:r>
              <a:rPr lang="en-US" sz="1100" spc="-5" dirty="0">
                <a:effectLst/>
                <a:latin typeface="Arial MT"/>
                <a:ea typeface="Arial MT"/>
                <a:cs typeface="Arial MT"/>
              </a:rPr>
              <a:t>S. M. </a:t>
            </a:r>
            <a:r>
              <a:rPr lang="en-US" sz="1100" spc="-5" dirty="0" err="1">
                <a:effectLst/>
                <a:latin typeface="Arial MT"/>
                <a:ea typeface="Arial MT"/>
                <a:cs typeface="Arial MT"/>
              </a:rPr>
              <a:t>Novianto</a:t>
            </a:r>
            <a:r>
              <a:rPr lang="en-US" sz="1100" spc="-5" dirty="0">
                <a:effectLst/>
                <a:latin typeface="Arial MT"/>
                <a:ea typeface="Arial MT"/>
                <a:cs typeface="Arial MT"/>
              </a:rPr>
              <a:t>, I. Isa, and L. </a:t>
            </a:r>
            <a:r>
              <a:rPr lang="en-US" sz="1100" spc="-5" dirty="0" err="1">
                <a:effectLst/>
                <a:latin typeface="Arial MT"/>
                <a:ea typeface="Arial MT"/>
                <a:cs typeface="Arial MT"/>
              </a:rPr>
              <a:t>Ashianti</a:t>
            </a:r>
            <a:r>
              <a:rPr lang="en-US" sz="1100" spc="-5" dirty="0">
                <a:effectLst/>
                <a:latin typeface="Arial MT"/>
                <a:ea typeface="Arial MT"/>
                <a:cs typeface="Arial MT"/>
              </a:rPr>
              <a:t>, “Cyberbullying classification using text mining,”</a:t>
            </a:r>
            <a:r>
              <a:rPr lang="en-US" sz="1100" spc="-295" dirty="0">
                <a:effectLst/>
                <a:latin typeface="Arial MT"/>
                <a:ea typeface="Arial MT"/>
                <a:cs typeface="Arial MT"/>
              </a:rPr>
              <a:t> </a:t>
            </a:r>
            <a:r>
              <a:rPr lang="en-US" sz="1100" spc="-5" dirty="0">
                <a:effectLst/>
                <a:latin typeface="Arial MT"/>
                <a:ea typeface="Arial MT"/>
                <a:cs typeface="Arial MT"/>
              </a:rPr>
              <a:t>in Proc. 1st Int. Conf. on Informatics and Computational Sciences (</a:t>
            </a:r>
            <a:r>
              <a:rPr lang="en-US" sz="1100" spc="-5" dirty="0" err="1">
                <a:effectLst/>
                <a:latin typeface="Arial MT"/>
                <a:ea typeface="Arial MT"/>
                <a:cs typeface="Arial MT"/>
              </a:rPr>
              <a:t>ICICoS</a:t>
            </a:r>
            <a:r>
              <a:rPr lang="en-US" sz="1100" spc="-5" dirty="0">
                <a:effectLst/>
                <a:latin typeface="Arial MT"/>
                <a:ea typeface="Arial MT"/>
                <a:cs typeface="Arial MT"/>
              </a:rPr>
              <a:t>), 2017, pp.</a:t>
            </a:r>
            <a:r>
              <a:rPr lang="en-US" sz="1100" spc="5" dirty="0">
                <a:effectLst/>
                <a:latin typeface="Arial MT"/>
                <a:ea typeface="Arial MT"/>
                <a:cs typeface="Arial MT"/>
              </a:rPr>
              <a:t> </a:t>
            </a:r>
            <a:r>
              <a:rPr lang="en-US" sz="1100" spc="-5" dirty="0">
                <a:effectLst/>
                <a:latin typeface="Arial MT"/>
                <a:ea typeface="Arial MT"/>
                <a:cs typeface="Arial MT"/>
              </a:rPr>
              <a:t>241–246.</a:t>
            </a:r>
            <a:br>
              <a:rPr lang="en-IN" sz="1100" spc="-5" dirty="0">
                <a:effectLst/>
                <a:latin typeface="Arial MT"/>
                <a:ea typeface="Arial MT"/>
                <a:cs typeface="Arial MT"/>
              </a:rPr>
            </a:br>
            <a:r>
              <a:rPr lang="en-US" sz="1100" dirty="0">
                <a:effectLst/>
                <a:latin typeface="Arial MT"/>
                <a:ea typeface="Arial MT"/>
                <a:cs typeface="Arial MT"/>
              </a:rPr>
              <a:t> </a:t>
            </a:r>
            <a:br>
              <a:rPr lang="en-IN" sz="1100" dirty="0">
                <a:effectLst/>
                <a:latin typeface="Arial MT"/>
                <a:ea typeface="Arial MT"/>
                <a:cs typeface="Arial MT"/>
              </a:rPr>
            </a:br>
            <a:r>
              <a:rPr lang="en-US" sz="1100" spc="-5" dirty="0">
                <a:effectLst/>
                <a:latin typeface="Arial MT"/>
                <a:ea typeface="Arial MT"/>
                <a:cs typeface="Arial MT"/>
              </a:rPr>
              <a:t>C. Van </a:t>
            </a:r>
            <a:r>
              <a:rPr lang="en-US" sz="1100" spc="-5" dirty="0" err="1">
                <a:effectLst/>
                <a:latin typeface="Arial MT"/>
                <a:ea typeface="Arial MT"/>
                <a:cs typeface="Arial MT"/>
              </a:rPr>
              <a:t>Hee</a:t>
            </a:r>
            <a:r>
              <a:rPr lang="en-US" sz="1100" spc="-5" dirty="0">
                <a:effectLst/>
                <a:latin typeface="Arial MT"/>
                <a:ea typeface="Arial MT"/>
                <a:cs typeface="Arial MT"/>
              </a:rPr>
              <a:t> et al., “Automatic detection of cyberbullying in social media text,” </a:t>
            </a:r>
            <a:r>
              <a:rPr lang="en-US" sz="1100" spc="-5" dirty="0" err="1">
                <a:effectLst/>
                <a:latin typeface="Arial MT"/>
                <a:ea typeface="Arial MT"/>
                <a:cs typeface="Arial MT"/>
              </a:rPr>
              <a:t>PLoS</a:t>
            </a:r>
            <a:r>
              <a:rPr lang="en-US" sz="1100" spc="5" dirty="0">
                <a:effectLst/>
                <a:latin typeface="Arial MT"/>
                <a:ea typeface="Arial MT"/>
                <a:cs typeface="Arial MT"/>
              </a:rPr>
              <a:t> </a:t>
            </a:r>
            <a:r>
              <a:rPr lang="en-US" sz="1100" spc="-5" dirty="0">
                <a:effectLst/>
                <a:latin typeface="Arial MT"/>
                <a:ea typeface="Arial MT"/>
                <a:cs typeface="Arial MT"/>
              </a:rPr>
              <a:t>One,</a:t>
            </a:r>
            <a:r>
              <a:rPr lang="en-US" sz="1100" spc="-10" dirty="0">
                <a:effectLst/>
                <a:latin typeface="Arial MT"/>
                <a:ea typeface="Arial MT"/>
                <a:cs typeface="Arial MT"/>
              </a:rPr>
              <a:t> </a:t>
            </a:r>
            <a:r>
              <a:rPr lang="en-US" sz="1100" spc="-5" dirty="0">
                <a:effectLst/>
                <a:latin typeface="Arial MT"/>
                <a:ea typeface="Arial MT"/>
                <a:cs typeface="Arial MT"/>
              </a:rPr>
              <a:t>vol. 13, no.</a:t>
            </a:r>
            <a:r>
              <a:rPr lang="en-US" sz="1100" spc="-10" dirty="0">
                <a:effectLst/>
                <a:latin typeface="Arial MT"/>
                <a:ea typeface="Arial MT"/>
                <a:cs typeface="Arial MT"/>
              </a:rPr>
              <a:t> </a:t>
            </a:r>
            <a:r>
              <a:rPr lang="en-US" sz="1100" spc="-5" dirty="0">
                <a:effectLst/>
                <a:latin typeface="Arial MT"/>
                <a:ea typeface="Arial MT"/>
                <a:cs typeface="Arial MT"/>
              </a:rPr>
              <a:t>10, p. e0203794,</a:t>
            </a:r>
            <a:r>
              <a:rPr lang="en-US" sz="1100" spc="-10" dirty="0">
                <a:effectLst/>
                <a:latin typeface="Arial MT"/>
                <a:ea typeface="Arial MT"/>
                <a:cs typeface="Arial MT"/>
              </a:rPr>
              <a:t> </a:t>
            </a:r>
            <a:r>
              <a:rPr lang="en-US" sz="1100" spc="-5" dirty="0">
                <a:effectLst/>
                <a:latin typeface="Arial MT"/>
                <a:ea typeface="Arial MT"/>
                <a:cs typeface="Arial MT"/>
              </a:rPr>
              <a:t>2018.</a:t>
            </a:r>
            <a:br>
              <a:rPr lang="en-IN" sz="1100" spc="-5" dirty="0">
                <a:effectLst/>
                <a:latin typeface="Arial MT"/>
                <a:ea typeface="Arial MT"/>
                <a:cs typeface="Arial MT"/>
              </a:rPr>
            </a:br>
            <a:r>
              <a:rPr lang="en-US" sz="1100" dirty="0">
                <a:effectLst/>
                <a:latin typeface="Arial MT"/>
                <a:ea typeface="Arial MT"/>
                <a:cs typeface="Arial MT"/>
              </a:rPr>
              <a:t> </a:t>
            </a:r>
            <a:br>
              <a:rPr lang="en-IN" sz="1100" dirty="0">
                <a:effectLst/>
                <a:latin typeface="Arial MT"/>
                <a:ea typeface="Arial MT"/>
                <a:cs typeface="Arial MT"/>
              </a:rPr>
            </a:br>
            <a:r>
              <a:rPr lang="en-US" sz="1100" spc="-5" dirty="0">
                <a:effectLst/>
                <a:latin typeface="Arial MT"/>
                <a:ea typeface="Arial MT"/>
                <a:cs typeface="Arial MT"/>
              </a:rPr>
              <a:t>M. A. Al-</a:t>
            </a:r>
            <a:r>
              <a:rPr lang="en-US" sz="1100" spc="-5" dirty="0" err="1">
                <a:effectLst/>
                <a:latin typeface="Arial MT"/>
                <a:ea typeface="Arial MT"/>
                <a:cs typeface="Arial MT"/>
              </a:rPr>
              <a:t>Garadi</a:t>
            </a:r>
            <a:r>
              <a:rPr lang="en-US" sz="1100" spc="-5" dirty="0">
                <a:effectLst/>
                <a:latin typeface="Arial MT"/>
                <a:ea typeface="Arial MT"/>
                <a:cs typeface="Arial MT"/>
              </a:rPr>
              <a:t> et al., “Predicting cyberbullying on social media in the big data era</a:t>
            </a:r>
            <a:r>
              <a:rPr lang="en-US" sz="1100" spc="5" dirty="0">
                <a:effectLst/>
                <a:latin typeface="Arial MT"/>
                <a:ea typeface="Arial MT"/>
                <a:cs typeface="Arial MT"/>
              </a:rPr>
              <a:t> </a:t>
            </a:r>
            <a:r>
              <a:rPr lang="en-US" sz="1100" spc="-5" dirty="0">
                <a:effectLst/>
                <a:latin typeface="Arial MT"/>
                <a:ea typeface="Arial MT"/>
                <a:cs typeface="Arial MT"/>
              </a:rPr>
              <a:t>using machine learning algorithms: Review of literature and open challenges,” IEEE</a:t>
            </a:r>
            <a:r>
              <a:rPr lang="en-US" sz="1100" spc="5" dirty="0">
                <a:effectLst/>
                <a:latin typeface="Arial MT"/>
                <a:ea typeface="Arial MT"/>
                <a:cs typeface="Arial MT"/>
              </a:rPr>
              <a:t> </a:t>
            </a:r>
            <a:r>
              <a:rPr lang="en-US" sz="1100" spc="-5" dirty="0">
                <a:effectLst/>
                <a:latin typeface="Arial MT"/>
                <a:ea typeface="Arial MT"/>
                <a:cs typeface="Arial MT"/>
              </a:rPr>
              <a:t>Access,</a:t>
            </a:r>
            <a:r>
              <a:rPr lang="en-US" sz="1100" spc="-10" dirty="0">
                <a:effectLst/>
                <a:latin typeface="Arial MT"/>
                <a:ea typeface="Arial MT"/>
                <a:cs typeface="Arial MT"/>
              </a:rPr>
              <a:t> </a:t>
            </a:r>
            <a:r>
              <a:rPr lang="en-US" sz="1100" spc="-5" dirty="0">
                <a:effectLst/>
                <a:latin typeface="Arial MT"/>
                <a:ea typeface="Arial MT"/>
                <a:cs typeface="Arial MT"/>
              </a:rPr>
              <a:t>vol. 7, pp.</a:t>
            </a:r>
            <a:r>
              <a:rPr lang="en-US" sz="1100" spc="-10" dirty="0">
                <a:effectLst/>
                <a:latin typeface="Arial MT"/>
                <a:ea typeface="Arial MT"/>
                <a:cs typeface="Arial MT"/>
              </a:rPr>
              <a:t> </a:t>
            </a:r>
            <a:r>
              <a:rPr lang="en-US" sz="1100" spc="-5" dirty="0">
                <a:effectLst/>
                <a:latin typeface="Arial MT"/>
                <a:ea typeface="Arial MT"/>
                <a:cs typeface="Arial MT"/>
              </a:rPr>
              <a:t>70 701–70 718,</a:t>
            </a:r>
            <a:r>
              <a:rPr lang="en-US" sz="1100" spc="-10" dirty="0">
                <a:effectLst/>
                <a:latin typeface="Arial MT"/>
                <a:ea typeface="Arial MT"/>
                <a:cs typeface="Arial MT"/>
              </a:rPr>
              <a:t> </a:t>
            </a:r>
            <a:r>
              <a:rPr lang="en-US" sz="1100" spc="-5" dirty="0">
                <a:effectLst/>
                <a:latin typeface="Arial MT"/>
                <a:ea typeface="Arial MT"/>
                <a:cs typeface="Arial MT"/>
              </a:rPr>
              <a:t>2019.</a:t>
            </a:r>
            <a:br>
              <a:rPr lang="en-IN" sz="1100" spc="-5" dirty="0">
                <a:effectLst/>
                <a:latin typeface="Arial MT"/>
                <a:ea typeface="Arial MT"/>
                <a:cs typeface="Arial MT"/>
              </a:rPr>
            </a:br>
            <a:br>
              <a:rPr lang="en-IN" spc="-10" dirty="0"/>
            </a:br>
            <a:br>
              <a:rPr lang="en-IN" spc="-10" dirty="0"/>
            </a:br>
            <a:br>
              <a:rPr lang="en-IN" spc="-10" dirty="0"/>
            </a:br>
            <a:br>
              <a:rPr lang="en-IN" spc="-10" dirty="0"/>
            </a:br>
            <a:br>
              <a:rPr lang="en-IN" spc="-10" dirty="0"/>
            </a:br>
            <a:br>
              <a:rPr lang="en-IN" spc="-10" dirty="0"/>
            </a:br>
            <a:br>
              <a:rPr lang="en-IN" spc="-10" dirty="0"/>
            </a:br>
            <a:br>
              <a:rPr lang="en-IN" spc="-10" dirty="0"/>
            </a:br>
            <a:br>
              <a:rPr lang="en-IN" spc="-10" dirty="0"/>
            </a:br>
            <a:endParaRPr lang="en-IN" spc="-10" dirty="0"/>
          </a:p>
        </p:txBody>
      </p:sp>
      <p:pic>
        <p:nvPicPr>
          <p:cNvPr id="3" name="object 3"/>
          <p:cNvPicPr/>
          <p:nvPr/>
        </p:nvPicPr>
        <p:blipFill>
          <a:blip r:embed="rId3"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6530" y="2747264"/>
            <a:ext cx="1828164" cy="513080"/>
          </a:xfrm>
          <a:prstGeom prst="rect">
            <a:avLst/>
          </a:prstGeom>
        </p:spPr>
        <p:txBody>
          <a:bodyPr vert="horz" wrap="square" lIns="0" tIns="12700" rIns="0" bIns="0" rtlCol="0">
            <a:spAutoFit/>
          </a:bodyPr>
          <a:lstStyle/>
          <a:p>
            <a:pPr marL="12700">
              <a:lnSpc>
                <a:spcPct val="100000"/>
              </a:lnSpc>
              <a:spcBef>
                <a:spcPts val="100"/>
              </a:spcBef>
            </a:pPr>
            <a:r>
              <a:rPr sz="3200" spc="-10" dirty="0"/>
              <a:t>Questions?</a:t>
            </a:r>
            <a:endParaRPr sz="320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41198" y="475805"/>
            <a:ext cx="2236465" cy="689932"/>
          </a:xfrm>
          <a:prstGeom prst="rect">
            <a:avLst/>
          </a:prstGeom>
        </p:spPr>
        <p:txBody>
          <a:bodyPr vert="horz" wrap="square" lIns="0" tIns="12700" rIns="0" bIns="0" rtlCol="0">
            <a:spAutoFit/>
          </a:bodyPr>
          <a:lstStyle/>
          <a:p>
            <a:pPr marL="12700">
              <a:lnSpc>
                <a:spcPct val="100000"/>
              </a:lnSpc>
              <a:spcBef>
                <a:spcPts val="100"/>
              </a:spcBef>
            </a:pPr>
            <a:r>
              <a:rPr lang="en-IN" sz="4400" spc="-10" dirty="0">
                <a:latin typeface="Calibri"/>
                <a:cs typeface="Calibri"/>
              </a:rPr>
              <a:t>Abstract</a:t>
            </a:r>
            <a:endParaRPr sz="4400" dirty="0">
              <a:latin typeface="Calibri"/>
              <a:cs typeface="Calibri"/>
            </a:endParaRPr>
          </a:p>
        </p:txBody>
      </p:sp>
      <p:sp>
        <p:nvSpPr>
          <p:cNvPr id="3" name="object 3"/>
          <p:cNvSpPr txBox="1"/>
          <p:nvPr/>
        </p:nvSpPr>
        <p:spPr>
          <a:xfrm>
            <a:off x="733424" y="1609344"/>
            <a:ext cx="7572375" cy="4950073"/>
          </a:xfrm>
          <a:prstGeom prst="rect">
            <a:avLst/>
          </a:prstGeom>
        </p:spPr>
        <p:txBody>
          <a:bodyPr vert="horz" wrap="square" lIns="0" tIns="12700" rIns="0" bIns="0" rtlCol="0">
            <a:spAutoFit/>
          </a:bodyPr>
          <a:lstStyle/>
          <a:p>
            <a:pPr marL="12700">
              <a:lnSpc>
                <a:spcPct val="100000"/>
              </a:lnSpc>
              <a:spcBef>
                <a:spcPts val="100"/>
              </a:spcBef>
            </a:pPr>
            <a:r>
              <a:rPr lang="en-IN" sz="3200" spc="-10" dirty="0">
                <a:latin typeface="Times New Roman"/>
                <a:cs typeface="Times New Roman"/>
              </a:rPr>
              <a:t> </a:t>
            </a:r>
            <a:r>
              <a:rPr lang="en-US" sz="3200" dirty="0">
                <a:latin typeface="Times New Roman" panose="02020603050405020304" pitchFamily="18" charset="0"/>
                <a:cs typeface="Times New Roman" panose="02020603050405020304" pitchFamily="18" charset="0"/>
              </a:rPr>
              <a:t>This project develops a machine learning-based system to detect cyberbullying in Hinglish text on social media.</a:t>
            </a:r>
            <a:r>
              <a:rPr lang="en-IN" sz="3200" spc="-1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Using algorithms like SVM, Naive Bayes, and Logistic Regression, the system classifies content as bullying or non-bullying. It processes informal language and slang, providing a tool to identify harmful content in real-time and promote safer online spaces</a:t>
            </a:r>
            <a:r>
              <a:rPr lang="en-US" sz="3200" dirty="0"/>
              <a:t>.</a:t>
            </a:r>
            <a:endParaRPr lang="en-IN" sz="3200" spc="-10" dirty="0">
              <a:latin typeface="Times New Roman"/>
              <a:cs typeface="Times New Roman"/>
            </a:endParaRPr>
          </a:p>
          <a:p>
            <a:pPr marL="12700">
              <a:lnSpc>
                <a:spcPct val="100000"/>
              </a:lnSpc>
              <a:spcBef>
                <a:spcPts val="100"/>
              </a:spcBef>
            </a:pPr>
            <a:endParaRPr lang="en-IN" sz="3200" dirty="0">
              <a:latin typeface="Times New Roman"/>
              <a:cs typeface="Times New Roman"/>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41198" y="475805"/>
            <a:ext cx="3026402" cy="689932"/>
          </a:xfrm>
          <a:prstGeom prst="rect">
            <a:avLst/>
          </a:prstGeom>
        </p:spPr>
        <p:txBody>
          <a:bodyPr vert="horz" wrap="square" lIns="0" tIns="12700" rIns="0" bIns="0" rtlCol="0">
            <a:spAutoFit/>
          </a:bodyPr>
          <a:lstStyle/>
          <a:p>
            <a:pPr marL="12700">
              <a:lnSpc>
                <a:spcPct val="100000"/>
              </a:lnSpc>
              <a:spcBef>
                <a:spcPts val="100"/>
              </a:spcBef>
            </a:pPr>
            <a:r>
              <a:rPr lang="en-IN" sz="4400" spc="-10" dirty="0">
                <a:latin typeface="Calibri"/>
                <a:cs typeface="Calibri"/>
              </a:rPr>
              <a:t>Introduction</a:t>
            </a:r>
            <a:endParaRPr sz="4400" dirty="0">
              <a:latin typeface="Calibri"/>
              <a:cs typeface="Calibri"/>
            </a:endParaRPr>
          </a:p>
        </p:txBody>
      </p:sp>
      <p:sp>
        <p:nvSpPr>
          <p:cNvPr id="3" name="object 3"/>
          <p:cNvSpPr txBox="1"/>
          <p:nvPr/>
        </p:nvSpPr>
        <p:spPr>
          <a:xfrm>
            <a:off x="733425" y="1609344"/>
            <a:ext cx="7918270" cy="4752583"/>
          </a:xfrm>
          <a:prstGeom prst="rect">
            <a:avLst/>
          </a:prstGeom>
        </p:spPr>
        <p:txBody>
          <a:bodyPr vert="horz" wrap="square" lIns="0" tIns="12700" rIns="0" bIns="0" rtlCol="0">
            <a:spAutoFit/>
          </a:bodyPr>
          <a:lstStyle/>
          <a:p>
            <a:pPr marL="12700">
              <a:lnSpc>
                <a:spcPct val="100000"/>
              </a:lnSpc>
              <a:spcBef>
                <a:spcPts val="100"/>
              </a:spcBef>
            </a:pPr>
            <a:r>
              <a:rPr lang="en-US" sz="2800" dirty="0"/>
              <a:t>With social media’s widespread use, cyberbullying has become a serious concern, impacting mental health and online safety. This project focuses on detecting cyberbullying specifically in Hinglish—an informal mix of Hindi and English commonly used in India. Leveraging machine learning models like SVM and Naive Bayes, our system is designed to accurately classify Hinglish text as bullying or non-bullying, addressing the unique challenges of slang and code-switching</a:t>
            </a:r>
            <a:endParaRPr sz="2800" dirty="0">
              <a:latin typeface="Times New Roman"/>
              <a:cs typeface="Times New Roman"/>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41198" y="475805"/>
            <a:ext cx="3712202" cy="689932"/>
          </a:xfrm>
          <a:prstGeom prst="rect">
            <a:avLst/>
          </a:prstGeom>
        </p:spPr>
        <p:txBody>
          <a:bodyPr vert="horz" wrap="square" lIns="0" tIns="12700" rIns="0" bIns="0" rtlCol="0">
            <a:spAutoFit/>
          </a:bodyPr>
          <a:lstStyle/>
          <a:p>
            <a:pPr marL="12700">
              <a:lnSpc>
                <a:spcPct val="100000"/>
              </a:lnSpc>
              <a:spcBef>
                <a:spcPts val="100"/>
              </a:spcBef>
            </a:pPr>
            <a:r>
              <a:rPr lang="en-IN" sz="4400" spc="-10" dirty="0">
                <a:latin typeface="Calibri"/>
                <a:cs typeface="Calibri"/>
              </a:rPr>
              <a:t>Existing system</a:t>
            </a:r>
            <a:endParaRPr sz="4400" dirty="0">
              <a:latin typeface="Calibri"/>
              <a:cs typeface="Calibri"/>
            </a:endParaRPr>
          </a:p>
        </p:txBody>
      </p:sp>
      <p:sp>
        <p:nvSpPr>
          <p:cNvPr id="3" name="object 3"/>
          <p:cNvSpPr txBox="1"/>
          <p:nvPr/>
        </p:nvSpPr>
        <p:spPr>
          <a:xfrm>
            <a:off x="733425" y="1609344"/>
            <a:ext cx="7800975" cy="6011902"/>
          </a:xfrm>
          <a:prstGeom prst="rect">
            <a:avLst/>
          </a:prstGeom>
        </p:spPr>
        <p:txBody>
          <a:bodyPr vert="horz" wrap="square" lIns="0" tIns="12700" rIns="0" bIns="0" rtlCol="0">
            <a:spAutoFit/>
          </a:bodyPr>
          <a:lstStyle/>
          <a:p>
            <a:pPr marL="12700">
              <a:lnSpc>
                <a:spcPct val="100000"/>
              </a:lnSpc>
              <a:spcBef>
                <a:spcPts val="100"/>
              </a:spcBef>
            </a:pPr>
            <a:r>
              <a:rPr lang="en-IN" sz="3200" dirty="0">
                <a:latin typeface="Times New Roman"/>
                <a:cs typeface="Times New Roman"/>
              </a:rPr>
              <a:t>There are many systems working in this domain:</a:t>
            </a:r>
          </a:p>
          <a:p>
            <a:pPr marL="527050" indent="-514350">
              <a:lnSpc>
                <a:spcPct val="100000"/>
              </a:lnSpc>
              <a:spcBef>
                <a:spcPts val="100"/>
              </a:spcBef>
              <a:buAutoNum type="arabicPeriod"/>
            </a:pPr>
            <a:r>
              <a:rPr lang="en-US" sz="3200" dirty="0">
                <a:latin typeface="Times New Roman" panose="02020603050405020304" pitchFamily="18" charset="0"/>
                <a:cs typeface="Times New Roman" panose="02020603050405020304" pitchFamily="18" charset="0"/>
              </a:rPr>
              <a:t>Perspective API by Jigsaw (Google)</a:t>
            </a:r>
          </a:p>
          <a:p>
            <a:pPr marL="12700">
              <a:lnSpc>
                <a:spcPct val="100000"/>
              </a:lnSpc>
              <a:spcBef>
                <a:spcPts val="100"/>
              </a:spcBef>
            </a:pPr>
            <a:r>
              <a:rPr lang="en-US" sz="1600" dirty="0"/>
              <a:t>Perspective API, developed by Jigsaw (Google), uses machine learning to assign toxicity scores to online comments, helping platforms moderate abusive language.</a:t>
            </a:r>
            <a:endParaRPr lang="en-US" sz="16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IN" sz="3200" dirty="0">
                <a:latin typeface="Times New Roman"/>
                <a:cs typeface="Times New Roman"/>
              </a:rPr>
              <a:t>2.</a:t>
            </a:r>
            <a:r>
              <a:rPr lang="en-IN" sz="3200" dirty="0"/>
              <a:t> </a:t>
            </a:r>
            <a:r>
              <a:rPr lang="en-IN" sz="3200" dirty="0" err="1">
                <a:latin typeface="Times New Roman" panose="02020603050405020304" pitchFamily="18" charset="0"/>
                <a:cs typeface="Times New Roman" panose="02020603050405020304" pitchFamily="18" charset="0"/>
              </a:rPr>
              <a:t>ReThink</a:t>
            </a:r>
            <a:r>
              <a:rPr lang="en-IN" sz="3200" dirty="0">
                <a:latin typeface="Times New Roman" panose="02020603050405020304" pitchFamily="18" charset="0"/>
                <a:cs typeface="Times New Roman" panose="02020603050405020304" pitchFamily="18" charset="0"/>
              </a:rPr>
              <a:t> App</a:t>
            </a:r>
          </a:p>
          <a:p>
            <a:pPr marL="12700">
              <a:lnSpc>
                <a:spcPct val="100000"/>
              </a:lnSpc>
              <a:spcBef>
                <a:spcPts val="100"/>
              </a:spcBef>
            </a:pPr>
            <a:r>
              <a:rPr lang="en-US" sz="1600" dirty="0"/>
              <a:t>a mobile app by Trisha Prabhu, helps prevent cyberbullying by prompting users to reconsider potentially offensive messages before sending.</a:t>
            </a:r>
            <a:endParaRPr lang="en-IN" sz="16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IN" sz="3200" dirty="0">
                <a:latin typeface="Times New Roman"/>
                <a:cs typeface="Times New Roman"/>
              </a:rPr>
              <a:t>3.</a:t>
            </a:r>
            <a:r>
              <a:rPr lang="en-IN" sz="3200" dirty="0"/>
              <a:t> SentiStrength</a:t>
            </a:r>
          </a:p>
          <a:p>
            <a:pPr marL="12700">
              <a:lnSpc>
                <a:spcPct val="100000"/>
              </a:lnSpc>
              <a:spcBef>
                <a:spcPts val="100"/>
              </a:spcBef>
            </a:pPr>
            <a:r>
              <a:rPr lang="en-US" sz="3200" dirty="0"/>
              <a:t>a sentiment analysis tool that detects bullying and harmful language in social media by scoring the intensity of negative and aggressive content.</a:t>
            </a:r>
            <a:endParaRPr lang="en-IN" sz="3200" dirty="0">
              <a:latin typeface="Times New Roman"/>
              <a:cs typeface="Times New Roman"/>
            </a:endParaRPr>
          </a:p>
          <a:p>
            <a:pPr marL="12700">
              <a:lnSpc>
                <a:spcPct val="100000"/>
              </a:lnSpc>
              <a:spcBef>
                <a:spcPts val="100"/>
              </a:spcBef>
            </a:pPr>
            <a:endParaRPr sz="3200" dirty="0">
              <a:latin typeface="Times New Roman"/>
              <a:cs typeface="Times New Roman"/>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725" y="585980"/>
            <a:ext cx="7358380" cy="4677944"/>
          </a:xfrm>
          <a:prstGeom prst="rect">
            <a:avLst/>
          </a:prstGeom>
        </p:spPr>
        <p:txBody>
          <a:bodyPr vert="horz" wrap="square" lIns="0" tIns="1036063" rIns="0" bIns="0" rtlCol="0">
            <a:spAutoFit/>
          </a:bodyPr>
          <a:lstStyle/>
          <a:p>
            <a:pPr marL="688340">
              <a:lnSpc>
                <a:spcPct val="100000"/>
              </a:lnSpc>
              <a:spcBef>
                <a:spcPts val="100"/>
              </a:spcBef>
            </a:pPr>
            <a:r>
              <a:rPr sz="3200" dirty="0"/>
              <a:t>Problem</a:t>
            </a:r>
            <a:r>
              <a:rPr sz="3200" spc="-85" dirty="0"/>
              <a:t> </a:t>
            </a:r>
            <a:r>
              <a:rPr sz="3200" dirty="0"/>
              <a:t>statement</a:t>
            </a:r>
            <a:r>
              <a:rPr sz="3200" spc="-85" dirty="0"/>
              <a:t> </a:t>
            </a:r>
            <a:r>
              <a:rPr sz="3200" dirty="0"/>
              <a:t>and</a:t>
            </a:r>
            <a:r>
              <a:rPr sz="3200" spc="-80" dirty="0"/>
              <a:t> </a:t>
            </a:r>
            <a:r>
              <a:rPr sz="3200" spc="-10" dirty="0"/>
              <a:t>Objectives</a:t>
            </a:r>
            <a:br>
              <a:rPr lang="en-IN" sz="3200" spc="-10" dirty="0"/>
            </a:br>
            <a:br>
              <a:rPr lang="en-IN" sz="3200" spc="-10" dirty="0"/>
            </a:br>
            <a:r>
              <a:rPr lang="en-IN" sz="2000" spc="-10" dirty="0"/>
              <a:t>1.</a:t>
            </a:r>
            <a:r>
              <a:rPr lang="en-IN" sz="3200" spc="-10" dirty="0"/>
              <a:t> </a:t>
            </a:r>
            <a:r>
              <a:rPr lang="en-US" sz="2000" dirty="0"/>
              <a:t>Cyberbullying in Hinglish on social media is challenging to detect due to informal language, slang, code-switching, and the limitations of existing systems in handling multilingual or hybrid text.</a:t>
            </a:r>
            <a:br>
              <a:rPr lang="en-US" sz="2000" dirty="0"/>
            </a:br>
            <a:br>
              <a:rPr lang="en-US" sz="2000" dirty="0"/>
            </a:br>
            <a:r>
              <a:rPr lang="en-US" sz="2000" dirty="0"/>
              <a:t> 2. objective is to develop a machine learning system that accurately detects and classifies cyberbullying in Hinglish text for safer online interactions.</a:t>
            </a:r>
            <a:endParaRPr sz="3200" dirty="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41198" y="475804"/>
            <a:ext cx="4093202" cy="689932"/>
          </a:xfrm>
          <a:prstGeom prst="rect">
            <a:avLst/>
          </a:prstGeom>
        </p:spPr>
        <p:txBody>
          <a:bodyPr vert="horz" wrap="square" lIns="0" tIns="12700" rIns="0" bIns="0" rtlCol="0">
            <a:spAutoFit/>
          </a:bodyPr>
          <a:lstStyle/>
          <a:p>
            <a:pPr marL="12700">
              <a:lnSpc>
                <a:spcPct val="100000"/>
              </a:lnSpc>
              <a:spcBef>
                <a:spcPts val="100"/>
              </a:spcBef>
            </a:pPr>
            <a:r>
              <a:rPr lang="en-IN" sz="4400" spc="-10" dirty="0">
                <a:latin typeface="Calibri"/>
                <a:cs typeface="Calibri"/>
              </a:rPr>
              <a:t>Proposed system</a:t>
            </a:r>
            <a:endParaRPr sz="4400" dirty="0">
              <a:latin typeface="Calibri"/>
              <a:cs typeface="Calibri"/>
            </a:endParaRPr>
          </a:p>
        </p:txBody>
      </p:sp>
      <p:sp>
        <p:nvSpPr>
          <p:cNvPr id="3" name="object 3"/>
          <p:cNvSpPr txBox="1"/>
          <p:nvPr/>
        </p:nvSpPr>
        <p:spPr>
          <a:xfrm>
            <a:off x="733425" y="1609344"/>
            <a:ext cx="7675066" cy="3449662"/>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dirty="0"/>
              <a:t>Our project provides real-time detection of cyberbullying in Hinglish text on social media platforms using machine learning algorithms, ensuring immediate identification of harmful content.</a:t>
            </a:r>
          </a:p>
          <a:p>
            <a:pPr marL="12700">
              <a:lnSpc>
                <a:spcPct val="100000"/>
              </a:lnSpc>
              <a:spcBef>
                <a:spcPts val="100"/>
              </a:spcBef>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a:t>It provides efficient text preprocessing, utilizing tokenization, stemming, and stop word removal to effectively handle informal language and slang in Hinglish.</a:t>
            </a:r>
          </a:p>
          <a:p>
            <a:pPr marL="12700">
              <a:lnSpc>
                <a:spcPct val="100000"/>
              </a:lnSpc>
              <a:spcBef>
                <a:spcPts val="100"/>
              </a:spcBef>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a:t>It gives a multi-model approach, combining SVM, Naive Bayes, and Logistic Regression to improve the accuracy of detecting harmful content.</a:t>
            </a:r>
            <a:endParaRPr sz="2000" dirty="0">
              <a:latin typeface="Times New Roman"/>
              <a:cs typeface="Times New Roman"/>
            </a:endParaRPr>
          </a:p>
        </p:txBody>
      </p:sp>
      <p:pic>
        <p:nvPicPr>
          <p:cNvPr id="4" name="object 4"/>
          <p:cNvPicPr/>
          <p:nvPr/>
        </p:nvPicPr>
        <p:blipFill>
          <a:blip r:embed="rId2" cstate="print"/>
          <a:stretch>
            <a:fillRect/>
          </a:stretch>
        </p:blipFill>
        <p:spPr>
          <a:xfrm>
            <a:off x="228600" y="553352"/>
            <a:ext cx="2237739" cy="755014"/>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724" y="585980"/>
            <a:ext cx="7661275" cy="4926217"/>
          </a:xfrm>
          <a:prstGeom prst="rect">
            <a:avLst/>
          </a:prstGeom>
        </p:spPr>
        <p:txBody>
          <a:bodyPr vert="horz" wrap="square" lIns="0" tIns="1038095" rIns="0" bIns="0" rtlCol="0">
            <a:spAutoFit/>
          </a:bodyPr>
          <a:lstStyle/>
          <a:p>
            <a:pPr marL="12700">
              <a:lnSpc>
                <a:spcPct val="100000"/>
              </a:lnSpc>
              <a:spcBef>
                <a:spcPts val="100"/>
              </a:spcBef>
            </a:pPr>
            <a:r>
              <a:rPr dirty="0"/>
              <a:t>Architecture/Block</a:t>
            </a:r>
            <a:r>
              <a:rPr spc="-15" dirty="0"/>
              <a:t> </a:t>
            </a:r>
            <a:r>
              <a:rPr dirty="0"/>
              <a:t>Diagram</a:t>
            </a:r>
            <a:r>
              <a:rPr spc="-20" dirty="0"/>
              <a:t> </a:t>
            </a:r>
            <a:r>
              <a:rPr dirty="0"/>
              <a:t>of</a:t>
            </a:r>
            <a:r>
              <a:rPr spc="-10" dirty="0"/>
              <a:t> </a:t>
            </a:r>
            <a:r>
              <a:rPr dirty="0"/>
              <a:t>the</a:t>
            </a:r>
            <a:r>
              <a:rPr spc="-20" dirty="0"/>
              <a:t> </a:t>
            </a:r>
            <a:r>
              <a:rPr dirty="0"/>
              <a:t>proposed</a:t>
            </a:r>
            <a:r>
              <a:rPr spc="-10" dirty="0"/>
              <a:t> model</a:t>
            </a:r>
            <a:br>
              <a:rPr lang="en-IN" spc="-10" dirty="0"/>
            </a:br>
            <a:br>
              <a:rPr lang="en-IN" spc="-10" dirty="0"/>
            </a:br>
            <a:br>
              <a:rPr lang="en-IN" spc="-10" dirty="0"/>
            </a:br>
            <a:br>
              <a:rPr lang="en-IN" spc="-10" dirty="0"/>
            </a:br>
            <a:br>
              <a:rPr lang="en-IN" spc="-10" dirty="0"/>
            </a:br>
            <a:br>
              <a:rPr lang="en-IN" spc="-10" dirty="0"/>
            </a:br>
            <a:br>
              <a:rPr lang="en-IN" spc="-10" dirty="0"/>
            </a:br>
            <a:br>
              <a:rPr lang="en-IN" spc="-10" dirty="0"/>
            </a:br>
            <a:endParaRPr spc="-10" dirty="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pic>
        <p:nvPicPr>
          <p:cNvPr id="6" name="Picture 2" descr="Research paper classification systems based on TF-IDF and LDA schemes |  Human-centric Computing and Information Sciences | Full Text">
            <a:extLst>
              <a:ext uri="{FF2B5EF4-FFF2-40B4-BE49-F238E27FC236}">
                <a16:creationId xmlns:a16="http://schemas.microsoft.com/office/drawing/2014/main" id="{6220B2E2-FF37-6AE0-C864-D7DE8A0CF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808" y="2438400"/>
            <a:ext cx="3745737" cy="358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725" y="585980"/>
            <a:ext cx="7358380" cy="5603326"/>
          </a:xfrm>
          <a:prstGeom prst="rect">
            <a:avLst/>
          </a:prstGeom>
        </p:spPr>
        <p:txBody>
          <a:bodyPr vert="horz" wrap="square" lIns="0" tIns="1038095" rIns="0" bIns="0" rtlCol="0">
            <a:spAutoFit/>
          </a:bodyPr>
          <a:lstStyle/>
          <a:p>
            <a:pPr marL="12700">
              <a:lnSpc>
                <a:spcPct val="100000"/>
              </a:lnSpc>
              <a:spcBef>
                <a:spcPts val="100"/>
              </a:spcBef>
            </a:pPr>
            <a:r>
              <a:rPr lang="en-IN" dirty="0"/>
              <a:t>                        </a:t>
            </a:r>
            <a:r>
              <a:rPr lang="en-US" dirty="0"/>
              <a:t>Modules</a:t>
            </a:r>
            <a:r>
              <a:rPr lang="en-US" spc="-35" dirty="0"/>
              <a:t> </a:t>
            </a:r>
            <a:r>
              <a:rPr lang="en-US" spc="-10" dirty="0"/>
              <a:t>Description</a:t>
            </a:r>
            <a:br>
              <a:rPr lang="en-US" spc="-10" dirty="0"/>
            </a:br>
            <a:br>
              <a:rPr lang="en-US" spc="-10" dirty="0"/>
            </a:br>
            <a:r>
              <a:rPr lang="en-US" sz="2400" dirty="0"/>
              <a:t>Data Collection Module</a:t>
            </a:r>
            <a:r>
              <a:rPr lang="en-US" sz="2400" b="1" dirty="0"/>
              <a:t>:</a:t>
            </a:r>
            <a:r>
              <a:rPr lang="en-US" sz="2400" dirty="0"/>
              <a:t> Gathers Hinglish text data from social media platforms to build a dataset for training and testing the model.</a:t>
            </a:r>
            <a:br>
              <a:rPr lang="en-US" sz="2400" dirty="0"/>
            </a:br>
            <a:r>
              <a:rPr lang="en-US" sz="2400" dirty="0"/>
              <a:t>Text Preprocessing Module</a:t>
            </a:r>
            <a:r>
              <a:rPr lang="en-US" sz="2400" b="1" dirty="0"/>
              <a:t>:</a:t>
            </a:r>
            <a:r>
              <a:rPr lang="en-US" sz="2400" dirty="0"/>
              <a:t> Cleans and prepares text by performing tokenization, stemming, and stop word removal to handle the complexities of Hinglish.</a:t>
            </a:r>
            <a:br>
              <a:rPr lang="en-US" sz="2400" dirty="0"/>
            </a:br>
            <a:r>
              <a:rPr lang="en-US" sz="2400" dirty="0"/>
              <a:t>Model Training and Prediction Module: Trains machine learning models (SVM, Naive Bayes, Logistic Regression) and uses them to classify text as bullying or non-bullying in real time.</a:t>
            </a:r>
            <a:endParaRPr sz="2400" spc="-10" dirty="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725" y="585980"/>
            <a:ext cx="7358380" cy="5787992"/>
          </a:xfrm>
          <a:prstGeom prst="rect">
            <a:avLst/>
          </a:prstGeom>
        </p:spPr>
        <p:txBody>
          <a:bodyPr vert="horz" wrap="square" lIns="0" tIns="1038095" rIns="0" bIns="0" rtlCol="0">
            <a:spAutoFit/>
          </a:bodyPr>
          <a:lstStyle/>
          <a:p>
            <a:pPr marL="12700">
              <a:lnSpc>
                <a:spcPct val="100000"/>
              </a:lnSpc>
              <a:spcBef>
                <a:spcPts val="100"/>
              </a:spcBef>
            </a:pPr>
            <a:r>
              <a:rPr dirty="0"/>
              <a:t>Intermediate</a:t>
            </a:r>
            <a:r>
              <a:rPr spc="-45" dirty="0"/>
              <a:t> </a:t>
            </a:r>
            <a:r>
              <a:rPr dirty="0"/>
              <a:t>Results</a:t>
            </a:r>
            <a:r>
              <a:rPr spc="-35" dirty="0"/>
              <a:t> </a:t>
            </a:r>
            <a:r>
              <a:rPr dirty="0"/>
              <a:t>and</a:t>
            </a:r>
            <a:r>
              <a:rPr spc="-25" dirty="0"/>
              <a:t> </a:t>
            </a:r>
            <a:r>
              <a:rPr spc="-10" dirty="0"/>
              <a:t>Discussion</a:t>
            </a:r>
            <a:br>
              <a:rPr lang="en-IN" spc="-10" dirty="0"/>
            </a:br>
            <a:br>
              <a:rPr lang="en-IN" spc="-10" dirty="0"/>
            </a:br>
            <a:r>
              <a:rPr lang="en-IN" spc="-10" dirty="0"/>
              <a:t>These are the pictures showcasing UI design and server showcase in working phase.</a:t>
            </a:r>
            <a:br>
              <a:rPr lang="en-IN" spc="-10" dirty="0"/>
            </a:br>
            <a:r>
              <a:rPr lang="en-IN" spc="-10" dirty="0"/>
              <a:t>                                            </a:t>
            </a:r>
            <a:br>
              <a:rPr lang="en-IN" spc="-10" dirty="0"/>
            </a:br>
            <a:br>
              <a:rPr lang="en-IN" spc="-10" dirty="0"/>
            </a:br>
            <a:br>
              <a:rPr lang="en-IN" spc="-10" dirty="0"/>
            </a:br>
            <a:br>
              <a:rPr lang="en-IN" spc="-10" dirty="0"/>
            </a:br>
            <a:br>
              <a:rPr lang="en-IN" spc="-10" dirty="0"/>
            </a:br>
            <a:br>
              <a:rPr lang="en-IN" spc="-10" dirty="0"/>
            </a:br>
            <a:r>
              <a:rPr lang="en-IN" spc="-10" dirty="0"/>
              <a:t>      </a:t>
            </a:r>
            <a:r>
              <a:rPr lang="en-IN" sz="1600" spc="-10" dirty="0"/>
              <a:t>User Login page                            chatroom of both user talking with each other</a:t>
            </a:r>
            <a:endParaRPr sz="1600" spc="-10" dirty="0"/>
          </a:p>
        </p:txBody>
      </p:sp>
      <p:pic>
        <p:nvPicPr>
          <p:cNvPr id="3" name="object 3"/>
          <p:cNvPicPr/>
          <p:nvPr/>
        </p:nvPicPr>
        <p:blipFill>
          <a:blip r:embed="rId2" cstate="print"/>
          <a:stretch>
            <a:fillRect/>
          </a:stretch>
        </p:blipFill>
        <p:spPr>
          <a:xfrm>
            <a:off x="381000" y="457200"/>
            <a:ext cx="2237739" cy="75501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20" dirty="0"/>
              <a:t>26-</a:t>
            </a:r>
            <a:r>
              <a:rPr spc="-10" dirty="0"/>
              <a:t>8-</a:t>
            </a:r>
            <a:r>
              <a:rPr spc="-20" dirty="0"/>
              <a:t>2023</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9</a:t>
            </a:fld>
            <a:endParaRPr spc="-25" dirty="0"/>
          </a:p>
        </p:txBody>
      </p:sp>
      <p:pic>
        <p:nvPicPr>
          <p:cNvPr id="7" name="Picture 6">
            <a:extLst>
              <a:ext uri="{FF2B5EF4-FFF2-40B4-BE49-F238E27FC236}">
                <a16:creationId xmlns:a16="http://schemas.microsoft.com/office/drawing/2014/main" id="{50BA0464-5375-B0ED-A18E-68DB00E93B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479976"/>
            <a:ext cx="2472539" cy="2395458"/>
          </a:xfrm>
          <a:prstGeom prst="rect">
            <a:avLst/>
          </a:prstGeom>
        </p:spPr>
      </p:pic>
      <p:pic>
        <p:nvPicPr>
          <p:cNvPr id="9" name="Picture 8">
            <a:extLst>
              <a:ext uri="{FF2B5EF4-FFF2-40B4-BE49-F238E27FC236}">
                <a16:creationId xmlns:a16="http://schemas.microsoft.com/office/drawing/2014/main" id="{40193E8A-AA44-8304-87D9-1497C9CCB0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4131" y="3474163"/>
            <a:ext cx="3946869" cy="24390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832</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MT</vt:lpstr>
      <vt:lpstr>Calibri</vt:lpstr>
      <vt:lpstr>Times New Roman</vt:lpstr>
      <vt:lpstr>Office Theme</vt:lpstr>
      <vt:lpstr>SRM INSTITUTE OF SCIENCE AND TECHNOLOGY SCHOOL OF COMPUTING DEPARTMENT OF COMPUTER SCIENCE AND ENGINEERING</vt:lpstr>
      <vt:lpstr>Abstract</vt:lpstr>
      <vt:lpstr>Introduction</vt:lpstr>
      <vt:lpstr>Existing system</vt:lpstr>
      <vt:lpstr>Problem statement and Objectives  1. Cyberbullying in Hinglish on social media is challenging to detect due to informal language, slang, code-switching, and the limitations of existing systems in handling multilingual or hybrid text.   2. objective is to develop a machine learning system that accurately detects and classifies cyberbullying in Hinglish text for safer online interactions.</vt:lpstr>
      <vt:lpstr>Proposed system</vt:lpstr>
      <vt:lpstr>Architecture/Block Diagram of the proposed model        </vt:lpstr>
      <vt:lpstr>                        Modules Description  Data Collection Module: Gathers Hinglish text data from social media platforms to build a dataset for training and testing the model. Text Preprocessing Module: Cleans and prepares text by performing tokenization, stemming, and stop word removal to handle the complexities of Hinglish. Model Training and Prediction Module: Trains machine learning models (SVM, Naive Bayes, Logistic Regression) and uses them to classify text as bullying or non-bullying in real time.</vt:lpstr>
      <vt:lpstr>Intermediate Results and Discussion  These are the pictures showcasing UI design and server showcase in working phase.                                                         User Login page                            chatroom of both user talking with each other</vt:lpstr>
      <vt:lpstr>                                              </vt:lpstr>
      <vt:lpstr>References B. Dean, “How many people use social media in 2021? (65+ statistics),” Sep. 2021. [Online]. Available: https://backlinko.com/social-media-users   J. W. Patchin, “Summary of our cyberbullying research (2004-2016),” Jul. 2019. [Online]. Available:https://cyberbullying.org/summary-of-our-cyberbullying-research   S. M. Novianto, I. Isa, and L. Ashianti, “Cyberbullying classification using text mining,” in Proc. 1st Int. Conf. on Informatics and Computational Sciences (ICICoS), 2017, pp. 241–246.   C. Van Hee et al., “Automatic detection of cyberbullying in social media text,” PLoS One, vol. 13, no. 10, p. e0203794, 2018.   M. A. Al-Garadi et al., “Predicting cyberbullying on social media in the big data era using machine learning algorithms: Review of literature and open challenges,” IEEE Access, vol. 7, pp. 70 701–70 718, 2019.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karan Rana</dc:creator>
  <cp:lastModifiedBy>YUVRAJ RANA</cp:lastModifiedBy>
  <cp:revision>3</cp:revision>
  <dcterms:created xsi:type="dcterms:W3CDTF">2024-11-12T02:25:44Z</dcterms:created>
  <dcterms:modified xsi:type="dcterms:W3CDTF">2024-11-12T11:16:07Z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