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12192000"/>
  <p:notesSz cx="12192000" cy="6858000"/>
  <p:embeddedFontLst>
    <p:embeddedFont>
      <p:font typeface="Noto Sans Symbols"/>
      <p:regular r:id="rId39"/>
      <p:bold r:id="rId40"/>
    </p:embeddedFont>
    <p:embeddedFont>
      <p:font typeface="Cambria Math"/>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B854F6-B5C1-4EA9-999E-0F90E16DB580}">
  <a:tblStyle styleId="{5FB854F6-B5C1-4EA9-999E-0F90E16DB58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otoSansSymbols-bold.fntdata"/><Relationship Id="rId20" Type="http://schemas.openxmlformats.org/officeDocument/2006/relationships/slide" Target="slides/slide14.xml"/><Relationship Id="rId41" Type="http://schemas.openxmlformats.org/officeDocument/2006/relationships/font" Target="fonts/CambriaMath-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otoSansSymbols-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1" name="Shape 11"/>
        <p:cNvGrpSpPr/>
        <p:nvPr/>
      </p:nvGrpSpPr>
      <p:grpSpPr>
        <a:xfrm>
          <a:off x="0" y="0"/>
          <a:ext cx="0" cy="0"/>
          <a:chOff x="0" y="0"/>
          <a:chExt cx="0" cy="0"/>
        </a:xfrm>
      </p:grpSpPr>
      <p:sp>
        <p:nvSpPr>
          <p:cNvPr id="12" name="Google Shape;12;p2"/>
          <p:cNvSpPr txBox="1"/>
          <p:nvPr>
            <p:ph type="ctrTitle"/>
          </p:nvPr>
        </p:nvSpPr>
        <p:spPr>
          <a:xfrm>
            <a:off x="2967101" y="1124839"/>
            <a:ext cx="6257797" cy="15894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54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1231798" y="258267"/>
            <a:ext cx="9728403" cy="8197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02640" y="1377822"/>
            <a:ext cx="10586719" cy="439610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sp>
        <p:nvSpPr>
          <p:cNvPr id="24" name="Google Shape;24;p4"/>
          <p:cNvSpPr txBox="1"/>
          <p:nvPr>
            <p:ph type="title"/>
          </p:nvPr>
        </p:nvSpPr>
        <p:spPr>
          <a:xfrm>
            <a:off x="1231798" y="258267"/>
            <a:ext cx="9728403" cy="8197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1231798" y="258267"/>
            <a:ext cx="9728403" cy="81978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31798" y="258267"/>
            <a:ext cx="9728403" cy="81978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02640" y="1377822"/>
            <a:ext cx="10586719" cy="439610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txBox="1"/>
          <p:nvPr>
            <p:ph type="ctrTitle"/>
          </p:nvPr>
        </p:nvSpPr>
        <p:spPr>
          <a:xfrm>
            <a:off x="2967101" y="1124839"/>
            <a:ext cx="6257797" cy="1589405"/>
          </a:xfrm>
          <a:prstGeom prst="rect">
            <a:avLst/>
          </a:prstGeom>
          <a:noFill/>
          <a:ln>
            <a:noFill/>
          </a:ln>
        </p:spPr>
        <p:txBody>
          <a:bodyPr anchorCtr="0" anchor="t" bIns="0" lIns="0" spcFirstLastPara="1" rIns="0" wrap="square" tIns="106025">
            <a:spAutoFit/>
          </a:bodyPr>
          <a:lstStyle/>
          <a:p>
            <a:pPr indent="647700" lvl="0" marL="12700" marR="5080" rtl="0" algn="l">
              <a:lnSpc>
                <a:spcPct val="107962"/>
              </a:lnSpc>
              <a:spcBef>
                <a:spcPts val="0"/>
              </a:spcBef>
              <a:spcAft>
                <a:spcPts val="0"/>
              </a:spcAft>
              <a:buNone/>
            </a:pPr>
            <a:r>
              <a:rPr lang="en-US"/>
              <a:t>Fundamentals of  Artificial Intelligence</a:t>
            </a:r>
            <a:endParaRPr/>
          </a:p>
        </p:txBody>
      </p:sp>
      <p:sp>
        <p:nvSpPr>
          <p:cNvPr id="44" name="Google Shape;44;p7"/>
          <p:cNvSpPr txBox="1"/>
          <p:nvPr/>
        </p:nvSpPr>
        <p:spPr>
          <a:xfrm>
            <a:off x="3661397" y="4186175"/>
            <a:ext cx="67419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Local Search Algorithms</a:t>
            </a:r>
            <a:endParaRPr b="0"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1231798" y="258267"/>
            <a:ext cx="9728403" cy="819785"/>
          </a:xfrm>
          <a:prstGeom prst="rect">
            <a:avLst/>
          </a:prstGeom>
          <a:noFill/>
          <a:ln>
            <a:noFill/>
          </a:ln>
        </p:spPr>
        <p:txBody>
          <a:bodyPr anchorCtr="0" anchor="t" bIns="0" lIns="0" spcFirstLastPara="1" rIns="0" wrap="square" tIns="13325">
            <a:spAutoFit/>
          </a:bodyPr>
          <a:lstStyle/>
          <a:p>
            <a:pPr indent="0" lvl="0" marL="0" rtl="0" algn="ctr">
              <a:lnSpc>
                <a:spcPct val="115750"/>
              </a:lnSpc>
              <a:spcBef>
                <a:spcPts val="0"/>
              </a:spcBef>
              <a:spcAft>
                <a:spcPts val="0"/>
              </a:spcAft>
              <a:buNone/>
            </a:pPr>
            <a:r>
              <a:rPr lang="en-US"/>
              <a:t>Hill Climbing Example</a:t>
            </a:r>
            <a:endParaRPr/>
          </a:p>
          <a:p>
            <a:pPr indent="0" lvl="0" marL="0" rtl="0" algn="ctr">
              <a:lnSpc>
                <a:spcPct val="114374"/>
              </a:lnSpc>
              <a:spcBef>
                <a:spcPts val="0"/>
              </a:spcBef>
              <a:spcAft>
                <a:spcPts val="0"/>
              </a:spcAft>
              <a:buNone/>
            </a:pPr>
            <a:r>
              <a:rPr i="1" lang="en-US" sz="2400">
                <a:solidFill>
                  <a:srgbClr val="FF0000"/>
                </a:solidFill>
                <a:latin typeface="Times New Roman"/>
                <a:ea typeface="Times New Roman"/>
                <a:cs typeface="Times New Roman"/>
                <a:sym typeface="Times New Roman"/>
              </a:rPr>
              <a:t>n-queens</a:t>
            </a:r>
            <a:endParaRPr sz="2400">
              <a:latin typeface="Times New Roman"/>
              <a:ea typeface="Times New Roman"/>
              <a:cs typeface="Times New Roman"/>
              <a:sym typeface="Times New Roman"/>
            </a:endParaRPr>
          </a:p>
        </p:txBody>
      </p:sp>
      <p:sp>
        <p:nvSpPr>
          <p:cNvPr id="111" name="Google Shape;111;p16"/>
          <p:cNvSpPr txBox="1"/>
          <p:nvPr/>
        </p:nvSpPr>
        <p:spPr>
          <a:xfrm>
            <a:off x="802640" y="1408302"/>
            <a:ext cx="10406380" cy="3144520"/>
          </a:xfrm>
          <a:prstGeom prst="rect">
            <a:avLst/>
          </a:prstGeom>
          <a:noFill/>
          <a:ln>
            <a:noFill/>
          </a:ln>
        </p:spPr>
        <p:txBody>
          <a:bodyPr anchorCtr="0" anchor="t" bIns="0" lIns="0" spcFirstLastPara="1" rIns="0" wrap="square" tIns="47625">
            <a:spAutoFit/>
          </a:bodyPr>
          <a:lstStyle/>
          <a:p>
            <a:pPr indent="-228600" lvl="0" marL="241300" marR="5080" rtl="0" algn="l">
              <a:lnSpc>
                <a:spcPct val="108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Starting from a randomly generated 8-queens state, </a:t>
            </a:r>
            <a:r>
              <a:rPr b="1" lang="en-US" sz="2000">
                <a:solidFill>
                  <a:schemeClr val="dk1"/>
                </a:solidFill>
                <a:latin typeface="Times New Roman"/>
                <a:ea typeface="Times New Roman"/>
                <a:cs typeface="Times New Roman"/>
                <a:sym typeface="Times New Roman"/>
              </a:rPr>
              <a:t>steepest-ascent hill climbing </a:t>
            </a:r>
            <a:r>
              <a:rPr lang="en-US" sz="2000">
                <a:solidFill>
                  <a:schemeClr val="dk1"/>
                </a:solidFill>
                <a:latin typeface="Times New Roman"/>
                <a:ea typeface="Times New Roman"/>
                <a:cs typeface="Times New Roman"/>
                <a:sym typeface="Times New Roman"/>
              </a:rPr>
              <a:t>gets stuck 86% of  the time, solving only 14% of problem instances.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a:p>
            <a:pPr indent="-228600" lvl="0" marL="241300" marR="0" rtl="0" algn="l">
              <a:lnSpc>
                <a:spcPct val="100000"/>
              </a:lnSpc>
              <a:spcBef>
                <a:spcPts val="136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Hill Climbing algorithm halts if it reaches a </a:t>
            </a:r>
            <a:r>
              <a:rPr b="1" lang="en-US" sz="2000">
                <a:solidFill>
                  <a:schemeClr val="dk1"/>
                </a:solidFill>
                <a:latin typeface="Times New Roman"/>
                <a:ea typeface="Times New Roman"/>
                <a:cs typeface="Times New Roman"/>
                <a:sym typeface="Times New Roman"/>
              </a:rPr>
              <a:t>plateau.</a:t>
            </a:r>
            <a:endParaRPr sz="2000">
              <a:solidFill>
                <a:schemeClr val="dk1"/>
              </a:solidFill>
              <a:latin typeface="Times New Roman"/>
              <a:ea typeface="Times New Roman"/>
              <a:cs typeface="Times New Roman"/>
              <a:sym typeface="Times New Roman"/>
            </a:endParaRPr>
          </a:p>
          <a:p>
            <a:pPr indent="-229234" lvl="1" marL="698500" marR="0" rtl="0" algn="l">
              <a:lnSpc>
                <a:spcPct val="100000"/>
              </a:lnSpc>
              <a:spcBef>
                <a:spcPts val="284"/>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One possible solution is to allow </a:t>
            </a:r>
            <a:r>
              <a:rPr b="1" i="0" lang="en-US" sz="1800" u="none" cap="none" strike="noStrike">
                <a:solidFill>
                  <a:schemeClr val="dk1"/>
                </a:solidFill>
                <a:latin typeface="Times New Roman"/>
                <a:ea typeface="Times New Roman"/>
                <a:cs typeface="Times New Roman"/>
                <a:sym typeface="Times New Roman"/>
              </a:rPr>
              <a:t>sideways move </a:t>
            </a:r>
            <a:r>
              <a:rPr b="0" i="0" lang="en-US" sz="1800" u="none" cap="none" strike="noStrike">
                <a:solidFill>
                  <a:schemeClr val="dk1"/>
                </a:solidFill>
                <a:latin typeface="Times New Roman"/>
                <a:ea typeface="Times New Roman"/>
                <a:cs typeface="Times New Roman"/>
                <a:sym typeface="Times New Roman"/>
              </a:rPr>
              <a:t>in the hope that the </a:t>
            </a:r>
            <a:r>
              <a:rPr b="1" i="0" lang="en-US" sz="1800" u="none" cap="none" strike="noStrike">
                <a:solidFill>
                  <a:schemeClr val="dk1"/>
                </a:solidFill>
                <a:latin typeface="Times New Roman"/>
                <a:ea typeface="Times New Roman"/>
                <a:cs typeface="Times New Roman"/>
                <a:sym typeface="Times New Roman"/>
              </a:rPr>
              <a:t>plateau </a:t>
            </a:r>
            <a:r>
              <a:rPr b="0" i="0" lang="en-US" sz="1800" u="none" cap="none" strike="noStrike">
                <a:solidFill>
                  <a:schemeClr val="dk1"/>
                </a:solidFill>
                <a:latin typeface="Times New Roman"/>
                <a:ea typeface="Times New Roman"/>
                <a:cs typeface="Times New Roman"/>
                <a:sym typeface="Times New Roman"/>
              </a:rPr>
              <a:t>is really a </a:t>
            </a:r>
            <a:r>
              <a:rPr b="1" i="0" lang="en-US" sz="1800" u="none" cap="none" strike="noStrike">
                <a:solidFill>
                  <a:schemeClr val="dk1"/>
                </a:solidFill>
                <a:latin typeface="Times New Roman"/>
                <a:ea typeface="Times New Roman"/>
                <a:cs typeface="Times New Roman"/>
                <a:sym typeface="Times New Roman"/>
              </a:rPr>
              <a:t>shoulder</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228600" lvl="1" marL="698500" marR="48260" rtl="0" algn="l">
              <a:lnSpc>
                <a:spcPct val="107722"/>
              </a:lnSpc>
              <a:spcBef>
                <a:spcPts val="53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If we always allow sideways moves when there are no uphill moves, an infinite loop will occur whenever  the algorithm reaches a flat local maximum that is not a shoulder.</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6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One common solution is to put a limit on the number of consecutive sideways moves allowed.</a:t>
            </a:r>
            <a:endParaRPr b="0" i="0" sz="1800" u="none" cap="none" strike="noStrike">
              <a:solidFill>
                <a:schemeClr val="dk1"/>
              </a:solidFill>
              <a:latin typeface="Times New Roman"/>
              <a:ea typeface="Times New Roman"/>
              <a:cs typeface="Times New Roman"/>
              <a:sym typeface="Times New Roman"/>
            </a:endParaRPr>
          </a:p>
          <a:p>
            <a:pPr indent="-228600" lvl="1" marL="698500" marR="64135" rtl="0" algn="l">
              <a:lnSpc>
                <a:spcPct val="107722"/>
              </a:lnSpc>
              <a:spcBef>
                <a:spcPts val="52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For example, we could allow up to 100 consecutive sideways moves in the 8-queens problem. This raises  the percentage of problem instances solved by hill climbing from 14% to 94%.</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1231798" y="258267"/>
            <a:ext cx="9728403" cy="819785"/>
          </a:xfrm>
          <a:prstGeom prst="rect">
            <a:avLst/>
          </a:prstGeom>
          <a:noFill/>
          <a:ln>
            <a:noFill/>
          </a:ln>
        </p:spPr>
        <p:txBody>
          <a:bodyPr anchorCtr="0" anchor="t" bIns="0" lIns="0" spcFirstLastPara="1" rIns="0" wrap="square" tIns="13325">
            <a:spAutoFit/>
          </a:bodyPr>
          <a:lstStyle/>
          <a:p>
            <a:pPr indent="0" lvl="0" marL="0" rtl="0" algn="ctr">
              <a:lnSpc>
                <a:spcPct val="115750"/>
              </a:lnSpc>
              <a:spcBef>
                <a:spcPts val="0"/>
              </a:spcBef>
              <a:spcAft>
                <a:spcPts val="0"/>
              </a:spcAft>
              <a:buNone/>
            </a:pPr>
            <a:r>
              <a:rPr lang="en-US"/>
              <a:t>Hill Climbing Example</a:t>
            </a:r>
            <a:endParaRPr/>
          </a:p>
          <a:p>
            <a:pPr indent="0" lvl="0" marL="0" rtl="0" algn="ctr">
              <a:lnSpc>
                <a:spcPct val="114374"/>
              </a:lnSpc>
              <a:spcBef>
                <a:spcPts val="0"/>
              </a:spcBef>
              <a:spcAft>
                <a:spcPts val="0"/>
              </a:spcAft>
              <a:buNone/>
            </a:pPr>
            <a:r>
              <a:rPr i="1" lang="en-US" sz="2400">
                <a:solidFill>
                  <a:srgbClr val="FF0000"/>
                </a:solidFill>
                <a:latin typeface="Times New Roman"/>
                <a:ea typeface="Times New Roman"/>
                <a:cs typeface="Times New Roman"/>
                <a:sym typeface="Times New Roman"/>
              </a:rPr>
              <a:t>8-puzzle</a:t>
            </a:r>
            <a:endParaRPr sz="2400">
              <a:latin typeface="Times New Roman"/>
              <a:ea typeface="Times New Roman"/>
              <a:cs typeface="Times New Roman"/>
              <a:sym typeface="Times New Roman"/>
            </a:endParaRPr>
          </a:p>
        </p:txBody>
      </p:sp>
      <p:graphicFrame>
        <p:nvGraphicFramePr>
          <p:cNvPr id="117" name="Google Shape;117;p17"/>
          <p:cNvGraphicFramePr/>
          <p:nvPr/>
        </p:nvGraphicFramePr>
        <p:xfrm>
          <a:off x="717550" y="3178301"/>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8" name="Google Shape;118;p17"/>
          <p:cNvSpPr txBox="1"/>
          <p:nvPr/>
        </p:nvSpPr>
        <p:spPr>
          <a:xfrm>
            <a:off x="1033983" y="4323029"/>
            <a:ext cx="511809"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3</a:t>
            </a:r>
            <a:endParaRPr sz="1800">
              <a:solidFill>
                <a:schemeClr val="dk1"/>
              </a:solidFill>
              <a:latin typeface="Times New Roman"/>
              <a:ea typeface="Times New Roman"/>
              <a:cs typeface="Times New Roman"/>
              <a:sym typeface="Times New Roman"/>
            </a:endParaRPr>
          </a:p>
        </p:txBody>
      </p:sp>
      <p:sp>
        <p:nvSpPr>
          <p:cNvPr id="119" name="Google Shape;119;p17"/>
          <p:cNvSpPr txBox="1"/>
          <p:nvPr/>
        </p:nvSpPr>
        <p:spPr>
          <a:xfrm>
            <a:off x="8886825" y="1396110"/>
            <a:ext cx="191325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i="1" lang="en-US" sz="1800">
                <a:solidFill>
                  <a:schemeClr val="dk1"/>
                </a:solidFill>
                <a:latin typeface="Calibri"/>
                <a:ea typeface="Calibri"/>
                <a:cs typeface="Calibri"/>
                <a:sym typeface="Calibri"/>
              </a:rPr>
              <a:t>Heuristic function is  Manhattan Distance</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1231798" y="258267"/>
            <a:ext cx="9728403" cy="819785"/>
          </a:xfrm>
          <a:prstGeom prst="rect">
            <a:avLst/>
          </a:prstGeom>
          <a:noFill/>
          <a:ln>
            <a:noFill/>
          </a:ln>
        </p:spPr>
        <p:txBody>
          <a:bodyPr anchorCtr="0" anchor="t" bIns="0" lIns="0" spcFirstLastPara="1" rIns="0" wrap="square" tIns="13325">
            <a:spAutoFit/>
          </a:bodyPr>
          <a:lstStyle/>
          <a:p>
            <a:pPr indent="0" lvl="0" marL="0" rtl="0" algn="ctr">
              <a:lnSpc>
                <a:spcPct val="115750"/>
              </a:lnSpc>
              <a:spcBef>
                <a:spcPts val="0"/>
              </a:spcBef>
              <a:spcAft>
                <a:spcPts val="0"/>
              </a:spcAft>
              <a:buNone/>
            </a:pPr>
            <a:r>
              <a:rPr lang="en-US"/>
              <a:t>Hill Climbing Example</a:t>
            </a:r>
            <a:endParaRPr/>
          </a:p>
          <a:p>
            <a:pPr indent="0" lvl="0" marL="0" rtl="0" algn="ctr">
              <a:lnSpc>
                <a:spcPct val="114374"/>
              </a:lnSpc>
              <a:spcBef>
                <a:spcPts val="0"/>
              </a:spcBef>
              <a:spcAft>
                <a:spcPts val="0"/>
              </a:spcAft>
              <a:buNone/>
            </a:pPr>
            <a:r>
              <a:rPr i="1" lang="en-US" sz="2400">
                <a:solidFill>
                  <a:srgbClr val="FF0000"/>
                </a:solidFill>
                <a:latin typeface="Times New Roman"/>
                <a:ea typeface="Times New Roman"/>
                <a:cs typeface="Times New Roman"/>
                <a:sym typeface="Times New Roman"/>
              </a:rPr>
              <a:t>8-puzzle</a:t>
            </a:r>
            <a:endParaRPr sz="2400">
              <a:latin typeface="Times New Roman"/>
              <a:ea typeface="Times New Roman"/>
              <a:cs typeface="Times New Roman"/>
              <a:sym typeface="Times New Roman"/>
            </a:endParaRPr>
          </a:p>
        </p:txBody>
      </p:sp>
      <p:graphicFrame>
        <p:nvGraphicFramePr>
          <p:cNvPr id="125" name="Google Shape;125;p18"/>
          <p:cNvGraphicFramePr/>
          <p:nvPr/>
        </p:nvGraphicFramePr>
        <p:xfrm>
          <a:off x="2578226" y="4956175"/>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26" name="Google Shape;126;p18"/>
          <p:cNvGraphicFramePr/>
          <p:nvPr/>
        </p:nvGraphicFramePr>
        <p:xfrm>
          <a:off x="2578226" y="1408175"/>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27" name="Google Shape;127;p18"/>
          <p:cNvGraphicFramePr/>
          <p:nvPr/>
        </p:nvGraphicFramePr>
        <p:xfrm>
          <a:off x="717550" y="3178301"/>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28" name="Google Shape;128;p18"/>
          <p:cNvGraphicFramePr/>
          <p:nvPr/>
        </p:nvGraphicFramePr>
        <p:xfrm>
          <a:off x="2578226" y="3178301"/>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9" name="Google Shape;129;p18"/>
          <p:cNvSpPr txBox="1"/>
          <p:nvPr/>
        </p:nvSpPr>
        <p:spPr>
          <a:xfrm>
            <a:off x="1033983" y="4323029"/>
            <a:ext cx="511809"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3</a:t>
            </a:r>
            <a:endParaRPr sz="1800">
              <a:solidFill>
                <a:schemeClr val="dk1"/>
              </a:solidFill>
              <a:latin typeface="Times New Roman"/>
              <a:ea typeface="Times New Roman"/>
              <a:cs typeface="Times New Roman"/>
              <a:sym typeface="Times New Roman"/>
            </a:endParaRPr>
          </a:p>
        </p:txBody>
      </p:sp>
      <p:sp>
        <p:nvSpPr>
          <p:cNvPr id="130" name="Google Shape;130;p18"/>
          <p:cNvSpPr txBox="1"/>
          <p:nvPr/>
        </p:nvSpPr>
        <p:spPr>
          <a:xfrm>
            <a:off x="2924936" y="2516251"/>
            <a:ext cx="4965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4</a:t>
            </a:r>
            <a:endParaRPr sz="1800">
              <a:solidFill>
                <a:schemeClr val="dk1"/>
              </a:solidFill>
              <a:latin typeface="Times New Roman"/>
              <a:ea typeface="Times New Roman"/>
              <a:cs typeface="Times New Roman"/>
              <a:sym typeface="Times New Roman"/>
            </a:endParaRPr>
          </a:p>
        </p:txBody>
      </p:sp>
      <p:sp>
        <p:nvSpPr>
          <p:cNvPr id="131" name="Google Shape;131;p18"/>
          <p:cNvSpPr txBox="1"/>
          <p:nvPr/>
        </p:nvSpPr>
        <p:spPr>
          <a:xfrm>
            <a:off x="2931922" y="4286757"/>
            <a:ext cx="51180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2</a:t>
            </a:r>
            <a:endParaRPr sz="1800">
              <a:solidFill>
                <a:schemeClr val="dk1"/>
              </a:solidFill>
              <a:latin typeface="Times New Roman"/>
              <a:ea typeface="Times New Roman"/>
              <a:cs typeface="Times New Roman"/>
              <a:sym typeface="Times New Roman"/>
            </a:endParaRPr>
          </a:p>
        </p:txBody>
      </p:sp>
      <p:sp>
        <p:nvSpPr>
          <p:cNvPr id="132" name="Google Shape;132;p18"/>
          <p:cNvSpPr txBox="1"/>
          <p:nvPr/>
        </p:nvSpPr>
        <p:spPr>
          <a:xfrm>
            <a:off x="2924936" y="6095491"/>
            <a:ext cx="4965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4</a:t>
            </a:r>
            <a:endParaRPr sz="1800">
              <a:solidFill>
                <a:schemeClr val="dk1"/>
              </a:solidFill>
              <a:latin typeface="Times New Roman"/>
              <a:ea typeface="Times New Roman"/>
              <a:cs typeface="Times New Roman"/>
              <a:sym typeface="Times New Roman"/>
            </a:endParaRPr>
          </a:p>
        </p:txBody>
      </p:sp>
      <p:sp>
        <p:nvSpPr>
          <p:cNvPr id="133" name="Google Shape;133;p18"/>
          <p:cNvSpPr/>
          <p:nvPr/>
        </p:nvSpPr>
        <p:spPr>
          <a:xfrm>
            <a:off x="2108073" y="1971294"/>
            <a:ext cx="445770" cy="1670050"/>
          </a:xfrm>
          <a:custGeom>
            <a:rect b="b" l="l" r="r" t="t"/>
            <a:pathLst>
              <a:path extrusionOk="0" h="1670050" w="445769">
                <a:moveTo>
                  <a:pt x="395270" y="72285"/>
                </a:moveTo>
                <a:lnTo>
                  <a:pt x="0" y="1663699"/>
                </a:lnTo>
                <a:lnTo>
                  <a:pt x="25145" y="1669922"/>
                </a:lnTo>
                <a:lnTo>
                  <a:pt x="420436" y="78555"/>
                </a:lnTo>
                <a:lnTo>
                  <a:pt x="395270" y="72285"/>
                </a:lnTo>
                <a:close/>
              </a:path>
              <a:path extrusionOk="0" h="1670050" w="445769">
                <a:moveTo>
                  <a:pt x="439996" y="59689"/>
                </a:moveTo>
                <a:lnTo>
                  <a:pt x="398399" y="59689"/>
                </a:lnTo>
                <a:lnTo>
                  <a:pt x="423544" y="66039"/>
                </a:lnTo>
                <a:lnTo>
                  <a:pt x="420436" y="78555"/>
                </a:lnTo>
                <a:lnTo>
                  <a:pt x="445643" y="84835"/>
                </a:lnTo>
                <a:lnTo>
                  <a:pt x="439996" y="59689"/>
                </a:lnTo>
                <a:close/>
              </a:path>
              <a:path extrusionOk="0" h="1670050" w="445769">
                <a:moveTo>
                  <a:pt x="398399" y="59689"/>
                </a:moveTo>
                <a:lnTo>
                  <a:pt x="395270" y="72285"/>
                </a:lnTo>
                <a:lnTo>
                  <a:pt x="420436" y="78555"/>
                </a:lnTo>
                <a:lnTo>
                  <a:pt x="423544" y="66039"/>
                </a:lnTo>
                <a:lnTo>
                  <a:pt x="398399" y="59689"/>
                </a:lnTo>
                <a:close/>
              </a:path>
              <a:path extrusionOk="0" h="1670050" w="445769">
                <a:moveTo>
                  <a:pt x="426593" y="0"/>
                </a:moveTo>
                <a:lnTo>
                  <a:pt x="370204" y="66039"/>
                </a:lnTo>
                <a:lnTo>
                  <a:pt x="395270" y="72285"/>
                </a:lnTo>
                <a:lnTo>
                  <a:pt x="398399" y="59689"/>
                </a:lnTo>
                <a:lnTo>
                  <a:pt x="439996" y="59689"/>
                </a:lnTo>
                <a:lnTo>
                  <a:pt x="42659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8"/>
          <p:cNvSpPr/>
          <p:nvPr/>
        </p:nvSpPr>
        <p:spPr>
          <a:xfrm>
            <a:off x="2088261" y="3703446"/>
            <a:ext cx="445770" cy="1760855"/>
          </a:xfrm>
          <a:custGeom>
            <a:rect b="b" l="l" r="r" t="t"/>
            <a:pathLst>
              <a:path extrusionOk="0" h="1760854" w="445769">
                <a:moveTo>
                  <a:pt x="398145" y="38735"/>
                </a:moveTo>
                <a:lnTo>
                  <a:pt x="372402" y="25908"/>
                </a:lnTo>
                <a:lnTo>
                  <a:pt x="320421" y="0"/>
                </a:lnTo>
                <a:lnTo>
                  <a:pt x="320421" y="25933"/>
                </a:lnTo>
                <a:lnTo>
                  <a:pt x="32385" y="26289"/>
                </a:lnTo>
                <a:lnTo>
                  <a:pt x="32385" y="52197"/>
                </a:lnTo>
                <a:lnTo>
                  <a:pt x="320421" y="51841"/>
                </a:lnTo>
                <a:lnTo>
                  <a:pt x="320421" y="77724"/>
                </a:lnTo>
                <a:lnTo>
                  <a:pt x="398145" y="38735"/>
                </a:lnTo>
                <a:close/>
              </a:path>
              <a:path extrusionOk="0" h="1760854" w="445769">
                <a:moveTo>
                  <a:pt x="445643" y="1675638"/>
                </a:moveTo>
                <a:lnTo>
                  <a:pt x="420420" y="1681886"/>
                </a:lnTo>
                <a:lnTo>
                  <a:pt x="25146" y="90424"/>
                </a:lnTo>
                <a:lnTo>
                  <a:pt x="0" y="96774"/>
                </a:lnTo>
                <a:lnTo>
                  <a:pt x="395274" y="1688109"/>
                </a:lnTo>
                <a:lnTo>
                  <a:pt x="370205" y="1694307"/>
                </a:lnTo>
                <a:lnTo>
                  <a:pt x="426593" y="1760347"/>
                </a:lnTo>
                <a:lnTo>
                  <a:pt x="440004" y="1700657"/>
                </a:lnTo>
                <a:lnTo>
                  <a:pt x="445643" y="167563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8"/>
          <p:cNvSpPr txBox="1"/>
          <p:nvPr/>
        </p:nvSpPr>
        <p:spPr>
          <a:xfrm>
            <a:off x="8886825" y="1396110"/>
            <a:ext cx="191325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i="1" lang="en-US" sz="1800">
                <a:solidFill>
                  <a:schemeClr val="dk1"/>
                </a:solidFill>
                <a:latin typeface="Calibri"/>
                <a:ea typeface="Calibri"/>
                <a:cs typeface="Calibri"/>
                <a:sym typeface="Calibri"/>
              </a:rPr>
              <a:t>Heuristic function is  Manhattan Distance</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231798" y="258267"/>
            <a:ext cx="9728403" cy="819785"/>
          </a:xfrm>
          <a:prstGeom prst="rect">
            <a:avLst/>
          </a:prstGeom>
          <a:noFill/>
          <a:ln>
            <a:noFill/>
          </a:ln>
        </p:spPr>
        <p:txBody>
          <a:bodyPr anchorCtr="0" anchor="t" bIns="0" lIns="0" spcFirstLastPara="1" rIns="0" wrap="square" tIns="13325">
            <a:spAutoFit/>
          </a:bodyPr>
          <a:lstStyle/>
          <a:p>
            <a:pPr indent="0" lvl="0" marL="0" rtl="0" algn="ctr">
              <a:lnSpc>
                <a:spcPct val="115750"/>
              </a:lnSpc>
              <a:spcBef>
                <a:spcPts val="0"/>
              </a:spcBef>
              <a:spcAft>
                <a:spcPts val="0"/>
              </a:spcAft>
              <a:buNone/>
            </a:pPr>
            <a:r>
              <a:rPr lang="en-US"/>
              <a:t>Hill Climbing Example</a:t>
            </a:r>
            <a:endParaRPr/>
          </a:p>
          <a:p>
            <a:pPr indent="0" lvl="0" marL="0" rtl="0" algn="ctr">
              <a:lnSpc>
                <a:spcPct val="114374"/>
              </a:lnSpc>
              <a:spcBef>
                <a:spcPts val="0"/>
              </a:spcBef>
              <a:spcAft>
                <a:spcPts val="0"/>
              </a:spcAft>
              <a:buNone/>
            </a:pPr>
            <a:r>
              <a:rPr i="1" lang="en-US" sz="2400">
                <a:solidFill>
                  <a:srgbClr val="FF0000"/>
                </a:solidFill>
                <a:latin typeface="Times New Roman"/>
                <a:ea typeface="Times New Roman"/>
                <a:cs typeface="Times New Roman"/>
                <a:sym typeface="Times New Roman"/>
              </a:rPr>
              <a:t>8-puzzle</a:t>
            </a:r>
            <a:endParaRPr sz="2400">
              <a:latin typeface="Times New Roman"/>
              <a:ea typeface="Times New Roman"/>
              <a:cs typeface="Times New Roman"/>
              <a:sym typeface="Times New Roman"/>
            </a:endParaRPr>
          </a:p>
        </p:txBody>
      </p:sp>
      <p:graphicFrame>
        <p:nvGraphicFramePr>
          <p:cNvPr id="141" name="Google Shape;141;p19"/>
          <p:cNvGraphicFramePr/>
          <p:nvPr/>
        </p:nvGraphicFramePr>
        <p:xfrm>
          <a:off x="2578226" y="4956175"/>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42" name="Google Shape;142;p19"/>
          <p:cNvGraphicFramePr/>
          <p:nvPr/>
        </p:nvGraphicFramePr>
        <p:xfrm>
          <a:off x="2578226" y="1408175"/>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43" name="Google Shape;143;p19"/>
          <p:cNvGraphicFramePr/>
          <p:nvPr/>
        </p:nvGraphicFramePr>
        <p:xfrm>
          <a:off x="717550" y="3178301"/>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44" name="Google Shape;144;p19"/>
          <p:cNvGraphicFramePr/>
          <p:nvPr/>
        </p:nvGraphicFramePr>
        <p:xfrm>
          <a:off x="2578226" y="3178301"/>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45" name="Google Shape;145;p19"/>
          <p:cNvGraphicFramePr/>
          <p:nvPr/>
        </p:nvGraphicFramePr>
        <p:xfrm>
          <a:off x="4478020" y="2776727"/>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156210"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6" name="Google Shape;146;p19"/>
          <p:cNvSpPr txBox="1"/>
          <p:nvPr/>
        </p:nvSpPr>
        <p:spPr>
          <a:xfrm>
            <a:off x="1033983" y="4323029"/>
            <a:ext cx="511809"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3</a:t>
            </a:r>
            <a:endParaRPr sz="1800">
              <a:solidFill>
                <a:schemeClr val="dk1"/>
              </a:solidFill>
              <a:latin typeface="Times New Roman"/>
              <a:ea typeface="Times New Roman"/>
              <a:cs typeface="Times New Roman"/>
              <a:sym typeface="Times New Roman"/>
            </a:endParaRPr>
          </a:p>
        </p:txBody>
      </p:sp>
      <p:sp>
        <p:nvSpPr>
          <p:cNvPr id="147" name="Google Shape;147;p19"/>
          <p:cNvSpPr txBox="1"/>
          <p:nvPr/>
        </p:nvSpPr>
        <p:spPr>
          <a:xfrm>
            <a:off x="2924936" y="2516251"/>
            <a:ext cx="4965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4</a:t>
            </a:r>
            <a:endParaRPr sz="1800">
              <a:solidFill>
                <a:schemeClr val="dk1"/>
              </a:solidFill>
              <a:latin typeface="Times New Roman"/>
              <a:ea typeface="Times New Roman"/>
              <a:cs typeface="Times New Roman"/>
              <a:sym typeface="Times New Roman"/>
            </a:endParaRPr>
          </a:p>
        </p:txBody>
      </p:sp>
      <p:sp>
        <p:nvSpPr>
          <p:cNvPr id="148" name="Google Shape;148;p19"/>
          <p:cNvSpPr txBox="1"/>
          <p:nvPr/>
        </p:nvSpPr>
        <p:spPr>
          <a:xfrm>
            <a:off x="2931922" y="4286757"/>
            <a:ext cx="51180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2</a:t>
            </a:r>
            <a:endParaRPr sz="1800">
              <a:solidFill>
                <a:schemeClr val="dk1"/>
              </a:solidFill>
              <a:latin typeface="Times New Roman"/>
              <a:ea typeface="Times New Roman"/>
              <a:cs typeface="Times New Roman"/>
              <a:sym typeface="Times New Roman"/>
            </a:endParaRPr>
          </a:p>
        </p:txBody>
      </p:sp>
      <p:graphicFrame>
        <p:nvGraphicFramePr>
          <p:cNvPr id="149" name="Google Shape;149;p19"/>
          <p:cNvGraphicFramePr/>
          <p:nvPr/>
        </p:nvGraphicFramePr>
        <p:xfrm>
          <a:off x="4478020" y="1371472"/>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50" name="Google Shape;150;p19"/>
          <p:cNvGraphicFramePr/>
          <p:nvPr/>
        </p:nvGraphicFramePr>
        <p:xfrm>
          <a:off x="4478020" y="4182109"/>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51" name="Google Shape;151;p19"/>
          <p:cNvGraphicFramePr/>
          <p:nvPr/>
        </p:nvGraphicFramePr>
        <p:xfrm>
          <a:off x="4478020" y="5587428"/>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52" name="Google Shape;152;p19"/>
          <p:cNvSpPr txBox="1"/>
          <p:nvPr/>
        </p:nvSpPr>
        <p:spPr>
          <a:xfrm>
            <a:off x="2924936" y="6030874"/>
            <a:ext cx="1562735" cy="703580"/>
          </a:xfrm>
          <a:prstGeom prst="rect">
            <a:avLst/>
          </a:prstGeom>
          <a:noFill/>
          <a:ln>
            <a:noFill/>
          </a:ln>
        </p:spPr>
        <p:txBody>
          <a:bodyPr anchorCtr="0" anchor="t" bIns="0" lIns="0" spcFirstLastPara="1" rIns="0" wrap="square" tIns="76825">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4</a:t>
            </a:r>
            <a:endParaRPr sz="1800">
              <a:solidFill>
                <a:schemeClr val="dk1"/>
              </a:solidFill>
              <a:latin typeface="Times New Roman"/>
              <a:ea typeface="Times New Roman"/>
              <a:cs typeface="Times New Roman"/>
              <a:sym typeface="Times New Roman"/>
            </a:endParaRPr>
          </a:p>
          <a:p>
            <a:pPr indent="0" lvl="0" marL="1078230" marR="0" rtl="0" algn="l">
              <a:lnSpc>
                <a:spcPct val="100000"/>
              </a:lnSpc>
              <a:spcBef>
                <a:spcPts val="509"/>
              </a:spcBef>
              <a:spcAft>
                <a:spcPts val="0"/>
              </a:spcAft>
              <a:buNone/>
            </a:pPr>
            <a:r>
              <a:rPr lang="en-US" sz="1800">
                <a:solidFill>
                  <a:schemeClr val="dk1"/>
                </a:solidFill>
                <a:latin typeface="Times New Roman"/>
                <a:ea typeface="Times New Roman"/>
                <a:cs typeface="Times New Roman"/>
                <a:sym typeface="Times New Roman"/>
              </a:rPr>
              <a:t>h = 3</a:t>
            </a:r>
            <a:endParaRPr sz="1800">
              <a:solidFill>
                <a:schemeClr val="dk1"/>
              </a:solidFill>
              <a:latin typeface="Times New Roman"/>
              <a:ea typeface="Times New Roman"/>
              <a:cs typeface="Times New Roman"/>
              <a:sym typeface="Times New Roman"/>
            </a:endParaRPr>
          </a:p>
        </p:txBody>
      </p:sp>
      <p:sp>
        <p:nvSpPr>
          <p:cNvPr id="153" name="Google Shape;153;p19"/>
          <p:cNvSpPr txBox="1"/>
          <p:nvPr/>
        </p:nvSpPr>
        <p:spPr>
          <a:xfrm>
            <a:off x="4815966" y="2442464"/>
            <a:ext cx="4965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3</a:t>
            </a:r>
            <a:endParaRPr sz="1800">
              <a:solidFill>
                <a:schemeClr val="dk1"/>
              </a:solidFill>
              <a:latin typeface="Times New Roman"/>
              <a:ea typeface="Times New Roman"/>
              <a:cs typeface="Times New Roman"/>
              <a:sym typeface="Times New Roman"/>
            </a:endParaRPr>
          </a:p>
        </p:txBody>
      </p:sp>
      <p:sp>
        <p:nvSpPr>
          <p:cNvPr id="154" name="Google Shape;154;p19"/>
          <p:cNvSpPr txBox="1"/>
          <p:nvPr/>
        </p:nvSpPr>
        <p:spPr>
          <a:xfrm>
            <a:off x="4815966" y="3845432"/>
            <a:ext cx="51180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1</a:t>
            </a:r>
            <a:endParaRPr sz="1800">
              <a:solidFill>
                <a:schemeClr val="dk1"/>
              </a:solidFill>
              <a:latin typeface="Times New Roman"/>
              <a:ea typeface="Times New Roman"/>
              <a:cs typeface="Times New Roman"/>
              <a:sym typeface="Times New Roman"/>
            </a:endParaRPr>
          </a:p>
        </p:txBody>
      </p:sp>
      <p:sp>
        <p:nvSpPr>
          <p:cNvPr id="155" name="Google Shape;155;p19"/>
          <p:cNvSpPr txBox="1"/>
          <p:nvPr/>
        </p:nvSpPr>
        <p:spPr>
          <a:xfrm>
            <a:off x="4815966" y="5250941"/>
            <a:ext cx="4965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3</a:t>
            </a:r>
            <a:endParaRPr sz="1800">
              <a:solidFill>
                <a:schemeClr val="dk1"/>
              </a:solidFill>
              <a:latin typeface="Times New Roman"/>
              <a:ea typeface="Times New Roman"/>
              <a:cs typeface="Times New Roman"/>
              <a:sym typeface="Times New Roman"/>
            </a:endParaRPr>
          </a:p>
        </p:txBody>
      </p:sp>
      <p:sp>
        <p:nvSpPr>
          <p:cNvPr id="156" name="Google Shape;156;p19"/>
          <p:cNvSpPr/>
          <p:nvPr/>
        </p:nvSpPr>
        <p:spPr>
          <a:xfrm>
            <a:off x="2108073" y="1971294"/>
            <a:ext cx="445770" cy="1670050"/>
          </a:xfrm>
          <a:custGeom>
            <a:rect b="b" l="l" r="r" t="t"/>
            <a:pathLst>
              <a:path extrusionOk="0" h="1670050" w="445769">
                <a:moveTo>
                  <a:pt x="395270" y="72285"/>
                </a:moveTo>
                <a:lnTo>
                  <a:pt x="0" y="1663699"/>
                </a:lnTo>
                <a:lnTo>
                  <a:pt x="25145" y="1669922"/>
                </a:lnTo>
                <a:lnTo>
                  <a:pt x="420436" y="78555"/>
                </a:lnTo>
                <a:lnTo>
                  <a:pt x="395270" y="72285"/>
                </a:lnTo>
                <a:close/>
              </a:path>
              <a:path extrusionOk="0" h="1670050" w="445769">
                <a:moveTo>
                  <a:pt x="439996" y="59689"/>
                </a:moveTo>
                <a:lnTo>
                  <a:pt x="398399" y="59689"/>
                </a:lnTo>
                <a:lnTo>
                  <a:pt x="423544" y="66039"/>
                </a:lnTo>
                <a:lnTo>
                  <a:pt x="420436" y="78555"/>
                </a:lnTo>
                <a:lnTo>
                  <a:pt x="445643" y="84835"/>
                </a:lnTo>
                <a:lnTo>
                  <a:pt x="439996" y="59689"/>
                </a:lnTo>
                <a:close/>
              </a:path>
              <a:path extrusionOk="0" h="1670050" w="445769">
                <a:moveTo>
                  <a:pt x="398399" y="59689"/>
                </a:moveTo>
                <a:lnTo>
                  <a:pt x="395270" y="72285"/>
                </a:lnTo>
                <a:lnTo>
                  <a:pt x="420436" y="78555"/>
                </a:lnTo>
                <a:lnTo>
                  <a:pt x="423544" y="66039"/>
                </a:lnTo>
                <a:lnTo>
                  <a:pt x="398399" y="59689"/>
                </a:lnTo>
                <a:close/>
              </a:path>
              <a:path extrusionOk="0" h="1670050" w="445769">
                <a:moveTo>
                  <a:pt x="426593" y="0"/>
                </a:moveTo>
                <a:lnTo>
                  <a:pt x="370204" y="66039"/>
                </a:lnTo>
                <a:lnTo>
                  <a:pt x="395270" y="72285"/>
                </a:lnTo>
                <a:lnTo>
                  <a:pt x="398399" y="59689"/>
                </a:lnTo>
                <a:lnTo>
                  <a:pt x="439996" y="59689"/>
                </a:lnTo>
                <a:lnTo>
                  <a:pt x="42659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9"/>
          <p:cNvSpPr/>
          <p:nvPr/>
        </p:nvSpPr>
        <p:spPr>
          <a:xfrm>
            <a:off x="2088261" y="3703446"/>
            <a:ext cx="445770" cy="1760855"/>
          </a:xfrm>
          <a:custGeom>
            <a:rect b="b" l="l" r="r" t="t"/>
            <a:pathLst>
              <a:path extrusionOk="0" h="1760854" w="445769">
                <a:moveTo>
                  <a:pt x="398145" y="38735"/>
                </a:moveTo>
                <a:lnTo>
                  <a:pt x="372402" y="25908"/>
                </a:lnTo>
                <a:lnTo>
                  <a:pt x="320421" y="0"/>
                </a:lnTo>
                <a:lnTo>
                  <a:pt x="320421" y="25933"/>
                </a:lnTo>
                <a:lnTo>
                  <a:pt x="32385" y="26289"/>
                </a:lnTo>
                <a:lnTo>
                  <a:pt x="32385" y="52197"/>
                </a:lnTo>
                <a:lnTo>
                  <a:pt x="320421" y="51841"/>
                </a:lnTo>
                <a:lnTo>
                  <a:pt x="320421" y="77724"/>
                </a:lnTo>
                <a:lnTo>
                  <a:pt x="398145" y="38735"/>
                </a:lnTo>
                <a:close/>
              </a:path>
              <a:path extrusionOk="0" h="1760854" w="445769">
                <a:moveTo>
                  <a:pt x="445643" y="1675638"/>
                </a:moveTo>
                <a:lnTo>
                  <a:pt x="420420" y="1681886"/>
                </a:lnTo>
                <a:lnTo>
                  <a:pt x="25146" y="90424"/>
                </a:lnTo>
                <a:lnTo>
                  <a:pt x="0" y="96774"/>
                </a:lnTo>
                <a:lnTo>
                  <a:pt x="395274" y="1688109"/>
                </a:lnTo>
                <a:lnTo>
                  <a:pt x="370205" y="1694307"/>
                </a:lnTo>
                <a:lnTo>
                  <a:pt x="426593" y="1760347"/>
                </a:lnTo>
                <a:lnTo>
                  <a:pt x="440004" y="1700657"/>
                </a:lnTo>
                <a:lnTo>
                  <a:pt x="445643" y="167563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9"/>
          <p:cNvSpPr/>
          <p:nvPr/>
        </p:nvSpPr>
        <p:spPr>
          <a:xfrm>
            <a:off x="3978021" y="1907285"/>
            <a:ext cx="445770" cy="1775460"/>
          </a:xfrm>
          <a:custGeom>
            <a:rect b="b" l="l" r="r" t="t"/>
            <a:pathLst>
              <a:path extrusionOk="0" h="1775460" w="445770">
                <a:moveTo>
                  <a:pt x="388747" y="1490472"/>
                </a:moveTo>
                <a:lnTo>
                  <a:pt x="303149" y="1504823"/>
                </a:lnTo>
                <a:lnTo>
                  <a:pt x="318376" y="1525765"/>
                </a:lnTo>
                <a:lnTo>
                  <a:pt x="4953" y="1754505"/>
                </a:lnTo>
                <a:lnTo>
                  <a:pt x="20193" y="1775333"/>
                </a:lnTo>
                <a:lnTo>
                  <a:pt x="333616" y="1546720"/>
                </a:lnTo>
                <a:lnTo>
                  <a:pt x="348869" y="1567688"/>
                </a:lnTo>
                <a:lnTo>
                  <a:pt x="374446" y="1518158"/>
                </a:lnTo>
                <a:lnTo>
                  <a:pt x="388747" y="1490472"/>
                </a:lnTo>
                <a:close/>
              </a:path>
              <a:path extrusionOk="0" h="1775460" w="445770">
                <a:moveTo>
                  <a:pt x="445643" y="84836"/>
                </a:moveTo>
                <a:lnTo>
                  <a:pt x="439991" y="59690"/>
                </a:lnTo>
                <a:lnTo>
                  <a:pt x="426593" y="0"/>
                </a:lnTo>
                <a:lnTo>
                  <a:pt x="370205" y="66040"/>
                </a:lnTo>
                <a:lnTo>
                  <a:pt x="395262" y="72288"/>
                </a:lnTo>
                <a:lnTo>
                  <a:pt x="0" y="1663700"/>
                </a:lnTo>
                <a:lnTo>
                  <a:pt x="25146" y="1669935"/>
                </a:lnTo>
                <a:lnTo>
                  <a:pt x="420433" y="78562"/>
                </a:lnTo>
                <a:lnTo>
                  <a:pt x="445643" y="848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9"/>
          <p:cNvSpPr/>
          <p:nvPr/>
        </p:nvSpPr>
        <p:spPr>
          <a:xfrm>
            <a:off x="3969893" y="3791203"/>
            <a:ext cx="435609" cy="2359025"/>
          </a:xfrm>
          <a:custGeom>
            <a:rect b="b" l="l" r="r" t="t"/>
            <a:pathLst>
              <a:path extrusionOk="0" h="2359025" w="435610">
                <a:moveTo>
                  <a:pt x="422275" y="2275827"/>
                </a:moveTo>
                <a:lnTo>
                  <a:pt x="396735" y="2280158"/>
                </a:lnTo>
                <a:lnTo>
                  <a:pt x="33528" y="134747"/>
                </a:lnTo>
                <a:lnTo>
                  <a:pt x="7874" y="139065"/>
                </a:lnTo>
                <a:lnTo>
                  <a:pt x="371208" y="2284476"/>
                </a:lnTo>
                <a:lnTo>
                  <a:pt x="345567" y="2288806"/>
                </a:lnTo>
                <a:lnTo>
                  <a:pt x="396875" y="2358948"/>
                </a:lnTo>
                <a:lnTo>
                  <a:pt x="415721" y="2297252"/>
                </a:lnTo>
                <a:lnTo>
                  <a:pt x="422275" y="2275827"/>
                </a:lnTo>
                <a:close/>
              </a:path>
              <a:path extrusionOk="0" h="2359025" w="435610">
                <a:moveTo>
                  <a:pt x="435229" y="839216"/>
                </a:moveTo>
                <a:lnTo>
                  <a:pt x="434848" y="787400"/>
                </a:lnTo>
                <a:lnTo>
                  <a:pt x="434594" y="752348"/>
                </a:lnTo>
                <a:lnTo>
                  <a:pt x="411568" y="764057"/>
                </a:lnTo>
                <a:lnTo>
                  <a:pt x="23114" y="0"/>
                </a:lnTo>
                <a:lnTo>
                  <a:pt x="0" y="11684"/>
                </a:lnTo>
                <a:lnTo>
                  <a:pt x="388429" y="775817"/>
                </a:lnTo>
                <a:lnTo>
                  <a:pt x="365379" y="787527"/>
                </a:lnTo>
                <a:lnTo>
                  <a:pt x="435229" y="83921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9"/>
          <p:cNvSpPr txBox="1"/>
          <p:nvPr/>
        </p:nvSpPr>
        <p:spPr>
          <a:xfrm>
            <a:off x="8886825" y="1396110"/>
            <a:ext cx="191325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i="1" lang="en-US" sz="1800">
                <a:solidFill>
                  <a:schemeClr val="dk1"/>
                </a:solidFill>
                <a:latin typeface="Calibri"/>
                <a:ea typeface="Calibri"/>
                <a:cs typeface="Calibri"/>
                <a:sym typeface="Calibri"/>
              </a:rPr>
              <a:t>Heuristic function is  Manhattan Distance</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1231798" y="258267"/>
            <a:ext cx="9728403" cy="819785"/>
          </a:xfrm>
          <a:prstGeom prst="rect">
            <a:avLst/>
          </a:prstGeom>
          <a:noFill/>
          <a:ln>
            <a:noFill/>
          </a:ln>
        </p:spPr>
        <p:txBody>
          <a:bodyPr anchorCtr="0" anchor="t" bIns="0" lIns="0" spcFirstLastPara="1" rIns="0" wrap="square" tIns="13325">
            <a:spAutoFit/>
          </a:bodyPr>
          <a:lstStyle/>
          <a:p>
            <a:pPr indent="0" lvl="0" marL="0" rtl="0" algn="ctr">
              <a:lnSpc>
                <a:spcPct val="115750"/>
              </a:lnSpc>
              <a:spcBef>
                <a:spcPts val="0"/>
              </a:spcBef>
              <a:spcAft>
                <a:spcPts val="0"/>
              </a:spcAft>
              <a:buNone/>
            </a:pPr>
            <a:r>
              <a:rPr lang="en-US"/>
              <a:t>Hill Climbing Example</a:t>
            </a:r>
            <a:endParaRPr/>
          </a:p>
          <a:p>
            <a:pPr indent="0" lvl="0" marL="0" rtl="0" algn="ctr">
              <a:lnSpc>
                <a:spcPct val="114374"/>
              </a:lnSpc>
              <a:spcBef>
                <a:spcPts val="0"/>
              </a:spcBef>
              <a:spcAft>
                <a:spcPts val="0"/>
              </a:spcAft>
              <a:buNone/>
            </a:pPr>
            <a:r>
              <a:rPr i="1" lang="en-US" sz="2400">
                <a:solidFill>
                  <a:srgbClr val="FF0000"/>
                </a:solidFill>
                <a:latin typeface="Times New Roman"/>
                <a:ea typeface="Times New Roman"/>
                <a:cs typeface="Times New Roman"/>
                <a:sym typeface="Times New Roman"/>
              </a:rPr>
              <a:t>8-puzzle: a solution case</a:t>
            </a:r>
            <a:endParaRPr sz="2400">
              <a:latin typeface="Times New Roman"/>
              <a:ea typeface="Times New Roman"/>
              <a:cs typeface="Times New Roman"/>
              <a:sym typeface="Times New Roman"/>
            </a:endParaRPr>
          </a:p>
        </p:txBody>
      </p:sp>
      <p:graphicFrame>
        <p:nvGraphicFramePr>
          <p:cNvPr id="166" name="Google Shape;166;p20"/>
          <p:cNvGraphicFramePr/>
          <p:nvPr/>
        </p:nvGraphicFramePr>
        <p:xfrm>
          <a:off x="2578226" y="4956175"/>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67" name="Google Shape;167;p20"/>
          <p:cNvGraphicFramePr/>
          <p:nvPr/>
        </p:nvGraphicFramePr>
        <p:xfrm>
          <a:off x="2578226" y="1408175"/>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68" name="Google Shape;168;p20"/>
          <p:cNvGraphicFramePr/>
          <p:nvPr/>
        </p:nvGraphicFramePr>
        <p:xfrm>
          <a:off x="717550" y="3178301"/>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69" name="Google Shape;169;p20"/>
          <p:cNvGraphicFramePr/>
          <p:nvPr/>
        </p:nvGraphicFramePr>
        <p:xfrm>
          <a:off x="2578226" y="3178301"/>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70" name="Google Shape;170;p20"/>
          <p:cNvGraphicFramePr/>
          <p:nvPr/>
        </p:nvGraphicFramePr>
        <p:xfrm>
          <a:off x="4478020" y="2776727"/>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156210"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71" name="Google Shape;171;p20"/>
          <p:cNvSpPr txBox="1"/>
          <p:nvPr/>
        </p:nvSpPr>
        <p:spPr>
          <a:xfrm>
            <a:off x="1033983" y="4323029"/>
            <a:ext cx="511809"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3</a:t>
            </a:r>
            <a:endParaRPr sz="1800">
              <a:solidFill>
                <a:schemeClr val="dk1"/>
              </a:solidFill>
              <a:latin typeface="Times New Roman"/>
              <a:ea typeface="Times New Roman"/>
              <a:cs typeface="Times New Roman"/>
              <a:sym typeface="Times New Roman"/>
            </a:endParaRPr>
          </a:p>
        </p:txBody>
      </p:sp>
      <p:sp>
        <p:nvSpPr>
          <p:cNvPr id="172" name="Google Shape;172;p20"/>
          <p:cNvSpPr txBox="1"/>
          <p:nvPr/>
        </p:nvSpPr>
        <p:spPr>
          <a:xfrm>
            <a:off x="2924936" y="2516251"/>
            <a:ext cx="4965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4</a:t>
            </a:r>
            <a:endParaRPr sz="1800">
              <a:solidFill>
                <a:schemeClr val="dk1"/>
              </a:solidFill>
              <a:latin typeface="Times New Roman"/>
              <a:ea typeface="Times New Roman"/>
              <a:cs typeface="Times New Roman"/>
              <a:sym typeface="Times New Roman"/>
            </a:endParaRPr>
          </a:p>
        </p:txBody>
      </p:sp>
      <p:sp>
        <p:nvSpPr>
          <p:cNvPr id="173" name="Google Shape;173;p20"/>
          <p:cNvSpPr txBox="1"/>
          <p:nvPr/>
        </p:nvSpPr>
        <p:spPr>
          <a:xfrm>
            <a:off x="2931922" y="4286757"/>
            <a:ext cx="51180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2</a:t>
            </a:r>
            <a:endParaRPr sz="1800">
              <a:solidFill>
                <a:schemeClr val="dk1"/>
              </a:solidFill>
              <a:latin typeface="Times New Roman"/>
              <a:ea typeface="Times New Roman"/>
              <a:cs typeface="Times New Roman"/>
              <a:sym typeface="Times New Roman"/>
            </a:endParaRPr>
          </a:p>
        </p:txBody>
      </p:sp>
      <p:graphicFrame>
        <p:nvGraphicFramePr>
          <p:cNvPr id="174" name="Google Shape;174;p20"/>
          <p:cNvGraphicFramePr/>
          <p:nvPr/>
        </p:nvGraphicFramePr>
        <p:xfrm>
          <a:off x="4478020" y="1371472"/>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75" name="Google Shape;175;p20"/>
          <p:cNvGraphicFramePr/>
          <p:nvPr/>
        </p:nvGraphicFramePr>
        <p:xfrm>
          <a:off x="4478020" y="4182109"/>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76" name="Google Shape;176;p20"/>
          <p:cNvGraphicFramePr/>
          <p:nvPr/>
        </p:nvGraphicFramePr>
        <p:xfrm>
          <a:off x="4478020" y="5587428"/>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156210"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77" name="Google Shape;177;p20"/>
          <p:cNvSpPr txBox="1"/>
          <p:nvPr/>
        </p:nvSpPr>
        <p:spPr>
          <a:xfrm>
            <a:off x="2924936" y="6030874"/>
            <a:ext cx="1562735" cy="703580"/>
          </a:xfrm>
          <a:prstGeom prst="rect">
            <a:avLst/>
          </a:prstGeom>
          <a:noFill/>
          <a:ln>
            <a:noFill/>
          </a:ln>
        </p:spPr>
        <p:txBody>
          <a:bodyPr anchorCtr="0" anchor="t" bIns="0" lIns="0" spcFirstLastPara="1" rIns="0" wrap="square" tIns="76825">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4</a:t>
            </a:r>
            <a:endParaRPr sz="1800">
              <a:solidFill>
                <a:schemeClr val="dk1"/>
              </a:solidFill>
              <a:latin typeface="Times New Roman"/>
              <a:ea typeface="Times New Roman"/>
              <a:cs typeface="Times New Roman"/>
              <a:sym typeface="Times New Roman"/>
            </a:endParaRPr>
          </a:p>
          <a:p>
            <a:pPr indent="0" lvl="0" marL="1078230" marR="0" rtl="0" algn="l">
              <a:lnSpc>
                <a:spcPct val="100000"/>
              </a:lnSpc>
              <a:spcBef>
                <a:spcPts val="509"/>
              </a:spcBef>
              <a:spcAft>
                <a:spcPts val="0"/>
              </a:spcAft>
              <a:buNone/>
            </a:pPr>
            <a:r>
              <a:rPr lang="en-US" sz="1800">
                <a:solidFill>
                  <a:schemeClr val="dk1"/>
                </a:solidFill>
                <a:latin typeface="Times New Roman"/>
                <a:ea typeface="Times New Roman"/>
                <a:cs typeface="Times New Roman"/>
                <a:sym typeface="Times New Roman"/>
              </a:rPr>
              <a:t>h = 3</a:t>
            </a:r>
            <a:endParaRPr sz="1800">
              <a:solidFill>
                <a:schemeClr val="dk1"/>
              </a:solidFill>
              <a:latin typeface="Times New Roman"/>
              <a:ea typeface="Times New Roman"/>
              <a:cs typeface="Times New Roman"/>
              <a:sym typeface="Times New Roman"/>
            </a:endParaRPr>
          </a:p>
        </p:txBody>
      </p:sp>
      <p:sp>
        <p:nvSpPr>
          <p:cNvPr id="178" name="Google Shape;178;p20"/>
          <p:cNvSpPr txBox="1"/>
          <p:nvPr/>
        </p:nvSpPr>
        <p:spPr>
          <a:xfrm>
            <a:off x="4815966" y="2442464"/>
            <a:ext cx="4965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3</a:t>
            </a:r>
            <a:endParaRPr sz="1800">
              <a:solidFill>
                <a:schemeClr val="dk1"/>
              </a:solidFill>
              <a:latin typeface="Times New Roman"/>
              <a:ea typeface="Times New Roman"/>
              <a:cs typeface="Times New Roman"/>
              <a:sym typeface="Times New Roman"/>
            </a:endParaRPr>
          </a:p>
        </p:txBody>
      </p:sp>
      <p:sp>
        <p:nvSpPr>
          <p:cNvPr id="179" name="Google Shape;179;p20"/>
          <p:cNvSpPr txBox="1"/>
          <p:nvPr/>
        </p:nvSpPr>
        <p:spPr>
          <a:xfrm>
            <a:off x="4815966" y="3845432"/>
            <a:ext cx="51180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1</a:t>
            </a:r>
            <a:endParaRPr sz="1800">
              <a:solidFill>
                <a:schemeClr val="dk1"/>
              </a:solidFill>
              <a:latin typeface="Times New Roman"/>
              <a:ea typeface="Times New Roman"/>
              <a:cs typeface="Times New Roman"/>
              <a:sym typeface="Times New Roman"/>
            </a:endParaRPr>
          </a:p>
        </p:txBody>
      </p:sp>
      <p:sp>
        <p:nvSpPr>
          <p:cNvPr id="180" name="Google Shape;180;p20"/>
          <p:cNvSpPr txBox="1"/>
          <p:nvPr/>
        </p:nvSpPr>
        <p:spPr>
          <a:xfrm>
            <a:off x="4815966" y="5250941"/>
            <a:ext cx="4965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3</a:t>
            </a:r>
            <a:endParaRPr sz="1800">
              <a:solidFill>
                <a:schemeClr val="dk1"/>
              </a:solidFill>
              <a:latin typeface="Times New Roman"/>
              <a:ea typeface="Times New Roman"/>
              <a:cs typeface="Times New Roman"/>
              <a:sym typeface="Times New Roman"/>
            </a:endParaRPr>
          </a:p>
        </p:txBody>
      </p:sp>
      <p:graphicFrame>
        <p:nvGraphicFramePr>
          <p:cNvPr id="181" name="Google Shape;181;p20"/>
          <p:cNvGraphicFramePr/>
          <p:nvPr/>
        </p:nvGraphicFramePr>
        <p:xfrm>
          <a:off x="6377940" y="2776727"/>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635"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635"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557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635"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557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82" name="Google Shape;182;p20"/>
          <p:cNvSpPr txBox="1"/>
          <p:nvPr/>
        </p:nvSpPr>
        <p:spPr>
          <a:xfrm>
            <a:off x="6728841" y="3880230"/>
            <a:ext cx="51180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0</a:t>
            </a:r>
            <a:endParaRPr sz="1800">
              <a:solidFill>
                <a:schemeClr val="dk1"/>
              </a:solidFill>
              <a:latin typeface="Times New Roman"/>
              <a:ea typeface="Times New Roman"/>
              <a:cs typeface="Times New Roman"/>
              <a:sym typeface="Times New Roman"/>
            </a:endParaRPr>
          </a:p>
        </p:txBody>
      </p:sp>
      <p:sp>
        <p:nvSpPr>
          <p:cNvPr id="183" name="Google Shape;183;p20"/>
          <p:cNvSpPr/>
          <p:nvPr/>
        </p:nvSpPr>
        <p:spPr>
          <a:xfrm>
            <a:off x="2108073" y="1971294"/>
            <a:ext cx="445770" cy="1670050"/>
          </a:xfrm>
          <a:custGeom>
            <a:rect b="b" l="l" r="r" t="t"/>
            <a:pathLst>
              <a:path extrusionOk="0" h="1670050" w="445769">
                <a:moveTo>
                  <a:pt x="395270" y="72285"/>
                </a:moveTo>
                <a:lnTo>
                  <a:pt x="0" y="1663699"/>
                </a:lnTo>
                <a:lnTo>
                  <a:pt x="25145" y="1669922"/>
                </a:lnTo>
                <a:lnTo>
                  <a:pt x="420436" y="78555"/>
                </a:lnTo>
                <a:lnTo>
                  <a:pt x="395270" y="72285"/>
                </a:lnTo>
                <a:close/>
              </a:path>
              <a:path extrusionOk="0" h="1670050" w="445769">
                <a:moveTo>
                  <a:pt x="439996" y="59689"/>
                </a:moveTo>
                <a:lnTo>
                  <a:pt x="398399" y="59689"/>
                </a:lnTo>
                <a:lnTo>
                  <a:pt x="423544" y="66039"/>
                </a:lnTo>
                <a:lnTo>
                  <a:pt x="420436" y="78555"/>
                </a:lnTo>
                <a:lnTo>
                  <a:pt x="445643" y="84835"/>
                </a:lnTo>
                <a:lnTo>
                  <a:pt x="439996" y="59689"/>
                </a:lnTo>
                <a:close/>
              </a:path>
              <a:path extrusionOk="0" h="1670050" w="445769">
                <a:moveTo>
                  <a:pt x="398399" y="59689"/>
                </a:moveTo>
                <a:lnTo>
                  <a:pt x="395270" y="72285"/>
                </a:lnTo>
                <a:lnTo>
                  <a:pt x="420436" y="78555"/>
                </a:lnTo>
                <a:lnTo>
                  <a:pt x="423544" y="66039"/>
                </a:lnTo>
                <a:lnTo>
                  <a:pt x="398399" y="59689"/>
                </a:lnTo>
                <a:close/>
              </a:path>
              <a:path extrusionOk="0" h="1670050" w="445769">
                <a:moveTo>
                  <a:pt x="426593" y="0"/>
                </a:moveTo>
                <a:lnTo>
                  <a:pt x="370204" y="66039"/>
                </a:lnTo>
                <a:lnTo>
                  <a:pt x="395270" y="72285"/>
                </a:lnTo>
                <a:lnTo>
                  <a:pt x="398399" y="59689"/>
                </a:lnTo>
                <a:lnTo>
                  <a:pt x="439996" y="59689"/>
                </a:lnTo>
                <a:lnTo>
                  <a:pt x="42659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0"/>
          <p:cNvSpPr/>
          <p:nvPr/>
        </p:nvSpPr>
        <p:spPr>
          <a:xfrm>
            <a:off x="2088261" y="3703446"/>
            <a:ext cx="445770" cy="1760855"/>
          </a:xfrm>
          <a:custGeom>
            <a:rect b="b" l="l" r="r" t="t"/>
            <a:pathLst>
              <a:path extrusionOk="0" h="1760854" w="445769">
                <a:moveTo>
                  <a:pt x="398145" y="38735"/>
                </a:moveTo>
                <a:lnTo>
                  <a:pt x="372402" y="25908"/>
                </a:lnTo>
                <a:lnTo>
                  <a:pt x="320421" y="0"/>
                </a:lnTo>
                <a:lnTo>
                  <a:pt x="320421" y="25933"/>
                </a:lnTo>
                <a:lnTo>
                  <a:pt x="32385" y="26289"/>
                </a:lnTo>
                <a:lnTo>
                  <a:pt x="32385" y="52197"/>
                </a:lnTo>
                <a:lnTo>
                  <a:pt x="320421" y="51841"/>
                </a:lnTo>
                <a:lnTo>
                  <a:pt x="320421" y="77724"/>
                </a:lnTo>
                <a:lnTo>
                  <a:pt x="398145" y="38735"/>
                </a:lnTo>
                <a:close/>
              </a:path>
              <a:path extrusionOk="0" h="1760854" w="445769">
                <a:moveTo>
                  <a:pt x="445643" y="1675638"/>
                </a:moveTo>
                <a:lnTo>
                  <a:pt x="420420" y="1681886"/>
                </a:lnTo>
                <a:lnTo>
                  <a:pt x="25146" y="90424"/>
                </a:lnTo>
                <a:lnTo>
                  <a:pt x="0" y="96774"/>
                </a:lnTo>
                <a:lnTo>
                  <a:pt x="395274" y="1688109"/>
                </a:lnTo>
                <a:lnTo>
                  <a:pt x="370205" y="1694307"/>
                </a:lnTo>
                <a:lnTo>
                  <a:pt x="426593" y="1760347"/>
                </a:lnTo>
                <a:lnTo>
                  <a:pt x="440004" y="1700657"/>
                </a:lnTo>
                <a:lnTo>
                  <a:pt x="445643" y="167563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20"/>
          <p:cNvSpPr/>
          <p:nvPr/>
        </p:nvSpPr>
        <p:spPr>
          <a:xfrm>
            <a:off x="3978021" y="1907285"/>
            <a:ext cx="445770" cy="1775460"/>
          </a:xfrm>
          <a:custGeom>
            <a:rect b="b" l="l" r="r" t="t"/>
            <a:pathLst>
              <a:path extrusionOk="0" h="1775460" w="445770">
                <a:moveTo>
                  <a:pt x="388747" y="1490472"/>
                </a:moveTo>
                <a:lnTo>
                  <a:pt x="303149" y="1504823"/>
                </a:lnTo>
                <a:lnTo>
                  <a:pt x="318376" y="1525765"/>
                </a:lnTo>
                <a:lnTo>
                  <a:pt x="4953" y="1754505"/>
                </a:lnTo>
                <a:lnTo>
                  <a:pt x="20193" y="1775333"/>
                </a:lnTo>
                <a:lnTo>
                  <a:pt x="333616" y="1546720"/>
                </a:lnTo>
                <a:lnTo>
                  <a:pt x="348869" y="1567688"/>
                </a:lnTo>
                <a:lnTo>
                  <a:pt x="374446" y="1518158"/>
                </a:lnTo>
                <a:lnTo>
                  <a:pt x="388747" y="1490472"/>
                </a:lnTo>
                <a:close/>
              </a:path>
              <a:path extrusionOk="0" h="1775460" w="445770">
                <a:moveTo>
                  <a:pt x="445643" y="84836"/>
                </a:moveTo>
                <a:lnTo>
                  <a:pt x="439991" y="59690"/>
                </a:lnTo>
                <a:lnTo>
                  <a:pt x="426593" y="0"/>
                </a:lnTo>
                <a:lnTo>
                  <a:pt x="370205" y="66040"/>
                </a:lnTo>
                <a:lnTo>
                  <a:pt x="395262" y="72288"/>
                </a:lnTo>
                <a:lnTo>
                  <a:pt x="0" y="1663700"/>
                </a:lnTo>
                <a:lnTo>
                  <a:pt x="25146" y="1669935"/>
                </a:lnTo>
                <a:lnTo>
                  <a:pt x="420433" y="78562"/>
                </a:lnTo>
                <a:lnTo>
                  <a:pt x="445643" y="848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20"/>
          <p:cNvSpPr/>
          <p:nvPr/>
        </p:nvSpPr>
        <p:spPr>
          <a:xfrm>
            <a:off x="3969893" y="3791203"/>
            <a:ext cx="435609" cy="2359025"/>
          </a:xfrm>
          <a:custGeom>
            <a:rect b="b" l="l" r="r" t="t"/>
            <a:pathLst>
              <a:path extrusionOk="0" h="2359025" w="435610">
                <a:moveTo>
                  <a:pt x="422275" y="2275827"/>
                </a:moveTo>
                <a:lnTo>
                  <a:pt x="396735" y="2280158"/>
                </a:lnTo>
                <a:lnTo>
                  <a:pt x="33528" y="134747"/>
                </a:lnTo>
                <a:lnTo>
                  <a:pt x="7874" y="139065"/>
                </a:lnTo>
                <a:lnTo>
                  <a:pt x="371208" y="2284476"/>
                </a:lnTo>
                <a:lnTo>
                  <a:pt x="345567" y="2288806"/>
                </a:lnTo>
                <a:lnTo>
                  <a:pt x="396875" y="2358948"/>
                </a:lnTo>
                <a:lnTo>
                  <a:pt x="415721" y="2297252"/>
                </a:lnTo>
                <a:lnTo>
                  <a:pt x="422275" y="2275827"/>
                </a:lnTo>
                <a:close/>
              </a:path>
              <a:path extrusionOk="0" h="2359025" w="435610">
                <a:moveTo>
                  <a:pt x="435229" y="839216"/>
                </a:moveTo>
                <a:lnTo>
                  <a:pt x="434848" y="787400"/>
                </a:lnTo>
                <a:lnTo>
                  <a:pt x="434594" y="752348"/>
                </a:lnTo>
                <a:lnTo>
                  <a:pt x="411568" y="764057"/>
                </a:lnTo>
                <a:lnTo>
                  <a:pt x="23114" y="0"/>
                </a:lnTo>
                <a:lnTo>
                  <a:pt x="0" y="11684"/>
                </a:lnTo>
                <a:lnTo>
                  <a:pt x="388429" y="775817"/>
                </a:lnTo>
                <a:lnTo>
                  <a:pt x="365379" y="787527"/>
                </a:lnTo>
                <a:lnTo>
                  <a:pt x="435229" y="83921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0"/>
          <p:cNvSpPr/>
          <p:nvPr/>
        </p:nvSpPr>
        <p:spPr>
          <a:xfrm>
            <a:off x="5862065" y="3301110"/>
            <a:ext cx="365760" cy="78105"/>
          </a:xfrm>
          <a:custGeom>
            <a:rect b="b" l="l" r="r" t="t"/>
            <a:pathLst>
              <a:path extrusionOk="0" h="78104" w="365760">
                <a:moveTo>
                  <a:pt x="340021" y="25908"/>
                </a:moveTo>
                <a:lnTo>
                  <a:pt x="300989" y="25908"/>
                </a:lnTo>
                <a:lnTo>
                  <a:pt x="300989" y="51815"/>
                </a:lnTo>
                <a:lnTo>
                  <a:pt x="288036" y="51832"/>
                </a:lnTo>
                <a:lnTo>
                  <a:pt x="288036" y="77724"/>
                </a:lnTo>
                <a:lnTo>
                  <a:pt x="365760" y="38735"/>
                </a:lnTo>
                <a:lnTo>
                  <a:pt x="340021" y="25908"/>
                </a:lnTo>
                <a:close/>
              </a:path>
              <a:path extrusionOk="0" h="78104" w="365760">
                <a:moveTo>
                  <a:pt x="288036" y="25924"/>
                </a:moveTo>
                <a:lnTo>
                  <a:pt x="0" y="26288"/>
                </a:lnTo>
                <a:lnTo>
                  <a:pt x="0" y="52197"/>
                </a:lnTo>
                <a:lnTo>
                  <a:pt x="288036" y="51832"/>
                </a:lnTo>
                <a:lnTo>
                  <a:pt x="288036" y="25924"/>
                </a:lnTo>
                <a:close/>
              </a:path>
              <a:path extrusionOk="0" h="78104" w="365760">
                <a:moveTo>
                  <a:pt x="300989" y="25908"/>
                </a:moveTo>
                <a:lnTo>
                  <a:pt x="288036" y="25924"/>
                </a:lnTo>
                <a:lnTo>
                  <a:pt x="288036" y="51832"/>
                </a:lnTo>
                <a:lnTo>
                  <a:pt x="300989" y="51815"/>
                </a:lnTo>
                <a:lnTo>
                  <a:pt x="300989" y="25908"/>
                </a:lnTo>
                <a:close/>
              </a:path>
              <a:path extrusionOk="0" h="78104" w="365760">
                <a:moveTo>
                  <a:pt x="288036" y="0"/>
                </a:moveTo>
                <a:lnTo>
                  <a:pt x="288036" y="25924"/>
                </a:lnTo>
                <a:lnTo>
                  <a:pt x="340021" y="25908"/>
                </a:lnTo>
                <a:lnTo>
                  <a:pt x="2880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20"/>
          <p:cNvSpPr txBox="1"/>
          <p:nvPr/>
        </p:nvSpPr>
        <p:spPr>
          <a:xfrm>
            <a:off x="8886825" y="1396110"/>
            <a:ext cx="191325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i="1" lang="en-US" sz="1800">
                <a:solidFill>
                  <a:schemeClr val="dk1"/>
                </a:solidFill>
                <a:latin typeface="Calibri"/>
                <a:ea typeface="Calibri"/>
                <a:cs typeface="Calibri"/>
                <a:sym typeface="Calibri"/>
              </a:rPr>
              <a:t>Heuristic function is  Manhattan Distance</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3966209" y="244551"/>
            <a:ext cx="4240530" cy="846455"/>
          </a:xfrm>
          <a:prstGeom prst="rect">
            <a:avLst/>
          </a:prstGeom>
          <a:noFill/>
          <a:ln>
            <a:noFill/>
          </a:ln>
        </p:spPr>
        <p:txBody>
          <a:bodyPr anchorCtr="0" anchor="t" bIns="0" lIns="0" spcFirstLastPara="1" rIns="0" wrap="square" tIns="13325">
            <a:spAutoFit/>
          </a:bodyPr>
          <a:lstStyle/>
          <a:p>
            <a:pPr indent="0" lvl="0" marL="111760" rtl="0" algn="l">
              <a:lnSpc>
                <a:spcPct val="115750"/>
              </a:lnSpc>
              <a:spcBef>
                <a:spcPts val="0"/>
              </a:spcBef>
              <a:spcAft>
                <a:spcPts val="0"/>
              </a:spcAft>
              <a:buNone/>
            </a:pPr>
            <a:r>
              <a:rPr lang="en-US"/>
              <a:t>Hill Climbing Example</a:t>
            </a:r>
            <a:endParaRPr/>
          </a:p>
          <a:p>
            <a:pPr indent="0" lvl="0" marL="12700" rtl="0" algn="l">
              <a:lnSpc>
                <a:spcPct val="114374"/>
              </a:lnSpc>
              <a:spcBef>
                <a:spcPts val="0"/>
              </a:spcBef>
              <a:spcAft>
                <a:spcPts val="0"/>
              </a:spcAft>
              <a:buNone/>
            </a:pPr>
            <a:r>
              <a:rPr i="1" lang="en-US" sz="2400">
                <a:solidFill>
                  <a:srgbClr val="FF0000"/>
                </a:solidFill>
                <a:latin typeface="Times New Roman"/>
                <a:ea typeface="Times New Roman"/>
                <a:cs typeface="Times New Roman"/>
                <a:sym typeface="Times New Roman"/>
              </a:rPr>
              <a:t>8-puzzle: stuck at local maximum</a:t>
            </a:r>
            <a:endParaRPr sz="2400">
              <a:latin typeface="Times New Roman"/>
              <a:ea typeface="Times New Roman"/>
              <a:cs typeface="Times New Roman"/>
              <a:sym typeface="Times New Roman"/>
            </a:endParaRPr>
          </a:p>
        </p:txBody>
      </p:sp>
      <p:graphicFrame>
        <p:nvGraphicFramePr>
          <p:cNvPr id="194" name="Google Shape;194;p21"/>
          <p:cNvGraphicFramePr/>
          <p:nvPr/>
        </p:nvGraphicFramePr>
        <p:xfrm>
          <a:off x="2578226" y="1408175"/>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95" name="Google Shape;195;p21"/>
          <p:cNvGraphicFramePr/>
          <p:nvPr/>
        </p:nvGraphicFramePr>
        <p:xfrm>
          <a:off x="717550" y="3178301"/>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96" name="Google Shape;196;p21"/>
          <p:cNvGraphicFramePr/>
          <p:nvPr/>
        </p:nvGraphicFramePr>
        <p:xfrm>
          <a:off x="2578226" y="3178301"/>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195"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156845" rtl="0" algn="r">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7" name="Google Shape;197;p21"/>
          <p:cNvSpPr txBox="1"/>
          <p:nvPr/>
        </p:nvSpPr>
        <p:spPr>
          <a:xfrm>
            <a:off x="1033983" y="4323029"/>
            <a:ext cx="62611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12</a:t>
            </a:r>
            <a:endParaRPr sz="1800">
              <a:solidFill>
                <a:schemeClr val="dk1"/>
              </a:solidFill>
              <a:latin typeface="Times New Roman"/>
              <a:ea typeface="Times New Roman"/>
              <a:cs typeface="Times New Roman"/>
              <a:sym typeface="Times New Roman"/>
            </a:endParaRPr>
          </a:p>
        </p:txBody>
      </p:sp>
      <p:sp>
        <p:nvSpPr>
          <p:cNvPr id="198" name="Google Shape;198;p21"/>
          <p:cNvSpPr txBox="1"/>
          <p:nvPr/>
        </p:nvSpPr>
        <p:spPr>
          <a:xfrm>
            <a:off x="2924936" y="2516251"/>
            <a:ext cx="6108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13</a:t>
            </a:r>
            <a:endParaRPr sz="1800">
              <a:solidFill>
                <a:schemeClr val="dk1"/>
              </a:solidFill>
              <a:latin typeface="Times New Roman"/>
              <a:ea typeface="Times New Roman"/>
              <a:cs typeface="Times New Roman"/>
              <a:sym typeface="Times New Roman"/>
            </a:endParaRPr>
          </a:p>
        </p:txBody>
      </p:sp>
      <p:sp>
        <p:nvSpPr>
          <p:cNvPr id="199" name="Google Shape;199;p21"/>
          <p:cNvSpPr txBox="1"/>
          <p:nvPr/>
        </p:nvSpPr>
        <p:spPr>
          <a:xfrm>
            <a:off x="2931922" y="4286757"/>
            <a:ext cx="6140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h = 11</a:t>
            </a:r>
            <a:endParaRPr sz="1800">
              <a:solidFill>
                <a:schemeClr val="dk1"/>
              </a:solidFill>
              <a:latin typeface="Times New Roman"/>
              <a:ea typeface="Times New Roman"/>
              <a:cs typeface="Times New Roman"/>
              <a:sym typeface="Times New Roman"/>
            </a:endParaRPr>
          </a:p>
        </p:txBody>
      </p:sp>
      <p:sp>
        <p:nvSpPr>
          <p:cNvPr id="200" name="Google Shape;200;p21"/>
          <p:cNvSpPr/>
          <p:nvPr/>
        </p:nvSpPr>
        <p:spPr>
          <a:xfrm>
            <a:off x="2108073" y="1971294"/>
            <a:ext cx="445770" cy="1670050"/>
          </a:xfrm>
          <a:custGeom>
            <a:rect b="b" l="l" r="r" t="t"/>
            <a:pathLst>
              <a:path extrusionOk="0" h="1670050" w="445769">
                <a:moveTo>
                  <a:pt x="395270" y="72285"/>
                </a:moveTo>
                <a:lnTo>
                  <a:pt x="0" y="1663699"/>
                </a:lnTo>
                <a:lnTo>
                  <a:pt x="25145" y="1669922"/>
                </a:lnTo>
                <a:lnTo>
                  <a:pt x="420436" y="78555"/>
                </a:lnTo>
                <a:lnTo>
                  <a:pt x="395270" y="72285"/>
                </a:lnTo>
                <a:close/>
              </a:path>
              <a:path extrusionOk="0" h="1670050" w="445769">
                <a:moveTo>
                  <a:pt x="439996" y="59689"/>
                </a:moveTo>
                <a:lnTo>
                  <a:pt x="398399" y="59689"/>
                </a:lnTo>
                <a:lnTo>
                  <a:pt x="423544" y="66039"/>
                </a:lnTo>
                <a:lnTo>
                  <a:pt x="420436" y="78555"/>
                </a:lnTo>
                <a:lnTo>
                  <a:pt x="445643" y="84835"/>
                </a:lnTo>
                <a:lnTo>
                  <a:pt x="439996" y="59689"/>
                </a:lnTo>
                <a:close/>
              </a:path>
              <a:path extrusionOk="0" h="1670050" w="445769">
                <a:moveTo>
                  <a:pt x="398399" y="59689"/>
                </a:moveTo>
                <a:lnTo>
                  <a:pt x="395270" y="72285"/>
                </a:lnTo>
                <a:lnTo>
                  <a:pt x="420436" y="78555"/>
                </a:lnTo>
                <a:lnTo>
                  <a:pt x="423544" y="66039"/>
                </a:lnTo>
                <a:lnTo>
                  <a:pt x="398399" y="59689"/>
                </a:lnTo>
                <a:close/>
              </a:path>
              <a:path extrusionOk="0" h="1670050" w="445769">
                <a:moveTo>
                  <a:pt x="426593" y="0"/>
                </a:moveTo>
                <a:lnTo>
                  <a:pt x="370204" y="66039"/>
                </a:lnTo>
                <a:lnTo>
                  <a:pt x="395270" y="72285"/>
                </a:lnTo>
                <a:lnTo>
                  <a:pt x="398399" y="59689"/>
                </a:lnTo>
                <a:lnTo>
                  <a:pt x="439996" y="59689"/>
                </a:lnTo>
                <a:lnTo>
                  <a:pt x="42659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21"/>
          <p:cNvSpPr/>
          <p:nvPr/>
        </p:nvSpPr>
        <p:spPr>
          <a:xfrm>
            <a:off x="2120645" y="3703446"/>
            <a:ext cx="365760" cy="78105"/>
          </a:xfrm>
          <a:custGeom>
            <a:rect b="b" l="l" r="r" t="t"/>
            <a:pathLst>
              <a:path extrusionOk="0" h="78104" w="365760">
                <a:moveTo>
                  <a:pt x="340021" y="25907"/>
                </a:moveTo>
                <a:lnTo>
                  <a:pt x="300990" y="25907"/>
                </a:lnTo>
                <a:lnTo>
                  <a:pt x="300990" y="51815"/>
                </a:lnTo>
                <a:lnTo>
                  <a:pt x="288036" y="51832"/>
                </a:lnTo>
                <a:lnTo>
                  <a:pt x="288036" y="77723"/>
                </a:lnTo>
                <a:lnTo>
                  <a:pt x="365760" y="38734"/>
                </a:lnTo>
                <a:lnTo>
                  <a:pt x="340021" y="25907"/>
                </a:lnTo>
                <a:close/>
              </a:path>
              <a:path extrusionOk="0" h="78104" w="365760">
                <a:moveTo>
                  <a:pt x="288036" y="25924"/>
                </a:moveTo>
                <a:lnTo>
                  <a:pt x="0" y="26288"/>
                </a:lnTo>
                <a:lnTo>
                  <a:pt x="0" y="52196"/>
                </a:lnTo>
                <a:lnTo>
                  <a:pt x="288036" y="51832"/>
                </a:lnTo>
                <a:lnTo>
                  <a:pt x="288036" y="25924"/>
                </a:lnTo>
                <a:close/>
              </a:path>
              <a:path extrusionOk="0" h="78104" w="365760">
                <a:moveTo>
                  <a:pt x="300990" y="25907"/>
                </a:moveTo>
                <a:lnTo>
                  <a:pt x="288036" y="25924"/>
                </a:lnTo>
                <a:lnTo>
                  <a:pt x="288036" y="51832"/>
                </a:lnTo>
                <a:lnTo>
                  <a:pt x="300990" y="51815"/>
                </a:lnTo>
                <a:lnTo>
                  <a:pt x="300990" y="25907"/>
                </a:lnTo>
                <a:close/>
              </a:path>
              <a:path extrusionOk="0" h="78104" w="365760">
                <a:moveTo>
                  <a:pt x="288036" y="0"/>
                </a:moveTo>
                <a:lnTo>
                  <a:pt x="288036" y="25924"/>
                </a:lnTo>
                <a:lnTo>
                  <a:pt x="340021" y="25907"/>
                </a:lnTo>
                <a:lnTo>
                  <a:pt x="2880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21"/>
          <p:cNvSpPr txBox="1"/>
          <p:nvPr/>
        </p:nvSpPr>
        <p:spPr>
          <a:xfrm>
            <a:off x="8886825" y="1396110"/>
            <a:ext cx="191325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i="1" lang="en-US" sz="1800">
                <a:solidFill>
                  <a:schemeClr val="dk1"/>
                </a:solidFill>
                <a:latin typeface="Calibri"/>
                <a:ea typeface="Calibri"/>
                <a:cs typeface="Calibri"/>
                <a:sym typeface="Calibri"/>
              </a:rPr>
              <a:t>Heuristic function is  Manhattan Distance</a:t>
            </a:r>
            <a:endParaRPr sz="1800">
              <a:solidFill>
                <a:schemeClr val="dk1"/>
              </a:solidFill>
              <a:latin typeface="Calibri"/>
              <a:ea typeface="Calibri"/>
              <a:cs typeface="Calibri"/>
              <a:sym typeface="Calibri"/>
            </a:endParaRPr>
          </a:p>
        </p:txBody>
      </p:sp>
      <p:graphicFrame>
        <p:nvGraphicFramePr>
          <p:cNvPr id="203" name="Google Shape;203;p21"/>
          <p:cNvGraphicFramePr/>
          <p:nvPr/>
        </p:nvGraphicFramePr>
        <p:xfrm>
          <a:off x="4607940" y="3178301"/>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4" name="Google Shape;204;p21"/>
          <p:cNvSpPr txBox="1"/>
          <p:nvPr/>
        </p:nvSpPr>
        <p:spPr>
          <a:xfrm>
            <a:off x="4961382" y="4286757"/>
            <a:ext cx="6108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12</a:t>
            </a:r>
            <a:endParaRPr sz="1800">
              <a:solidFill>
                <a:schemeClr val="dk1"/>
              </a:solidFill>
              <a:latin typeface="Times New Roman"/>
              <a:ea typeface="Times New Roman"/>
              <a:cs typeface="Times New Roman"/>
              <a:sym typeface="Times New Roman"/>
            </a:endParaRPr>
          </a:p>
        </p:txBody>
      </p:sp>
      <p:graphicFrame>
        <p:nvGraphicFramePr>
          <p:cNvPr id="205" name="Google Shape;205;p21"/>
          <p:cNvGraphicFramePr/>
          <p:nvPr/>
        </p:nvGraphicFramePr>
        <p:xfrm>
          <a:off x="4607940" y="1408175"/>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6" name="Google Shape;206;p21"/>
          <p:cNvSpPr txBox="1"/>
          <p:nvPr/>
        </p:nvSpPr>
        <p:spPr>
          <a:xfrm>
            <a:off x="4961382" y="2508630"/>
            <a:ext cx="6108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12</a:t>
            </a:r>
            <a:endParaRPr sz="1800">
              <a:solidFill>
                <a:schemeClr val="dk1"/>
              </a:solidFill>
              <a:latin typeface="Times New Roman"/>
              <a:ea typeface="Times New Roman"/>
              <a:cs typeface="Times New Roman"/>
              <a:sym typeface="Times New Roman"/>
            </a:endParaRPr>
          </a:p>
        </p:txBody>
      </p:sp>
      <p:graphicFrame>
        <p:nvGraphicFramePr>
          <p:cNvPr id="207" name="Google Shape;207;p21"/>
          <p:cNvGraphicFramePr/>
          <p:nvPr/>
        </p:nvGraphicFramePr>
        <p:xfrm>
          <a:off x="4606290" y="4948428"/>
          <a:ext cx="3000000" cy="3000000"/>
        </p:xfrm>
        <a:graphic>
          <a:graphicData uri="http://schemas.openxmlformats.org/drawingml/2006/table">
            <a:tbl>
              <a:tblPr bandRow="1" firstRow="1">
                <a:noFill/>
                <a:tableStyleId>{5FB854F6-B5C1-4EA9-999E-0F90E16DB580}</a:tableStyleId>
              </a:tblPr>
              <a:tblGrid>
                <a:gridCol w="441950"/>
                <a:gridCol w="441950"/>
                <a:gridCol w="441950"/>
              </a:tblGrid>
              <a:tr h="370850">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900">
                <a:tc>
                  <a:txBody>
                    <a:bodyPr/>
                    <a:lstStyle/>
                    <a:p>
                      <a:pPr indent="0" lvl="0" marL="192405"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lstStyle/>
                    <a:p>
                      <a:pPr indent="0" lvl="0" marL="16383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8" name="Google Shape;208;p21"/>
          <p:cNvSpPr txBox="1"/>
          <p:nvPr/>
        </p:nvSpPr>
        <p:spPr>
          <a:xfrm>
            <a:off x="4959858" y="6037884"/>
            <a:ext cx="6108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 = 12</a:t>
            </a:r>
            <a:endParaRPr sz="1800">
              <a:solidFill>
                <a:schemeClr val="dk1"/>
              </a:solidFill>
              <a:latin typeface="Times New Roman"/>
              <a:ea typeface="Times New Roman"/>
              <a:cs typeface="Times New Roman"/>
              <a:sym typeface="Times New Roman"/>
            </a:endParaRPr>
          </a:p>
        </p:txBody>
      </p:sp>
      <p:sp>
        <p:nvSpPr>
          <p:cNvPr id="209" name="Google Shape;209;p21"/>
          <p:cNvSpPr/>
          <p:nvPr/>
        </p:nvSpPr>
        <p:spPr>
          <a:xfrm>
            <a:off x="4026789" y="1971294"/>
            <a:ext cx="445770" cy="1670050"/>
          </a:xfrm>
          <a:custGeom>
            <a:rect b="b" l="l" r="r" t="t"/>
            <a:pathLst>
              <a:path extrusionOk="0" h="1670050" w="445770">
                <a:moveTo>
                  <a:pt x="395270" y="72285"/>
                </a:moveTo>
                <a:lnTo>
                  <a:pt x="0" y="1663699"/>
                </a:lnTo>
                <a:lnTo>
                  <a:pt x="25146" y="1669922"/>
                </a:lnTo>
                <a:lnTo>
                  <a:pt x="420436" y="78555"/>
                </a:lnTo>
                <a:lnTo>
                  <a:pt x="395270" y="72285"/>
                </a:lnTo>
                <a:close/>
              </a:path>
              <a:path extrusionOk="0" h="1670050" w="445770">
                <a:moveTo>
                  <a:pt x="439996" y="59689"/>
                </a:moveTo>
                <a:lnTo>
                  <a:pt x="398399" y="59689"/>
                </a:lnTo>
                <a:lnTo>
                  <a:pt x="423545" y="66039"/>
                </a:lnTo>
                <a:lnTo>
                  <a:pt x="420436" y="78555"/>
                </a:lnTo>
                <a:lnTo>
                  <a:pt x="445643" y="84835"/>
                </a:lnTo>
                <a:lnTo>
                  <a:pt x="439996" y="59689"/>
                </a:lnTo>
                <a:close/>
              </a:path>
              <a:path extrusionOk="0" h="1670050" w="445770">
                <a:moveTo>
                  <a:pt x="398399" y="59689"/>
                </a:moveTo>
                <a:lnTo>
                  <a:pt x="395270" y="72285"/>
                </a:lnTo>
                <a:lnTo>
                  <a:pt x="420436" y="78555"/>
                </a:lnTo>
                <a:lnTo>
                  <a:pt x="423545" y="66039"/>
                </a:lnTo>
                <a:lnTo>
                  <a:pt x="398399" y="59689"/>
                </a:lnTo>
                <a:close/>
              </a:path>
              <a:path extrusionOk="0" h="1670050" w="445770">
                <a:moveTo>
                  <a:pt x="426593" y="0"/>
                </a:moveTo>
                <a:lnTo>
                  <a:pt x="370205" y="66039"/>
                </a:lnTo>
                <a:lnTo>
                  <a:pt x="395270" y="72285"/>
                </a:lnTo>
                <a:lnTo>
                  <a:pt x="398399" y="59689"/>
                </a:lnTo>
                <a:lnTo>
                  <a:pt x="439996" y="59689"/>
                </a:lnTo>
                <a:lnTo>
                  <a:pt x="42659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21"/>
          <p:cNvSpPr/>
          <p:nvPr/>
        </p:nvSpPr>
        <p:spPr>
          <a:xfrm>
            <a:off x="4092702" y="3703446"/>
            <a:ext cx="365760" cy="78105"/>
          </a:xfrm>
          <a:custGeom>
            <a:rect b="b" l="l" r="r" t="t"/>
            <a:pathLst>
              <a:path extrusionOk="0" h="78104" w="365760">
                <a:moveTo>
                  <a:pt x="340021" y="25907"/>
                </a:moveTo>
                <a:lnTo>
                  <a:pt x="300989" y="25907"/>
                </a:lnTo>
                <a:lnTo>
                  <a:pt x="300989" y="51815"/>
                </a:lnTo>
                <a:lnTo>
                  <a:pt x="288036" y="51832"/>
                </a:lnTo>
                <a:lnTo>
                  <a:pt x="288036" y="77723"/>
                </a:lnTo>
                <a:lnTo>
                  <a:pt x="365760" y="38734"/>
                </a:lnTo>
                <a:lnTo>
                  <a:pt x="340021" y="25907"/>
                </a:lnTo>
                <a:close/>
              </a:path>
              <a:path extrusionOk="0" h="78104" w="365760">
                <a:moveTo>
                  <a:pt x="288036" y="25924"/>
                </a:moveTo>
                <a:lnTo>
                  <a:pt x="0" y="26288"/>
                </a:lnTo>
                <a:lnTo>
                  <a:pt x="0" y="52196"/>
                </a:lnTo>
                <a:lnTo>
                  <a:pt x="288036" y="51832"/>
                </a:lnTo>
                <a:lnTo>
                  <a:pt x="288036" y="25924"/>
                </a:lnTo>
                <a:close/>
              </a:path>
              <a:path extrusionOk="0" h="78104" w="365760">
                <a:moveTo>
                  <a:pt x="300989" y="25907"/>
                </a:moveTo>
                <a:lnTo>
                  <a:pt x="288036" y="25924"/>
                </a:lnTo>
                <a:lnTo>
                  <a:pt x="288036" y="51832"/>
                </a:lnTo>
                <a:lnTo>
                  <a:pt x="300989" y="51815"/>
                </a:lnTo>
                <a:lnTo>
                  <a:pt x="300989" y="25907"/>
                </a:lnTo>
                <a:close/>
              </a:path>
              <a:path extrusionOk="0" h="78104" w="365760">
                <a:moveTo>
                  <a:pt x="288036" y="0"/>
                </a:moveTo>
                <a:lnTo>
                  <a:pt x="288036" y="25924"/>
                </a:lnTo>
                <a:lnTo>
                  <a:pt x="340021" y="25907"/>
                </a:lnTo>
                <a:lnTo>
                  <a:pt x="2880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1"/>
          <p:cNvSpPr/>
          <p:nvPr/>
        </p:nvSpPr>
        <p:spPr>
          <a:xfrm>
            <a:off x="4026789" y="3889883"/>
            <a:ext cx="445770" cy="1670050"/>
          </a:xfrm>
          <a:custGeom>
            <a:rect b="b" l="l" r="r" t="t"/>
            <a:pathLst>
              <a:path extrusionOk="0" h="1670050" w="445770">
                <a:moveTo>
                  <a:pt x="395280" y="1597677"/>
                </a:moveTo>
                <a:lnTo>
                  <a:pt x="370205" y="1603883"/>
                </a:lnTo>
                <a:lnTo>
                  <a:pt x="426593" y="1669923"/>
                </a:lnTo>
                <a:lnTo>
                  <a:pt x="440016" y="1610233"/>
                </a:lnTo>
                <a:lnTo>
                  <a:pt x="398399" y="1610233"/>
                </a:lnTo>
                <a:lnTo>
                  <a:pt x="395280" y="1597677"/>
                </a:lnTo>
                <a:close/>
              </a:path>
              <a:path extrusionOk="0" h="1670050" w="445770">
                <a:moveTo>
                  <a:pt x="420426" y="1591454"/>
                </a:moveTo>
                <a:lnTo>
                  <a:pt x="395280" y="1597677"/>
                </a:lnTo>
                <a:lnTo>
                  <a:pt x="398399" y="1610233"/>
                </a:lnTo>
                <a:lnTo>
                  <a:pt x="423545" y="1604010"/>
                </a:lnTo>
                <a:lnTo>
                  <a:pt x="420426" y="1591454"/>
                </a:lnTo>
                <a:close/>
              </a:path>
              <a:path extrusionOk="0" h="1670050" w="445770">
                <a:moveTo>
                  <a:pt x="445643" y="1585214"/>
                </a:moveTo>
                <a:lnTo>
                  <a:pt x="420426" y="1591454"/>
                </a:lnTo>
                <a:lnTo>
                  <a:pt x="423545" y="1604010"/>
                </a:lnTo>
                <a:lnTo>
                  <a:pt x="398399" y="1610233"/>
                </a:lnTo>
                <a:lnTo>
                  <a:pt x="440016" y="1610233"/>
                </a:lnTo>
                <a:lnTo>
                  <a:pt x="445643" y="1585214"/>
                </a:lnTo>
                <a:close/>
              </a:path>
              <a:path extrusionOk="0" h="1670050" w="445770">
                <a:moveTo>
                  <a:pt x="25146" y="0"/>
                </a:moveTo>
                <a:lnTo>
                  <a:pt x="0" y="6350"/>
                </a:lnTo>
                <a:lnTo>
                  <a:pt x="395280" y="1597677"/>
                </a:lnTo>
                <a:lnTo>
                  <a:pt x="420426" y="1591454"/>
                </a:lnTo>
                <a:lnTo>
                  <a:pt x="2514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21"/>
          <p:cNvSpPr txBox="1"/>
          <p:nvPr/>
        </p:nvSpPr>
        <p:spPr>
          <a:xfrm>
            <a:off x="6436233" y="3390138"/>
            <a:ext cx="3464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1800">
                <a:solidFill>
                  <a:schemeClr val="dk1"/>
                </a:solidFill>
                <a:latin typeface="Calibri"/>
                <a:ea typeface="Calibri"/>
                <a:cs typeface="Calibri"/>
                <a:sym typeface="Calibri"/>
              </a:rPr>
              <a:t>We are stuck with a local maximum.</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4883658" y="409143"/>
            <a:ext cx="2409825"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Hill Climbing</a:t>
            </a:r>
            <a:endParaRPr/>
          </a:p>
        </p:txBody>
      </p:sp>
      <p:sp>
        <p:nvSpPr>
          <p:cNvPr id="218" name="Google Shape;218;p22"/>
          <p:cNvSpPr txBox="1"/>
          <p:nvPr/>
        </p:nvSpPr>
        <p:spPr>
          <a:xfrm>
            <a:off x="802640" y="1312900"/>
            <a:ext cx="8301990" cy="3365500"/>
          </a:xfrm>
          <a:prstGeom prst="rect">
            <a:avLst/>
          </a:prstGeom>
          <a:noFill/>
          <a:ln>
            <a:noFill/>
          </a:ln>
        </p:spPr>
        <p:txBody>
          <a:bodyPr anchorCtr="0" anchor="t" bIns="0" lIns="0" spcFirstLastPara="1" rIns="0" wrap="square" tIns="108575">
            <a:spAutoFit/>
          </a:bodyPr>
          <a:lstStyle/>
          <a:p>
            <a:pPr indent="-228600" lvl="0" marL="2413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Hill Climbing is </a:t>
            </a:r>
            <a:r>
              <a:rPr b="1" lang="en-US" sz="2000">
                <a:solidFill>
                  <a:schemeClr val="dk1"/>
                </a:solidFill>
                <a:latin typeface="Times New Roman"/>
                <a:ea typeface="Times New Roman"/>
                <a:cs typeface="Times New Roman"/>
                <a:sym typeface="Times New Roman"/>
              </a:rPr>
              <a:t>NOT complete</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75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Hill Climbing is </a:t>
            </a:r>
            <a:r>
              <a:rPr b="1" lang="en-US" sz="2000">
                <a:solidFill>
                  <a:schemeClr val="dk1"/>
                </a:solidFill>
                <a:latin typeface="Times New Roman"/>
                <a:ea typeface="Times New Roman"/>
                <a:cs typeface="Times New Roman"/>
                <a:sym typeface="Times New Roman"/>
              </a:rPr>
              <a:t>NOT optimal</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a:p>
            <a:pPr indent="-228600" lvl="0" marL="241300" marR="0" rtl="0" algn="l">
              <a:lnSpc>
                <a:spcPct val="100000"/>
              </a:lnSpc>
              <a:spcBef>
                <a:spcPts val="1395"/>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Why use local search?</a:t>
            </a:r>
            <a:endParaRPr sz="2000">
              <a:solidFill>
                <a:schemeClr val="dk1"/>
              </a:solidFill>
              <a:latin typeface="Times New Roman"/>
              <a:ea typeface="Times New Roman"/>
              <a:cs typeface="Times New Roman"/>
              <a:sym typeface="Times New Roman"/>
            </a:endParaRPr>
          </a:p>
          <a:p>
            <a:pPr indent="-229234" lvl="1" marL="698500" marR="0" rtl="0" algn="l">
              <a:lnSpc>
                <a:spcPct val="100000"/>
              </a:lnSpc>
              <a:spcBef>
                <a:spcPts val="29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Low memory requirements – usually constant</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8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Effective – Can often find good solutions in extremely large state spaces</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8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Randomized variants of hill climbing can solve many of the drawbacks in practice.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228600" lvl="0" marL="241300" marR="0" rtl="0" algn="l">
              <a:lnSpc>
                <a:spcPct val="100000"/>
              </a:lnSpc>
              <a:spcBef>
                <a:spcPts val="162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Many variants of hill climbing have been invented.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3952494" y="409143"/>
            <a:ext cx="4269740"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Stochastic Hill Climbing</a:t>
            </a:r>
            <a:endParaRPr/>
          </a:p>
        </p:txBody>
      </p:sp>
      <p:sp>
        <p:nvSpPr>
          <p:cNvPr id="224" name="Google Shape;224;p23"/>
          <p:cNvSpPr txBox="1"/>
          <p:nvPr/>
        </p:nvSpPr>
        <p:spPr>
          <a:xfrm>
            <a:off x="802640" y="1312900"/>
            <a:ext cx="9883140" cy="2305685"/>
          </a:xfrm>
          <a:prstGeom prst="rect">
            <a:avLst/>
          </a:prstGeom>
          <a:noFill/>
          <a:ln>
            <a:noFill/>
          </a:ln>
        </p:spPr>
        <p:txBody>
          <a:bodyPr anchorCtr="0" anchor="t" bIns="0" lIns="0" spcFirstLastPara="1" rIns="0" wrap="square" tIns="108575">
            <a:spAutoFit/>
          </a:bodyPr>
          <a:lstStyle/>
          <a:p>
            <a:pPr indent="-228600" lvl="0" marL="2413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Stochastic hill climbing </a:t>
            </a:r>
            <a:r>
              <a:rPr lang="en-US" sz="2000">
                <a:solidFill>
                  <a:schemeClr val="dk1"/>
                </a:solidFill>
                <a:latin typeface="Times New Roman"/>
                <a:ea typeface="Times New Roman"/>
                <a:cs typeface="Times New Roman"/>
                <a:sym typeface="Times New Roman"/>
              </a:rPr>
              <a:t>chooses at random from among the uphill moves;</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75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t>
            </a:r>
            <a:r>
              <a:rPr b="1" lang="en-US" sz="2000">
                <a:solidFill>
                  <a:schemeClr val="dk1"/>
                </a:solidFill>
                <a:latin typeface="Times New Roman"/>
                <a:ea typeface="Times New Roman"/>
                <a:cs typeface="Times New Roman"/>
                <a:sym typeface="Times New Roman"/>
              </a:rPr>
              <a:t>probability of selection </a:t>
            </a:r>
            <a:r>
              <a:rPr lang="en-US" sz="2000">
                <a:solidFill>
                  <a:schemeClr val="dk1"/>
                </a:solidFill>
                <a:latin typeface="Times New Roman"/>
                <a:ea typeface="Times New Roman"/>
                <a:cs typeface="Times New Roman"/>
                <a:sym typeface="Times New Roman"/>
              </a:rPr>
              <a:t>can vary with the </a:t>
            </a:r>
            <a:r>
              <a:rPr b="1" i="1" lang="en-US" sz="2000">
                <a:solidFill>
                  <a:schemeClr val="dk1"/>
                </a:solidFill>
                <a:latin typeface="Times New Roman"/>
                <a:ea typeface="Times New Roman"/>
                <a:cs typeface="Times New Roman"/>
                <a:sym typeface="Times New Roman"/>
              </a:rPr>
              <a:t>steepness of the uphill move</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0" marL="241300" marR="0" rtl="0" algn="l">
              <a:lnSpc>
                <a:spcPct val="114000"/>
              </a:lnSpc>
              <a:spcBef>
                <a:spcPts val="77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Stochastic hill climbing </a:t>
            </a:r>
            <a:r>
              <a:rPr lang="en-US" sz="2000">
                <a:solidFill>
                  <a:schemeClr val="dk1"/>
                </a:solidFill>
                <a:latin typeface="Times New Roman"/>
                <a:ea typeface="Times New Roman"/>
                <a:cs typeface="Times New Roman"/>
                <a:sym typeface="Times New Roman"/>
              </a:rPr>
              <a:t>usually converges more slowly than steepest ascent, but in some state</a:t>
            </a:r>
            <a:endParaRPr sz="2000">
              <a:solidFill>
                <a:schemeClr val="dk1"/>
              </a:solidFill>
              <a:latin typeface="Times New Roman"/>
              <a:ea typeface="Times New Roman"/>
              <a:cs typeface="Times New Roman"/>
              <a:sym typeface="Times New Roman"/>
            </a:endParaRPr>
          </a:p>
          <a:p>
            <a:pPr indent="0" lvl="0" marL="24130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landscapes, it finds better solutions.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228600" lvl="0" marL="241300" marR="0" rtl="0" algn="l">
              <a:lnSpc>
                <a:spcPct val="100000"/>
              </a:lnSpc>
              <a:spcBef>
                <a:spcPts val="138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Stochastic hill climbing </a:t>
            </a:r>
            <a:r>
              <a:rPr lang="en-US" sz="2000">
                <a:solidFill>
                  <a:schemeClr val="dk1"/>
                </a:solidFill>
                <a:latin typeface="Times New Roman"/>
                <a:ea typeface="Times New Roman"/>
                <a:cs typeface="Times New Roman"/>
                <a:sym typeface="Times New Roman"/>
              </a:rPr>
              <a:t>is NOT complete, but it may be less likely to get stuck.</a:t>
            </a:r>
            <a:endParaRPr sz="2000">
              <a:solidFill>
                <a:schemeClr val="dk1"/>
              </a:solidFill>
              <a:latin typeface="Times New Roman"/>
              <a:ea typeface="Times New Roman"/>
              <a:cs typeface="Times New Roman"/>
              <a:sym typeface="Times New Roman"/>
            </a:endParaRPr>
          </a:p>
        </p:txBody>
      </p:sp>
      <p:sp>
        <p:nvSpPr>
          <p:cNvPr id="225" name="Google Shape;225;p23"/>
          <p:cNvSpPr txBox="1"/>
          <p:nvPr/>
        </p:nvSpPr>
        <p:spPr>
          <a:xfrm>
            <a:off x="9677400" y="228600"/>
            <a:ext cx="2245360" cy="166199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400">
                <a:solidFill>
                  <a:srgbClr val="FF0000"/>
                </a:solidFill>
                <a:latin typeface="arial"/>
                <a:ea typeface="arial"/>
                <a:cs typeface="arial"/>
                <a:sym typeface="arial"/>
              </a:rPr>
              <a:t>having a random probability distribution or pattern that may be analyzed statistically but may not be predicted precisely.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3749802" y="409143"/>
            <a:ext cx="4675505"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First-Choice Hill Climbing</a:t>
            </a:r>
            <a:endParaRPr/>
          </a:p>
        </p:txBody>
      </p:sp>
      <p:sp>
        <p:nvSpPr>
          <p:cNvPr id="231" name="Google Shape;231;p24"/>
          <p:cNvSpPr txBox="1"/>
          <p:nvPr/>
        </p:nvSpPr>
        <p:spPr>
          <a:xfrm>
            <a:off x="802640" y="1408302"/>
            <a:ext cx="10306050" cy="1809750"/>
          </a:xfrm>
          <a:prstGeom prst="rect">
            <a:avLst/>
          </a:prstGeom>
          <a:noFill/>
          <a:ln>
            <a:noFill/>
          </a:ln>
        </p:spPr>
        <p:txBody>
          <a:bodyPr anchorCtr="0" anchor="t" bIns="0" lIns="0" spcFirstLastPara="1" rIns="0" wrap="square" tIns="47625">
            <a:spAutoFit/>
          </a:bodyPr>
          <a:lstStyle/>
          <a:p>
            <a:pPr indent="-228600" lvl="0" marL="241300" marR="5080" rtl="0" algn="l">
              <a:lnSpc>
                <a:spcPct val="108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First-choice hill climbing </a:t>
            </a:r>
            <a:r>
              <a:rPr lang="en-US" sz="2000">
                <a:solidFill>
                  <a:schemeClr val="dk1"/>
                </a:solidFill>
                <a:latin typeface="Times New Roman"/>
                <a:ea typeface="Times New Roman"/>
                <a:cs typeface="Times New Roman"/>
                <a:sym typeface="Times New Roman"/>
              </a:rPr>
              <a:t>implements </a:t>
            </a:r>
            <a:r>
              <a:rPr b="1" i="1" lang="en-US" sz="2000">
                <a:solidFill>
                  <a:schemeClr val="dk1"/>
                </a:solidFill>
                <a:latin typeface="Times New Roman"/>
                <a:ea typeface="Times New Roman"/>
                <a:cs typeface="Times New Roman"/>
                <a:sym typeface="Times New Roman"/>
              </a:rPr>
              <a:t>stochastic hill climbing </a:t>
            </a:r>
            <a:r>
              <a:rPr lang="en-US" sz="2000">
                <a:solidFill>
                  <a:schemeClr val="dk1"/>
                </a:solidFill>
                <a:latin typeface="Times New Roman"/>
                <a:ea typeface="Times New Roman"/>
                <a:cs typeface="Times New Roman"/>
                <a:sym typeface="Times New Roman"/>
              </a:rPr>
              <a:t>by generating successors randomly  until one is generated that is better than the current state.</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72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This is a good strategy when a state has many of successors.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a:p>
            <a:pPr indent="-228600" lvl="0" marL="241300" marR="0" rtl="0" algn="l">
              <a:lnSpc>
                <a:spcPct val="100000"/>
              </a:lnSpc>
              <a:spcBef>
                <a:spcPts val="1395"/>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First-choice hill climbing </a:t>
            </a:r>
            <a:r>
              <a:rPr lang="en-US" sz="2000">
                <a:solidFill>
                  <a:schemeClr val="dk1"/>
                </a:solidFill>
                <a:latin typeface="Times New Roman"/>
                <a:ea typeface="Times New Roman"/>
                <a:cs typeface="Times New Roman"/>
                <a:sym typeface="Times New Roman"/>
              </a:rPr>
              <a:t>is also NOT complete,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3376421" y="409143"/>
            <a:ext cx="5426075"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Random-Restart Hill Climbing</a:t>
            </a:r>
            <a:endParaRPr/>
          </a:p>
        </p:txBody>
      </p:sp>
      <p:sp>
        <p:nvSpPr>
          <p:cNvPr id="237" name="Google Shape;237;p25"/>
          <p:cNvSpPr txBox="1"/>
          <p:nvPr/>
        </p:nvSpPr>
        <p:spPr>
          <a:xfrm>
            <a:off x="802640" y="1408302"/>
            <a:ext cx="10523855" cy="4560570"/>
          </a:xfrm>
          <a:prstGeom prst="rect">
            <a:avLst/>
          </a:prstGeom>
          <a:noFill/>
          <a:ln>
            <a:noFill/>
          </a:ln>
        </p:spPr>
        <p:txBody>
          <a:bodyPr anchorCtr="0" anchor="t" bIns="0" lIns="0" spcFirstLastPara="1" rIns="0" wrap="square" tIns="47625">
            <a:spAutoFit/>
          </a:bodyPr>
          <a:lstStyle/>
          <a:p>
            <a:pPr indent="-228600" lvl="0" marL="241300" marR="833755" rtl="0" algn="l">
              <a:lnSpc>
                <a:spcPct val="108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Random-Restart Hill Climbing </a:t>
            </a:r>
            <a:r>
              <a:rPr lang="en-US" sz="2000">
                <a:solidFill>
                  <a:schemeClr val="dk1"/>
                </a:solidFill>
                <a:latin typeface="Times New Roman"/>
                <a:ea typeface="Times New Roman"/>
                <a:cs typeface="Times New Roman"/>
                <a:sym typeface="Times New Roman"/>
              </a:rPr>
              <a:t>conducts a </a:t>
            </a:r>
            <a:r>
              <a:rPr b="1" i="1" lang="en-US" sz="2000">
                <a:solidFill>
                  <a:schemeClr val="dk1"/>
                </a:solidFill>
                <a:latin typeface="Times New Roman"/>
                <a:ea typeface="Times New Roman"/>
                <a:cs typeface="Times New Roman"/>
                <a:sym typeface="Times New Roman"/>
              </a:rPr>
              <a:t>series of hill-climbing searches </a:t>
            </a:r>
            <a:r>
              <a:rPr lang="en-US" sz="2000">
                <a:solidFill>
                  <a:schemeClr val="dk1"/>
                </a:solidFill>
                <a:latin typeface="Times New Roman"/>
                <a:ea typeface="Times New Roman"/>
                <a:cs typeface="Times New Roman"/>
                <a:sym typeface="Times New Roman"/>
              </a:rPr>
              <a:t>from </a:t>
            </a:r>
            <a:r>
              <a:rPr b="1" i="1" lang="en-US" sz="2000">
                <a:solidFill>
                  <a:schemeClr val="dk1"/>
                </a:solidFill>
                <a:latin typeface="Times New Roman"/>
                <a:ea typeface="Times New Roman"/>
                <a:cs typeface="Times New Roman"/>
                <a:sym typeface="Times New Roman"/>
              </a:rPr>
              <a:t>randomly  generated initial states</a:t>
            </a:r>
            <a:r>
              <a:rPr lang="en-US" sz="2000">
                <a:solidFill>
                  <a:schemeClr val="dk1"/>
                </a:solidFill>
                <a:latin typeface="Times New Roman"/>
                <a:ea typeface="Times New Roman"/>
                <a:cs typeface="Times New Roman"/>
                <a:sym typeface="Times New Roman"/>
              </a:rPr>
              <a:t>, until a </a:t>
            </a:r>
            <a:r>
              <a:rPr b="1" i="1" lang="en-US" sz="2000">
                <a:solidFill>
                  <a:schemeClr val="dk1"/>
                </a:solidFill>
                <a:latin typeface="Times New Roman"/>
                <a:ea typeface="Times New Roman"/>
                <a:cs typeface="Times New Roman"/>
                <a:sym typeface="Times New Roman"/>
              </a:rPr>
              <a:t>goal is found</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72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Random-Restart Hill Climbing	is </a:t>
            </a:r>
            <a:r>
              <a:rPr b="1" lang="en-US" sz="2000">
                <a:solidFill>
                  <a:schemeClr val="dk1"/>
                </a:solidFill>
                <a:latin typeface="Times New Roman"/>
                <a:ea typeface="Times New Roman"/>
                <a:cs typeface="Times New Roman"/>
                <a:sym typeface="Times New Roman"/>
              </a:rPr>
              <a:t>complete </a:t>
            </a:r>
            <a:r>
              <a:rPr lang="en-US" sz="2000">
                <a:solidFill>
                  <a:schemeClr val="dk1"/>
                </a:solidFill>
                <a:latin typeface="Times New Roman"/>
                <a:ea typeface="Times New Roman"/>
                <a:cs typeface="Times New Roman"/>
                <a:sym typeface="Times New Roman"/>
              </a:rPr>
              <a:t>if </a:t>
            </a:r>
            <a:r>
              <a:rPr b="1" i="1" lang="en-US" sz="2000">
                <a:solidFill>
                  <a:schemeClr val="dk1"/>
                </a:solidFill>
                <a:latin typeface="Times New Roman"/>
                <a:ea typeface="Times New Roman"/>
                <a:cs typeface="Times New Roman"/>
                <a:sym typeface="Times New Roman"/>
              </a:rPr>
              <a:t>infinite (or sufficiently many tries) are allowed</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0" marL="241300" marR="527050" rtl="0" algn="l">
              <a:lnSpc>
                <a:spcPct val="108000"/>
              </a:lnSpc>
              <a:spcBef>
                <a:spcPts val="104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If each hill-climbing search has a </a:t>
            </a:r>
            <a:r>
              <a:rPr b="1" i="1" lang="en-US" sz="2000">
                <a:solidFill>
                  <a:schemeClr val="dk1"/>
                </a:solidFill>
                <a:latin typeface="Times New Roman"/>
                <a:ea typeface="Times New Roman"/>
                <a:cs typeface="Times New Roman"/>
                <a:sym typeface="Times New Roman"/>
              </a:rPr>
              <a:t>probability p </a:t>
            </a:r>
            <a:r>
              <a:rPr lang="en-US" sz="2000">
                <a:solidFill>
                  <a:schemeClr val="dk1"/>
                </a:solidFill>
                <a:latin typeface="Times New Roman"/>
                <a:ea typeface="Times New Roman"/>
                <a:cs typeface="Times New Roman"/>
                <a:sym typeface="Times New Roman"/>
              </a:rPr>
              <a:t>of success, then the </a:t>
            </a:r>
            <a:r>
              <a:rPr b="1" i="1" lang="en-US" sz="2000">
                <a:solidFill>
                  <a:schemeClr val="dk1"/>
                </a:solidFill>
                <a:latin typeface="Times New Roman"/>
                <a:ea typeface="Times New Roman"/>
                <a:cs typeface="Times New Roman"/>
                <a:sym typeface="Times New Roman"/>
              </a:rPr>
              <a:t>expected number of restarts  required </a:t>
            </a:r>
            <a:r>
              <a:rPr lang="en-US" sz="2000">
                <a:solidFill>
                  <a:schemeClr val="dk1"/>
                </a:solidFill>
                <a:latin typeface="Times New Roman"/>
                <a:ea typeface="Times New Roman"/>
                <a:cs typeface="Times New Roman"/>
                <a:sym typeface="Times New Roman"/>
              </a:rPr>
              <a:t>is </a:t>
            </a:r>
            <a:r>
              <a:rPr b="1" lang="en-US" sz="2000">
                <a:solidFill>
                  <a:schemeClr val="dk1"/>
                </a:solidFill>
                <a:latin typeface="Times New Roman"/>
                <a:ea typeface="Times New Roman"/>
                <a:cs typeface="Times New Roman"/>
                <a:sym typeface="Times New Roman"/>
              </a:rPr>
              <a:t>1/p</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0" marL="241300" marR="5080" rtl="0" algn="l">
              <a:lnSpc>
                <a:spcPct val="108000"/>
              </a:lnSpc>
              <a:spcBef>
                <a:spcPts val="994"/>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For 8-queens instances with no sideways moves allowed, p ≈ 0.14, so we need roughly 7 iterations to  find a goal (6 failures and 1 success).</a:t>
            </a:r>
            <a:endParaRPr sz="2000">
              <a:solidFill>
                <a:schemeClr val="dk1"/>
              </a:solidFill>
              <a:latin typeface="Times New Roman"/>
              <a:ea typeface="Times New Roman"/>
              <a:cs typeface="Times New Roman"/>
              <a:sym typeface="Times New Roman"/>
            </a:endParaRPr>
          </a:p>
          <a:p>
            <a:pPr indent="-229234" lvl="1" marL="698500" marR="0" rtl="0" algn="l">
              <a:lnSpc>
                <a:spcPct val="100000"/>
              </a:lnSpc>
              <a:spcBef>
                <a:spcPts val="26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For 8-queens, then, random-restart hill climbing is very effective indeed.</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8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Even for three million queens, the approach can find solutions in under a minute.</a:t>
            </a:r>
            <a:endParaRPr b="0" i="0" sz="1800" u="none" cap="none" strike="noStrike">
              <a:solidFill>
                <a:schemeClr val="dk1"/>
              </a:solidFill>
              <a:latin typeface="Times New Roman"/>
              <a:ea typeface="Times New Roman"/>
              <a:cs typeface="Times New Roman"/>
              <a:sym typeface="Times New Roman"/>
            </a:endParaRPr>
          </a:p>
          <a:p>
            <a:pPr indent="-228600" lvl="0" marL="241300" marR="0" rtl="0" algn="l">
              <a:lnSpc>
                <a:spcPct val="100000"/>
              </a:lnSpc>
              <a:spcBef>
                <a:spcPts val="76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t>
            </a:r>
            <a:r>
              <a:rPr b="1" i="1" lang="en-US" sz="2000">
                <a:solidFill>
                  <a:schemeClr val="dk1"/>
                </a:solidFill>
                <a:latin typeface="Times New Roman"/>
                <a:ea typeface="Times New Roman"/>
                <a:cs typeface="Times New Roman"/>
                <a:sym typeface="Times New Roman"/>
              </a:rPr>
              <a:t>success of hill climbing </a:t>
            </a:r>
            <a:r>
              <a:rPr lang="en-US" sz="2000">
                <a:solidFill>
                  <a:schemeClr val="dk1"/>
                </a:solidFill>
                <a:latin typeface="Times New Roman"/>
                <a:ea typeface="Times New Roman"/>
                <a:cs typeface="Times New Roman"/>
                <a:sym typeface="Times New Roman"/>
              </a:rPr>
              <a:t>depends very much on the </a:t>
            </a:r>
            <a:r>
              <a:rPr b="1" i="1" lang="en-US" sz="2000">
                <a:solidFill>
                  <a:schemeClr val="dk1"/>
                </a:solidFill>
                <a:latin typeface="Times New Roman"/>
                <a:ea typeface="Times New Roman"/>
                <a:cs typeface="Times New Roman"/>
                <a:sym typeface="Times New Roman"/>
              </a:rPr>
              <a:t>shape of the state-space landscape</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1" marL="698500" marR="449580" rtl="0" algn="l">
              <a:lnSpc>
                <a:spcPct val="107722"/>
              </a:lnSpc>
              <a:spcBef>
                <a:spcPts val="53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If there are few local maxima and plateau, </a:t>
            </a:r>
            <a:r>
              <a:rPr b="1" i="1" lang="en-US" sz="1800" u="none" cap="none" strike="noStrike">
                <a:solidFill>
                  <a:schemeClr val="dk1"/>
                </a:solidFill>
                <a:latin typeface="Times New Roman"/>
                <a:ea typeface="Times New Roman"/>
                <a:cs typeface="Times New Roman"/>
                <a:sym typeface="Times New Roman"/>
              </a:rPr>
              <a:t>random-restart hill climbing </a:t>
            </a:r>
            <a:r>
              <a:rPr b="0" i="0" lang="en-US" sz="1800" u="none" cap="none" strike="noStrike">
                <a:solidFill>
                  <a:schemeClr val="dk1"/>
                </a:solidFill>
                <a:latin typeface="Times New Roman"/>
                <a:ea typeface="Times New Roman"/>
                <a:cs typeface="Times New Roman"/>
                <a:sym typeface="Times New Roman"/>
              </a:rPr>
              <a:t>will find a good solution very  quickly.</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6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On the other hand, many real problems have </a:t>
            </a:r>
            <a:r>
              <a:rPr b="1" i="1" lang="en-US" sz="1800" u="none" cap="none" strike="noStrike">
                <a:solidFill>
                  <a:schemeClr val="dk1"/>
                </a:solidFill>
                <a:latin typeface="Times New Roman"/>
                <a:ea typeface="Times New Roman"/>
                <a:cs typeface="Times New Roman"/>
                <a:sym typeface="Times New Roman"/>
              </a:rPr>
              <a:t>many local maxima </a:t>
            </a:r>
            <a:r>
              <a:rPr b="0" i="0" lang="en-US" sz="1800" u="none" cap="none" strike="noStrike">
                <a:solidFill>
                  <a:schemeClr val="dk1"/>
                </a:solidFill>
                <a:latin typeface="Times New Roman"/>
                <a:ea typeface="Times New Roman"/>
                <a:cs typeface="Times New Roman"/>
                <a:sym typeface="Times New Roman"/>
              </a:rPr>
              <a:t>to get stuck on.</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9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NP-hard problems typically have an </a:t>
            </a:r>
            <a:r>
              <a:rPr b="1" i="1" lang="en-US" sz="1800" u="none" cap="none" strike="noStrike">
                <a:solidFill>
                  <a:schemeClr val="dk1"/>
                </a:solidFill>
                <a:latin typeface="Times New Roman"/>
                <a:ea typeface="Times New Roman"/>
                <a:cs typeface="Times New Roman"/>
                <a:sym typeface="Times New Roman"/>
              </a:rPr>
              <a:t>exponential number of local maxima </a:t>
            </a:r>
            <a:r>
              <a:rPr b="0" i="0" lang="en-US" sz="1800" u="none" cap="none" strike="noStrike">
                <a:solidFill>
                  <a:schemeClr val="dk1"/>
                </a:solidFill>
                <a:latin typeface="Times New Roman"/>
                <a:ea typeface="Times New Roman"/>
                <a:cs typeface="Times New Roman"/>
                <a:sym typeface="Times New Roman"/>
              </a:rPr>
              <a:t>to get stuck on.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sp>
        <p:nvSpPr>
          <p:cNvPr id="49" name="Google Shape;49;p8"/>
          <p:cNvSpPr txBox="1"/>
          <p:nvPr>
            <p:ph type="title"/>
          </p:nvPr>
        </p:nvSpPr>
        <p:spPr>
          <a:xfrm>
            <a:off x="4941570" y="409143"/>
            <a:ext cx="2289810"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Local Search</a:t>
            </a:r>
            <a:endParaRPr/>
          </a:p>
        </p:txBody>
      </p:sp>
      <p:sp>
        <p:nvSpPr>
          <p:cNvPr id="50" name="Google Shape;50;p8"/>
          <p:cNvSpPr txBox="1"/>
          <p:nvPr/>
        </p:nvSpPr>
        <p:spPr>
          <a:xfrm>
            <a:off x="802640" y="1408302"/>
            <a:ext cx="10526395" cy="3410549"/>
          </a:xfrm>
          <a:prstGeom prst="rect">
            <a:avLst/>
          </a:prstGeom>
          <a:noFill/>
          <a:ln>
            <a:noFill/>
          </a:ln>
        </p:spPr>
        <p:txBody>
          <a:bodyPr anchorCtr="0" anchor="t" bIns="0" lIns="0" spcFirstLastPara="1" rIns="0" wrap="square" tIns="47625">
            <a:spAutoFit/>
          </a:bodyPr>
          <a:lstStyle/>
          <a:p>
            <a:pPr indent="-228600" lvl="0" marL="241300" marR="334645" rtl="0" algn="l">
              <a:lnSpc>
                <a:spcPct val="108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a:t>
            </a:r>
            <a:r>
              <a:rPr b="0" i="1" lang="en-US" sz="2000" u="none" cap="none" strike="noStrike">
                <a:solidFill>
                  <a:schemeClr val="dk1"/>
                </a:solidFill>
                <a:latin typeface="Times New Roman"/>
                <a:ea typeface="Times New Roman"/>
                <a:cs typeface="Times New Roman"/>
                <a:sym typeface="Times New Roman"/>
              </a:rPr>
              <a:t>uninformed and informed search algorithms </a:t>
            </a:r>
            <a:r>
              <a:rPr b="0" i="0" lang="en-US" sz="2000" u="none" cap="none" strike="noStrike">
                <a:solidFill>
                  <a:schemeClr val="dk1"/>
                </a:solidFill>
                <a:latin typeface="Times New Roman"/>
                <a:ea typeface="Times New Roman"/>
                <a:cs typeface="Times New Roman"/>
                <a:sym typeface="Times New Roman"/>
              </a:rPr>
              <a:t>that we have seen are designed to explore search  spaces systematically.</a:t>
            </a:r>
            <a:endParaRPr b="0" i="0" sz="2000" u="none" cap="none" strike="noStrike">
              <a:solidFill>
                <a:schemeClr val="dk1"/>
              </a:solidFill>
              <a:latin typeface="Times New Roman"/>
              <a:ea typeface="Times New Roman"/>
              <a:cs typeface="Times New Roman"/>
              <a:sym typeface="Times New Roman"/>
            </a:endParaRPr>
          </a:p>
          <a:p>
            <a:pPr indent="-228600" lvl="1" marL="698500" marR="5080" rtl="0" algn="l">
              <a:lnSpc>
                <a:spcPct val="107722"/>
              </a:lnSpc>
              <a:spcBef>
                <a:spcPts val="509"/>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They keep one or more paths in memory and by record which alternatives have been explored at each point  along the path.</a:t>
            </a:r>
            <a:endParaRPr/>
          </a:p>
          <a:p>
            <a:pPr indent="-229234" lvl="1" marL="698500" marR="0" rtl="0" algn="l">
              <a:lnSpc>
                <a:spcPct val="100000"/>
              </a:lnSpc>
              <a:spcBef>
                <a:spcPts val="254"/>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When a goal is found, </a:t>
            </a:r>
            <a:r>
              <a:rPr b="0" i="1" lang="en-US" sz="1800" u="none" cap="none" strike="noStrike">
                <a:solidFill>
                  <a:schemeClr val="dk1"/>
                </a:solidFill>
                <a:latin typeface="Times New Roman"/>
                <a:ea typeface="Times New Roman"/>
                <a:cs typeface="Times New Roman"/>
                <a:sym typeface="Times New Roman"/>
              </a:rPr>
              <a:t>the path to that goal also constitutes a solution to the problem</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9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 many problems, however, the path to the goal is irrelevant. (8 QUEEN)</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228600" lvl="0" marL="241300" marR="0" rtl="0" algn="l">
              <a:lnSpc>
                <a:spcPct val="114000"/>
              </a:lnSpc>
              <a:spcBef>
                <a:spcPts val="1614"/>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If </a:t>
            </a:r>
            <a:r>
              <a:rPr b="1" i="1" lang="en-US" sz="2000" u="none" cap="none" strike="noStrike">
                <a:solidFill>
                  <a:schemeClr val="dk1"/>
                </a:solidFill>
                <a:latin typeface="Times New Roman"/>
                <a:ea typeface="Times New Roman"/>
                <a:cs typeface="Times New Roman"/>
                <a:sym typeface="Times New Roman"/>
              </a:rPr>
              <a:t>the path to the goal does not matter</a:t>
            </a:r>
            <a:r>
              <a:rPr b="0" i="0" lang="en-US" sz="2000" u="none" cap="none" strike="noStrike">
                <a:solidFill>
                  <a:schemeClr val="dk1"/>
                </a:solidFill>
                <a:latin typeface="Times New Roman"/>
                <a:ea typeface="Times New Roman"/>
                <a:cs typeface="Times New Roman"/>
                <a:sym typeface="Times New Roman"/>
              </a:rPr>
              <a:t>, we might consider a different class of algorithms that do not</a:t>
            </a:r>
            <a:endParaRPr b="0" i="0" sz="2000" u="none" cap="none" strike="noStrike">
              <a:solidFill>
                <a:schemeClr val="dk1"/>
              </a:solidFill>
              <a:latin typeface="Times New Roman"/>
              <a:ea typeface="Times New Roman"/>
              <a:cs typeface="Times New Roman"/>
              <a:sym typeface="Times New Roman"/>
            </a:endParaRPr>
          </a:p>
          <a:p>
            <a:pPr indent="0" lvl="0" marL="241300" marR="0" rtl="0" algn="l">
              <a:lnSpc>
                <a:spcPct val="114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worry about paths at all.</a:t>
            </a:r>
            <a:endParaRPr b="0" i="0" sz="2000" u="none" cap="none" strike="noStrike">
              <a:solidFill>
                <a:schemeClr val="dk1"/>
              </a:solidFill>
              <a:latin typeface="Times New Roman"/>
              <a:ea typeface="Times New Roman"/>
              <a:cs typeface="Times New Roman"/>
              <a:sym typeface="Times New Roman"/>
            </a:endParaRPr>
          </a:p>
          <a:p>
            <a:pPr indent="0" lvl="0" marL="469900" marR="0" rtl="0" algn="l">
              <a:lnSpc>
                <a:spcPct val="100000"/>
              </a:lnSpc>
              <a:spcBef>
                <a:spcPts val="1565"/>
              </a:spcBef>
              <a:spcAft>
                <a:spcPts val="0"/>
              </a:spcAft>
              <a:buNone/>
            </a:pPr>
            <a:r>
              <a:rPr b="0" i="0" lang="en-US" sz="2000" u="none" cap="none" strike="noStrike">
                <a:solidFill>
                  <a:schemeClr val="dk1"/>
                </a:solidFill>
                <a:latin typeface="Noto Sans Symbols"/>
                <a:ea typeface="Noto Sans Symbols"/>
                <a:cs typeface="Noto Sans Symbols"/>
                <a:sym typeface="Noto Sans Symbols"/>
              </a:rPr>
              <a:t>🡺</a:t>
            </a: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local search algorithms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4261865" y="409143"/>
            <a:ext cx="3649979"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Simulated Annealing</a:t>
            </a:r>
            <a:endParaRPr/>
          </a:p>
        </p:txBody>
      </p:sp>
      <p:sp>
        <p:nvSpPr>
          <p:cNvPr id="243" name="Google Shape;243;p26"/>
          <p:cNvSpPr txBox="1"/>
          <p:nvPr/>
        </p:nvSpPr>
        <p:spPr>
          <a:xfrm>
            <a:off x="802640" y="1408302"/>
            <a:ext cx="10492105" cy="4478655"/>
          </a:xfrm>
          <a:prstGeom prst="rect">
            <a:avLst/>
          </a:prstGeom>
          <a:noFill/>
          <a:ln>
            <a:noFill/>
          </a:ln>
        </p:spPr>
        <p:txBody>
          <a:bodyPr anchorCtr="0" anchor="t" bIns="0" lIns="0" spcFirstLastPara="1" rIns="0" wrap="square" tIns="47625">
            <a:spAutoFit/>
          </a:bodyPr>
          <a:lstStyle/>
          <a:p>
            <a:pPr indent="-228600" lvl="0" marL="241300" marR="274955" rtl="0" algn="l">
              <a:lnSpc>
                <a:spcPct val="108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a:t>
            </a:r>
            <a:r>
              <a:rPr b="1" lang="en-US" sz="2000">
                <a:solidFill>
                  <a:schemeClr val="dk1"/>
                </a:solidFill>
                <a:latin typeface="Times New Roman"/>
                <a:ea typeface="Times New Roman"/>
                <a:cs typeface="Times New Roman"/>
                <a:sym typeface="Times New Roman"/>
              </a:rPr>
              <a:t>hill-climbing algorithm </a:t>
            </a:r>
            <a:r>
              <a:rPr lang="en-US" sz="2000">
                <a:solidFill>
                  <a:schemeClr val="dk1"/>
                </a:solidFill>
                <a:latin typeface="Times New Roman"/>
                <a:ea typeface="Times New Roman"/>
                <a:cs typeface="Times New Roman"/>
                <a:sym typeface="Times New Roman"/>
              </a:rPr>
              <a:t>that never makes “downhill” moves toward states with lower value (or  higher cost) is guaranteed to be </a:t>
            </a:r>
            <a:r>
              <a:rPr b="1" lang="en-US" sz="2000">
                <a:solidFill>
                  <a:schemeClr val="dk1"/>
                </a:solidFill>
                <a:latin typeface="Times New Roman"/>
                <a:ea typeface="Times New Roman"/>
                <a:cs typeface="Times New Roman"/>
                <a:sym typeface="Times New Roman"/>
              </a:rPr>
              <a:t>incomplete</a:t>
            </a:r>
            <a:r>
              <a:rPr lang="en-US" sz="2000">
                <a:solidFill>
                  <a:schemeClr val="dk1"/>
                </a:solidFill>
                <a:latin typeface="Times New Roman"/>
                <a:ea typeface="Times New Roman"/>
                <a:cs typeface="Times New Roman"/>
                <a:sym typeface="Times New Roman"/>
              </a:rPr>
              <a:t>, because </a:t>
            </a:r>
            <a:r>
              <a:rPr b="1" i="1" lang="en-US" sz="2000">
                <a:solidFill>
                  <a:schemeClr val="dk1"/>
                </a:solidFill>
                <a:latin typeface="Times New Roman"/>
                <a:ea typeface="Times New Roman"/>
                <a:cs typeface="Times New Roman"/>
                <a:sym typeface="Times New Roman"/>
              </a:rPr>
              <a:t>it can get stuck on a local maximum</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1" marL="698500" marR="149860" rtl="0" algn="l">
              <a:lnSpc>
                <a:spcPct val="107722"/>
              </a:lnSpc>
              <a:spcBef>
                <a:spcPts val="509"/>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 contrast, a </a:t>
            </a:r>
            <a:r>
              <a:rPr b="1" i="0" lang="en-US" sz="1800" u="none" cap="none" strike="noStrike">
                <a:solidFill>
                  <a:schemeClr val="dk1"/>
                </a:solidFill>
                <a:latin typeface="Times New Roman"/>
                <a:ea typeface="Times New Roman"/>
                <a:cs typeface="Times New Roman"/>
                <a:sym typeface="Times New Roman"/>
              </a:rPr>
              <a:t>purely random walk</a:t>
            </a:r>
            <a:r>
              <a:rPr b="0" i="0" lang="en-US" sz="1800" u="none" cap="none" strike="noStrike">
                <a:solidFill>
                  <a:schemeClr val="dk1"/>
                </a:solidFill>
                <a:latin typeface="Times New Roman"/>
                <a:ea typeface="Times New Roman"/>
                <a:cs typeface="Times New Roman"/>
                <a:sym typeface="Times New Roman"/>
              </a:rPr>
              <a:t>—that is, moving to a successor chosen uniformly at random from the  set of successors—is </a:t>
            </a:r>
            <a:r>
              <a:rPr b="1" i="0" lang="en-US" sz="1800" u="none" cap="none" strike="noStrike">
                <a:solidFill>
                  <a:schemeClr val="dk1"/>
                </a:solidFill>
                <a:latin typeface="Times New Roman"/>
                <a:ea typeface="Times New Roman"/>
                <a:cs typeface="Times New Roman"/>
                <a:sym typeface="Times New Roman"/>
              </a:rPr>
              <a:t>complete but extremely inefficient</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228600" lvl="1" marL="698500" marR="5080" rtl="0" algn="l">
              <a:lnSpc>
                <a:spcPct val="107722"/>
              </a:lnSpc>
              <a:spcBef>
                <a:spcPts val="50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Therefore, it seems reasonable to </a:t>
            </a:r>
            <a:r>
              <a:rPr b="1" i="1" lang="en-US" sz="1800" u="none" cap="none" strike="noStrike">
                <a:solidFill>
                  <a:schemeClr val="dk1"/>
                </a:solidFill>
                <a:latin typeface="Times New Roman"/>
                <a:ea typeface="Times New Roman"/>
                <a:cs typeface="Times New Roman"/>
                <a:sym typeface="Times New Roman"/>
              </a:rPr>
              <a:t>combine hill climbing with a random walk in some way that yields both  efficiency and completeness</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228600" lvl="0" marL="241300" marR="281305" rtl="0" algn="l">
              <a:lnSpc>
                <a:spcPct val="108000"/>
              </a:lnSpc>
              <a:spcBef>
                <a:spcPts val="1005"/>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Idea: </a:t>
            </a:r>
            <a:r>
              <a:rPr b="1" i="1" lang="en-US" sz="2000">
                <a:solidFill>
                  <a:schemeClr val="dk1"/>
                </a:solidFill>
                <a:latin typeface="Times New Roman"/>
                <a:ea typeface="Times New Roman"/>
                <a:cs typeface="Times New Roman"/>
                <a:sym typeface="Times New Roman"/>
              </a:rPr>
              <a:t>escape local maxima by allowing some “bad” moves but gradually decrease their size and  frequency.</a:t>
            </a:r>
            <a:endParaRPr sz="2000">
              <a:solidFill>
                <a:schemeClr val="dk1"/>
              </a:solidFill>
              <a:latin typeface="Times New Roman"/>
              <a:ea typeface="Times New Roman"/>
              <a:cs typeface="Times New Roman"/>
              <a:sym typeface="Times New Roman"/>
            </a:endParaRPr>
          </a:p>
          <a:p>
            <a:pPr indent="-228600" lvl="0" marL="241300" marR="412115" rtl="0" algn="l">
              <a:lnSpc>
                <a:spcPct val="108000"/>
              </a:lnSpc>
              <a:spcBef>
                <a:spcPts val="180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t>
            </a:r>
            <a:r>
              <a:rPr b="1" lang="en-US" sz="2000">
                <a:solidFill>
                  <a:schemeClr val="dk1"/>
                </a:solidFill>
                <a:latin typeface="Times New Roman"/>
                <a:ea typeface="Times New Roman"/>
                <a:cs typeface="Times New Roman"/>
                <a:sym typeface="Times New Roman"/>
              </a:rPr>
              <a:t>simulated annealing algorithm</a:t>
            </a:r>
            <a:r>
              <a:rPr lang="en-US" sz="2000">
                <a:solidFill>
                  <a:schemeClr val="dk1"/>
                </a:solidFill>
                <a:latin typeface="Times New Roman"/>
                <a:ea typeface="Times New Roman"/>
                <a:cs typeface="Times New Roman"/>
                <a:sym typeface="Times New Roman"/>
              </a:rPr>
              <a:t>, a version of </a:t>
            </a:r>
            <a:r>
              <a:rPr b="1" i="1" lang="en-US" sz="2000">
                <a:solidFill>
                  <a:schemeClr val="dk1"/>
                </a:solidFill>
                <a:latin typeface="Times New Roman"/>
                <a:ea typeface="Times New Roman"/>
                <a:cs typeface="Times New Roman"/>
                <a:sym typeface="Times New Roman"/>
              </a:rPr>
              <a:t>stochastic hill climbing </a:t>
            </a:r>
            <a:r>
              <a:rPr lang="en-US" sz="2000">
                <a:solidFill>
                  <a:schemeClr val="dk1"/>
                </a:solidFill>
                <a:latin typeface="Times New Roman"/>
                <a:ea typeface="Times New Roman"/>
                <a:cs typeface="Times New Roman"/>
                <a:sym typeface="Times New Roman"/>
              </a:rPr>
              <a:t>where some downhill  moves are allowed.</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chemeClr val="dk1"/>
              </a:buClr>
              <a:buSzPts val="2150"/>
              <a:buFont typeface="Arial"/>
              <a:buNone/>
            </a:pPr>
            <a:r>
              <a:t/>
            </a:r>
            <a:endParaRPr sz="2150">
              <a:solidFill>
                <a:schemeClr val="dk1"/>
              </a:solidFill>
              <a:latin typeface="Times New Roman"/>
              <a:ea typeface="Times New Roman"/>
              <a:cs typeface="Times New Roman"/>
              <a:sym typeface="Times New Roman"/>
            </a:endParaRPr>
          </a:p>
          <a:p>
            <a:pPr indent="-228600" lvl="0" marL="2413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Annealing: </a:t>
            </a:r>
            <a:r>
              <a:rPr lang="en-US" sz="2000">
                <a:solidFill>
                  <a:schemeClr val="dk1"/>
                </a:solidFill>
                <a:latin typeface="Times New Roman"/>
                <a:ea typeface="Times New Roman"/>
                <a:cs typeface="Times New Roman"/>
                <a:sym typeface="Times New Roman"/>
              </a:rPr>
              <a:t>the process of gradually cooling metal to allow it to form stronger crystalline structures</a:t>
            </a:r>
            <a:endParaRPr sz="2000">
              <a:solidFill>
                <a:schemeClr val="dk1"/>
              </a:solidFill>
              <a:latin typeface="Times New Roman"/>
              <a:ea typeface="Times New Roman"/>
              <a:cs typeface="Times New Roman"/>
              <a:sym typeface="Times New Roman"/>
            </a:endParaRPr>
          </a:p>
          <a:p>
            <a:pPr indent="-228600" lvl="0" marL="241300" marR="0" rtl="0" algn="l">
              <a:lnSpc>
                <a:spcPct val="114000"/>
              </a:lnSpc>
              <a:spcBef>
                <a:spcPts val="755"/>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Simulated annealing algorithm: </a:t>
            </a:r>
            <a:r>
              <a:rPr lang="en-US" sz="2000">
                <a:solidFill>
                  <a:schemeClr val="dk1"/>
                </a:solidFill>
                <a:latin typeface="Times New Roman"/>
                <a:ea typeface="Times New Roman"/>
                <a:cs typeface="Times New Roman"/>
                <a:sym typeface="Times New Roman"/>
              </a:rPr>
              <a:t>gradually “cool” search algorithm from Random Walk to First-</a:t>
            </a:r>
            <a:endParaRPr sz="2000">
              <a:solidFill>
                <a:schemeClr val="dk1"/>
              </a:solidFill>
              <a:latin typeface="Times New Roman"/>
              <a:ea typeface="Times New Roman"/>
              <a:cs typeface="Times New Roman"/>
              <a:sym typeface="Times New Roman"/>
            </a:endParaRPr>
          </a:p>
          <a:p>
            <a:pPr indent="0" lvl="0" marL="24130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Choice Hill Climbing</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4261865" y="409143"/>
            <a:ext cx="3649979"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Simulated Annealing</a:t>
            </a:r>
            <a:endParaRPr/>
          </a:p>
        </p:txBody>
      </p:sp>
      <p:pic>
        <p:nvPicPr>
          <p:cNvPr id="249" name="Google Shape;249;p27"/>
          <p:cNvPicPr preferRelativeResize="0"/>
          <p:nvPr/>
        </p:nvPicPr>
        <p:blipFill rotWithShape="1">
          <a:blip r:embed="rId3">
            <a:alphaModFix/>
          </a:blip>
          <a:srcRect b="0" l="0" r="0" t="0"/>
          <a:stretch/>
        </p:blipFill>
        <p:spPr>
          <a:xfrm>
            <a:off x="743997" y="1356586"/>
            <a:ext cx="7496367" cy="3144799"/>
          </a:xfrm>
          <a:prstGeom prst="rect">
            <a:avLst/>
          </a:prstGeom>
          <a:noFill/>
          <a:ln>
            <a:noFill/>
          </a:ln>
        </p:spPr>
      </p:pic>
      <p:sp>
        <p:nvSpPr>
          <p:cNvPr id="250" name="Google Shape;250;p27"/>
          <p:cNvSpPr txBox="1"/>
          <p:nvPr/>
        </p:nvSpPr>
        <p:spPr>
          <a:xfrm>
            <a:off x="6684644" y="2691765"/>
            <a:ext cx="4624705" cy="1854200"/>
          </a:xfrm>
          <a:prstGeom prst="rect">
            <a:avLst/>
          </a:prstGeom>
          <a:noFill/>
          <a:ln>
            <a:noFill/>
          </a:ln>
        </p:spPr>
        <p:txBody>
          <a:bodyPr anchorCtr="0" anchor="t" bIns="0" lIns="0" spcFirstLastPara="1" rIns="0" wrap="square" tIns="12700">
            <a:spAutoFit/>
          </a:bodyPr>
          <a:lstStyle/>
          <a:p>
            <a:pPr indent="-287019" lvl="0" marL="299085" marR="228600" rtl="0" algn="l">
              <a:lnSpc>
                <a:spcPct val="100000"/>
              </a:lnSpc>
              <a:spcBef>
                <a:spcPts val="0"/>
              </a:spcBef>
              <a:spcAft>
                <a:spcPts val="0"/>
              </a:spcAft>
              <a:buClr>
                <a:srgbClr val="6F2F9F"/>
              </a:buClr>
              <a:buSzPts val="1800"/>
              <a:buFont typeface="Arial"/>
              <a:buChar char="•"/>
            </a:pPr>
            <a:r>
              <a:rPr b="1" lang="en-US" sz="1800">
                <a:solidFill>
                  <a:srgbClr val="6F2F9F"/>
                </a:solidFill>
                <a:latin typeface="Times New Roman"/>
                <a:ea typeface="Times New Roman"/>
                <a:cs typeface="Times New Roman"/>
                <a:sym typeface="Times New Roman"/>
              </a:rPr>
              <a:t>Downhill moves </a:t>
            </a:r>
            <a:r>
              <a:rPr lang="en-US" sz="1800">
                <a:solidFill>
                  <a:srgbClr val="FF0000"/>
                </a:solidFill>
                <a:latin typeface="Times New Roman"/>
                <a:ea typeface="Times New Roman"/>
                <a:cs typeface="Times New Roman"/>
                <a:sym typeface="Times New Roman"/>
              </a:rPr>
              <a:t>are accepted readily early  in the annealing schedule and then less often  as time goes on.</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287019" lvl="0" marL="299085" marR="5080" rtl="0" algn="l">
              <a:lnSpc>
                <a:spcPct val="100000"/>
              </a:lnSpc>
              <a:spcBef>
                <a:spcPts val="1295"/>
              </a:spcBef>
              <a:spcAft>
                <a:spcPts val="0"/>
              </a:spcAft>
              <a:buClr>
                <a:srgbClr val="FF0000"/>
              </a:buClr>
              <a:buSzPts val="1800"/>
              <a:buFont typeface="Arial"/>
              <a:buChar char="•"/>
            </a:pPr>
            <a:r>
              <a:rPr lang="en-US" sz="1800">
                <a:solidFill>
                  <a:srgbClr val="FF0000"/>
                </a:solidFill>
                <a:latin typeface="Times New Roman"/>
                <a:ea typeface="Times New Roman"/>
                <a:cs typeface="Times New Roman"/>
                <a:sym typeface="Times New Roman"/>
              </a:rPr>
              <a:t>The </a:t>
            </a:r>
            <a:r>
              <a:rPr b="1" lang="en-US" sz="1800">
                <a:solidFill>
                  <a:srgbClr val="6F2F9F"/>
                </a:solidFill>
                <a:latin typeface="Times New Roman"/>
                <a:ea typeface="Times New Roman"/>
                <a:cs typeface="Times New Roman"/>
                <a:sym typeface="Times New Roman"/>
              </a:rPr>
              <a:t>schedule </a:t>
            </a:r>
            <a:r>
              <a:rPr lang="en-US" sz="1800">
                <a:solidFill>
                  <a:srgbClr val="FF0000"/>
                </a:solidFill>
                <a:latin typeface="Times New Roman"/>
                <a:ea typeface="Times New Roman"/>
                <a:cs typeface="Times New Roman"/>
                <a:sym typeface="Times New Roman"/>
              </a:rPr>
              <a:t>input determines the value of the  temperature T as a function of time</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4261865" y="409143"/>
            <a:ext cx="3649979"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Simulated Annealing</a:t>
            </a:r>
            <a:endParaRPr/>
          </a:p>
        </p:txBody>
      </p:sp>
      <p:sp>
        <p:nvSpPr>
          <p:cNvPr id="256" name="Google Shape;256;p28"/>
          <p:cNvSpPr txBox="1"/>
          <p:nvPr/>
        </p:nvSpPr>
        <p:spPr>
          <a:xfrm>
            <a:off x="802640" y="1366563"/>
            <a:ext cx="10456545" cy="3926204"/>
          </a:xfrm>
          <a:prstGeom prst="rect">
            <a:avLst/>
          </a:prstGeom>
          <a:noFill/>
          <a:ln>
            <a:noFill/>
          </a:ln>
        </p:spPr>
        <p:txBody>
          <a:bodyPr anchorCtr="0" anchor="t" bIns="0" lIns="0" spcFirstLastPara="1" rIns="0" wrap="square" tIns="54600">
            <a:spAutoFit/>
          </a:bodyPr>
          <a:lstStyle/>
          <a:p>
            <a:pPr indent="-228600" lvl="0" marL="2413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Instead of picking the best move, Simulated Annealing picks a random move.</a:t>
            </a:r>
            <a:endParaRPr sz="2000">
              <a:solidFill>
                <a:schemeClr val="dk1"/>
              </a:solidFill>
              <a:latin typeface="Times New Roman"/>
              <a:ea typeface="Times New Roman"/>
              <a:cs typeface="Times New Roman"/>
              <a:sym typeface="Times New Roman"/>
            </a:endParaRPr>
          </a:p>
          <a:p>
            <a:pPr indent="-229234" lvl="1" marL="698500" marR="0" rtl="0" algn="l">
              <a:lnSpc>
                <a:spcPct val="100000"/>
              </a:lnSpc>
              <a:spcBef>
                <a:spcPts val="29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If the move improves the situation, it is always accepted.</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8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Otherwise, the algorithm accepts the move with some probability less than 1.</a:t>
            </a:r>
            <a:endParaRPr b="0" i="0" sz="1800" u="none" cap="none" strike="noStrike">
              <a:solidFill>
                <a:schemeClr val="dk1"/>
              </a:solidFill>
              <a:latin typeface="Times New Roman"/>
              <a:ea typeface="Times New Roman"/>
              <a:cs typeface="Times New Roman"/>
              <a:sym typeface="Times New Roman"/>
            </a:endParaRPr>
          </a:p>
          <a:p>
            <a:pPr indent="-228600" lvl="0" marL="241300" marR="0" rtl="0" algn="l">
              <a:lnSpc>
                <a:spcPct val="114000"/>
              </a:lnSpc>
              <a:spcBef>
                <a:spcPts val="76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probability decreases exponentially with the “badness” of the move—the amount ΔE by which</a:t>
            </a:r>
            <a:endParaRPr sz="2000">
              <a:solidFill>
                <a:schemeClr val="dk1"/>
              </a:solidFill>
              <a:latin typeface="Times New Roman"/>
              <a:ea typeface="Times New Roman"/>
              <a:cs typeface="Times New Roman"/>
              <a:sym typeface="Times New Roman"/>
            </a:endParaRPr>
          </a:p>
          <a:p>
            <a:pPr indent="0" lvl="0" marL="24130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the evaluation is worsened.</a:t>
            </a:r>
            <a:endParaRPr sz="2000">
              <a:solidFill>
                <a:schemeClr val="dk1"/>
              </a:solidFill>
              <a:latin typeface="Times New Roman"/>
              <a:ea typeface="Times New Roman"/>
              <a:cs typeface="Times New Roman"/>
              <a:sym typeface="Times New Roman"/>
            </a:endParaRPr>
          </a:p>
          <a:p>
            <a:pPr indent="-228600" lvl="0" marL="241300" marR="5080" rtl="0" algn="l">
              <a:lnSpc>
                <a:spcPct val="108000"/>
              </a:lnSpc>
              <a:spcBef>
                <a:spcPts val="102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probability also decreases as the “temperature” T goes down: “bad” moves are more likely to be  allowed at the start when T is high, and they become more unlikely as T decreases.</a:t>
            </a:r>
            <a:endParaRPr sz="2000">
              <a:solidFill>
                <a:schemeClr val="dk1"/>
              </a:solidFill>
              <a:latin typeface="Times New Roman"/>
              <a:ea typeface="Times New Roman"/>
              <a:cs typeface="Times New Roman"/>
              <a:sym typeface="Times New Roman"/>
            </a:endParaRPr>
          </a:p>
          <a:p>
            <a:pPr indent="-228600" lvl="0" marL="241300" marR="0" rtl="0" algn="l">
              <a:lnSpc>
                <a:spcPct val="114000"/>
              </a:lnSpc>
              <a:spcBef>
                <a:spcPts val="153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If the schedule lowers T slowly enough, the algorithm will find a best state with probability</a:t>
            </a:r>
            <a:endParaRPr sz="2000">
              <a:solidFill>
                <a:schemeClr val="dk1"/>
              </a:solidFill>
              <a:latin typeface="Times New Roman"/>
              <a:ea typeface="Times New Roman"/>
              <a:cs typeface="Times New Roman"/>
              <a:sym typeface="Times New Roman"/>
            </a:endParaRPr>
          </a:p>
          <a:p>
            <a:pPr indent="0" lvl="0" marL="241300" marR="0" rtl="0" algn="l">
              <a:lnSpc>
                <a:spcPct val="114000"/>
              </a:lnSpc>
              <a:spcBef>
                <a:spcPts val="0"/>
              </a:spcBef>
              <a:spcAft>
                <a:spcPts val="0"/>
              </a:spcAft>
              <a:buNone/>
            </a:pPr>
            <a:r>
              <a:rPr b="1" lang="en-US" sz="2000">
                <a:solidFill>
                  <a:schemeClr val="dk1"/>
                </a:solidFill>
                <a:latin typeface="Times New Roman"/>
                <a:ea typeface="Times New Roman"/>
                <a:cs typeface="Times New Roman"/>
                <a:sym typeface="Times New Roman"/>
              </a:rPr>
              <a:t>approaching 1.</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228600" lvl="0" marL="241300" marR="0" rtl="0" algn="l">
              <a:lnSpc>
                <a:spcPct val="100000"/>
              </a:lnSpc>
              <a:spcBef>
                <a:spcPts val="139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Simulated Annealing is widely used in VLSI layout and airline scheduling.</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4394453" y="409143"/>
            <a:ext cx="3385820"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Local Beam Search</a:t>
            </a:r>
            <a:endParaRPr/>
          </a:p>
        </p:txBody>
      </p:sp>
      <p:sp>
        <p:nvSpPr>
          <p:cNvPr id="262" name="Google Shape;262;p29"/>
          <p:cNvSpPr txBox="1"/>
          <p:nvPr/>
        </p:nvSpPr>
        <p:spPr>
          <a:xfrm>
            <a:off x="802640" y="1375384"/>
            <a:ext cx="9768840" cy="3194685"/>
          </a:xfrm>
          <a:prstGeom prst="rect">
            <a:avLst/>
          </a:prstGeom>
          <a:noFill/>
          <a:ln>
            <a:noFill/>
          </a:ln>
        </p:spPr>
        <p:txBody>
          <a:bodyPr anchorCtr="0" anchor="t" bIns="0" lIns="0" spcFirstLastPara="1" rIns="0" wrap="square" tIns="45700">
            <a:spAutoFit/>
          </a:bodyPr>
          <a:lstStyle/>
          <a:p>
            <a:pPr indent="-228600" lvl="0" marL="2413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t>
            </a:r>
            <a:r>
              <a:rPr b="1" lang="en-US" sz="2000">
                <a:solidFill>
                  <a:schemeClr val="dk1"/>
                </a:solidFill>
                <a:latin typeface="Times New Roman"/>
                <a:ea typeface="Times New Roman"/>
                <a:cs typeface="Times New Roman"/>
                <a:sym typeface="Times New Roman"/>
              </a:rPr>
              <a:t>local beam search algorithm </a:t>
            </a:r>
            <a:r>
              <a:rPr lang="en-US" sz="2000">
                <a:solidFill>
                  <a:schemeClr val="dk1"/>
                </a:solidFill>
                <a:latin typeface="Times New Roman"/>
                <a:ea typeface="Times New Roman"/>
                <a:cs typeface="Times New Roman"/>
                <a:sym typeface="Times New Roman"/>
              </a:rPr>
              <a:t>keeps track of </a:t>
            </a:r>
            <a:r>
              <a:rPr b="1" i="1" lang="en-US" sz="2000">
                <a:solidFill>
                  <a:schemeClr val="dk1"/>
                </a:solidFill>
                <a:latin typeface="Times New Roman"/>
                <a:ea typeface="Times New Roman"/>
                <a:cs typeface="Times New Roman"/>
                <a:sym typeface="Times New Roman"/>
              </a:rPr>
              <a:t>k states rather than just one</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9234" lvl="1" marL="698500" marR="0" rtl="0" algn="l">
              <a:lnSpc>
                <a:spcPct val="100000"/>
              </a:lnSpc>
              <a:spcBef>
                <a:spcPts val="26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It begins with k randomly generated states.</a:t>
            </a:r>
            <a:endParaRPr b="0" i="0" sz="20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54"/>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At each step, all the successors of all k states are generated.</a:t>
            </a:r>
            <a:endParaRPr b="0" i="0" sz="20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6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If any one is a goal, the algorithm halts.</a:t>
            </a:r>
            <a:endParaRPr b="0" i="0" sz="20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7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Otherwise, it selects the k best successors from the complete list and repeats.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228600" lvl="0" marL="241300" marR="0" rtl="0" algn="l">
              <a:lnSpc>
                <a:spcPct val="100000"/>
              </a:lnSpc>
              <a:spcBef>
                <a:spcPts val="138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t>
            </a:r>
            <a:r>
              <a:rPr b="1" lang="en-US" sz="2000">
                <a:solidFill>
                  <a:schemeClr val="dk1"/>
                </a:solidFill>
                <a:latin typeface="Times New Roman"/>
                <a:ea typeface="Times New Roman"/>
                <a:cs typeface="Times New Roman"/>
                <a:sym typeface="Times New Roman"/>
              </a:rPr>
              <a:t>local beam search algorithm </a:t>
            </a:r>
            <a:r>
              <a:rPr lang="en-US" sz="2000">
                <a:solidFill>
                  <a:schemeClr val="dk1"/>
                </a:solidFill>
                <a:latin typeface="Times New Roman"/>
                <a:ea typeface="Times New Roman"/>
                <a:cs typeface="Times New Roman"/>
                <a:sym typeface="Times New Roman"/>
              </a:rPr>
              <a:t>is </a:t>
            </a:r>
            <a:r>
              <a:rPr b="1" lang="en-US" sz="2000">
                <a:solidFill>
                  <a:schemeClr val="dk1"/>
                </a:solidFill>
                <a:latin typeface="Times New Roman"/>
                <a:ea typeface="Times New Roman"/>
                <a:cs typeface="Times New Roman"/>
                <a:sym typeface="Times New Roman"/>
              </a:rPr>
              <a:t>not </a:t>
            </a:r>
            <a:r>
              <a:rPr lang="en-US" sz="2000">
                <a:solidFill>
                  <a:schemeClr val="dk1"/>
                </a:solidFill>
                <a:latin typeface="Times New Roman"/>
                <a:ea typeface="Times New Roman"/>
                <a:cs typeface="Times New Roman"/>
                <a:sym typeface="Times New Roman"/>
              </a:rPr>
              <a:t>the same as </a:t>
            </a:r>
            <a:r>
              <a:rPr b="1" i="1" lang="en-US" sz="2000">
                <a:solidFill>
                  <a:schemeClr val="dk1"/>
                </a:solidFill>
                <a:latin typeface="Times New Roman"/>
                <a:ea typeface="Times New Roman"/>
                <a:cs typeface="Times New Roman"/>
                <a:sym typeface="Times New Roman"/>
              </a:rPr>
              <a:t>k searches run in parallel</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9234" lvl="1" marL="698500" marR="0" rtl="0" algn="l">
              <a:lnSpc>
                <a:spcPct val="100000"/>
              </a:lnSpc>
              <a:spcBef>
                <a:spcPts val="26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a </a:t>
            </a:r>
            <a:r>
              <a:rPr b="1" i="0" lang="en-US" sz="2000" u="none" cap="none" strike="noStrike">
                <a:solidFill>
                  <a:schemeClr val="dk1"/>
                </a:solidFill>
                <a:latin typeface="Times New Roman"/>
                <a:ea typeface="Times New Roman"/>
                <a:cs typeface="Times New Roman"/>
                <a:sym typeface="Times New Roman"/>
              </a:rPr>
              <a:t>local beam search</a:t>
            </a:r>
            <a:r>
              <a:rPr b="0" i="0" lang="en-US" sz="2000" u="none" cap="none" strike="noStrike">
                <a:solidFill>
                  <a:schemeClr val="dk1"/>
                </a:solidFill>
                <a:latin typeface="Times New Roman"/>
                <a:ea typeface="Times New Roman"/>
                <a:cs typeface="Times New Roman"/>
                <a:sym typeface="Times New Roman"/>
              </a:rPr>
              <a:t>, searches that find good states recruit other searches to join them.</a:t>
            </a:r>
            <a:endParaRPr b="0" i="0" sz="20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6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a random-restart search, each search process runs independently of the others.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3999738" y="409143"/>
            <a:ext cx="4175125"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Stochastic Beam Search</a:t>
            </a:r>
            <a:endParaRPr/>
          </a:p>
        </p:txBody>
      </p:sp>
      <p:sp>
        <p:nvSpPr>
          <p:cNvPr id="268" name="Google Shape;268;p30"/>
          <p:cNvSpPr txBox="1"/>
          <p:nvPr/>
        </p:nvSpPr>
        <p:spPr>
          <a:xfrm>
            <a:off x="802640" y="1312900"/>
            <a:ext cx="10488930" cy="3932554"/>
          </a:xfrm>
          <a:prstGeom prst="rect">
            <a:avLst/>
          </a:prstGeom>
          <a:noFill/>
          <a:ln>
            <a:noFill/>
          </a:ln>
        </p:spPr>
        <p:txBody>
          <a:bodyPr anchorCtr="0" anchor="t" bIns="0" lIns="0" spcFirstLastPara="1" rIns="0" wrap="square" tIns="108575">
            <a:spAutoFit/>
          </a:bodyPr>
          <a:lstStyle/>
          <a:p>
            <a:pPr indent="-228600" lvl="0" marL="2413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Problem: </a:t>
            </a:r>
            <a:r>
              <a:rPr lang="en-US" sz="2000">
                <a:solidFill>
                  <a:schemeClr val="dk1"/>
                </a:solidFill>
                <a:latin typeface="Times New Roman"/>
                <a:ea typeface="Times New Roman"/>
                <a:cs typeface="Times New Roman"/>
                <a:sym typeface="Times New Roman"/>
              </a:rPr>
              <a:t>quite often, all k states end up on same local hill in </a:t>
            </a:r>
            <a:r>
              <a:rPr b="1" i="1" lang="en-US" sz="2000">
                <a:solidFill>
                  <a:schemeClr val="dk1"/>
                </a:solidFill>
                <a:latin typeface="Times New Roman"/>
                <a:ea typeface="Times New Roman"/>
                <a:cs typeface="Times New Roman"/>
                <a:sym typeface="Times New Roman"/>
              </a:rPr>
              <a:t>local beam search algorithm</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755"/>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Idea: </a:t>
            </a:r>
            <a:r>
              <a:rPr lang="en-US" sz="2000">
                <a:solidFill>
                  <a:schemeClr val="dk1"/>
                </a:solidFill>
                <a:latin typeface="Times New Roman"/>
                <a:ea typeface="Times New Roman"/>
                <a:cs typeface="Times New Roman"/>
                <a:sym typeface="Times New Roman"/>
              </a:rPr>
              <a:t>choose k successors randomly, biased towards good ones</a:t>
            </a:r>
            <a:endParaRPr sz="2000">
              <a:solidFill>
                <a:schemeClr val="dk1"/>
              </a:solidFill>
              <a:latin typeface="Times New Roman"/>
              <a:ea typeface="Times New Roman"/>
              <a:cs typeface="Times New Roman"/>
              <a:sym typeface="Times New Roman"/>
            </a:endParaRPr>
          </a:p>
          <a:p>
            <a:pPr indent="0" lvl="0" marL="927100" marR="0" rtl="0" algn="l">
              <a:lnSpc>
                <a:spcPct val="100000"/>
              </a:lnSpc>
              <a:spcBef>
                <a:spcPts val="770"/>
              </a:spcBef>
              <a:spcAft>
                <a:spcPts val="0"/>
              </a:spcAft>
              <a:buNone/>
            </a:pP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Stochastic Beam Search</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228600" lvl="0" marL="241300" marR="727075" rtl="0" algn="l">
              <a:lnSpc>
                <a:spcPct val="108000"/>
              </a:lnSpc>
              <a:spcBef>
                <a:spcPts val="165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Instead of choosing the best k from the pool of candidate successors, </a:t>
            </a:r>
            <a:r>
              <a:rPr b="1" lang="en-US" sz="2000">
                <a:solidFill>
                  <a:schemeClr val="dk1"/>
                </a:solidFill>
                <a:latin typeface="Times New Roman"/>
                <a:ea typeface="Times New Roman"/>
                <a:cs typeface="Times New Roman"/>
                <a:sym typeface="Times New Roman"/>
              </a:rPr>
              <a:t>stochastic beam search  </a:t>
            </a:r>
            <a:r>
              <a:rPr lang="en-US" sz="2000">
                <a:solidFill>
                  <a:schemeClr val="dk1"/>
                </a:solidFill>
                <a:latin typeface="Times New Roman"/>
                <a:ea typeface="Times New Roman"/>
                <a:cs typeface="Times New Roman"/>
                <a:sym typeface="Times New Roman"/>
              </a:rPr>
              <a:t>chooses k successors at random, with the probability of choosing a given successor being an  increasing function of its value.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a:p>
            <a:pPr indent="-228600" lvl="0" marL="241300" marR="5080" rtl="0" algn="l">
              <a:lnSpc>
                <a:spcPct val="108000"/>
              </a:lnSpc>
              <a:spcBef>
                <a:spcPts val="1635"/>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Stochastic beam search </a:t>
            </a:r>
            <a:r>
              <a:rPr lang="en-US" sz="2000">
                <a:solidFill>
                  <a:schemeClr val="dk1"/>
                </a:solidFill>
                <a:latin typeface="Times New Roman"/>
                <a:ea typeface="Times New Roman"/>
                <a:cs typeface="Times New Roman"/>
                <a:sym typeface="Times New Roman"/>
              </a:rPr>
              <a:t>bears some resemblance to the process of natural selection, whereby the  “successors” (offspring) of a “state” (organism) populate the next generation according to its “value”  (fitness).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4385309" y="409143"/>
            <a:ext cx="3405504"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Genetic Algorithms</a:t>
            </a:r>
            <a:endParaRPr/>
          </a:p>
        </p:txBody>
      </p:sp>
      <p:sp>
        <p:nvSpPr>
          <p:cNvPr id="274" name="Google Shape;274;p31"/>
          <p:cNvSpPr txBox="1"/>
          <p:nvPr/>
        </p:nvSpPr>
        <p:spPr>
          <a:xfrm>
            <a:off x="802640" y="1377822"/>
            <a:ext cx="10416540" cy="4396105"/>
          </a:xfrm>
          <a:prstGeom prst="rect">
            <a:avLst/>
          </a:prstGeom>
          <a:noFill/>
          <a:ln>
            <a:noFill/>
          </a:ln>
        </p:spPr>
        <p:txBody>
          <a:bodyPr anchorCtr="0" anchor="t" bIns="0" lIns="0" spcFirstLastPara="1" rIns="0" wrap="square" tIns="71750">
            <a:spAutoFit/>
          </a:bodyPr>
          <a:lstStyle/>
          <a:p>
            <a:pPr indent="-228600" lvl="0" marL="241300" marR="524510" rtl="0" algn="l">
              <a:lnSpc>
                <a:spcPct val="96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a:t>
            </a:r>
            <a:r>
              <a:rPr b="1" lang="en-US" sz="2000">
                <a:solidFill>
                  <a:schemeClr val="dk1"/>
                </a:solidFill>
                <a:latin typeface="Times New Roman"/>
                <a:ea typeface="Times New Roman"/>
                <a:cs typeface="Times New Roman"/>
                <a:sym typeface="Times New Roman"/>
              </a:rPr>
              <a:t>genetic algorithm (GA) </a:t>
            </a:r>
            <a:r>
              <a:rPr lang="en-US" sz="2000">
                <a:solidFill>
                  <a:schemeClr val="dk1"/>
                </a:solidFill>
                <a:latin typeface="Times New Roman"/>
                <a:ea typeface="Times New Roman"/>
                <a:cs typeface="Times New Roman"/>
                <a:sym typeface="Times New Roman"/>
              </a:rPr>
              <a:t>is a variant of </a:t>
            </a:r>
            <a:r>
              <a:rPr b="1" i="1" lang="en-US" sz="2000">
                <a:solidFill>
                  <a:schemeClr val="dk1"/>
                </a:solidFill>
                <a:latin typeface="Times New Roman"/>
                <a:ea typeface="Times New Roman"/>
                <a:cs typeface="Times New Roman"/>
                <a:sym typeface="Times New Roman"/>
              </a:rPr>
              <a:t>stochastic beam search </a:t>
            </a:r>
            <a:r>
              <a:rPr lang="en-US" sz="2000">
                <a:solidFill>
                  <a:schemeClr val="dk1"/>
                </a:solidFill>
                <a:latin typeface="Times New Roman"/>
                <a:ea typeface="Times New Roman"/>
                <a:cs typeface="Times New Roman"/>
                <a:sym typeface="Times New Roman"/>
              </a:rPr>
              <a:t>in which successor states are  generated by combining two parent states rather than by modifying a single state.</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53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Like beam searches, </a:t>
            </a:r>
            <a:r>
              <a:rPr b="1" lang="en-US" sz="2000">
                <a:solidFill>
                  <a:schemeClr val="dk1"/>
                </a:solidFill>
                <a:latin typeface="Times New Roman"/>
                <a:ea typeface="Times New Roman"/>
                <a:cs typeface="Times New Roman"/>
                <a:sym typeface="Times New Roman"/>
              </a:rPr>
              <a:t>GAs </a:t>
            </a:r>
            <a:r>
              <a:rPr lang="en-US" sz="2000">
                <a:solidFill>
                  <a:schemeClr val="dk1"/>
                </a:solidFill>
                <a:latin typeface="Times New Roman"/>
                <a:ea typeface="Times New Roman"/>
                <a:cs typeface="Times New Roman"/>
                <a:sym typeface="Times New Roman"/>
              </a:rPr>
              <a:t>begin with a set of </a:t>
            </a:r>
            <a:r>
              <a:rPr b="1" i="1" lang="en-US" sz="2000">
                <a:solidFill>
                  <a:schemeClr val="dk1"/>
                </a:solidFill>
                <a:latin typeface="Times New Roman"/>
                <a:ea typeface="Times New Roman"/>
                <a:cs typeface="Times New Roman"/>
                <a:sym typeface="Times New Roman"/>
              </a:rPr>
              <a:t>k randomly generated states</a:t>
            </a:r>
            <a:r>
              <a:rPr lang="en-US" sz="2000">
                <a:solidFill>
                  <a:schemeClr val="dk1"/>
                </a:solidFill>
                <a:latin typeface="Times New Roman"/>
                <a:ea typeface="Times New Roman"/>
                <a:cs typeface="Times New Roman"/>
                <a:sym typeface="Times New Roman"/>
              </a:rPr>
              <a:t>, called the </a:t>
            </a:r>
            <a:r>
              <a:rPr b="1" lang="en-US" sz="2000">
                <a:solidFill>
                  <a:schemeClr val="dk1"/>
                </a:solidFill>
                <a:latin typeface="Times New Roman"/>
                <a:ea typeface="Times New Roman"/>
                <a:cs typeface="Times New Roman"/>
                <a:sym typeface="Times New Roman"/>
              </a:rPr>
              <a:t>population</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0" marL="241300" marR="0" rtl="0" algn="l">
              <a:lnSpc>
                <a:spcPct val="108000"/>
              </a:lnSpc>
              <a:spcBef>
                <a:spcPts val="52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Each state, or </a:t>
            </a:r>
            <a:r>
              <a:rPr b="1" lang="en-US" sz="2000">
                <a:solidFill>
                  <a:schemeClr val="dk1"/>
                </a:solidFill>
                <a:latin typeface="Times New Roman"/>
                <a:ea typeface="Times New Roman"/>
                <a:cs typeface="Times New Roman"/>
                <a:sym typeface="Times New Roman"/>
              </a:rPr>
              <a:t>individual</a:t>
            </a:r>
            <a:r>
              <a:rPr lang="en-US" sz="2000">
                <a:solidFill>
                  <a:schemeClr val="dk1"/>
                </a:solidFill>
                <a:latin typeface="Times New Roman"/>
                <a:ea typeface="Times New Roman"/>
                <a:cs typeface="Times New Roman"/>
                <a:sym typeface="Times New Roman"/>
              </a:rPr>
              <a:t>, is represented as a string over a finite alphabet—most commonly, a string</a:t>
            </a:r>
            <a:endParaRPr sz="2000">
              <a:solidFill>
                <a:schemeClr val="dk1"/>
              </a:solidFill>
              <a:latin typeface="Times New Roman"/>
              <a:ea typeface="Times New Roman"/>
              <a:cs typeface="Times New Roman"/>
              <a:sym typeface="Times New Roman"/>
            </a:endParaRPr>
          </a:p>
          <a:p>
            <a:pPr indent="0" lvl="0" marL="241300" marR="0" rtl="0" algn="l">
              <a:lnSpc>
                <a:spcPct val="108000"/>
              </a:lnSpc>
              <a:spcBef>
                <a:spcPts val="0"/>
              </a:spcBef>
              <a:spcAft>
                <a:spcPts val="0"/>
              </a:spcAft>
              <a:buNone/>
            </a:pPr>
            <a:r>
              <a:rPr lang="en-US" sz="2000">
                <a:solidFill>
                  <a:schemeClr val="dk1"/>
                </a:solidFill>
                <a:latin typeface="Times New Roman"/>
                <a:ea typeface="Times New Roman"/>
                <a:cs typeface="Times New Roman"/>
                <a:sym typeface="Times New Roman"/>
              </a:rPr>
              <a:t>of 0s and 1s.</a:t>
            </a:r>
            <a:endParaRPr sz="2000">
              <a:solidFill>
                <a:schemeClr val="dk1"/>
              </a:solidFill>
              <a:latin typeface="Times New Roman"/>
              <a:ea typeface="Times New Roman"/>
              <a:cs typeface="Times New Roman"/>
              <a:sym typeface="Times New Roman"/>
            </a:endParaRPr>
          </a:p>
          <a:p>
            <a:pPr indent="-228600" lvl="1" marL="698500" marR="5080" rtl="0" algn="l">
              <a:lnSpc>
                <a:spcPct val="80000"/>
              </a:lnSpc>
              <a:spcBef>
                <a:spcPts val="5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An 8-queens state must specify the positions of 8 queens, each in a column of 8 squares, and so it requires  8× log2 8=24 bits.</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7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Alternatively, the state could be represented as 8 digits, each in the range from 1 to 8.</a:t>
            </a:r>
            <a:endParaRPr b="0" i="0" sz="1800" u="none" cap="none" strike="noStrike">
              <a:solidFill>
                <a:schemeClr val="dk1"/>
              </a:solidFill>
              <a:latin typeface="Times New Roman"/>
              <a:ea typeface="Times New Roman"/>
              <a:cs typeface="Times New Roman"/>
              <a:sym typeface="Times New Roman"/>
            </a:endParaRPr>
          </a:p>
          <a:p>
            <a:pPr indent="-228600" lvl="0" marL="241300" marR="0" rtl="0" algn="l">
              <a:lnSpc>
                <a:spcPct val="100000"/>
              </a:lnSpc>
              <a:spcBef>
                <a:spcPts val="50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Each state is rated by an </a:t>
            </a:r>
            <a:r>
              <a:rPr b="1" i="1" lang="en-US" sz="2000">
                <a:solidFill>
                  <a:schemeClr val="dk1"/>
                </a:solidFill>
                <a:latin typeface="Times New Roman"/>
                <a:ea typeface="Times New Roman"/>
                <a:cs typeface="Times New Roman"/>
                <a:sym typeface="Times New Roman"/>
              </a:rPr>
              <a:t>objective function</a:t>
            </a:r>
            <a:r>
              <a:rPr lang="en-US" sz="2000">
                <a:solidFill>
                  <a:schemeClr val="dk1"/>
                </a:solidFill>
                <a:latin typeface="Times New Roman"/>
                <a:ea typeface="Times New Roman"/>
                <a:cs typeface="Times New Roman"/>
                <a:sym typeface="Times New Roman"/>
              </a:rPr>
              <a:t>, or (in GA terminology) the </a:t>
            </a:r>
            <a:r>
              <a:rPr b="1" lang="en-US" sz="2000">
                <a:solidFill>
                  <a:schemeClr val="dk1"/>
                </a:solidFill>
                <a:latin typeface="Times New Roman"/>
                <a:ea typeface="Times New Roman"/>
                <a:cs typeface="Times New Roman"/>
                <a:sym typeface="Times New Roman"/>
              </a:rPr>
              <a:t>fitness function</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53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Pairs of individuals are randomly selected for </a:t>
            </a:r>
            <a:r>
              <a:rPr b="1" i="1" lang="en-US" sz="2000">
                <a:solidFill>
                  <a:schemeClr val="dk1"/>
                </a:solidFill>
                <a:latin typeface="Times New Roman"/>
                <a:ea typeface="Times New Roman"/>
                <a:cs typeface="Times New Roman"/>
                <a:sym typeface="Times New Roman"/>
              </a:rPr>
              <a:t>reproduction</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51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From each pair new offsprings (children) are generated using </a:t>
            </a:r>
            <a:r>
              <a:rPr b="1" lang="en-US" sz="2000">
                <a:solidFill>
                  <a:schemeClr val="dk1"/>
                </a:solidFill>
                <a:latin typeface="Times New Roman"/>
                <a:ea typeface="Times New Roman"/>
                <a:cs typeface="Times New Roman"/>
                <a:sym typeface="Times New Roman"/>
              </a:rPr>
              <a:t>crossover </a:t>
            </a:r>
            <a:r>
              <a:rPr lang="en-US" sz="2000">
                <a:solidFill>
                  <a:schemeClr val="dk1"/>
                </a:solidFill>
                <a:latin typeface="Times New Roman"/>
                <a:ea typeface="Times New Roman"/>
                <a:cs typeface="Times New Roman"/>
                <a:sym typeface="Times New Roman"/>
              </a:rPr>
              <a:t>operation.</a:t>
            </a:r>
            <a:endParaRPr sz="2000">
              <a:solidFill>
                <a:schemeClr val="dk1"/>
              </a:solidFill>
              <a:latin typeface="Times New Roman"/>
              <a:ea typeface="Times New Roman"/>
              <a:cs typeface="Times New Roman"/>
              <a:sym typeface="Times New Roman"/>
            </a:endParaRPr>
          </a:p>
          <a:p>
            <a:pPr indent="-229234" lvl="1" marL="698500" marR="0" rtl="0" algn="l">
              <a:lnSpc>
                <a:spcPct val="100000"/>
              </a:lnSpc>
              <a:spcBef>
                <a:spcPts val="8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 crossover point is chosen randomly from the positions in the string.</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offsprings are created by crossing over the parent strings at the crossover point.</a:t>
            </a:r>
            <a:endParaRPr b="0" i="0" sz="1800" u="none" cap="none" strike="noStrike">
              <a:solidFill>
                <a:schemeClr val="dk1"/>
              </a:solidFill>
              <a:latin typeface="Times New Roman"/>
              <a:ea typeface="Times New Roman"/>
              <a:cs typeface="Times New Roman"/>
              <a:sym typeface="Times New Roman"/>
            </a:endParaRPr>
          </a:p>
          <a:p>
            <a:pPr indent="-228600" lvl="0" marL="241300" marR="0" rtl="0" algn="l">
              <a:lnSpc>
                <a:spcPct val="100000"/>
              </a:lnSpc>
              <a:spcBef>
                <a:spcPts val="52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Each child is subject to random </a:t>
            </a:r>
            <a:r>
              <a:rPr b="1" lang="en-US" sz="2000">
                <a:solidFill>
                  <a:schemeClr val="dk1"/>
                </a:solidFill>
                <a:latin typeface="Times New Roman"/>
                <a:ea typeface="Times New Roman"/>
                <a:cs typeface="Times New Roman"/>
                <a:sym typeface="Times New Roman"/>
              </a:rPr>
              <a:t>mutation </a:t>
            </a:r>
            <a:r>
              <a:rPr lang="en-US" sz="2000">
                <a:solidFill>
                  <a:schemeClr val="dk1"/>
                </a:solidFill>
                <a:latin typeface="Times New Roman"/>
                <a:ea typeface="Times New Roman"/>
                <a:cs typeface="Times New Roman"/>
                <a:sym typeface="Times New Roman"/>
              </a:rPr>
              <a:t>with a small independent probability.</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4385309" y="409143"/>
            <a:ext cx="3405504"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Genetic Algorithms</a:t>
            </a:r>
            <a:endParaRPr/>
          </a:p>
        </p:txBody>
      </p:sp>
      <p:sp>
        <p:nvSpPr>
          <p:cNvPr id="280" name="Google Shape;280;p32"/>
          <p:cNvSpPr txBox="1"/>
          <p:nvPr/>
        </p:nvSpPr>
        <p:spPr>
          <a:xfrm>
            <a:off x="802640" y="1312900"/>
            <a:ext cx="9046845" cy="827405"/>
          </a:xfrm>
          <a:prstGeom prst="rect">
            <a:avLst/>
          </a:prstGeom>
          <a:noFill/>
          <a:ln>
            <a:noFill/>
          </a:ln>
        </p:spPr>
        <p:txBody>
          <a:bodyPr anchorCtr="0" anchor="t" bIns="0" lIns="0" spcFirstLastPara="1" rIns="0" wrap="square" tIns="108575">
            <a:spAutoFit/>
          </a:bodyPr>
          <a:lstStyle/>
          <a:p>
            <a:pPr indent="-228600" lvl="0" marL="2413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state can be represented using a 8 digit string.</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75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Each digit in the range from 1 to 8 to indicate the position of the queen in that column.</a:t>
            </a:r>
            <a:endParaRPr sz="2000">
              <a:solidFill>
                <a:schemeClr val="dk1"/>
              </a:solidFill>
              <a:latin typeface="Times New Roman"/>
              <a:ea typeface="Times New Roman"/>
              <a:cs typeface="Times New Roman"/>
              <a:sym typeface="Times New Roman"/>
            </a:endParaRPr>
          </a:p>
        </p:txBody>
      </p:sp>
      <p:pic>
        <p:nvPicPr>
          <p:cNvPr id="281" name="Google Shape;281;p32"/>
          <p:cNvPicPr preferRelativeResize="0"/>
          <p:nvPr/>
        </p:nvPicPr>
        <p:blipFill rotWithShape="1">
          <a:blip r:embed="rId3">
            <a:alphaModFix/>
          </a:blip>
          <a:srcRect b="0" l="0" r="0" t="0"/>
          <a:stretch/>
        </p:blipFill>
        <p:spPr>
          <a:xfrm>
            <a:off x="888102" y="2342601"/>
            <a:ext cx="1479632" cy="1477853"/>
          </a:xfrm>
          <a:prstGeom prst="rect">
            <a:avLst/>
          </a:prstGeom>
          <a:noFill/>
          <a:ln>
            <a:noFill/>
          </a:ln>
        </p:spPr>
      </p:pic>
      <p:sp>
        <p:nvSpPr>
          <p:cNvPr id="282" name="Google Shape;282;p32"/>
          <p:cNvSpPr txBox="1"/>
          <p:nvPr/>
        </p:nvSpPr>
        <p:spPr>
          <a:xfrm>
            <a:off x="3107435" y="2712720"/>
            <a:ext cx="1490980" cy="36893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0475">
            <a:spAutoFit/>
          </a:bodyPr>
          <a:lstStyle/>
          <a:p>
            <a:pPr indent="0" lvl="0" marL="90805" marR="0" rtl="0" algn="l">
              <a:lnSpc>
                <a:spcPct val="100000"/>
              </a:lnSpc>
              <a:spcBef>
                <a:spcPts val="0"/>
              </a:spcBef>
              <a:spcAft>
                <a:spcPts val="0"/>
              </a:spcAft>
              <a:buNone/>
            </a:pPr>
            <a:r>
              <a:rPr lang="en-US" sz="1800">
                <a:solidFill>
                  <a:schemeClr val="dk1"/>
                </a:solidFill>
                <a:latin typeface="Calibri"/>
                <a:ea typeface="Calibri"/>
                <a:cs typeface="Calibri"/>
                <a:sym typeface="Calibri"/>
              </a:rPr>
              <a:t>1 6 2 5 7 4 8 3</a:t>
            </a:r>
            <a:endParaRPr sz="1800">
              <a:solidFill>
                <a:schemeClr val="dk1"/>
              </a:solidFill>
              <a:latin typeface="Calibri"/>
              <a:ea typeface="Calibri"/>
              <a:cs typeface="Calibri"/>
              <a:sym typeface="Calibri"/>
            </a:endParaRPr>
          </a:p>
        </p:txBody>
      </p:sp>
      <p:sp>
        <p:nvSpPr>
          <p:cNvPr id="283" name="Google Shape;283;p32"/>
          <p:cNvSpPr txBox="1"/>
          <p:nvPr/>
        </p:nvSpPr>
        <p:spPr>
          <a:xfrm>
            <a:off x="2614929" y="2785109"/>
            <a:ext cx="2698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4385309" y="409143"/>
            <a:ext cx="3405504"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Genetic Algorithms</a:t>
            </a:r>
            <a:endParaRPr/>
          </a:p>
        </p:txBody>
      </p:sp>
      <p:sp>
        <p:nvSpPr>
          <p:cNvPr id="289" name="Google Shape;289;p33"/>
          <p:cNvSpPr txBox="1"/>
          <p:nvPr/>
        </p:nvSpPr>
        <p:spPr>
          <a:xfrm>
            <a:off x="802640" y="4524603"/>
            <a:ext cx="10396220" cy="1413510"/>
          </a:xfrm>
          <a:prstGeom prst="rect">
            <a:avLst/>
          </a:prstGeom>
          <a:noFill/>
          <a:ln>
            <a:noFill/>
          </a:ln>
        </p:spPr>
        <p:txBody>
          <a:bodyPr anchorCtr="0" anchor="t" bIns="0" lIns="0" spcFirstLastPara="1" rIns="0" wrap="square" tIns="108575">
            <a:spAutoFit/>
          </a:bodyPr>
          <a:lstStyle/>
          <a:p>
            <a:pPr indent="-228600" lvl="0" marL="2413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t>
            </a:r>
            <a:r>
              <a:rPr b="1" lang="en-US" sz="2000">
                <a:solidFill>
                  <a:schemeClr val="dk1"/>
                </a:solidFill>
                <a:latin typeface="Times New Roman"/>
                <a:ea typeface="Times New Roman"/>
                <a:cs typeface="Times New Roman"/>
                <a:sym typeface="Times New Roman"/>
              </a:rPr>
              <a:t>initial population </a:t>
            </a:r>
            <a:r>
              <a:rPr lang="en-US" sz="2000">
                <a:solidFill>
                  <a:schemeClr val="dk1"/>
                </a:solidFill>
                <a:latin typeface="Times New Roman"/>
                <a:ea typeface="Times New Roman"/>
                <a:cs typeface="Times New Roman"/>
                <a:sym typeface="Times New Roman"/>
              </a:rPr>
              <a:t>has 4 states.</a:t>
            </a:r>
            <a:endParaRPr sz="2000">
              <a:solidFill>
                <a:schemeClr val="dk1"/>
              </a:solidFill>
              <a:latin typeface="Times New Roman"/>
              <a:ea typeface="Times New Roman"/>
              <a:cs typeface="Times New Roman"/>
              <a:sym typeface="Times New Roman"/>
            </a:endParaRPr>
          </a:p>
          <a:p>
            <a:pPr indent="-228600" lvl="0" marL="241300" marR="0" rtl="0" algn="l">
              <a:lnSpc>
                <a:spcPct val="114000"/>
              </a:lnSpc>
              <a:spcBef>
                <a:spcPts val="75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a:t>
            </a:r>
            <a:r>
              <a:rPr b="1" lang="en-US" sz="2000">
                <a:solidFill>
                  <a:srgbClr val="FF0000"/>
                </a:solidFill>
                <a:latin typeface="Times New Roman"/>
                <a:ea typeface="Times New Roman"/>
                <a:cs typeface="Times New Roman"/>
                <a:sym typeface="Times New Roman"/>
              </a:rPr>
              <a:t>fitness function </a:t>
            </a:r>
            <a:r>
              <a:rPr lang="en-US" sz="2000">
                <a:solidFill>
                  <a:schemeClr val="dk1"/>
                </a:solidFill>
                <a:latin typeface="Times New Roman"/>
                <a:ea typeface="Times New Roman"/>
                <a:cs typeface="Times New Roman"/>
                <a:sym typeface="Times New Roman"/>
              </a:rPr>
              <a:t>should return higher values for better states, so, for the 8-queens problem we use</a:t>
            </a:r>
            <a:endParaRPr sz="2000">
              <a:solidFill>
                <a:schemeClr val="dk1"/>
              </a:solidFill>
              <a:latin typeface="Times New Roman"/>
              <a:ea typeface="Times New Roman"/>
              <a:cs typeface="Times New Roman"/>
              <a:sym typeface="Times New Roman"/>
            </a:endParaRPr>
          </a:p>
          <a:p>
            <a:pPr indent="0" lvl="0" marL="24130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the number of non-attacking pairs of queens, which has a value of 28 for a solution.</a:t>
            </a:r>
            <a:endParaRPr sz="2000">
              <a:solidFill>
                <a:schemeClr val="dk1"/>
              </a:solidFill>
              <a:latin typeface="Times New Roman"/>
              <a:ea typeface="Times New Roman"/>
              <a:cs typeface="Times New Roman"/>
              <a:sym typeface="Times New Roman"/>
            </a:endParaRPr>
          </a:p>
          <a:p>
            <a:pPr indent="-229234" lvl="1" marL="698500" marR="0" rtl="0" algn="l">
              <a:lnSpc>
                <a:spcPct val="100000"/>
              </a:lnSpc>
              <a:spcBef>
                <a:spcPts val="3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values of the four states are 24, 23, 20, and 11.</a:t>
            </a:r>
            <a:endParaRPr b="0" i="0" sz="1800" u="none" cap="none" strike="noStrike">
              <a:solidFill>
                <a:schemeClr val="dk1"/>
              </a:solidFill>
              <a:latin typeface="Times New Roman"/>
              <a:ea typeface="Times New Roman"/>
              <a:cs typeface="Times New Roman"/>
              <a:sym typeface="Times New Roman"/>
            </a:endParaRPr>
          </a:p>
        </p:txBody>
      </p:sp>
      <p:grpSp>
        <p:nvGrpSpPr>
          <p:cNvPr id="290" name="Google Shape;290;p33"/>
          <p:cNvGrpSpPr/>
          <p:nvPr/>
        </p:nvGrpSpPr>
        <p:grpSpPr>
          <a:xfrm>
            <a:off x="1408564" y="1461909"/>
            <a:ext cx="9307425" cy="3660636"/>
            <a:chOff x="1408564" y="1461909"/>
            <a:chExt cx="9307425" cy="3660636"/>
          </a:xfrm>
        </p:grpSpPr>
        <p:pic>
          <p:nvPicPr>
            <p:cNvPr id="291" name="Google Shape;291;p33"/>
            <p:cNvPicPr preferRelativeResize="0"/>
            <p:nvPr/>
          </p:nvPicPr>
          <p:blipFill rotWithShape="1">
            <a:blip r:embed="rId3">
              <a:alphaModFix/>
            </a:blip>
            <a:srcRect b="0" l="0" r="0" t="0"/>
            <a:stretch/>
          </p:blipFill>
          <p:spPr>
            <a:xfrm>
              <a:off x="1408564" y="1461909"/>
              <a:ext cx="9307425" cy="2734399"/>
            </a:xfrm>
            <a:prstGeom prst="rect">
              <a:avLst/>
            </a:prstGeom>
            <a:noFill/>
            <a:ln>
              <a:noFill/>
            </a:ln>
          </p:spPr>
        </p:pic>
        <p:sp>
          <p:nvSpPr>
            <p:cNvPr id="292" name="Google Shape;292;p33"/>
            <p:cNvSpPr/>
            <p:nvPr/>
          </p:nvSpPr>
          <p:spPr>
            <a:xfrm>
              <a:off x="2130933" y="3657600"/>
              <a:ext cx="83185" cy="956944"/>
            </a:xfrm>
            <a:custGeom>
              <a:rect b="b" l="l" r="r" t="t"/>
              <a:pathLst>
                <a:path extrusionOk="0" h="956945" w="83185">
                  <a:moveTo>
                    <a:pt x="44374" y="75850"/>
                  </a:moveTo>
                  <a:lnTo>
                    <a:pt x="31671" y="76423"/>
                  </a:lnTo>
                  <a:lnTo>
                    <a:pt x="70358" y="956691"/>
                  </a:lnTo>
                  <a:lnTo>
                    <a:pt x="83058" y="956182"/>
                  </a:lnTo>
                  <a:lnTo>
                    <a:pt x="44374" y="75850"/>
                  </a:lnTo>
                  <a:close/>
                </a:path>
                <a:path extrusionOk="0" h="956945" w="83185">
                  <a:moveTo>
                    <a:pt x="34671" y="0"/>
                  </a:moveTo>
                  <a:lnTo>
                    <a:pt x="0" y="77850"/>
                  </a:lnTo>
                  <a:lnTo>
                    <a:pt x="31671" y="76423"/>
                  </a:lnTo>
                  <a:lnTo>
                    <a:pt x="31115" y="63754"/>
                  </a:lnTo>
                  <a:lnTo>
                    <a:pt x="43815" y="63118"/>
                  </a:lnTo>
                  <a:lnTo>
                    <a:pt x="69784" y="63118"/>
                  </a:lnTo>
                  <a:lnTo>
                    <a:pt x="34671" y="0"/>
                  </a:lnTo>
                  <a:close/>
                </a:path>
                <a:path extrusionOk="0" h="956945" w="83185">
                  <a:moveTo>
                    <a:pt x="43815" y="63118"/>
                  </a:moveTo>
                  <a:lnTo>
                    <a:pt x="31115" y="63754"/>
                  </a:lnTo>
                  <a:lnTo>
                    <a:pt x="31671" y="76423"/>
                  </a:lnTo>
                  <a:lnTo>
                    <a:pt x="44374" y="75850"/>
                  </a:lnTo>
                  <a:lnTo>
                    <a:pt x="43815" y="63118"/>
                  </a:lnTo>
                  <a:close/>
                </a:path>
                <a:path extrusionOk="0" h="956945" w="83185">
                  <a:moveTo>
                    <a:pt x="69784" y="63118"/>
                  </a:moveTo>
                  <a:lnTo>
                    <a:pt x="43815" y="63118"/>
                  </a:lnTo>
                  <a:lnTo>
                    <a:pt x="44374" y="75850"/>
                  </a:lnTo>
                  <a:lnTo>
                    <a:pt x="76073" y="74422"/>
                  </a:lnTo>
                  <a:lnTo>
                    <a:pt x="69784" y="63118"/>
                  </a:lnTo>
                  <a:close/>
                </a:path>
              </a:pathLst>
            </a:custGeom>
            <a:solidFill>
              <a:srgbClr val="5B9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33"/>
            <p:cNvSpPr/>
            <p:nvPr/>
          </p:nvSpPr>
          <p:spPr>
            <a:xfrm>
              <a:off x="1929003" y="3436620"/>
              <a:ext cx="1329690" cy="1685925"/>
            </a:xfrm>
            <a:custGeom>
              <a:rect b="b" l="l" r="r" t="t"/>
              <a:pathLst>
                <a:path extrusionOk="0" h="1685925" w="1329689">
                  <a:moveTo>
                    <a:pt x="1277133" y="55945"/>
                  </a:moveTo>
                  <a:lnTo>
                    <a:pt x="0" y="1677669"/>
                  </a:lnTo>
                  <a:lnTo>
                    <a:pt x="9906" y="1685543"/>
                  </a:lnTo>
                  <a:lnTo>
                    <a:pt x="1287151" y="63837"/>
                  </a:lnTo>
                  <a:lnTo>
                    <a:pt x="1277133" y="55945"/>
                  </a:lnTo>
                  <a:close/>
                </a:path>
                <a:path extrusionOk="0" h="1685925" w="1329689">
                  <a:moveTo>
                    <a:pt x="1319792" y="45974"/>
                  </a:moveTo>
                  <a:lnTo>
                    <a:pt x="1284986" y="45974"/>
                  </a:lnTo>
                  <a:lnTo>
                    <a:pt x="1295019" y="53847"/>
                  </a:lnTo>
                  <a:lnTo>
                    <a:pt x="1287151" y="63837"/>
                  </a:lnTo>
                  <a:lnTo>
                    <a:pt x="1312037" y="83438"/>
                  </a:lnTo>
                  <a:lnTo>
                    <a:pt x="1319792" y="45974"/>
                  </a:lnTo>
                  <a:close/>
                </a:path>
                <a:path extrusionOk="0" h="1685925" w="1329689">
                  <a:moveTo>
                    <a:pt x="1284986" y="45974"/>
                  </a:moveTo>
                  <a:lnTo>
                    <a:pt x="1277133" y="55945"/>
                  </a:lnTo>
                  <a:lnTo>
                    <a:pt x="1287151" y="63837"/>
                  </a:lnTo>
                  <a:lnTo>
                    <a:pt x="1295019" y="53847"/>
                  </a:lnTo>
                  <a:lnTo>
                    <a:pt x="1284986" y="45974"/>
                  </a:lnTo>
                  <a:close/>
                </a:path>
                <a:path extrusionOk="0" h="1685925" w="1329689">
                  <a:moveTo>
                    <a:pt x="1329309" y="0"/>
                  </a:moveTo>
                  <a:lnTo>
                    <a:pt x="1252220" y="36321"/>
                  </a:lnTo>
                  <a:lnTo>
                    <a:pt x="1277133" y="55945"/>
                  </a:lnTo>
                  <a:lnTo>
                    <a:pt x="1284986" y="45974"/>
                  </a:lnTo>
                  <a:lnTo>
                    <a:pt x="1319792" y="45974"/>
                  </a:lnTo>
                  <a:lnTo>
                    <a:pt x="1329309"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4385309" y="409143"/>
            <a:ext cx="3405504"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Genetic Algorithms</a:t>
            </a:r>
            <a:endParaRPr/>
          </a:p>
        </p:txBody>
      </p:sp>
      <p:sp>
        <p:nvSpPr>
          <p:cNvPr id="299" name="Google Shape;299;p34"/>
          <p:cNvSpPr txBox="1"/>
          <p:nvPr/>
        </p:nvSpPr>
        <p:spPr>
          <a:xfrm>
            <a:off x="802640" y="4524603"/>
            <a:ext cx="9550400" cy="1139190"/>
          </a:xfrm>
          <a:prstGeom prst="rect">
            <a:avLst/>
          </a:prstGeom>
          <a:noFill/>
          <a:ln>
            <a:noFill/>
          </a:ln>
        </p:spPr>
        <p:txBody>
          <a:bodyPr anchorCtr="0" anchor="t" bIns="0" lIns="0" spcFirstLastPara="1" rIns="0" wrap="square" tIns="108575">
            <a:spAutoFit/>
          </a:bodyPr>
          <a:lstStyle/>
          <a:p>
            <a:pPr indent="-228600" lvl="0" marL="2413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t>
            </a:r>
            <a:r>
              <a:rPr lang="en-US" sz="2000">
                <a:solidFill>
                  <a:srgbClr val="2D75B6"/>
                </a:solidFill>
                <a:latin typeface="Times New Roman"/>
                <a:ea typeface="Times New Roman"/>
                <a:cs typeface="Times New Roman"/>
                <a:sym typeface="Times New Roman"/>
              </a:rPr>
              <a:t>probability of being chosen for reproducing </a:t>
            </a:r>
            <a:r>
              <a:rPr lang="en-US" sz="2000">
                <a:solidFill>
                  <a:schemeClr val="dk1"/>
                </a:solidFill>
                <a:latin typeface="Times New Roman"/>
                <a:ea typeface="Times New Roman"/>
                <a:cs typeface="Times New Roman"/>
                <a:sym typeface="Times New Roman"/>
              </a:rPr>
              <a:t>is directly proportional to the fitness score.</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75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Two pairs are selected at random for reproduction, in accordance with the probabilities.</a:t>
            </a:r>
            <a:endParaRPr sz="2000">
              <a:solidFill>
                <a:schemeClr val="dk1"/>
              </a:solidFill>
              <a:latin typeface="Times New Roman"/>
              <a:ea typeface="Times New Roman"/>
              <a:cs typeface="Times New Roman"/>
              <a:sym typeface="Times New Roman"/>
            </a:endParaRPr>
          </a:p>
          <a:p>
            <a:pPr indent="-229234" lvl="1" marL="698500" marR="0" rtl="0" algn="l">
              <a:lnSpc>
                <a:spcPct val="100000"/>
              </a:lnSpc>
              <a:spcBef>
                <a:spcPts val="29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Notice that one individual is selected twice and one not at all.</a:t>
            </a:r>
            <a:endParaRPr b="0" i="0" sz="1800" u="none" cap="none" strike="noStrike">
              <a:solidFill>
                <a:schemeClr val="dk1"/>
              </a:solidFill>
              <a:latin typeface="Times New Roman"/>
              <a:ea typeface="Times New Roman"/>
              <a:cs typeface="Times New Roman"/>
              <a:sym typeface="Times New Roman"/>
            </a:endParaRPr>
          </a:p>
        </p:txBody>
      </p:sp>
      <p:grpSp>
        <p:nvGrpSpPr>
          <p:cNvPr id="300" name="Google Shape;300;p34"/>
          <p:cNvGrpSpPr/>
          <p:nvPr/>
        </p:nvGrpSpPr>
        <p:grpSpPr>
          <a:xfrm>
            <a:off x="1408564" y="1461909"/>
            <a:ext cx="9307425" cy="3162796"/>
            <a:chOff x="1408564" y="1461909"/>
            <a:chExt cx="9307425" cy="3162796"/>
          </a:xfrm>
        </p:grpSpPr>
        <p:pic>
          <p:nvPicPr>
            <p:cNvPr id="301" name="Google Shape;301;p34"/>
            <p:cNvPicPr preferRelativeResize="0"/>
            <p:nvPr/>
          </p:nvPicPr>
          <p:blipFill rotWithShape="1">
            <a:blip r:embed="rId3">
              <a:alphaModFix/>
            </a:blip>
            <a:srcRect b="0" l="0" r="0" t="0"/>
            <a:stretch/>
          </p:blipFill>
          <p:spPr>
            <a:xfrm>
              <a:off x="1408564" y="1461909"/>
              <a:ext cx="9307425" cy="2734399"/>
            </a:xfrm>
            <a:prstGeom prst="rect">
              <a:avLst/>
            </a:prstGeom>
            <a:noFill/>
            <a:ln>
              <a:noFill/>
            </a:ln>
          </p:spPr>
        </p:pic>
        <p:sp>
          <p:nvSpPr>
            <p:cNvPr id="302" name="Google Shape;302;p34"/>
            <p:cNvSpPr/>
            <p:nvPr/>
          </p:nvSpPr>
          <p:spPr>
            <a:xfrm>
              <a:off x="3634486" y="3467100"/>
              <a:ext cx="124460" cy="1157605"/>
            </a:xfrm>
            <a:custGeom>
              <a:rect b="b" l="l" r="r" t="t"/>
              <a:pathLst>
                <a:path extrusionOk="0" h="1157604" w="124460">
                  <a:moveTo>
                    <a:pt x="80087" y="75537"/>
                  </a:moveTo>
                  <a:lnTo>
                    <a:pt x="0" y="1156589"/>
                  </a:lnTo>
                  <a:lnTo>
                    <a:pt x="12700" y="1157605"/>
                  </a:lnTo>
                  <a:lnTo>
                    <a:pt x="92657" y="76483"/>
                  </a:lnTo>
                  <a:lnTo>
                    <a:pt x="80087" y="75537"/>
                  </a:lnTo>
                  <a:close/>
                </a:path>
                <a:path extrusionOk="0" h="1157604" w="124460">
                  <a:moveTo>
                    <a:pt x="117762" y="62864"/>
                  </a:moveTo>
                  <a:lnTo>
                    <a:pt x="81025" y="62864"/>
                  </a:lnTo>
                  <a:lnTo>
                    <a:pt x="93599" y="63753"/>
                  </a:lnTo>
                  <a:lnTo>
                    <a:pt x="92657" y="76483"/>
                  </a:lnTo>
                  <a:lnTo>
                    <a:pt x="124333" y="78866"/>
                  </a:lnTo>
                  <a:lnTo>
                    <a:pt x="117762" y="62864"/>
                  </a:lnTo>
                  <a:close/>
                </a:path>
                <a:path extrusionOk="0" h="1157604" w="124460">
                  <a:moveTo>
                    <a:pt x="81025" y="62864"/>
                  </a:moveTo>
                  <a:lnTo>
                    <a:pt x="80087" y="75537"/>
                  </a:lnTo>
                  <a:lnTo>
                    <a:pt x="92657" y="76483"/>
                  </a:lnTo>
                  <a:lnTo>
                    <a:pt x="93599" y="63753"/>
                  </a:lnTo>
                  <a:lnTo>
                    <a:pt x="81025" y="62864"/>
                  </a:lnTo>
                  <a:close/>
                </a:path>
                <a:path extrusionOk="0" h="1157604" w="124460">
                  <a:moveTo>
                    <a:pt x="91948" y="0"/>
                  </a:moveTo>
                  <a:lnTo>
                    <a:pt x="48387" y="73151"/>
                  </a:lnTo>
                  <a:lnTo>
                    <a:pt x="80087" y="75537"/>
                  </a:lnTo>
                  <a:lnTo>
                    <a:pt x="81025" y="62864"/>
                  </a:lnTo>
                  <a:lnTo>
                    <a:pt x="117762" y="62864"/>
                  </a:lnTo>
                  <a:lnTo>
                    <a:pt x="91948" y="0"/>
                  </a:lnTo>
                  <a:close/>
                </a:path>
              </a:pathLst>
            </a:custGeom>
            <a:solidFill>
              <a:srgbClr val="5B9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4385309" y="409143"/>
            <a:ext cx="3405504"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Genetic Algorithms</a:t>
            </a:r>
            <a:endParaRPr/>
          </a:p>
        </p:txBody>
      </p:sp>
      <p:sp>
        <p:nvSpPr>
          <p:cNvPr id="308" name="Google Shape;308;p35"/>
          <p:cNvSpPr txBox="1"/>
          <p:nvPr/>
        </p:nvSpPr>
        <p:spPr>
          <a:xfrm>
            <a:off x="802640" y="4524603"/>
            <a:ext cx="10391775" cy="1376045"/>
          </a:xfrm>
          <a:prstGeom prst="rect">
            <a:avLst/>
          </a:prstGeom>
          <a:noFill/>
          <a:ln>
            <a:noFill/>
          </a:ln>
        </p:spPr>
        <p:txBody>
          <a:bodyPr anchorCtr="0" anchor="t" bIns="0" lIns="0" spcFirstLastPara="1" rIns="0" wrap="square" tIns="108575">
            <a:spAutoFit/>
          </a:bodyPr>
          <a:lstStyle/>
          <a:p>
            <a:pPr indent="-228600" lvl="0" marL="2413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t>
            </a:r>
            <a:r>
              <a:rPr b="1" lang="en-US" sz="2000">
                <a:solidFill>
                  <a:srgbClr val="C55A11"/>
                </a:solidFill>
                <a:latin typeface="Times New Roman"/>
                <a:ea typeface="Times New Roman"/>
                <a:cs typeface="Times New Roman"/>
                <a:sym typeface="Times New Roman"/>
              </a:rPr>
              <a:t>crossover points </a:t>
            </a:r>
            <a:r>
              <a:rPr lang="en-US" sz="2000">
                <a:solidFill>
                  <a:schemeClr val="dk1"/>
                </a:solidFill>
                <a:latin typeface="Times New Roman"/>
                <a:ea typeface="Times New Roman"/>
                <a:cs typeface="Times New Roman"/>
                <a:sym typeface="Times New Roman"/>
              </a:rPr>
              <a:t>are after third digit in first pair and after fifth digit in second pair.</a:t>
            </a:r>
            <a:endParaRPr sz="2000">
              <a:solidFill>
                <a:schemeClr val="dk1"/>
              </a:solidFill>
              <a:latin typeface="Times New Roman"/>
              <a:ea typeface="Times New Roman"/>
              <a:cs typeface="Times New Roman"/>
              <a:sym typeface="Times New Roman"/>
            </a:endParaRPr>
          </a:p>
          <a:p>
            <a:pPr indent="-228600" lvl="0" marL="241300" marR="5080" rtl="0" algn="l">
              <a:lnSpc>
                <a:spcPct val="108000"/>
              </a:lnSpc>
              <a:spcBef>
                <a:spcPts val="102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first child of the first pair gets the first three digits from the first parent and the remaining digits  from the second parent, whereas the second child gets the first three digits from the second parent  and the rest from the first parent.</a:t>
            </a:r>
            <a:endParaRPr sz="2000">
              <a:solidFill>
                <a:schemeClr val="dk1"/>
              </a:solidFill>
              <a:latin typeface="Times New Roman"/>
              <a:ea typeface="Times New Roman"/>
              <a:cs typeface="Times New Roman"/>
              <a:sym typeface="Times New Roman"/>
            </a:endParaRPr>
          </a:p>
        </p:txBody>
      </p:sp>
      <p:pic>
        <p:nvPicPr>
          <p:cNvPr id="309" name="Google Shape;309;p35"/>
          <p:cNvPicPr preferRelativeResize="0"/>
          <p:nvPr/>
        </p:nvPicPr>
        <p:blipFill rotWithShape="1">
          <a:blip r:embed="rId3">
            <a:alphaModFix/>
          </a:blip>
          <a:srcRect b="0" l="0" r="0" t="0"/>
          <a:stretch/>
        </p:blipFill>
        <p:spPr>
          <a:xfrm>
            <a:off x="1408564" y="1461909"/>
            <a:ext cx="9307425" cy="2734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sp>
        <p:nvSpPr>
          <p:cNvPr id="55" name="Google Shape;55;p9"/>
          <p:cNvSpPr txBox="1"/>
          <p:nvPr>
            <p:ph type="title"/>
          </p:nvPr>
        </p:nvSpPr>
        <p:spPr>
          <a:xfrm>
            <a:off x="4941570" y="409143"/>
            <a:ext cx="2289810"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Local Search</a:t>
            </a:r>
            <a:endParaRPr/>
          </a:p>
        </p:txBody>
      </p:sp>
      <p:sp>
        <p:nvSpPr>
          <p:cNvPr id="56" name="Google Shape;56;p9"/>
          <p:cNvSpPr txBox="1"/>
          <p:nvPr/>
        </p:nvSpPr>
        <p:spPr>
          <a:xfrm>
            <a:off x="802640" y="1408302"/>
            <a:ext cx="10429875" cy="3957320"/>
          </a:xfrm>
          <a:prstGeom prst="rect">
            <a:avLst/>
          </a:prstGeom>
          <a:noFill/>
          <a:ln>
            <a:noFill/>
          </a:ln>
        </p:spPr>
        <p:txBody>
          <a:bodyPr anchorCtr="0" anchor="t" bIns="0" lIns="0" spcFirstLastPara="1" rIns="0" wrap="square" tIns="47625">
            <a:spAutoFit/>
          </a:bodyPr>
          <a:lstStyle/>
          <a:p>
            <a:pPr indent="-228600" lvl="0" marL="241300" marR="46355" rtl="0" algn="l">
              <a:lnSpc>
                <a:spcPct val="108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Local search algorithms </a:t>
            </a:r>
            <a:r>
              <a:rPr b="0" i="0" lang="en-US" sz="2000" u="none" cap="none" strike="noStrike">
                <a:solidFill>
                  <a:schemeClr val="dk1"/>
                </a:solidFill>
                <a:latin typeface="Times New Roman"/>
                <a:ea typeface="Times New Roman"/>
                <a:cs typeface="Times New Roman"/>
                <a:sym typeface="Times New Roman"/>
              </a:rPr>
              <a:t>operate using a </a:t>
            </a:r>
            <a:r>
              <a:rPr b="0" i="1" lang="en-US" sz="2000" u="none" cap="none" strike="noStrike">
                <a:solidFill>
                  <a:schemeClr val="dk1"/>
                </a:solidFill>
                <a:latin typeface="Times New Roman"/>
                <a:ea typeface="Times New Roman"/>
                <a:cs typeface="Times New Roman"/>
                <a:sym typeface="Times New Roman"/>
              </a:rPr>
              <a:t>single current node </a:t>
            </a:r>
            <a:r>
              <a:rPr b="0" i="0" lang="en-US" sz="2000" u="none" cap="none" strike="noStrike">
                <a:solidFill>
                  <a:schemeClr val="dk1"/>
                </a:solidFill>
                <a:latin typeface="Times New Roman"/>
                <a:ea typeface="Times New Roman"/>
                <a:cs typeface="Times New Roman"/>
                <a:sym typeface="Times New Roman"/>
              </a:rPr>
              <a:t>and generally move only to neighbors  of that node.</a:t>
            </a:r>
            <a:endParaRPr b="0" i="0" sz="2000" u="none" cap="none" strike="noStrike">
              <a:solidFill>
                <a:schemeClr val="dk1"/>
              </a:solidFill>
              <a:latin typeface="Times New Roman"/>
              <a:ea typeface="Times New Roman"/>
              <a:cs typeface="Times New Roman"/>
              <a:sym typeface="Times New Roman"/>
            </a:endParaRPr>
          </a:p>
          <a:p>
            <a:pPr indent="-228600" lvl="0" marL="241300" marR="0" rtl="0" algn="l">
              <a:lnSpc>
                <a:spcPct val="114000"/>
              </a:lnSpc>
              <a:spcBef>
                <a:spcPts val="725"/>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Local search algorithms </a:t>
            </a:r>
            <a:r>
              <a:rPr b="0" i="0" lang="en-US" sz="2000" u="none" cap="none" strike="noStrike">
                <a:solidFill>
                  <a:schemeClr val="dk1"/>
                </a:solidFill>
                <a:latin typeface="Times New Roman"/>
                <a:ea typeface="Times New Roman"/>
                <a:cs typeface="Times New Roman"/>
                <a:sym typeface="Times New Roman"/>
              </a:rPr>
              <a:t>ease up on </a:t>
            </a:r>
            <a:r>
              <a:rPr b="1" i="1" lang="en-US" sz="2000" u="none" cap="none" strike="noStrike">
                <a:solidFill>
                  <a:schemeClr val="dk1"/>
                </a:solidFill>
                <a:latin typeface="Times New Roman"/>
                <a:ea typeface="Times New Roman"/>
                <a:cs typeface="Times New Roman"/>
                <a:sym typeface="Times New Roman"/>
              </a:rPr>
              <a:t>completeness and optimality </a:t>
            </a:r>
            <a:r>
              <a:rPr b="0" i="0" lang="en-US" sz="2000" u="none" cap="none" strike="noStrike">
                <a:solidFill>
                  <a:schemeClr val="dk1"/>
                </a:solidFill>
                <a:latin typeface="Times New Roman"/>
                <a:ea typeface="Times New Roman"/>
                <a:cs typeface="Times New Roman"/>
                <a:sym typeface="Times New Roman"/>
              </a:rPr>
              <a:t>in the interest of </a:t>
            </a:r>
            <a:r>
              <a:rPr b="1" i="1" lang="en-US" sz="2000" u="none" cap="none" strike="noStrike">
                <a:solidFill>
                  <a:schemeClr val="dk1"/>
                </a:solidFill>
                <a:latin typeface="Times New Roman"/>
                <a:ea typeface="Times New Roman"/>
                <a:cs typeface="Times New Roman"/>
                <a:sym typeface="Times New Roman"/>
              </a:rPr>
              <a:t>improving time</a:t>
            </a:r>
            <a:endParaRPr b="0" i="0" sz="2000" u="none" cap="none" strike="noStrike">
              <a:solidFill>
                <a:schemeClr val="dk1"/>
              </a:solidFill>
              <a:latin typeface="Times New Roman"/>
              <a:ea typeface="Times New Roman"/>
              <a:cs typeface="Times New Roman"/>
              <a:sym typeface="Times New Roman"/>
            </a:endParaRPr>
          </a:p>
          <a:p>
            <a:pPr indent="0" lvl="0" marL="241300" marR="0" rtl="0" algn="l">
              <a:lnSpc>
                <a:spcPct val="114000"/>
              </a:lnSpc>
              <a:spcBef>
                <a:spcPts val="0"/>
              </a:spcBef>
              <a:spcAft>
                <a:spcPts val="0"/>
              </a:spcAft>
              <a:buNone/>
            </a:pPr>
            <a:r>
              <a:rPr b="1" i="1" lang="en-US" sz="2000" u="none" cap="none" strike="noStrike">
                <a:solidFill>
                  <a:schemeClr val="dk1"/>
                </a:solidFill>
                <a:latin typeface="Times New Roman"/>
                <a:ea typeface="Times New Roman"/>
                <a:cs typeface="Times New Roman"/>
                <a:sym typeface="Times New Roman"/>
              </a:rPr>
              <a:t>and space complexity</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228600" lvl="0" marL="241300" marR="0" rtl="0" algn="l">
              <a:lnSpc>
                <a:spcPct val="100000"/>
              </a:lnSpc>
              <a:spcBef>
                <a:spcPts val="77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Although </a:t>
            </a:r>
            <a:r>
              <a:rPr b="1" i="0" lang="en-US" sz="2000" u="none" cap="none" strike="noStrike">
                <a:solidFill>
                  <a:schemeClr val="dk1"/>
                </a:solidFill>
                <a:latin typeface="Times New Roman"/>
                <a:ea typeface="Times New Roman"/>
                <a:cs typeface="Times New Roman"/>
                <a:sym typeface="Times New Roman"/>
              </a:rPr>
              <a:t>local search algorithms </a:t>
            </a:r>
            <a:r>
              <a:rPr b="0" i="0" lang="en-US" sz="2000" u="none" cap="none" strike="noStrike">
                <a:solidFill>
                  <a:schemeClr val="dk1"/>
                </a:solidFill>
                <a:latin typeface="Times New Roman"/>
                <a:ea typeface="Times New Roman"/>
                <a:cs typeface="Times New Roman"/>
                <a:sym typeface="Times New Roman"/>
              </a:rPr>
              <a:t>are not </a:t>
            </a:r>
            <a:r>
              <a:rPr b="1" i="1" lang="en-US" sz="2000" u="none" cap="none" strike="noStrike">
                <a:solidFill>
                  <a:schemeClr val="dk1"/>
                </a:solidFill>
                <a:latin typeface="Times New Roman"/>
                <a:ea typeface="Times New Roman"/>
                <a:cs typeface="Times New Roman"/>
                <a:sym typeface="Times New Roman"/>
              </a:rPr>
              <a:t>systematic</a:t>
            </a:r>
            <a:r>
              <a:rPr b="0" i="0" lang="en-US" sz="2000" u="none" cap="none" strike="noStrike">
                <a:solidFill>
                  <a:schemeClr val="dk1"/>
                </a:solidFill>
                <a:latin typeface="Times New Roman"/>
                <a:ea typeface="Times New Roman"/>
                <a:cs typeface="Times New Roman"/>
                <a:sym typeface="Times New Roman"/>
              </a:rPr>
              <a:t>, they have </a:t>
            </a:r>
            <a:r>
              <a:rPr b="1" i="1" lang="en-US" sz="2000" u="none" cap="none" strike="noStrike">
                <a:solidFill>
                  <a:schemeClr val="dk1"/>
                </a:solidFill>
                <a:latin typeface="Times New Roman"/>
                <a:ea typeface="Times New Roman"/>
                <a:cs typeface="Times New Roman"/>
                <a:sym typeface="Times New Roman"/>
              </a:rPr>
              <a:t>two key advantages</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457834" lvl="1" marL="927100" marR="0" rtl="0" algn="l">
              <a:lnSpc>
                <a:spcPct val="100000"/>
              </a:lnSpc>
              <a:spcBef>
                <a:spcPts val="25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They use </a:t>
            </a:r>
            <a:r>
              <a:rPr b="1" i="1" lang="en-US" sz="2000" u="none" cap="none" strike="noStrike">
                <a:solidFill>
                  <a:schemeClr val="dk1"/>
                </a:solidFill>
                <a:latin typeface="Times New Roman"/>
                <a:ea typeface="Times New Roman"/>
                <a:cs typeface="Times New Roman"/>
                <a:sym typeface="Times New Roman"/>
              </a:rPr>
              <a:t>very little memory </a:t>
            </a:r>
            <a:r>
              <a:rPr b="0" i="0" lang="en-US" sz="2000" u="none" cap="none" strike="noStrike">
                <a:solidFill>
                  <a:schemeClr val="dk1"/>
                </a:solidFill>
                <a:latin typeface="Times New Roman"/>
                <a:ea typeface="Times New Roman"/>
                <a:cs typeface="Times New Roman"/>
                <a:sym typeface="Times New Roman"/>
              </a:rPr>
              <a:t>(usually a constant amount), and</a:t>
            </a:r>
            <a:endParaRPr b="0" i="0" sz="2000" u="none" cap="none" strike="noStrike">
              <a:solidFill>
                <a:schemeClr val="dk1"/>
              </a:solidFill>
              <a:latin typeface="Times New Roman"/>
              <a:ea typeface="Times New Roman"/>
              <a:cs typeface="Times New Roman"/>
              <a:sym typeface="Times New Roman"/>
            </a:endParaRPr>
          </a:p>
          <a:p>
            <a:pPr indent="-457834" lvl="1" marL="927100" marR="0" rtl="0" algn="l">
              <a:lnSpc>
                <a:spcPct val="100000"/>
              </a:lnSpc>
              <a:spcBef>
                <a:spcPts val="265"/>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They can often find </a:t>
            </a:r>
            <a:r>
              <a:rPr b="1" i="1" lang="en-US" sz="2000" u="none" cap="none" strike="noStrike">
                <a:solidFill>
                  <a:schemeClr val="dk1"/>
                </a:solidFill>
                <a:latin typeface="Times New Roman"/>
                <a:ea typeface="Times New Roman"/>
                <a:cs typeface="Times New Roman"/>
                <a:sym typeface="Times New Roman"/>
              </a:rPr>
              <a:t>reasonable solutions </a:t>
            </a:r>
            <a:r>
              <a:rPr b="0" i="0" lang="en-US" sz="2000" u="none" cap="none" strike="noStrike">
                <a:solidFill>
                  <a:schemeClr val="dk1"/>
                </a:solidFill>
                <a:latin typeface="Times New Roman"/>
                <a:ea typeface="Times New Roman"/>
                <a:cs typeface="Times New Roman"/>
                <a:sym typeface="Times New Roman"/>
              </a:rPr>
              <a:t>in large or infinite (continuous) state spaces.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40"/>
              </a:spcBef>
              <a:spcAft>
                <a:spcPts val="0"/>
              </a:spcAft>
              <a:buClr>
                <a:schemeClr val="dk1"/>
              </a:buClr>
              <a:buSzPts val="2550"/>
              <a:buFont typeface="Times New Roman"/>
              <a:buNone/>
            </a:pPr>
            <a:r>
              <a:t/>
            </a:r>
            <a:endParaRPr b="0" i="0" sz="2550" u="none" cap="none" strike="noStrike">
              <a:solidFill>
                <a:schemeClr val="dk1"/>
              </a:solidFill>
              <a:latin typeface="Times New Roman"/>
              <a:ea typeface="Times New Roman"/>
              <a:cs typeface="Times New Roman"/>
              <a:sym typeface="Times New Roman"/>
            </a:endParaRPr>
          </a:p>
          <a:p>
            <a:pPr indent="-287019" lvl="0" marL="299085" marR="561975" rtl="0" algn="l">
              <a:lnSpc>
                <a:spcPct val="108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addition to finding goals, </a:t>
            </a:r>
            <a:r>
              <a:rPr b="1" i="0" lang="en-US" sz="2000" u="none" cap="none" strike="noStrike">
                <a:solidFill>
                  <a:schemeClr val="dk1"/>
                </a:solidFill>
                <a:latin typeface="Times New Roman"/>
                <a:ea typeface="Times New Roman"/>
                <a:cs typeface="Times New Roman"/>
                <a:sym typeface="Times New Roman"/>
              </a:rPr>
              <a:t>local search algorithms </a:t>
            </a:r>
            <a:r>
              <a:rPr b="0" i="0" lang="en-US" sz="2000" u="none" cap="none" strike="noStrike">
                <a:solidFill>
                  <a:schemeClr val="dk1"/>
                </a:solidFill>
                <a:latin typeface="Times New Roman"/>
                <a:ea typeface="Times New Roman"/>
                <a:cs typeface="Times New Roman"/>
                <a:sym typeface="Times New Roman"/>
              </a:rPr>
              <a:t>are useful for solving pure </a:t>
            </a:r>
            <a:r>
              <a:rPr b="1" i="0" lang="en-US" sz="2000" u="none" cap="none" strike="noStrike">
                <a:solidFill>
                  <a:schemeClr val="dk1"/>
                </a:solidFill>
                <a:latin typeface="Times New Roman"/>
                <a:ea typeface="Times New Roman"/>
                <a:cs typeface="Times New Roman"/>
                <a:sym typeface="Times New Roman"/>
              </a:rPr>
              <a:t>optimization  problems</a:t>
            </a:r>
            <a:r>
              <a:rPr b="0" i="0" lang="en-US" sz="2000" u="none" cap="none" strike="noStrike">
                <a:solidFill>
                  <a:schemeClr val="dk1"/>
                </a:solidFill>
                <a:latin typeface="Times New Roman"/>
                <a:ea typeface="Times New Roman"/>
                <a:cs typeface="Times New Roman"/>
                <a:sym typeface="Times New Roman"/>
              </a:rPr>
              <a:t>, in which the aim is </a:t>
            </a:r>
            <a:r>
              <a:rPr b="1" i="1" lang="en-US" sz="2000" u="none" cap="none" strike="noStrike">
                <a:solidFill>
                  <a:schemeClr val="dk1"/>
                </a:solidFill>
                <a:latin typeface="Times New Roman"/>
                <a:ea typeface="Times New Roman"/>
                <a:cs typeface="Times New Roman"/>
                <a:sym typeface="Times New Roman"/>
              </a:rPr>
              <a:t>to find the best state </a:t>
            </a:r>
            <a:r>
              <a:rPr b="0" i="0" lang="en-US" sz="2000" u="none" cap="none" strike="noStrike">
                <a:solidFill>
                  <a:schemeClr val="dk1"/>
                </a:solidFill>
                <a:latin typeface="Times New Roman"/>
                <a:ea typeface="Times New Roman"/>
                <a:cs typeface="Times New Roman"/>
                <a:sym typeface="Times New Roman"/>
              </a:rPr>
              <a:t>according to an </a:t>
            </a:r>
            <a:r>
              <a:rPr b="1" i="1" lang="en-US" sz="2000" u="none" cap="none" strike="noStrike">
                <a:solidFill>
                  <a:schemeClr val="dk1"/>
                </a:solidFill>
                <a:latin typeface="Times New Roman"/>
                <a:ea typeface="Times New Roman"/>
                <a:cs typeface="Times New Roman"/>
                <a:sym typeface="Times New Roman"/>
              </a:rPr>
              <a:t>objective function</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287019" lvl="0" marL="756285" marR="0" rtl="0" algn="l">
              <a:lnSpc>
                <a:spcPct val="100000"/>
              </a:lnSpc>
              <a:spcBef>
                <a:spcPts val="23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optimization problems, </a:t>
            </a:r>
            <a:r>
              <a:rPr b="1" i="1" lang="en-US" sz="2000" u="none" cap="none" strike="noStrike">
                <a:solidFill>
                  <a:schemeClr val="dk1"/>
                </a:solidFill>
                <a:latin typeface="Times New Roman"/>
                <a:ea typeface="Times New Roman"/>
                <a:cs typeface="Times New Roman"/>
                <a:sym typeface="Times New Roman"/>
              </a:rPr>
              <a:t>the path to goal is irrelevant </a:t>
            </a:r>
            <a:r>
              <a:rPr b="0" i="0" lang="en-US" sz="2000" u="none" cap="none" strike="noStrike">
                <a:solidFill>
                  <a:schemeClr val="dk1"/>
                </a:solidFill>
                <a:latin typeface="Times New Roman"/>
                <a:ea typeface="Times New Roman"/>
                <a:cs typeface="Times New Roman"/>
                <a:sym typeface="Times New Roman"/>
              </a:rPr>
              <a:t>and </a:t>
            </a:r>
            <a:r>
              <a:rPr b="1" i="1" lang="en-US" sz="2000" u="none" cap="none" strike="noStrike">
                <a:solidFill>
                  <a:schemeClr val="dk1"/>
                </a:solidFill>
                <a:latin typeface="Times New Roman"/>
                <a:ea typeface="Times New Roman"/>
                <a:cs typeface="Times New Roman"/>
                <a:sym typeface="Times New Roman"/>
              </a:rPr>
              <a:t>the goal state itself is the solution.</a:t>
            </a:r>
            <a:endParaRPr b="0" i="0" sz="2000" u="none" cap="none" strike="noStrike">
              <a:solidFill>
                <a:schemeClr val="dk1"/>
              </a:solidFill>
              <a:latin typeface="Times New Roman"/>
              <a:ea typeface="Times New Roman"/>
              <a:cs typeface="Times New Roman"/>
              <a:sym typeface="Times New Roman"/>
            </a:endParaRPr>
          </a:p>
          <a:p>
            <a:pPr indent="-287019" lvl="0" marL="756285" marR="0" rtl="0" algn="l">
              <a:lnSpc>
                <a:spcPct val="100000"/>
              </a:lnSpc>
              <a:spcBef>
                <a:spcPts val="26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some optimization problems, the	</a:t>
            </a:r>
            <a:r>
              <a:rPr b="1" i="1" lang="en-US" sz="2000" u="none" cap="none" strike="noStrike">
                <a:solidFill>
                  <a:schemeClr val="dk1"/>
                </a:solidFill>
                <a:latin typeface="Times New Roman"/>
                <a:ea typeface="Times New Roman"/>
                <a:cs typeface="Times New Roman"/>
                <a:sym typeface="Times New Roman"/>
              </a:rPr>
              <a:t>goal is not known </a:t>
            </a:r>
            <a:r>
              <a:rPr b="0" i="0" lang="en-US" sz="2000" u="none" cap="none" strike="noStrike">
                <a:solidFill>
                  <a:schemeClr val="dk1"/>
                </a:solidFill>
                <a:latin typeface="Times New Roman"/>
                <a:ea typeface="Times New Roman"/>
                <a:cs typeface="Times New Roman"/>
                <a:sym typeface="Times New Roman"/>
              </a:rPr>
              <a:t>and </a:t>
            </a:r>
            <a:r>
              <a:rPr b="1" i="1" lang="en-US" sz="2000" u="none" cap="none" strike="noStrike">
                <a:solidFill>
                  <a:schemeClr val="dk1"/>
                </a:solidFill>
                <a:latin typeface="Times New Roman"/>
                <a:ea typeface="Times New Roman"/>
                <a:cs typeface="Times New Roman"/>
                <a:sym typeface="Times New Roman"/>
              </a:rPr>
              <a:t>the aim is to find the best state</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4385309" y="409143"/>
            <a:ext cx="3405504"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Genetic Algorithms</a:t>
            </a:r>
            <a:endParaRPr/>
          </a:p>
        </p:txBody>
      </p:sp>
      <p:sp>
        <p:nvSpPr>
          <p:cNvPr id="315" name="Google Shape;315;p36"/>
          <p:cNvSpPr txBox="1"/>
          <p:nvPr/>
        </p:nvSpPr>
        <p:spPr>
          <a:xfrm>
            <a:off x="802640" y="1312900"/>
            <a:ext cx="9351010" cy="827405"/>
          </a:xfrm>
          <a:prstGeom prst="rect">
            <a:avLst/>
          </a:prstGeom>
          <a:noFill/>
          <a:ln>
            <a:noFill/>
          </a:ln>
        </p:spPr>
        <p:txBody>
          <a:bodyPr anchorCtr="0" anchor="t" bIns="0" lIns="0" spcFirstLastPara="1" rIns="0" wrap="square" tIns="108575">
            <a:spAutoFit/>
          </a:bodyPr>
          <a:lstStyle/>
          <a:p>
            <a:pPr indent="-228600" lvl="0" marL="2413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Crossover helps iff substrings are meaningful components.</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75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shaded columns are lost in the crossover step and the unshaded columns are retained.</a:t>
            </a:r>
            <a:endParaRPr sz="2000">
              <a:solidFill>
                <a:schemeClr val="dk1"/>
              </a:solidFill>
              <a:latin typeface="Times New Roman"/>
              <a:ea typeface="Times New Roman"/>
              <a:cs typeface="Times New Roman"/>
              <a:sym typeface="Times New Roman"/>
            </a:endParaRPr>
          </a:p>
        </p:txBody>
      </p:sp>
      <p:pic>
        <p:nvPicPr>
          <p:cNvPr id="316" name="Google Shape;316;p36"/>
          <p:cNvPicPr preferRelativeResize="0"/>
          <p:nvPr/>
        </p:nvPicPr>
        <p:blipFill rotWithShape="1">
          <a:blip r:embed="rId3">
            <a:alphaModFix/>
          </a:blip>
          <a:srcRect b="0" l="0" r="0" t="0"/>
          <a:stretch/>
        </p:blipFill>
        <p:spPr>
          <a:xfrm>
            <a:off x="800117" y="2379743"/>
            <a:ext cx="8202899" cy="2362932"/>
          </a:xfrm>
          <a:prstGeom prst="rect">
            <a:avLst/>
          </a:prstGeom>
          <a:noFill/>
          <a:ln>
            <a:noFill/>
          </a:ln>
        </p:spPr>
      </p:pic>
      <p:pic>
        <p:nvPicPr>
          <p:cNvPr id="317" name="Google Shape;317;p36"/>
          <p:cNvPicPr preferRelativeResize="0"/>
          <p:nvPr/>
        </p:nvPicPr>
        <p:blipFill rotWithShape="1">
          <a:blip r:embed="rId4">
            <a:alphaModFix/>
          </a:blip>
          <a:srcRect b="0" l="0" r="0" t="0"/>
          <a:stretch/>
        </p:blipFill>
        <p:spPr>
          <a:xfrm>
            <a:off x="4096124" y="4832293"/>
            <a:ext cx="1618875" cy="410578"/>
          </a:xfrm>
          <a:prstGeom prst="rect">
            <a:avLst/>
          </a:prstGeom>
          <a:noFill/>
          <a:ln>
            <a:noFill/>
          </a:ln>
        </p:spPr>
      </p:pic>
      <p:pic>
        <p:nvPicPr>
          <p:cNvPr id="318" name="Google Shape;318;p36"/>
          <p:cNvPicPr preferRelativeResize="0"/>
          <p:nvPr/>
        </p:nvPicPr>
        <p:blipFill rotWithShape="1">
          <a:blip r:embed="rId5">
            <a:alphaModFix/>
          </a:blip>
          <a:srcRect b="0" l="0" r="0" t="0"/>
          <a:stretch/>
        </p:blipFill>
        <p:spPr>
          <a:xfrm>
            <a:off x="1261114" y="4841841"/>
            <a:ext cx="1610101" cy="410578"/>
          </a:xfrm>
          <a:prstGeom prst="rect">
            <a:avLst/>
          </a:prstGeom>
          <a:noFill/>
          <a:ln>
            <a:noFill/>
          </a:ln>
        </p:spPr>
      </p:pic>
      <p:pic>
        <p:nvPicPr>
          <p:cNvPr id="319" name="Google Shape;319;p36"/>
          <p:cNvPicPr preferRelativeResize="0"/>
          <p:nvPr/>
        </p:nvPicPr>
        <p:blipFill rotWithShape="1">
          <a:blip r:embed="rId6">
            <a:alphaModFix/>
          </a:blip>
          <a:srcRect b="0" l="0" r="0" t="0"/>
          <a:stretch/>
        </p:blipFill>
        <p:spPr>
          <a:xfrm>
            <a:off x="6962393" y="4851272"/>
            <a:ext cx="1619250" cy="4095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4385309" y="409143"/>
            <a:ext cx="3405504"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Genetic Algorithms</a:t>
            </a:r>
            <a:endParaRPr/>
          </a:p>
        </p:txBody>
      </p:sp>
      <p:sp>
        <p:nvSpPr>
          <p:cNvPr id="325" name="Google Shape;325;p37"/>
          <p:cNvSpPr txBox="1"/>
          <p:nvPr/>
        </p:nvSpPr>
        <p:spPr>
          <a:xfrm>
            <a:off x="802640" y="4524603"/>
            <a:ext cx="10427970" cy="1101725"/>
          </a:xfrm>
          <a:prstGeom prst="rect">
            <a:avLst/>
          </a:prstGeom>
          <a:noFill/>
          <a:ln>
            <a:noFill/>
          </a:ln>
        </p:spPr>
        <p:txBody>
          <a:bodyPr anchorCtr="0" anchor="t" bIns="0" lIns="0" spcFirstLastPara="1" rIns="0" wrap="square" tIns="108575">
            <a:spAutoFit/>
          </a:bodyPr>
          <a:lstStyle/>
          <a:p>
            <a:pPr indent="-228600" lvl="0" marL="2413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One digit was </a:t>
            </a:r>
            <a:r>
              <a:rPr b="1" lang="en-US" sz="2000">
                <a:solidFill>
                  <a:srgbClr val="6F2F9F"/>
                </a:solidFill>
                <a:latin typeface="Times New Roman"/>
                <a:ea typeface="Times New Roman"/>
                <a:cs typeface="Times New Roman"/>
                <a:sym typeface="Times New Roman"/>
              </a:rPr>
              <a:t>mutated </a:t>
            </a:r>
            <a:r>
              <a:rPr lang="en-US" sz="2000">
                <a:solidFill>
                  <a:schemeClr val="dk1"/>
                </a:solidFill>
                <a:latin typeface="Times New Roman"/>
                <a:ea typeface="Times New Roman"/>
                <a:cs typeface="Times New Roman"/>
                <a:sym typeface="Times New Roman"/>
              </a:rPr>
              <a:t>in the first, third, and fourth offspring.</a:t>
            </a:r>
            <a:endParaRPr sz="2000">
              <a:solidFill>
                <a:schemeClr val="dk1"/>
              </a:solidFill>
              <a:latin typeface="Times New Roman"/>
              <a:ea typeface="Times New Roman"/>
              <a:cs typeface="Times New Roman"/>
              <a:sym typeface="Times New Roman"/>
            </a:endParaRPr>
          </a:p>
          <a:p>
            <a:pPr indent="-228600" lvl="0" marL="241300" marR="0" rtl="0" algn="l">
              <a:lnSpc>
                <a:spcPct val="114000"/>
              </a:lnSpc>
              <a:spcBef>
                <a:spcPts val="75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the 8-queens problem, this corresponds to choosing a queen at random and moving it to a random</a:t>
            </a:r>
            <a:endParaRPr sz="2000">
              <a:solidFill>
                <a:schemeClr val="dk1"/>
              </a:solidFill>
              <a:latin typeface="Times New Roman"/>
              <a:ea typeface="Times New Roman"/>
              <a:cs typeface="Times New Roman"/>
              <a:sym typeface="Times New Roman"/>
            </a:endParaRPr>
          </a:p>
          <a:p>
            <a:pPr indent="0" lvl="0" marL="24130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square in its column.</a:t>
            </a:r>
            <a:endParaRPr sz="2000">
              <a:solidFill>
                <a:schemeClr val="dk1"/>
              </a:solidFill>
              <a:latin typeface="Times New Roman"/>
              <a:ea typeface="Times New Roman"/>
              <a:cs typeface="Times New Roman"/>
              <a:sym typeface="Times New Roman"/>
            </a:endParaRPr>
          </a:p>
        </p:txBody>
      </p:sp>
      <p:pic>
        <p:nvPicPr>
          <p:cNvPr id="326" name="Google Shape;326;p37"/>
          <p:cNvPicPr preferRelativeResize="0"/>
          <p:nvPr/>
        </p:nvPicPr>
        <p:blipFill rotWithShape="1">
          <a:blip r:embed="rId3">
            <a:alphaModFix/>
          </a:blip>
          <a:srcRect b="0" l="0" r="0" t="0"/>
          <a:stretch/>
        </p:blipFill>
        <p:spPr>
          <a:xfrm>
            <a:off x="1408564" y="1461909"/>
            <a:ext cx="9307425" cy="27343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1231798" y="258267"/>
            <a:ext cx="9728403" cy="819785"/>
          </a:xfrm>
          <a:prstGeom prst="rect">
            <a:avLst/>
          </a:prstGeom>
          <a:noFill/>
          <a:ln>
            <a:noFill/>
          </a:ln>
        </p:spPr>
        <p:txBody>
          <a:bodyPr anchorCtr="0" anchor="t" bIns="0" lIns="0" spcFirstLastPara="1" rIns="0" wrap="square" tIns="13325">
            <a:spAutoFit/>
          </a:bodyPr>
          <a:lstStyle/>
          <a:p>
            <a:pPr indent="0" lvl="0" marL="0" rtl="0" algn="ctr">
              <a:lnSpc>
                <a:spcPct val="116406"/>
              </a:lnSpc>
              <a:spcBef>
                <a:spcPts val="0"/>
              </a:spcBef>
              <a:spcAft>
                <a:spcPts val="0"/>
              </a:spcAft>
              <a:buNone/>
            </a:pPr>
            <a:r>
              <a:rPr lang="en-US"/>
              <a:t>Genetic Algorithms</a:t>
            </a:r>
            <a:endParaRPr/>
          </a:p>
          <a:p>
            <a:pPr indent="0" lvl="0" marL="0" rtl="0" algn="ctr">
              <a:lnSpc>
                <a:spcPct val="114772"/>
              </a:lnSpc>
              <a:spcBef>
                <a:spcPts val="0"/>
              </a:spcBef>
              <a:spcAft>
                <a:spcPts val="0"/>
              </a:spcAft>
              <a:buNone/>
            </a:pPr>
            <a:r>
              <a:rPr i="1" lang="en-US" sz="2200">
                <a:latin typeface="Times New Roman"/>
                <a:ea typeface="Times New Roman"/>
                <a:cs typeface="Times New Roman"/>
                <a:sym typeface="Times New Roman"/>
              </a:rPr>
              <a:t>A genetic algorithm: </a:t>
            </a:r>
            <a:r>
              <a:rPr b="0" i="1" lang="en-US" sz="2200">
                <a:latin typeface="Times New Roman"/>
                <a:ea typeface="Times New Roman"/>
                <a:cs typeface="Times New Roman"/>
                <a:sym typeface="Times New Roman"/>
              </a:rPr>
              <a:t>each mating of two parents produces only one offspring, not two.</a:t>
            </a:r>
            <a:endParaRPr sz="2200">
              <a:latin typeface="Times New Roman"/>
              <a:ea typeface="Times New Roman"/>
              <a:cs typeface="Times New Roman"/>
              <a:sym typeface="Times New Roman"/>
            </a:endParaRPr>
          </a:p>
        </p:txBody>
      </p:sp>
      <p:pic>
        <p:nvPicPr>
          <p:cNvPr id="332" name="Google Shape;332;p38"/>
          <p:cNvPicPr preferRelativeResize="0"/>
          <p:nvPr/>
        </p:nvPicPr>
        <p:blipFill rotWithShape="1">
          <a:blip r:embed="rId3">
            <a:alphaModFix/>
          </a:blip>
          <a:srcRect b="0" l="0" r="0" t="0"/>
          <a:stretch/>
        </p:blipFill>
        <p:spPr>
          <a:xfrm>
            <a:off x="766878" y="1355023"/>
            <a:ext cx="7005521" cy="50027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 name="Shape 60"/>
        <p:cNvGrpSpPr/>
        <p:nvPr/>
      </p:nvGrpSpPr>
      <p:grpSpPr>
        <a:xfrm>
          <a:off x="0" y="0"/>
          <a:ext cx="0" cy="0"/>
          <a:chOff x="0" y="0"/>
          <a:chExt cx="0" cy="0"/>
        </a:xfrm>
      </p:grpSpPr>
      <p:sp>
        <p:nvSpPr>
          <p:cNvPr id="61" name="Google Shape;61;p10"/>
          <p:cNvSpPr txBox="1"/>
          <p:nvPr>
            <p:ph type="title"/>
          </p:nvPr>
        </p:nvSpPr>
        <p:spPr>
          <a:xfrm>
            <a:off x="1231798" y="258267"/>
            <a:ext cx="9728403" cy="819785"/>
          </a:xfrm>
          <a:prstGeom prst="rect">
            <a:avLst/>
          </a:prstGeom>
          <a:noFill/>
          <a:ln>
            <a:noFill/>
          </a:ln>
        </p:spPr>
        <p:txBody>
          <a:bodyPr anchorCtr="0" anchor="t" bIns="0" lIns="0" spcFirstLastPara="1" rIns="0" wrap="square" tIns="13325">
            <a:spAutoFit/>
          </a:bodyPr>
          <a:lstStyle/>
          <a:p>
            <a:pPr indent="0" lvl="0" marL="0" rtl="0" algn="ctr">
              <a:lnSpc>
                <a:spcPct val="115750"/>
              </a:lnSpc>
              <a:spcBef>
                <a:spcPts val="0"/>
              </a:spcBef>
              <a:spcAft>
                <a:spcPts val="0"/>
              </a:spcAft>
              <a:buNone/>
            </a:pPr>
            <a:r>
              <a:rPr lang="en-US"/>
              <a:t>Hill Climbing Search</a:t>
            </a:r>
            <a:endParaRPr/>
          </a:p>
          <a:p>
            <a:pPr indent="0" lvl="0" marL="0" rtl="0" algn="ctr">
              <a:lnSpc>
                <a:spcPct val="114374"/>
              </a:lnSpc>
              <a:spcBef>
                <a:spcPts val="0"/>
              </a:spcBef>
              <a:spcAft>
                <a:spcPts val="0"/>
              </a:spcAft>
              <a:buNone/>
            </a:pPr>
            <a:r>
              <a:rPr i="1" lang="en-US" sz="2400">
                <a:latin typeface="Times New Roman"/>
                <a:ea typeface="Times New Roman"/>
                <a:cs typeface="Times New Roman"/>
                <a:sym typeface="Times New Roman"/>
              </a:rPr>
              <a:t>(Steepest Ascent/Descent)</a:t>
            </a:r>
            <a:endParaRPr sz="2400">
              <a:latin typeface="Times New Roman"/>
              <a:ea typeface="Times New Roman"/>
              <a:cs typeface="Times New Roman"/>
              <a:sym typeface="Times New Roman"/>
            </a:endParaRPr>
          </a:p>
        </p:txBody>
      </p:sp>
      <p:sp>
        <p:nvSpPr>
          <p:cNvPr id="62" name="Google Shape;62;p10"/>
          <p:cNvSpPr txBox="1"/>
          <p:nvPr/>
        </p:nvSpPr>
        <p:spPr>
          <a:xfrm>
            <a:off x="802640" y="1408302"/>
            <a:ext cx="10557510" cy="4222115"/>
          </a:xfrm>
          <a:prstGeom prst="rect">
            <a:avLst/>
          </a:prstGeom>
          <a:noFill/>
          <a:ln>
            <a:noFill/>
          </a:ln>
        </p:spPr>
        <p:txBody>
          <a:bodyPr anchorCtr="0" anchor="t" bIns="0" lIns="0" spcFirstLastPara="1" rIns="0" wrap="square" tIns="47625">
            <a:spAutoFit/>
          </a:bodyPr>
          <a:lstStyle/>
          <a:p>
            <a:pPr indent="-228600" lvl="0" marL="241300" marR="459105" rtl="0" algn="l">
              <a:lnSpc>
                <a:spcPct val="108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At each iteration, the </a:t>
            </a:r>
            <a:r>
              <a:rPr b="1" i="0" lang="en-US" sz="2000" u="none" cap="none" strike="noStrike">
                <a:solidFill>
                  <a:schemeClr val="dk1"/>
                </a:solidFill>
                <a:latin typeface="Times New Roman"/>
                <a:ea typeface="Times New Roman"/>
                <a:cs typeface="Times New Roman"/>
                <a:sym typeface="Times New Roman"/>
              </a:rPr>
              <a:t>hill-climbing search algorithm </a:t>
            </a:r>
            <a:r>
              <a:rPr b="0" i="0" lang="en-US" sz="2000" u="none" cap="none" strike="noStrike">
                <a:solidFill>
                  <a:schemeClr val="dk1"/>
                </a:solidFill>
                <a:latin typeface="Times New Roman"/>
                <a:ea typeface="Times New Roman"/>
                <a:cs typeface="Times New Roman"/>
                <a:sym typeface="Times New Roman"/>
              </a:rPr>
              <a:t>moves to the </a:t>
            </a:r>
            <a:r>
              <a:rPr b="1" i="1" lang="en-US" sz="2000" u="none" cap="none" strike="noStrike">
                <a:solidFill>
                  <a:schemeClr val="dk1"/>
                </a:solidFill>
                <a:latin typeface="Times New Roman"/>
                <a:ea typeface="Times New Roman"/>
                <a:cs typeface="Times New Roman"/>
                <a:sym typeface="Times New Roman"/>
              </a:rPr>
              <a:t>best successor </a:t>
            </a:r>
            <a:r>
              <a:rPr b="0" i="0" lang="en-US" sz="2000" u="none" cap="none" strike="noStrike">
                <a:solidFill>
                  <a:schemeClr val="dk1"/>
                </a:solidFill>
                <a:latin typeface="Times New Roman"/>
                <a:ea typeface="Times New Roman"/>
                <a:cs typeface="Times New Roman"/>
                <a:sym typeface="Times New Roman"/>
              </a:rPr>
              <a:t>of the </a:t>
            </a:r>
            <a:r>
              <a:rPr b="1" i="1" lang="en-US" sz="2000" u="none" cap="none" strike="noStrike">
                <a:solidFill>
                  <a:schemeClr val="dk1"/>
                </a:solidFill>
                <a:latin typeface="Times New Roman"/>
                <a:ea typeface="Times New Roman"/>
                <a:cs typeface="Times New Roman"/>
                <a:sym typeface="Times New Roman"/>
              </a:rPr>
              <a:t>current  node </a:t>
            </a:r>
            <a:r>
              <a:rPr b="0" i="0" lang="en-US" sz="2000" u="none" cap="none" strike="noStrike">
                <a:solidFill>
                  <a:schemeClr val="dk1"/>
                </a:solidFill>
                <a:latin typeface="Times New Roman"/>
                <a:ea typeface="Times New Roman"/>
                <a:cs typeface="Times New Roman"/>
                <a:sym typeface="Times New Roman"/>
              </a:rPr>
              <a:t>according to an </a:t>
            </a:r>
            <a:r>
              <a:rPr b="1" i="1" lang="en-US" sz="2000" u="none" cap="none" strike="noStrike">
                <a:solidFill>
                  <a:schemeClr val="dk1"/>
                </a:solidFill>
                <a:latin typeface="Times New Roman"/>
                <a:ea typeface="Times New Roman"/>
                <a:cs typeface="Times New Roman"/>
                <a:sym typeface="Times New Roman"/>
              </a:rPr>
              <a:t>objective function.</a:t>
            </a:r>
            <a:endParaRPr b="0" i="0" sz="20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6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Best successor is the successor with best value (highest or lowest) according to an objective function.</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7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If no successors have better value than the current value, it returns.</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9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moves in direction of uphill (hill climbing).</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8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terminates when it reaches a “peak” where no neighbor has a higher value.</a:t>
            </a:r>
            <a:endParaRPr b="0" i="0" sz="1800" u="none" cap="none" strike="noStrike">
              <a:solidFill>
                <a:schemeClr val="dk1"/>
              </a:solidFill>
              <a:latin typeface="Times New Roman"/>
              <a:ea typeface="Times New Roman"/>
              <a:cs typeface="Times New Roman"/>
              <a:sym typeface="Times New Roman"/>
            </a:endParaRPr>
          </a:p>
          <a:p>
            <a:pPr indent="-228600" lvl="0" marL="241300" marR="380365" rtl="0" algn="l">
              <a:lnSpc>
                <a:spcPct val="108000"/>
              </a:lnSpc>
              <a:spcBef>
                <a:spcPts val="102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algorithm does not maintain a search tree, so the data structure for the current node need only  record the state and the value of the objective function.</a:t>
            </a:r>
            <a:endParaRPr b="0" i="0" sz="2000" u="none" cap="none" strike="noStrike">
              <a:solidFill>
                <a:schemeClr val="dk1"/>
              </a:solidFill>
              <a:latin typeface="Times New Roman"/>
              <a:ea typeface="Times New Roman"/>
              <a:cs typeface="Times New Roman"/>
              <a:sym typeface="Times New Roman"/>
            </a:endParaRPr>
          </a:p>
          <a:p>
            <a:pPr indent="-228600" lvl="0" marL="241300" marR="0" rtl="0" algn="l">
              <a:lnSpc>
                <a:spcPct val="100000"/>
              </a:lnSpc>
              <a:spcBef>
                <a:spcPts val="725"/>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Hill climbing </a:t>
            </a:r>
            <a:r>
              <a:rPr b="0" i="0" lang="en-US" sz="2000" u="none" cap="none" strike="noStrike">
                <a:solidFill>
                  <a:schemeClr val="dk1"/>
                </a:solidFill>
                <a:latin typeface="Times New Roman"/>
                <a:ea typeface="Times New Roman"/>
                <a:cs typeface="Times New Roman"/>
                <a:sym typeface="Times New Roman"/>
              </a:rPr>
              <a:t>does not look ahead beyond the immediate neighbors of the current state.</a:t>
            </a:r>
            <a:endParaRPr b="0" i="0" sz="2000" u="none" cap="none" strike="noStrike">
              <a:solidFill>
                <a:schemeClr val="dk1"/>
              </a:solidFill>
              <a:latin typeface="Times New Roman"/>
              <a:ea typeface="Times New Roman"/>
              <a:cs typeface="Times New Roman"/>
              <a:sym typeface="Times New Roman"/>
            </a:endParaRPr>
          </a:p>
          <a:p>
            <a:pPr indent="-228600" lvl="0" marL="241300" marR="5080" rtl="0" algn="l">
              <a:lnSpc>
                <a:spcPct val="108000"/>
              </a:lnSpc>
              <a:spcBef>
                <a:spcPts val="104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Hill climbing </a:t>
            </a:r>
            <a:r>
              <a:rPr b="0" i="0" lang="en-US" sz="2000" u="none" cap="none" strike="noStrike">
                <a:solidFill>
                  <a:schemeClr val="dk1"/>
                </a:solidFill>
                <a:latin typeface="Times New Roman"/>
                <a:ea typeface="Times New Roman"/>
                <a:cs typeface="Times New Roman"/>
                <a:sym typeface="Times New Roman"/>
              </a:rPr>
              <a:t>is sometimes called </a:t>
            </a:r>
            <a:r>
              <a:rPr b="1" i="1" lang="en-US" sz="2000" u="none" cap="none" strike="noStrike">
                <a:solidFill>
                  <a:schemeClr val="dk1"/>
                </a:solidFill>
                <a:latin typeface="Times New Roman"/>
                <a:ea typeface="Times New Roman"/>
                <a:cs typeface="Times New Roman"/>
                <a:sym typeface="Times New Roman"/>
              </a:rPr>
              <a:t>greedy local search </a:t>
            </a:r>
            <a:r>
              <a:rPr b="0" i="0" lang="en-US" sz="2000" u="none" cap="none" strike="noStrike">
                <a:solidFill>
                  <a:schemeClr val="dk1"/>
                </a:solidFill>
                <a:latin typeface="Times New Roman"/>
                <a:ea typeface="Times New Roman"/>
                <a:cs typeface="Times New Roman"/>
                <a:sym typeface="Times New Roman"/>
              </a:rPr>
              <a:t>because it grabs a good neighbor state without  thinking ahead about where to go next.</a:t>
            </a:r>
            <a:endParaRPr b="0" i="0" sz="20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5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Greedy algorithms often perform quite well and</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9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Hill climbing often makes rapid progress toward a solution.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11"/>
          <p:cNvSpPr txBox="1"/>
          <p:nvPr>
            <p:ph type="title"/>
          </p:nvPr>
        </p:nvSpPr>
        <p:spPr>
          <a:xfrm>
            <a:off x="1231798" y="258267"/>
            <a:ext cx="9728403" cy="819785"/>
          </a:xfrm>
          <a:prstGeom prst="rect">
            <a:avLst/>
          </a:prstGeom>
          <a:noFill/>
          <a:ln>
            <a:noFill/>
          </a:ln>
        </p:spPr>
        <p:txBody>
          <a:bodyPr anchorCtr="0" anchor="t" bIns="0" lIns="0" spcFirstLastPara="1" rIns="0" wrap="square" tIns="13325">
            <a:spAutoFit/>
          </a:bodyPr>
          <a:lstStyle/>
          <a:p>
            <a:pPr indent="0" lvl="0" marL="0" rtl="0" algn="ctr">
              <a:lnSpc>
                <a:spcPct val="115750"/>
              </a:lnSpc>
              <a:spcBef>
                <a:spcPts val="0"/>
              </a:spcBef>
              <a:spcAft>
                <a:spcPts val="0"/>
              </a:spcAft>
              <a:buNone/>
            </a:pPr>
            <a:r>
              <a:rPr lang="en-US"/>
              <a:t>Hill Climbing Search</a:t>
            </a:r>
            <a:endParaRPr/>
          </a:p>
          <a:p>
            <a:pPr indent="0" lvl="0" marL="0" rtl="0" algn="ctr">
              <a:lnSpc>
                <a:spcPct val="114374"/>
              </a:lnSpc>
              <a:spcBef>
                <a:spcPts val="0"/>
              </a:spcBef>
              <a:spcAft>
                <a:spcPts val="0"/>
              </a:spcAft>
              <a:buNone/>
            </a:pPr>
            <a:r>
              <a:rPr i="1" lang="en-US" sz="2400">
                <a:latin typeface="Times New Roman"/>
                <a:ea typeface="Times New Roman"/>
                <a:cs typeface="Times New Roman"/>
                <a:sym typeface="Times New Roman"/>
              </a:rPr>
              <a:t>(Steepest Ascent/Descent)</a:t>
            </a:r>
            <a:endParaRPr sz="2400">
              <a:latin typeface="Times New Roman"/>
              <a:ea typeface="Times New Roman"/>
              <a:cs typeface="Times New Roman"/>
              <a:sym typeface="Times New Roman"/>
            </a:endParaRPr>
          </a:p>
        </p:txBody>
      </p:sp>
      <p:grpSp>
        <p:nvGrpSpPr>
          <p:cNvPr id="68" name="Google Shape;68;p11"/>
          <p:cNvGrpSpPr/>
          <p:nvPr/>
        </p:nvGrpSpPr>
        <p:grpSpPr>
          <a:xfrm>
            <a:off x="789488" y="1584048"/>
            <a:ext cx="8302823" cy="1902706"/>
            <a:chOff x="789488" y="1584048"/>
            <a:chExt cx="8302823" cy="1902706"/>
          </a:xfrm>
        </p:grpSpPr>
        <p:pic>
          <p:nvPicPr>
            <p:cNvPr id="69" name="Google Shape;69;p11"/>
            <p:cNvPicPr preferRelativeResize="0"/>
            <p:nvPr/>
          </p:nvPicPr>
          <p:blipFill rotWithShape="1">
            <a:blip r:embed="rId3">
              <a:alphaModFix/>
            </a:blip>
            <a:srcRect b="0" l="0" r="0" t="0"/>
            <a:stretch/>
          </p:blipFill>
          <p:spPr>
            <a:xfrm>
              <a:off x="789488" y="1584048"/>
              <a:ext cx="7815956" cy="1902706"/>
            </a:xfrm>
            <a:prstGeom prst="rect">
              <a:avLst/>
            </a:prstGeom>
            <a:noFill/>
            <a:ln>
              <a:noFill/>
            </a:ln>
          </p:spPr>
        </p:pic>
        <p:sp>
          <p:nvSpPr>
            <p:cNvPr id="70" name="Google Shape;70;p11"/>
            <p:cNvSpPr/>
            <p:nvPr/>
          </p:nvSpPr>
          <p:spPr>
            <a:xfrm>
              <a:off x="2662427" y="2577083"/>
              <a:ext cx="2723515" cy="337185"/>
            </a:xfrm>
            <a:custGeom>
              <a:rect b="b" l="l" r="r" t="t"/>
              <a:pathLst>
                <a:path extrusionOk="0" h="337185" w="2723515">
                  <a:moveTo>
                    <a:pt x="0" y="336803"/>
                  </a:moveTo>
                  <a:lnTo>
                    <a:pt x="2723388" y="336803"/>
                  </a:lnTo>
                  <a:lnTo>
                    <a:pt x="2723388" y="0"/>
                  </a:lnTo>
                  <a:lnTo>
                    <a:pt x="0" y="0"/>
                  </a:lnTo>
                  <a:lnTo>
                    <a:pt x="0" y="336803"/>
                  </a:lnTo>
                  <a:close/>
                </a:path>
              </a:pathLst>
            </a:custGeom>
            <a:noFill/>
            <a:ln cap="flat" cmpd="sng" w="121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11"/>
            <p:cNvSpPr/>
            <p:nvPr/>
          </p:nvSpPr>
          <p:spPr>
            <a:xfrm>
              <a:off x="5385816" y="2360422"/>
              <a:ext cx="3706495" cy="231775"/>
            </a:xfrm>
            <a:custGeom>
              <a:rect b="b" l="l" r="r" t="t"/>
              <a:pathLst>
                <a:path extrusionOk="0" h="231775" w="3706495">
                  <a:moveTo>
                    <a:pt x="74168" y="155320"/>
                  </a:moveTo>
                  <a:lnTo>
                    <a:pt x="0" y="197230"/>
                  </a:lnTo>
                  <a:lnTo>
                    <a:pt x="78105" y="231393"/>
                  </a:lnTo>
                  <a:lnTo>
                    <a:pt x="76494" y="200278"/>
                  </a:lnTo>
                  <a:lnTo>
                    <a:pt x="63754" y="200278"/>
                  </a:lnTo>
                  <a:lnTo>
                    <a:pt x="63119" y="187705"/>
                  </a:lnTo>
                  <a:lnTo>
                    <a:pt x="75810" y="187051"/>
                  </a:lnTo>
                  <a:lnTo>
                    <a:pt x="74168" y="155320"/>
                  </a:lnTo>
                  <a:close/>
                </a:path>
                <a:path extrusionOk="0" h="231775" w="3706495">
                  <a:moveTo>
                    <a:pt x="75810" y="187051"/>
                  </a:moveTo>
                  <a:lnTo>
                    <a:pt x="63119" y="187705"/>
                  </a:lnTo>
                  <a:lnTo>
                    <a:pt x="63754" y="200278"/>
                  </a:lnTo>
                  <a:lnTo>
                    <a:pt x="76460" y="199624"/>
                  </a:lnTo>
                  <a:lnTo>
                    <a:pt x="75810" y="187051"/>
                  </a:lnTo>
                  <a:close/>
                </a:path>
                <a:path extrusionOk="0" h="231775" w="3706495">
                  <a:moveTo>
                    <a:pt x="76460" y="199624"/>
                  </a:moveTo>
                  <a:lnTo>
                    <a:pt x="63754" y="200278"/>
                  </a:lnTo>
                  <a:lnTo>
                    <a:pt x="76494" y="200278"/>
                  </a:lnTo>
                  <a:lnTo>
                    <a:pt x="76460" y="199624"/>
                  </a:lnTo>
                  <a:close/>
                </a:path>
                <a:path extrusionOk="0" h="231775" w="3706495">
                  <a:moveTo>
                    <a:pt x="3705479" y="0"/>
                  </a:moveTo>
                  <a:lnTo>
                    <a:pt x="75810" y="187051"/>
                  </a:lnTo>
                  <a:lnTo>
                    <a:pt x="76460" y="199624"/>
                  </a:lnTo>
                  <a:lnTo>
                    <a:pt x="3706114" y="12700"/>
                  </a:lnTo>
                  <a:lnTo>
                    <a:pt x="3705479"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2" name="Google Shape;72;p11"/>
          <p:cNvSpPr txBox="1"/>
          <p:nvPr/>
        </p:nvSpPr>
        <p:spPr>
          <a:xfrm>
            <a:off x="9171813" y="2199894"/>
            <a:ext cx="13874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0000"/>
                </a:solidFill>
                <a:latin typeface="Calibri"/>
                <a:ea typeface="Calibri"/>
                <a:cs typeface="Calibri"/>
                <a:sym typeface="Calibri"/>
              </a:rPr>
              <a:t>best successor</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2"/>
          <p:cNvSpPr txBox="1"/>
          <p:nvPr>
            <p:ph type="title"/>
          </p:nvPr>
        </p:nvSpPr>
        <p:spPr>
          <a:xfrm>
            <a:off x="4237482" y="409143"/>
            <a:ext cx="3698240"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Hill Climbing Search</a:t>
            </a:r>
            <a:endParaRPr/>
          </a:p>
        </p:txBody>
      </p:sp>
      <p:sp>
        <p:nvSpPr>
          <p:cNvPr id="78" name="Google Shape;78;p12"/>
          <p:cNvSpPr txBox="1"/>
          <p:nvPr/>
        </p:nvSpPr>
        <p:spPr>
          <a:xfrm>
            <a:off x="802640" y="1408302"/>
            <a:ext cx="10511790" cy="2459990"/>
          </a:xfrm>
          <a:prstGeom prst="rect">
            <a:avLst/>
          </a:prstGeom>
          <a:noFill/>
          <a:ln>
            <a:noFill/>
          </a:ln>
        </p:spPr>
        <p:txBody>
          <a:bodyPr anchorCtr="0" anchor="t" bIns="0" lIns="0" spcFirstLastPara="1" rIns="0" wrap="square" tIns="13325">
            <a:spAutoFit/>
          </a:bodyPr>
          <a:lstStyle/>
          <a:p>
            <a:pPr indent="-228600" lvl="0" marL="241300" marR="0" rtl="0" algn="l">
              <a:lnSpc>
                <a:spcPct val="114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a:t>
            </a:r>
            <a:r>
              <a:rPr b="1" lang="en-US" sz="2000">
                <a:solidFill>
                  <a:schemeClr val="dk1"/>
                </a:solidFill>
                <a:latin typeface="Times New Roman"/>
                <a:ea typeface="Times New Roman"/>
                <a:cs typeface="Times New Roman"/>
                <a:sym typeface="Times New Roman"/>
              </a:rPr>
              <a:t>local maximum </a:t>
            </a:r>
            <a:r>
              <a:rPr lang="en-US" sz="2000">
                <a:solidFill>
                  <a:schemeClr val="dk1"/>
                </a:solidFill>
                <a:latin typeface="Times New Roman"/>
                <a:ea typeface="Times New Roman"/>
                <a:cs typeface="Times New Roman"/>
                <a:sym typeface="Times New Roman"/>
              </a:rPr>
              <a:t>is a peak that is higher than each of its neighboring states but lower than the</a:t>
            </a:r>
            <a:endParaRPr sz="2000">
              <a:solidFill>
                <a:schemeClr val="dk1"/>
              </a:solidFill>
              <a:latin typeface="Times New Roman"/>
              <a:ea typeface="Times New Roman"/>
              <a:cs typeface="Times New Roman"/>
              <a:sym typeface="Times New Roman"/>
            </a:endParaRPr>
          </a:p>
          <a:p>
            <a:pPr indent="0" lvl="0" marL="241300" marR="0" rtl="0" algn="l">
              <a:lnSpc>
                <a:spcPct val="114000"/>
              </a:lnSpc>
              <a:spcBef>
                <a:spcPts val="0"/>
              </a:spcBef>
              <a:spcAft>
                <a:spcPts val="0"/>
              </a:spcAft>
              <a:buNone/>
            </a:pPr>
            <a:r>
              <a:rPr b="1" lang="en-US" sz="2000">
                <a:solidFill>
                  <a:schemeClr val="dk1"/>
                </a:solidFill>
                <a:latin typeface="Times New Roman"/>
                <a:ea typeface="Times New Roman"/>
                <a:cs typeface="Times New Roman"/>
                <a:sym typeface="Times New Roman"/>
              </a:rPr>
              <a:t>global maximum</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1" marL="698500" marR="13970" rtl="0" algn="l">
              <a:lnSpc>
                <a:spcPct val="107722"/>
              </a:lnSpc>
              <a:spcBef>
                <a:spcPts val="54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Hill-climbing algorithms that reach the vicinity of a local maximum will be drawn upward toward the peak  but will then be stuck with nowhere else to go.</a:t>
            </a:r>
            <a:endParaRPr b="0" i="0" sz="1800" u="none" cap="none" strike="noStrike">
              <a:solidFill>
                <a:schemeClr val="dk1"/>
              </a:solidFill>
              <a:latin typeface="Times New Roman"/>
              <a:ea typeface="Times New Roman"/>
              <a:cs typeface="Times New Roman"/>
              <a:sym typeface="Times New Roman"/>
            </a:endParaRPr>
          </a:p>
          <a:p>
            <a:pPr indent="-228600" lvl="0" marL="241300" marR="5080" rtl="0" algn="l">
              <a:lnSpc>
                <a:spcPct val="108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a:t>
            </a:r>
            <a:r>
              <a:rPr b="1" lang="en-US" sz="2000">
                <a:solidFill>
                  <a:schemeClr val="dk1"/>
                </a:solidFill>
                <a:latin typeface="Times New Roman"/>
                <a:ea typeface="Times New Roman"/>
                <a:cs typeface="Times New Roman"/>
                <a:sym typeface="Times New Roman"/>
              </a:rPr>
              <a:t>plateau </a:t>
            </a:r>
            <a:r>
              <a:rPr lang="en-US" sz="2000">
                <a:solidFill>
                  <a:schemeClr val="dk1"/>
                </a:solidFill>
                <a:latin typeface="Times New Roman"/>
                <a:ea typeface="Times New Roman"/>
                <a:cs typeface="Times New Roman"/>
                <a:sym typeface="Times New Roman"/>
              </a:rPr>
              <a:t>is a </a:t>
            </a:r>
            <a:r>
              <a:rPr b="1" lang="en-US" sz="2000">
                <a:solidFill>
                  <a:schemeClr val="dk1"/>
                </a:solidFill>
                <a:latin typeface="Times New Roman"/>
                <a:ea typeface="Times New Roman"/>
                <a:cs typeface="Times New Roman"/>
                <a:sym typeface="Times New Roman"/>
              </a:rPr>
              <a:t>flat area </a:t>
            </a:r>
            <a:r>
              <a:rPr lang="en-US" sz="2000">
                <a:solidFill>
                  <a:schemeClr val="dk1"/>
                </a:solidFill>
                <a:latin typeface="Times New Roman"/>
                <a:ea typeface="Times New Roman"/>
                <a:cs typeface="Times New Roman"/>
                <a:sym typeface="Times New Roman"/>
              </a:rPr>
              <a:t>of the state-space landscape. It can be a </a:t>
            </a:r>
            <a:r>
              <a:rPr b="1" lang="en-US" sz="2000">
                <a:solidFill>
                  <a:schemeClr val="dk1"/>
                </a:solidFill>
                <a:latin typeface="Times New Roman"/>
                <a:ea typeface="Times New Roman"/>
                <a:cs typeface="Times New Roman"/>
                <a:sym typeface="Times New Roman"/>
              </a:rPr>
              <a:t>flat local maximum</a:t>
            </a:r>
            <a:r>
              <a:rPr lang="en-US" sz="2000">
                <a:solidFill>
                  <a:schemeClr val="dk1"/>
                </a:solidFill>
                <a:latin typeface="Times New Roman"/>
                <a:ea typeface="Times New Roman"/>
                <a:cs typeface="Times New Roman"/>
                <a:sym typeface="Times New Roman"/>
              </a:rPr>
              <a:t>, from which no  uphill exit exists, or a </a:t>
            </a:r>
            <a:r>
              <a:rPr b="1" lang="en-US" sz="2000">
                <a:solidFill>
                  <a:schemeClr val="dk1"/>
                </a:solidFill>
                <a:latin typeface="Times New Roman"/>
                <a:ea typeface="Times New Roman"/>
                <a:cs typeface="Times New Roman"/>
                <a:sym typeface="Times New Roman"/>
              </a:rPr>
              <a:t>shoulder</a:t>
            </a:r>
            <a:r>
              <a:rPr lang="en-US" sz="2000">
                <a:solidFill>
                  <a:schemeClr val="dk1"/>
                </a:solidFill>
                <a:latin typeface="Times New Roman"/>
                <a:ea typeface="Times New Roman"/>
                <a:cs typeface="Times New Roman"/>
                <a:sym typeface="Times New Roman"/>
              </a:rPr>
              <a:t>, from which progress is possible.</a:t>
            </a:r>
            <a:endParaRPr sz="2000">
              <a:solidFill>
                <a:schemeClr val="dk1"/>
              </a:solidFill>
              <a:latin typeface="Times New Roman"/>
              <a:ea typeface="Times New Roman"/>
              <a:cs typeface="Times New Roman"/>
              <a:sym typeface="Times New Roman"/>
            </a:endParaRPr>
          </a:p>
          <a:p>
            <a:pPr indent="-229234" lvl="1" marL="698500" marR="0" rtl="0" algn="l">
              <a:lnSpc>
                <a:spcPct val="100000"/>
              </a:lnSpc>
              <a:spcBef>
                <a:spcPts val="265"/>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 hill-climbing search might get lost on the plateau.</a:t>
            </a:r>
            <a:endParaRPr b="0" i="0" sz="1800" u="none" cap="none" strike="noStrike">
              <a:solidFill>
                <a:schemeClr val="dk1"/>
              </a:solidFill>
              <a:latin typeface="Times New Roman"/>
              <a:ea typeface="Times New Roman"/>
              <a:cs typeface="Times New Roman"/>
              <a:sym typeface="Times New Roman"/>
            </a:endParaRPr>
          </a:p>
          <a:p>
            <a:pPr indent="-229234" lvl="1" marL="698500" marR="0" rtl="0" algn="l">
              <a:lnSpc>
                <a:spcPct val="100000"/>
              </a:lnSpc>
              <a:spcBef>
                <a:spcPts val="275"/>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Random sideways moves </a:t>
            </a:r>
            <a:r>
              <a:rPr b="0" i="0" lang="en-US" sz="1800" u="none" cap="none" strike="noStrike">
                <a:solidFill>
                  <a:schemeClr val="dk1"/>
                </a:solidFill>
                <a:latin typeface="Times New Roman"/>
                <a:ea typeface="Times New Roman"/>
                <a:cs typeface="Times New Roman"/>
                <a:sym typeface="Times New Roman"/>
              </a:rPr>
              <a:t>can escape from </a:t>
            </a:r>
            <a:r>
              <a:rPr b="1" i="1" lang="en-US" sz="1800" u="none" cap="none" strike="noStrike">
                <a:solidFill>
                  <a:schemeClr val="dk1"/>
                </a:solidFill>
                <a:latin typeface="Times New Roman"/>
                <a:ea typeface="Times New Roman"/>
                <a:cs typeface="Times New Roman"/>
                <a:sym typeface="Times New Roman"/>
              </a:rPr>
              <a:t>shoulders </a:t>
            </a:r>
            <a:r>
              <a:rPr b="0" i="0" lang="en-US" sz="1800" u="none" cap="none" strike="noStrike">
                <a:solidFill>
                  <a:schemeClr val="dk1"/>
                </a:solidFill>
                <a:latin typeface="Times New Roman"/>
                <a:ea typeface="Times New Roman"/>
                <a:cs typeface="Times New Roman"/>
                <a:sym typeface="Times New Roman"/>
              </a:rPr>
              <a:t>but they loop forever on </a:t>
            </a:r>
            <a:r>
              <a:rPr b="1" i="1" lang="en-US" sz="1800" u="none" cap="none" strike="noStrike">
                <a:solidFill>
                  <a:schemeClr val="dk1"/>
                </a:solidFill>
                <a:latin typeface="Times New Roman"/>
                <a:ea typeface="Times New Roman"/>
                <a:cs typeface="Times New Roman"/>
                <a:sym typeface="Times New Roman"/>
              </a:rPr>
              <a:t>flat maxima.</a:t>
            </a:r>
            <a:endParaRPr b="0" i="0" sz="1800" u="none" cap="none" strike="noStrike">
              <a:solidFill>
                <a:schemeClr val="dk1"/>
              </a:solidFill>
              <a:latin typeface="Times New Roman"/>
              <a:ea typeface="Times New Roman"/>
              <a:cs typeface="Times New Roman"/>
              <a:sym typeface="Times New Roman"/>
            </a:endParaRPr>
          </a:p>
        </p:txBody>
      </p:sp>
      <p:pic>
        <p:nvPicPr>
          <p:cNvPr id="79" name="Google Shape;79;p12"/>
          <p:cNvPicPr preferRelativeResize="0"/>
          <p:nvPr/>
        </p:nvPicPr>
        <p:blipFill rotWithShape="1">
          <a:blip r:embed="rId3">
            <a:alphaModFix/>
          </a:blip>
          <a:srcRect b="0" l="0" r="0" t="0"/>
          <a:stretch/>
        </p:blipFill>
        <p:spPr>
          <a:xfrm>
            <a:off x="940222" y="4131128"/>
            <a:ext cx="3902870" cy="20907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3"/>
          <p:cNvSpPr txBox="1"/>
          <p:nvPr>
            <p:ph type="title"/>
          </p:nvPr>
        </p:nvSpPr>
        <p:spPr>
          <a:xfrm>
            <a:off x="4065270" y="244551"/>
            <a:ext cx="4043679"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Hill Climbing Example</a:t>
            </a:r>
            <a:endParaRPr/>
          </a:p>
        </p:txBody>
      </p:sp>
      <p:sp>
        <p:nvSpPr>
          <p:cNvPr id="85" name="Google Shape;85;p13"/>
          <p:cNvSpPr txBox="1"/>
          <p:nvPr/>
        </p:nvSpPr>
        <p:spPr>
          <a:xfrm>
            <a:off x="802640" y="699261"/>
            <a:ext cx="8907145" cy="1715770"/>
          </a:xfrm>
          <a:prstGeom prst="rect">
            <a:avLst/>
          </a:prstGeom>
          <a:noFill/>
          <a:ln>
            <a:noFill/>
          </a:ln>
        </p:spPr>
        <p:txBody>
          <a:bodyPr anchorCtr="0" anchor="t" bIns="0" lIns="0" spcFirstLastPara="1" rIns="0" wrap="square" tIns="12700">
            <a:spAutoFit/>
          </a:bodyPr>
          <a:lstStyle/>
          <a:p>
            <a:pPr indent="0" lvl="0" marL="1661160" marR="0" rtl="0" algn="ctr">
              <a:lnSpc>
                <a:spcPct val="100000"/>
              </a:lnSpc>
              <a:spcBef>
                <a:spcPts val="0"/>
              </a:spcBef>
              <a:spcAft>
                <a:spcPts val="0"/>
              </a:spcAft>
              <a:buNone/>
            </a:pPr>
            <a:r>
              <a:rPr b="1" i="1" lang="en-US" sz="2400">
                <a:solidFill>
                  <a:srgbClr val="FF0000"/>
                </a:solidFill>
                <a:latin typeface="Times New Roman"/>
                <a:ea typeface="Times New Roman"/>
                <a:cs typeface="Times New Roman"/>
                <a:sym typeface="Times New Roman"/>
              </a:rPr>
              <a:t>n-queens</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2150">
              <a:solidFill>
                <a:schemeClr val="dk1"/>
              </a:solidFill>
              <a:latin typeface="Times New Roman"/>
              <a:ea typeface="Times New Roman"/>
              <a:cs typeface="Times New Roman"/>
              <a:sym typeface="Times New Roman"/>
            </a:endParaRPr>
          </a:p>
          <a:p>
            <a:pPr indent="-228600" lvl="0" marL="241300" marR="0" rtl="0" algn="l">
              <a:lnSpc>
                <a:spcPct val="100000"/>
              </a:lnSpc>
              <a:spcBef>
                <a:spcPts val="0"/>
              </a:spcBef>
              <a:spcAft>
                <a:spcPts val="0"/>
              </a:spcAft>
              <a:buClr>
                <a:schemeClr val="dk1"/>
              </a:buClr>
              <a:buSzPts val="1900"/>
              <a:buFont typeface="Arial"/>
              <a:buChar char="•"/>
            </a:pPr>
            <a:r>
              <a:rPr lang="en-US" sz="1900">
                <a:solidFill>
                  <a:schemeClr val="dk1"/>
                </a:solidFill>
                <a:latin typeface="Times New Roman"/>
                <a:ea typeface="Times New Roman"/>
                <a:cs typeface="Times New Roman"/>
                <a:sym typeface="Times New Roman"/>
              </a:rPr>
              <a:t>Put </a:t>
            </a:r>
            <a:r>
              <a:rPr lang="en-US" sz="1900">
                <a:solidFill>
                  <a:srgbClr val="FF0000"/>
                </a:solidFill>
                <a:latin typeface="Times New Roman"/>
                <a:ea typeface="Times New Roman"/>
                <a:cs typeface="Times New Roman"/>
                <a:sym typeface="Times New Roman"/>
              </a:rPr>
              <a:t>n </a:t>
            </a:r>
            <a:r>
              <a:rPr lang="en-US" sz="1900">
                <a:solidFill>
                  <a:schemeClr val="dk1"/>
                </a:solidFill>
                <a:latin typeface="Times New Roman"/>
                <a:ea typeface="Times New Roman"/>
                <a:cs typeface="Times New Roman"/>
                <a:sym typeface="Times New Roman"/>
              </a:rPr>
              <a:t>queens on an </a:t>
            </a:r>
            <a:r>
              <a:rPr lang="en-US" sz="1900">
                <a:solidFill>
                  <a:srgbClr val="FF0000"/>
                </a:solidFill>
                <a:latin typeface="Times New Roman"/>
                <a:ea typeface="Times New Roman"/>
                <a:cs typeface="Times New Roman"/>
                <a:sym typeface="Times New Roman"/>
              </a:rPr>
              <a:t>n </a:t>
            </a:r>
            <a:r>
              <a:rPr lang="en-US" sz="1900">
                <a:solidFill>
                  <a:srgbClr val="FF0000"/>
                </a:solidFill>
                <a:latin typeface="Cambria Math"/>
                <a:ea typeface="Cambria Math"/>
                <a:cs typeface="Cambria Math"/>
                <a:sym typeface="Cambria Math"/>
              </a:rPr>
              <a:t>× </a:t>
            </a:r>
            <a:r>
              <a:rPr lang="en-US" sz="1900">
                <a:solidFill>
                  <a:srgbClr val="FF0000"/>
                </a:solidFill>
                <a:latin typeface="Times New Roman"/>
                <a:ea typeface="Times New Roman"/>
                <a:cs typeface="Times New Roman"/>
                <a:sym typeface="Times New Roman"/>
              </a:rPr>
              <a:t>n </a:t>
            </a:r>
            <a:r>
              <a:rPr lang="en-US" sz="1900">
                <a:solidFill>
                  <a:schemeClr val="dk1"/>
                </a:solidFill>
                <a:latin typeface="Times New Roman"/>
                <a:ea typeface="Times New Roman"/>
                <a:cs typeface="Times New Roman"/>
                <a:sym typeface="Times New Roman"/>
              </a:rPr>
              <a:t>board with no two queens on the same row, column, or diagonal</a:t>
            </a:r>
            <a:endParaRPr sz="1900">
              <a:solidFill>
                <a:schemeClr val="dk1"/>
              </a:solidFill>
              <a:latin typeface="Times New Roman"/>
              <a:ea typeface="Times New Roman"/>
              <a:cs typeface="Times New Roman"/>
              <a:sym typeface="Times New Roman"/>
            </a:endParaRPr>
          </a:p>
          <a:p>
            <a:pPr indent="-228600" lvl="0" marL="241300" marR="0" rtl="0" algn="l">
              <a:lnSpc>
                <a:spcPct val="100000"/>
              </a:lnSpc>
              <a:spcBef>
                <a:spcPts val="540"/>
              </a:spcBef>
              <a:spcAft>
                <a:spcPts val="0"/>
              </a:spcAft>
              <a:buClr>
                <a:schemeClr val="dk1"/>
              </a:buClr>
              <a:buSzPts val="1900"/>
              <a:buFont typeface="Arial"/>
              <a:buChar char="•"/>
            </a:pPr>
            <a:r>
              <a:rPr lang="en-US" sz="1900">
                <a:solidFill>
                  <a:schemeClr val="dk1"/>
                </a:solidFill>
                <a:latin typeface="Times New Roman"/>
                <a:ea typeface="Times New Roman"/>
                <a:cs typeface="Times New Roman"/>
                <a:sym typeface="Times New Roman"/>
              </a:rPr>
              <a:t>Move a queen to reduce number of conflicts.</a:t>
            </a:r>
            <a:endParaRPr sz="1900">
              <a:solidFill>
                <a:schemeClr val="dk1"/>
              </a:solidFill>
              <a:latin typeface="Times New Roman"/>
              <a:ea typeface="Times New Roman"/>
              <a:cs typeface="Times New Roman"/>
              <a:sym typeface="Times New Roman"/>
            </a:endParaRPr>
          </a:p>
          <a:p>
            <a:pPr indent="0" lvl="0" marL="927100" marR="0" rtl="0" algn="l">
              <a:lnSpc>
                <a:spcPct val="100000"/>
              </a:lnSpc>
              <a:spcBef>
                <a:spcPts val="555"/>
              </a:spcBef>
              <a:spcAft>
                <a:spcPts val="0"/>
              </a:spcAft>
              <a:buNone/>
            </a:pPr>
            <a:r>
              <a:rPr lang="en-US" sz="1900">
                <a:solidFill>
                  <a:schemeClr val="dk1"/>
                </a:solidFill>
                <a:latin typeface="Noto Sans Symbols"/>
                <a:ea typeface="Noto Sans Symbols"/>
                <a:cs typeface="Noto Sans Symbols"/>
                <a:sym typeface="Noto Sans Symbols"/>
              </a:rPr>
              <a:t>🡺</a:t>
            </a:r>
            <a:r>
              <a:rPr lang="en-US" sz="1900">
                <a:solidFill>
                  <a:schemeClr val="dk1"/>
                </a:solidFill>
                <a:latin typeface="Times New Roman"/>
                <a:ea typeface="Times New Roman"/>
                <a:cs typeface="Times New Roman"/>
                <a:sym typeface="Times New Roman"/>
              </a:rPr>
              <a:t> </a:t>
            </a:r>
            <a:r>
              <a:rPr b="1" lang="en-US" sz="1900">
                <a:solidFill>
                  <a:schemeClr val="dk1"/>
                </a:solidFill>
                <a:latin typeface="Times New Roman"/>
                <a:ea typeface="Times New Roman"/>
                <a:cs typeface="Times New Roman"/>
                <a:sym typeface="Times New Roman"/>
              </a:rPr>
              <a:t>Objective function: number of conflicts (no conflicts is global minimum)</a:t>
            </a:r>
            <a:endParaRPr sz="1900">
              <a:solidFill>
                <a:schemeClr val="dk1"/>
              </a:solidFill>
              <a:latin typeface="Times New Roman"/>
              <a:ea typeface="Times New Roman"/>
              <a:cs typeface="Times New Roman"/>
              <a:sym typeface="Times New Roman"/>
            </a:endParaRPr>
          </a:p>
        </p:txBody>
      </p:sp>
      <p:sp>
        <p:nvSpPr>
          <p:cNvPr id="86" name="Google Shape;86;p13"/>
          <p:cNvSpPr txBox="1"/>
          <p:nvPr/>
        </p:nvSpPr>
        <p:spPr>
          <a:xfrm>
            <a:off x="802640" y="4610861"/>
            <a:ext cx="10397490" cy="1496060"/>
          </a:xfrm>
          <a:prstGeom prst="rect">
            <a:avLst/>
          </a:prstGeom>
          <a:noFill/>
          <a:ln>
            <a:noFill/>
          </a:ln>
        </p:spPr>
        <p:txBody>
          <a:bodyPr anchorCtr="0" anchor="t" bIns="0" lIns="0" spcFirstLastPara="1" rIns="0" wrap="square" tIns="69850">
            <a:spAutoFit/>
          </a:bodyPr>
          <a:lstStyle/>
          <a:p>
            <a:pPr indent="-228600" lvl="0" marL="241300" marR="173355" rtl="0" algn="l">
              <a:lnSpc>
                <a:spcPct val="80000"/>
              </a:lnSpc>
              <a:spcBef>
                <a:spcPts val="0"/>
              </a:spcBef>
              <a:spcAft>
                <a:spcPts val="0"/>
              </a:spcAft>
              <a:buClr>
                <a:schemeClr val="dk1"/>
              </a:buClr>
              <a:buSzPts val="1900"/>
              <a:buFont typeface="Arial"/>
              <a:buChar char="•"/>
            </a:pPr>
            <a:r>
              <a:rPr lang="en-US" sz="1900">
                <a:solidFill>
                  <a:schemeClr val="dk1"/>
                </a:solidFill>
                <a:latin typeface="Times New Roman"/>
                <a:ea typeface="Times New Roman"/>
                <a:cs typeface="Times New Roman"/>
                <a:sym typeface="Times New Roman"/>
              </a:rPr>
              <a:t>The successors of a state are all possible states generated by moving a single queen to another square in  the same column (so each state has n*(n-1) successors).</a:t>
            </a:r>
            <a:endParaRPr sz="1900">
              <a:solidFill>
                <a:schemeClr val="dk1"/>
              </a:solidFill>
              <a:latin typeface="Times New Roman"/>
              <a:ea typeface="Times New Roman"/>
              <a:cs typeface="Times New Roman"/>
              <a:sym typeface="Times New Roman"/>
            </a:endParaRPr>
          </a:p>
          <a:p>
            <a:pPr indent="-228600" lvl="0" marL="241300" marR="5080" rtl="0" algn="l">
              <a:lnSpc>
                <a:spcPct val="80000"/>
              </a:lnSpc>
              <a:spcBef>
                <a:spcPts val="994"/>
              </a:spcBef>
              <a:spcAft>
                <a:spcPts val="0"/>
              </a:spcAft>
              <a:buClr>
                <a:schemeClr val="dk1"/>
              </a:buClr>
              <a:buSzPts val="1900"/>
              <a:buFont typeface="Arial"/>
              <a:buChar char="•"/>
            </a:pPr>
            <a:r>
              <a:rPr lang="en-US" sz="1900">
                <a:solidFill>
                  <a:schemeClr val="dk1"/>
                </a:solidFill>
                <a:latin typeface="Times New Roman"/>
                <a:ea typeface="Times New Roman"/>
                <a:cs typeface="Times New Roman"/>
                <a:sym typeface="Times New Roman"/>
              </a:rPr>
              <a:t>The heuristic cost function h is the number of pairs of queens that are attacking each other, either directly  or indirectly.</a:t>
            </a:r>
            <a:endParaRPr sz="1900">
              <a:solidFill>
                <a:schemeClr val="dk1"/>
              </a:solidFill>
              <a:latin typeface="Times New Roman"/>
              <a:ea typeface="Times New Roman"/>
              <a:cs typeface="Times New Roman"/>
              <a:sym typeface="Times New Roman"/>
            </a:endParaRPr>
          </a:p>
          <a:p>
            <a:pPr indent="-228600" lvl="0" marL="241300" marR="0" rtl="0" algn="l">
              <a:lnSpc>
                <a:spcPct val="100000"/>
              </a:lnSpc>
              <a:spcBef>
                <a:spcPts val="555"/>
              </a:spcBef>
              <a:spcAft>
                <a:spcPts val="0"/>
              </a:spcAft>
              <a:buClr>
                <a:schemeClr val="dk1"/>
              </a:buClr>
              <a:buSzPts val="1900"/>
              <a:buFont typeface="Arial"/>
              <a:buChar char="•"/>
            </a:pPr>
            <a:r>
              <a:rPr lang="en-US" sz="1900">
                <a:solidFill>
                  <a:schemeClr val="dk1"/>
                </a:solidFill>
                <a:latin typeface="Times New Roman"/>
                <a:ea typeface="Times New Roman"/>
                <a:cs typeface="Times New Roman"/>
                <a:sym typeface="Times New Roman"/>
              </a:rPr>
              <a:t>The global minimum of this function is zero, which occurs only at perfect solutions.</a:t>
            </a:r>
            <a:endParaRPr sz="1900">
              <a:solidFill>
                <a:schemeClr val="dk1"/>
              </a:solidFill>
              <a:latin typeface="Times New Roman"/>
              <a:ea typeface="Times New Roman"/>
              <a:cs typeface="Times New Roman"/>
              <a:sym typeface="Times New Roman"/>
            </a:endParaRPr>
          </a:p>
        </p:txBody>
      </p:sp>
      <p:pic>
        <p:nvPicPr>
          <p:cNvPr id="87" name="Google Shape;87;p13"/>
          <p:cNvPicPr preferRelativeResize="0"/>
          <p:nvPr/>
        </p:nvPicPr>
        <p:blipFill rotWithShape="1">
          <a:blip r:embed="rId3">
            <a:alphaModFix/>
          </a:blip>
          <a:srcRect b="0" l="0" r="0" t="0"/>
          <a:stretch/>
        </p:blipFill>
        <p:spPr>
          <a:xfrm>
            <a:off x="2580132" y="2554223"/>
            <a:ext cx="6797040" cy="19735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14"/>
          <p:cNvSpPr txBox="1"/>
          <p:nvPr>
            <p:ph type="title"/>
          </p:nvPr>
        </p:nvSpPr>
        <p:spPr>
          <a:xfrm>
            <a:off x="1231798" y="258267"/>
            <a:ext cx="9728403" cy="819785"/>
          </a:xfrm>
          <a:prstGeom prst="rect">
            <a:avLst/>
          </a:prstGeom>
          <a:noFill/>
          <a:ln>
            <a:noFill/>
          </a:ln>
        </p:spPr>
        <p:txBody>
          <a:bodyPr anchorCtr="0" anchor="t" bIns="0" lIns="0" spcFirstLastPara="1" rIns="0" wrap="square" tIns="13325">
            <a:spAutoFit/>
          </a:bodyPr>
          <a:lstStyle/>
          <a:p>
            <a:pPr indent="0" lvl="0" marL="0" rtl="0" algn="ctr">
              <a:lnSpc>
                <a:spcPct val="115750"/>
              </a:lnSpc>
              <a:spcBef>
                <a:spcPts val="0"/>
              </a:spcBef>
              <a:spcAft>
                <a:spcPts val="0"/>
              </a:spcAft>
              <a:buNone/>
            </a:pPr>
            <a:r>
              <a:rPr lang="en-US"/>
              <a:t>Hill Climbing Example</a:t>
            </a:r>
            <a:endParaRPr/>
          </a:p>
          <a:p>
            <a:pPr indent="0" lvl="0" marL="0" rtl="0" algn="ctr">
              <a:lnSpc>
                <a:spcPct val="114374"/>
              </a:lnSpc>
              <a:spcBef>
                <a:spcPts val="0"/>
              </a:spcBef>
              <a:spcAft>
                <a:spcPts val="0"/>
              </a:spcAft>
              <a:buNone/>
            </a:pPr>
            <a:r>
              <a:rPr i="1" lang="en-US" sz="2400">
                <a:solidFill>
                  <a:srgbClr val="FF0000"/>
                </a:solidFill>
                <a:latin typeface="Times New Roman"/>
                <a:ea typeface="Times New Roman"/>
                <a:cs typeface="Times New Roman"/>
                <a:sym typeface="Times New Roman"/>
              </a:rPr>
              <a:t>n-queens</a:t>
            </a:r>
            <a:endParaRPr sz="2400">
              <a:latin typeface="Times New Roman"/>
              <a:ea typeface="Times New Roman"/>
              <a:cs typeface="Times New Roman"/>
              <a:sym typeface="Times New Roman"/>
            </a:endParaRPr>
          </a:p>
        </p:txBody>
      </p:sp>
      <p:sp>
        <p:nvSpPr>
          <p:cNvPr id="93" name="Google Shape;93;p14"/>
          <p:cNvSpPr txBox="1"/>
          <p:nvPr/>
        </p:nvSpPr>
        <p:spPr>
          <a:xfrm>
            <a:off x="802640" y="1408302"/>
            <a:ext cx="7140575" cy="330835"/>
          </a:xfrm>
          <a:prstGeom prst="rect">
            <a:avLst/>
          </a:prstGeom>
          <a:noFill/>
          <a:ln>
            <a:noFill/>
          </a:ln>
        </p:spPr>
        <p:txBody>
          <a:bodyPr anchorCtr="0" anchor="t" bIns="0" lIns="0" spcFirstLastPara="1" rIns="0" wrap="square" tIns="13325">
            <a:spAutoFit/>
          </a:bodyPr>
          <a:lstStyle/>
          <a:p>
            <a:pPr indent="-228600" lvl="0" marL="2413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Hill Climbing may NOT reach to a goal state for n-queens problem.</a:t>
            </a:r>
            <a:endParaRPr sz="2000">
              <a:solidFill>
                <a:schemeClr val="dk1"/>
              </a:solidFill>
              <a:latin typeface="Times New Roman"/>
              <a:ea typeface="Times New Roman"/>
              <a:cs typeface="Times New Roman"/>
              <a:sym typeface="Times New Roman"/>
            </a:endParaRPr>
          </a:p>
        </p:txBody>
      </p:sp>
      <p:pic>
        <p:nvPicPr>
          <p:cNvPr id="94" name="Google Shape;94;p14"/>
          <p:cNvPicPr preferRelativeResize="0"/>
          <p:nvPr/>
        </p:nvPicPr>
        <p:blipFill rotWithShape="1">
          <a:blip r:embed="rId3">
            <a:alphaModFix/>
          </a:blip>
          <a:srcRect b="0" l="0" r="0" t="0"/>
          <a:stretch/>
        </p:blipFill>
        <p:spPr>
          <a:xfrm>
            <a:off x="754380" y="2028444"/>
            <a:ext cx="2834640" cy="2827020"/>
          </a:xfrm>
          <a:prstGeom prst="rect">
            <a:avLst/>
          </a:prstGeom>
          <a:noFill/>
          <a:ln>
            <a:noFill/>
          </a:ln>
        </p:spPr>
      </p:pic>
      <p:pic>
        <p:nvPicPr>
          <p:cNvPr id="95" name="Google Shape;95;p14"/>
          <p:cNvPicPr preferRelativeResize="0"/>
          <p:nvPr/>
        </p:nvPicPr>
        <p:blipFill rotWithShape="1">
          <a:blip r:embed="rId4">
            <a:alphaModFix/>
          </a:blip>
          <a:srcRect b="0" l="0" r="0" t="0"/>
          <a:stretch/>
        </p:blipFill>
        <p:spPr>
          <a:xfrm>
            <a:off x="7475243" y="2028444"/>
            <a:ext cx="2820872" cy="2811779"/>
          </a:xfrm>
          <a:prstGeom prst="rect">
            <a:avLst/>
          </a:prstGeom>
          <a:noFill/>
          <a:ln>
            <a:noFill/>
          </a:ln>
        </p:spPr>
      </p:pic>
      <p:sp>
        <p:nvSpPr>
          <p:cNvPr id="96" name="Google Shape;96;p14"/>
          <p:cNvSpPr txBox="1"/>
          <p:nvPr/>
        </p:nvSpPr>
        <p:spPr>
          <a:xfrm>
            <a:off x="658164" y="4934839"/>
            <a:ext cx="5033645" cy="1123315"/>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An 8-queens state with heuristic cost estimate h=17</a:t>
            </a:r>
            <a:endParaRPr sz="1800">
              <a:solidFill>
                <a:schemeClr val="dk1"/>
              </a:solidFill>
              <a:latin typeface="Times New Roman"/>
              <a:ea typeface="Times New Roman"/>
              <a:cs typeface="Times New Roman"/>
              <a:sym typeface="Times New Roman"/>
            </a:endParaRPr>
          </a:p>
          <a:p>
            <a:pPr indent="-287019" lvl="0" marL="299085" marR="13334" rtl="0" algn="l">
              <a:lnSpc>
                <a:spcPct val="10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value of h for each possible successor obtained  by moving a queen within its column.</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best moves are marked with value 12.</a:t>
            </a:r>
            <a:endParaRPr sz="1800">
              <a:solidFill>
                <a:schemeClr val="dk1"/>
              </a:solidFill>
              <a:latin typeface="Times New Roman"/>
              <a:ea typeface="Times New Roman"/>
              <a:cs typeface="Times New Roman"/>
              <a:sym typeface="Times New Roman"/>
            </a:endParaRPr>
          </a:p>
        </p:txBody>
      </p:sp>
      <p:sp>
        <p:nvSpPr>
          <p:cNvPr id="97" name="Google Shape;97;p14"/>
          <p:cNvSpPr txBox="1"/>
          <p:nvPr/>
        </p:nvSpPr>
        <p:spPr>
          <a:xfrm>
            <a:off x="6624319" y="4904358"/>
            <a:ext cx="4471035" cy="1123315"/>
          </a:xfrm>
          <a:prstGeom prst="rect">
            <a:avLst/>
          </a:prstGeom>
          <a:noFill/>
          <a:ln>
            <a:noFill/>
          </a:ln>
        </p:spPr>
        <p:txBody>
          <a:bodyPr anchorCtr="0" anchor="t" bIns="0" lIns="0" spcFirstLastPara="1" rIns="0" wrap="square" tIns="12700">
            <a:spAutoFit/>
          </a:bodyPr>
          <a:lstStyle/>
          <a:p>
            <a:pPr indent="-287019" lvl="0" marL="299085" marR="5080" rtl="0" algn="l">
              <a:lnSpc>
                <a:spcPct val="10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 local minimum in the 8-queens state space;  the state has h=1</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but every successor has a higher cost</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287019" lvl="0" marL="299085" marR="0" rtl="0" algn="l">
              <a:lnSpc>
                <a:spcPct val="10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Hill Climbing will stuck here</a:t>
            </a:r>
            <a:endParaRPr sz="1800">
              <a:solidFill>
                <a:schemeClr val="dk1"/>
              </a:solidFill>
              <a:latin typeface="Times New Roman"/>
              <a:ea typeface="Times New Roman"/>
              <a:cs typeface="Times New Roman"/>
              <a:sym typeface="Times New Roman"/>
            </a:endParaRPr>
          </a:p>
        </p:txBody>
      </p:sp>
      <p:sp>
        <p:nvSpPr>
          <p:cNvPr id="98" name="Google Shape;98;p14"/>
          <p:cNvSpPr txBox="1"/>
          <p:nvPr/>
        </p:nvSpPr>
        <p:spPr>
          <a:xfrm>
            <a:off x="4235958" y="2938653"/>
            <a:ext cx="28549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five steps to reach this state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237482" y="409143"/>
            <a:ext cx="3698240"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Hill Climbing Search</a:t>
            </a:r>
            <a:endParaRPr/>
          </a:p>
        </p:txBody>
      </p:sp>
      <p:sp>
        <p:nvSpPr>
          <p:cNvPr id="104" name="Google Shape;104;p15"/>
          <p:cNvSpPr txBox="1"/>
          <p:nvPr/>
        </p:nvSpPr>
        <p:spPr>
          <a:xfrm>
            <a:off x="802640" y="1184249"/>
            <a:ext cx="8143240" cy="1229995"/>
          </a:xfrm>
          <a:prstGeom prst="rect">
            <a:avLst/>
          </a:prstGeom>
          <a:noFill/>
          <a:ln>
            <a:noFill/>
          </a:ln>
        </p:spPr>
        <p:txBody>
          <a:bodyPr anchorCtr="0" anchor="t" bIns="0" lIns="0" spcFirstLastPara="1" rIns="0" wrap="square" tIns="108575">
            <a:spAutoFit/>
          </a:bodyPr>
          <a:lstStyle/>
          <a:p>
            <a:pPr indent="-228600" lvl="0" marL="2413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understand local search, it is useful to consider the </a:t>
            </a:r>
            <a:r>
              <a:rPr b="1" i="1" lang="en-US" sz="2000">
                <a:solidFill>
                  <a:schemeClr val="dk1"/>
                </a:solidFill>
                <a:latin typeface="Times New Roman"/>
                <a:ea typeface="Times New Roman"/>
                <a:cs typeface="Times New Roman"/>
                <a:sym typeface="Times New Roman"/>
              </a:rPr>
              <a:t>state-space landscape.</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75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aim is to find the highest peak - </a:t>
            </a:r>
            <a:r>
              <a:rPr b="1" lang="en-US" sz="2000">
                <a:solidFill>
                  <a:schemeClr val="dk1"/>
                </a:solidFill>
                <a:latin typeface="Times New Roman"/>
                <a:ea typeface="Times New Roman"/>
                <a:cs typeface="Times New Roman"/>
                <a:sym typeface="Times New Roman"/>
              </a:rPr>
              <a:t>a global maximum</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Hill-climbing search modifies the current state to try to improve it.</a:t>
            </a:r>
            <a:endParaRPr sz="2000">
              <a:solidFill>
                <a:schemeClr val="dk1"/>
              </a:solidFill>
              <a:latin typeface="Times New Roman"/>
              <a:ea typeface="Times New Roman"/>
              <a:cs typeface="Times New Roman"/>
              <a:sym typeface="Times New Roman"/>
            </a:endParaRPr>
          </a:p>
        </p:txBody>
      </p:sp>
      <p:pic>
        <p:nvPicPr>
          <p:cNvPr id="105" name="Google Shape;105;p15"/>
          <p:cNvPicPr preferRelativeResize="0"/>
          <p:nvPr/>
        </p:nvPicPr>
        <p:blipFill rotWithShape="1">
          <a:blip r:embed="rId3">
            <a:alphaModFix/>
          </a:blip>
          <a:srcRect b="0" l="0" r="0" t="0"/>
          <a:stretch/>
        </p:blipFill>
        <p:spPr>
          <a:xfrm>
            <a:off x="787008" y="2752373"/>
            <a:ext cx="6479091" cy="34715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