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Inte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Inter-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Int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a:lvl1pPr>
            <a:lvl2pPr lvl="1" algn="ctr">
              <a:lnSpc>
                <a:spcPct val="100000"/>
              </a:lnSpc>
              <a:spcBef>
                <a:spcPts val="400"/>
              </a:spcBef>
              <a:spcAft>
                <a:spcPts val="0"/>
              </a:spcAft>
              <a:buClr>
                <a:schemeClr val="dk1"/>
              </a:buClr>
              <a:buSzPts val="20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43" name="Google Shape;43;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0" name="Google Shape;50;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8" name="Google Shape;68;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Adversarial Search</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Chapter 5.1-5.3</a:t>
            </a:r>
            <a:endParaRPr/>
          </a:p>
        </p:txBody>
      </p:sp>
      <p:sp>
        <p:nvSpPr>
          <p:cNvPr id="90" name="Google Shape;90;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Minimax Algorithm</a:t>
            </a:r>
            <a:endParaRPr/>
          </a:p>
        </p:txBody>
      </p:sp>
      <p:sp>
        <p:nvSpPr>
          <p:cNvPr id="156" name="Google Shape;156;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How to deal with the contingency problem?</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Assuming the opponent is always rational and always optimizes its behavior (opposite to us), we consider the best opponent’s response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Then the minimax algorithm determines the best move</a:t>
            </a:r>
            <a:endParaRPr/>
          </a:p>
        </p:txBody>
      </p:sp>
      <p:sp>
        <p:nvSpPr>
          <p:cNvPr id="157" name="Google Shape;157;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8" name="Google Shape;158;p22"/>
          <p:cNvSpPr txBox="1"/>
          <p:nvPr/>
        </p:nvSpPr>
        <p:spPr>
          <a:xfrm>
            <a:off x="4876800" y="4114800"/>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The agent doesn't know what effect its actions will have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Minimax</a:t>
            </a:r>
            <a:endParaRPr/>
          </a:p>
        </p:txBody>
      </p:sp>
      <p:sp>
        <p:nvSpPr>
          <p:cNvPr id="164" name="Google Shape;164;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Perfect play for deterministic games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Idea: choose move to position with highest </a:t>
            </a:r>
            <a:r>
              <a:rPr b="0" i="0" lang="en-US" sz="1800" u="none">
                <a:solidFill>
                  <a:srgbClr val="FF0000"/>
                </a:solidFill>
                <a:latin typeface="Arial"/>
                <a:ea typeface="Arial"/>
                <a:cs typeface="Arial"/>
                <a:sym typeface="Arial"/>
              </a:rPr>
              <a:t>minimax value</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 best achievable payoff against best play</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E.g., 2-ply game: </a:t>
            </a:r>
            <a:r>
              <a:rPr b="0" i="0" lang="en-US" sz="1800" u="none">
                <a:solidFill>
                  <a:srgbClr val="FF0000"/>
                </a:solidFill>
                <a:latin typeface="Arial"/>
                <a:ea typeface="Arial"/>
                <a:cs typeface="Arial"/>
                <a:sym typeface="Arial"/>
              </a:rPr>
              <a:t>[will go through another eg in lecture]</a:t>
            </a:r>
            <a:br>
              <a:rPr b="0" i="0" lang="en-US" sz="1800" u="none">
                <a:solidFill>
                  <a:srgbClr val="FF0000"/>
                </a:solidFill>
                <a:latin typeface="Arial"/>
                <a:ea typeface="Arial"/>
                <a:cs typeface="Arial"/>
                <a:sym typeface="Arial"/>
              </a:rPr>
            </a:b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rgbClr val="FF0000"/>
              </a:solidFill>
              <a:latin typeface="Arial"/>
              <a:ea typeface="Arial"/>
              <a:cs typeface="Arial"/>
              <a:sym typeface="Arial"/>
            </a:endParaRPr>
          </a:p>
        </p:txBody>
      </p:sp>
      <p:pic>
        <p:nvPicPr>
          <p:cNvPr descr="minimax" id="165" name="Google Shape;165;p23"/>
          <p:cNvPicPr preferRelativeResize="0"/>
          <p:nvPr/>
        </p:nvPicPr>
        <p:blipFill rotWithShape="1">
          <a:blip r:embed="rId3">
            <a:alphaModFix/>
          </a:blip>
          <a:srcRect b="0" l="0" r="0" t="0"/>
          <a:stretch/>
        </p:blipFill>
        <p:spPr>
          <a:xfrm>
            <a:off x="990600" y="3657600"/>
            <a:ext cx="6705600" cy="2830512"/>
          </a:xfrm>
          <a:prstGeom prst="rect">
            <a:avLst/>
          </a:prstGeom>
          <a:noFill/>
          <a:ln>
            <a:noFill/>
          </a:ln>
        </p:spPr>
      </p:pic>
      <p:sp>
        <p:nvSpPr>
          <p:cNvPr id="166" name="Google Shape;166;p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Minimax.  Example 1 </a:t>
            </a:r>
            <a:endParaRPr/>
          </a:p>
        </p:txBody>
      </p:sp>
      <p:pic>
        <p:nvPicPr>
          <p:cNvPr descr="Picture 4.png" id="172" name="Google Shape;172;p24"/>
          <p:cNvPicPr preferRelativeResize="0"/>
          <p:nvPr>
            <p:ph idx="1" type="body"/>
          </p:nvPr>
        </p:nvPicPr>
        <p:blipFill rotWithShape="1">
          <a:blip r:embed="rId3">
            <a:alphaModFix/>
          </a:blip>
          <a:srcRect b="-2697" l="0" r="0" t="-2697"/>
          <a:stretch/>
        </p:blipFill>
        <p:spPr>
          <a:xfrm>
            <a:off x="457200" y="1600200"/>
            <a:ext cx="8229600" cy="4525962"/>
          </a:xfrm>
          <a:prstGeom prst="rect">
            <a:avLst/>
          </a:prstGeom>
          <a:noFill/>
          <a:ln>
            <a:noFill/>
          </a:ln>
        </p:spPr>
      </p:pic>
      <p:sp>
        <p:nvSpPr>
          <p:cNvPr id="173" name="Google Shape;173;p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Ex 2</a:t>
            </a:r>
            <a:endParaRPr/>
          </a:p>
        </p:txBody>
      </p:sp>
      <p:pic>
        <p:nvPicPr>
          <p:cNvPr id="179" name="Google Shape;179;p25"/>
          <p:cNvPicPr preferRelativeResize="0"/>
          <p:nvPr>
            <p:ph idx="1" type="body"/>
          </p:nvPr>
        </p:nvPicPr>
        <p:blipFill rotWithShape="1">
          <a:blip r:embed="rId3">
            <a:alphaModFix/>
          </a:blip>
          <a:srcRect b="0" l="0" r="0" t="0"/>
          <a:stretch/>
        </p:blipFill>
        <p:spPr>
          <a:xfrm>
            <a:off x="730250" y="1600200"/>
            <a:ext cx="7683500" cy="4525962"/>
          </a:xfrm>
          <a:prstGeom prst="rect">
            <a:avLst/>
          </a:prstGeom>
          <a:noFill/>
          <a:ln>
            <a:noFill/>
          </a:ln>
        </p:spPr>
      </p:pic>
      <p:sp>
        <p:nvSpPr>
          <p:cNvPr id="180" name="Google Shape;180;p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81" name="Google Shape;181;p25"/>
          <p:cNvPicPr preferRelativeResize="0"/>
          <p:nvPr/>
        </p:nvPicPr>
        <p:blipFill rotWithShape="1">
          <a:blip r:embed="rId4">
            <a:alphaModFix/>
          </a:blip>
          <a:srcRect b="0" l="0" r="0" t="0"/>
          <a:stretch/>
        </p:blipFill>
        <p:spPr>
          <a:xfrm>
            <a:off x="2603500" y="1779587"/>
            <a:ext cx="1498600" cy="744537"/>
          </a:xfrm>
          <a:prstGeom prst="rect">
            <a:avLst/>
          </a:prstGeom>
          <a:noFill/>
          <a:ln>
            <a:noFill/>
          </a:ln>
        </p:spPr>
      </p:pic>
      <p:pic>
        <p:nvPicPr>
          <p:cNvPr id="182" name="Google Shape;182;p25"/>
          <p:cNvPicPr preferRelativeResize="0"/>
          <p:nvPr/>
        </p:nvPicPr>
        <p:blipFill rotWithShape="1">
          <a:blip r:embed="rId5">
            <a:alphaModFix/>
          </a:blip>
          <a:srcRect b="0" l="0" r="0" t="0"/>
          <a:stretch/>
        </p:blipFill>
        <p:spPr>
          <a:xfrm>
            <a:off x="2590800" y="3822700"/>
            <a:ext cx="603250" cy="1146175"/>
          </a:xfrm>
          <a:prstGeom prst="rect">
            <a:avLst/>
          </a:prstGeom>
          <a:noFill/>
          <a:ln>
            <a:noFill/>
          </a:ln>
        </p:spPr>
      </p:pic>
      <p:pic>
        <p:nvPicPr>
          <p:cNvPr id="183" name="Google Shape;183;p25"/>
          <p:cNvPicPr preferRelativeResize="0"/>
          <p:nvPr/>
        </p:nvPicPr>
        <p:blipFill rotWithShape="1">
          <a:blip r:embed="rId6">
            <a:alphaModFix/>
          </a:blip>
          <a:srcRect b="0" l="0" r="0" t="0"/>
          <a:stretch/>
        </p:blipFill>
        <p:spPr>
          <a:xfrm>
            <a:off x="3286125" y="4840287"/>
            <a:ext cx="365125" cy="884237"/>
          </a:xfrm>
          <a:prstGeom prst="rect">
            <a:avLst/>
          </a:prstGeom>
          <a:noFill/>
          <a:ln>
            <a:noFill/>
          </a:ln>
        </p:spPr>
      </p:pic>
      <p:pic>
        <p:nvPicPr>
          <p:cNvPr id="184" name="Google Shape;184;p25"/>
          <p:cNvPicPr preferRelativeResize="0"/>
          <p:nvPr/>
        </p:nvPicPr>
        <p:blipFill rotWithShape="1">
          <a:blip r:embed="rId7">
            <a:alphaModFix/>
          </a:blip>
          <a:srcRect b="0" l="0" r="0" t="0"/>
          <a:stretch/>
        </p:blipFill>
        <p:spPr>
          <a:xfrm>
            <a:off x="2822575" y="2852737"/>
            <a:ext cx="804862" cy="871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pic>
        <p:nvPicPr>
          <p:cNvPr id="190" name="Google Shape;190;p26"/>
          <p:cNvPicPr preferRelativeResize="0"/>
          <p:nvPr>
            <p:ph idx="1" type="body"/>
          </p:nvPr>
        </p:nvPicPr>
        <p:blipFill rotWithShape="1">
          <a:blip r:embed="rId3">
            <a:alphaModFix/>
          </a:blip>
          <a:srcRect b="0" l="0" r="0" t="0"/>
          <a:stretch/>
        </p:blipFill>
        <p:spPr>
          <a:xfrm>
            <a:off x="644525" y="1150937"/>
            <a:ext cx="8042275" cy="5094287"/>
          </a:xfrm>
          <a:prstGeom prst="rect">
            <a:avLst/>
          </a:prstGeom>
          <a:noFill/>
          <a:ln>
            <a:noFill/>
          </a:ln>
        </p:spPr>
      </p:pic>
      <p:sp>
        <p:nvSpPr>
          <p:cNvPr id="191" name="Google Shape;191;p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pic>
        <p:nvPicPr>
          <p:cNvPr descr="Picture 1.png" id="197" name="Google Shape;197;p27"/>
          <p:cNvPicPr preferRelativeResize="0"/>
          <p:nvPr>
            <p:ph idx="1" type="body"/>
          </p:nvPr>
        </p:nvPicPr>
        <p:blipFill rotWithShape="1">
          <a:blip r:embed="rId3">
            <a:alphaModFix/>
          </a:blip>
          <a:srcRect b="-2842" l="0" r="0" t="-2844"/>
          <a:stretch/>
        </p:blipFill>
        <p:spPr>
          <a:xfrm>
            <a:off x="457200" y="1600200"/>
            <a:ext cx="8229600" cy="4525962"/>
          </a:xfrm>
          <a:prstGeom prst="rect">
            <a:avLst/>
          </a:prstGeom>
          <a:noFill/>
          <a:ln>
            <a:noFill/>
          </a:ln>
        </p:spPr>
      </p:pic>
      <p:sp>
        <p:nvSpPr>
          <p:cNvPr id="198" name="Google Shape;198;p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Complexity of the minimax algorithm</a:t>
            </a:r>
            <a:endParaRPr/>
          </a:p>
        </p:txBody>
      </p:sp>
      <p:pic>
        <p:nvPicPr>
          <p:cNvPr descr="Picture 2.png" id="204" name="Google Shape;204;p28"/>
          <p:cNvPicPr preferRelativeResize="0"/>
          <p:nvPr>
            <p:ph idx="1" type="body"/>
          </p:nvPr>
        </p:nvPicPr>
        <p:blipFill rotWithShape="1">
          <a:blip r:embed="rId3">
            <a:alphaModFix/>
          </a:blip>
          <a:srcRect b="0" l="-7463" r="-7463" t="0"/>
          <a:stretch/>
        </p:blipFill>
        <p:spPr>
          <a:xfrm>
            <a:off x="457200" y="1600200"/>
            <a:ext cx="8229600" cy="4525962"/>
          </a:xfrm>
          <a:prstGeom prst="rect">
            <a:avLst/>
          </a:prstGeom>
          <a:noFill/>
          <a:ln>
            <a:noFill/>
          </a:ln>
        </p:spPr>
      </p:pic>
      <p:sp>
        <p:nvSpPr>
          <p:cNvPr id="205" name="Google Shape;205;p2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Solution to the complexity problem</a:t>
            </a:r>
            <a:endParaRPr/>
          </a:p>
        </p:txBody>
      </p:sp>
      <p:pic>
        <p:nvPicPr>
          <p:cNvPr descr="Picture 3.png" id="211" name="Google Shape;211;p29"/>
          <p:cNvPicPr preferRelativeResize="0"/>
          <p:nvPr>
            <p:ph idx="1" type="body"/>
          </p:nvPr>
        </p:nvPicPr>
        <p:blipFill rotWithShape="1">
          <a:blip r:embed="rId3">
            <a:alphaModFix/>
          </a:blip>
          <a:srcRect b="-326" l="0" r="0" t="-326"/>
          <a:stretch/>
        </p:blipFill>
        <p:spPr>
          <a:xfrm>
            <a:off x="457200" y="1600200"/>
            <a:ext cx="8229600" cy="4525962"/>
          </a:xfrm>
          <a:prstGeom prst="rect">
            <a:avLst/>
          </a:prstGeom>
          <a:noFill/>
          <a:ln>
            <a:noFill/>
          </a:ln>
        </p:spPr>
      </p:pic>
      <p:sp>
        <p:nvSpPr>
          <p:cNvPr id="212" name="Google Shape;212;p2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Alpha Beta Pruning</a:t>
            </a:r>
            <a:endParaRPr/>
          </a:p>
        </p:txBody>
      </p:sp>
      <p:sp>
        <p:nvSpPr>
          <p:cNvPr id="218" name="Google Shape;218;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Some branches will never be played by rational players since they include sub-optimal decisions for either player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First, we will see the idea of Alpha Beta Pruning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Then, we’ll introduce the algorithm for minimax with alpha beta pruning, and go through the example again, showing the book-keeping it does as it goes along</a:t>
            </a:r>
            <a:endParaRPr/>
          </a:p>
        </p:txBody>
      </p:sp>
      <p:sp>
        <p:nvSpPr>
          <p:cNvPr id="219" name="Google Shape;219;p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225" name="Google Shape;225;p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Alpha-Beta Pruning" id="226" name="Google Shape;226;p31"/>
          <p:cNvPicPr preferRelativeResize="0"/>
          <p:nvPr>
            <p:ph idx="1" type="body"/>
          </p:nvPr>
        </p:nvPicPr>
        <p:blipFill rotWithShape="1">
          <a:blip r:embed="rId3">
            <a:alphaModFix/>
          </a:blip>
          <a:srcRect b="0" l="0" r="0" t="0"/>
          <a:stretch/>
        </p:blipFill>
        <p:spPr>
          <a:xfrm>
            <a:off x="2190750" y="1733550"/>
            <a:ext cx="4762500" cy="42592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96" name="Google Shape;96;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97" name="Google Shape;97;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98" name="Google Shape;98;p14"/>
          <p:cNvPicPr preferRelativeResize="0"/>
          <p:nvPr/>
        </p:nvPicPr>
        <p:blipFill rotWithShape="1">
          <a:blip r:embed="rId3">
            <a:alphaModFix/>
          </a:blip>
          <a:srcRect b="0" l="0" r="0" t="0"/>
          <a:stretch/>
        </p:blipFill>
        <p:spPr>
          <a:xfrm>
            <a:off x="457200" y="282575"/>
            <a:ext cx="8167687" cy="6126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232" name="Google Shape;232;p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Alpha-Beta Pruning" id="233" name="Google Shape;233;p32"/>
          <p:cNvPicPr preferRelativeResize="0"/>
          <p:nvPr>
            <p:ph idx="1" type="body"/>
          </p:nvPr>
        </p:nvPicPr>
        <p:blipFill rotWithShape="1">
          <a:blip r:embed="rId3">
            <a:alphaModFix/>
          </a:blip>
          <a:srcRect b="0" l="0" r="0" t="0"/>
          <a:stretch/>
        </p:blipFill>
        <p:spPr>
          <a:xfrm>
            <a:off x="2038350" y="1600200"/>
            <a:ext cx="5067300" cy="45259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pic>
        <p:nvPicPr>
          <p:cNvPr id="239" name="Google Shape;239;p33"/>
          <p:cNvPicPr preferRelativeResize="0"/>
          <p:nvPr>
            <p:ph idx="1" type="body"/>
          </p:nvPr>
        </p:nvPicPr>
        <p:blipFill rotWithShape="1">
          <a:blip r:embed="rId3">
            <a:alphaModFix/>
          </a:blip>
          <a:srcRect b="0" l="0" r="0" t="0"/>
          <a:stretch/>
        </p:blipFill>
        <p:spPr>
          <a:xfrm>
            <a:off x="931862" y="609600"/>
            <a:ext cx="6021387" cy="5383212"/>
          </a:xfrm>
          <a:prstGeom prst="rect">
            <a:avLst/>
          </a:prstGeom>
          <a:noFill/>
          <a:ln>
            <a:noFill/>
          </a:ln>
        </p:spPr>
      </p:pic>
      <p:sp>
        <p:nvSpPr>
          <p:cNvPr id="240" name="Google Shape;240;p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246" name="Google Shape;246;p3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Alpha-Beta Pruning" id="247" name="Google Shape;247;p34"/>
          <p:cNvPicPr preferRelativeResize="0"/>
          <p:nvPr>
            <p:ph idx="1" type="body"/>
          </p:nvPr>
        </p:nvPicPr>
        <p:blipFill rotWithShape="1">
          <a:blip r:embed="rId3">
            <a:alphaModFix/>
          </a:blip>
          <a:srcRect b="0" l="0" r="0" t="0"/>
          <a:stretch/>
        </p:blipFill>
        <p:spPr>
          <a:xfrm>
            <a:off x="1358900" y="990600"/>
            <a:ext cx="5594350" cy="50022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pic>
        <p:nvPicPr>
          <p:cNvPr id="253" name="Google Shape;253;p35"/>
          <p:cNvPicPr preferRelativeResize="0"/>
          <p:nvPr>
            <p:ph idx="1" type="body"/>
          </p:nvPr>
        </p:nvPicPr>
        <p:blipFill rotWithShape="1">
          <a:blip r:embed="rId3">
            <a:alphaModFix/>
          </a:blip>
          <a:srcRect b="0" l="0" r="0" t="0"/>
          <a:stretch/>
        </p:blipFill>
        <p:spPr>
          <a:xfrm>
            <a:off x="762000" y="457200"/>
            <a:ext cx="6191250" cy="5535612"/>
          </a:xfrm>
          <a:prstGeom prst="rect">
            <a:avLst/>
          </a:prstGeom>
          <a:noFill/>
          <a:ln>
            <a:noFill/>
          </a:ln>
        </p:spPr>
      </p:pic>
      <p:sp>
        <p:nvSpPr>
          <p:cNvPr id="254" name="Google Shape;254;p3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260" name="Google Shape;260;p3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Alpha-Beta Pruning" id="261" name="Google Shape;261;p36"/>
          <p:cNvPicPr preferRelativeResize="0"/>
          <p:nvPr>
            <p:ph idx="1" type="body"/>
          </p:nvPr>
        </p:nvPicPr>
        <p:blipFill rotWithShape="1">
          <a:blip r:embed="rId3">
            <a:alphaModFix/>
          </a:blip>
          <a:srcRect b="0" l="0" r="0" t="0"/>
          <a:stretch/>
        </p:blipFill>
        <p:spPr>
          <a:xfrm>
            <a:off x="990600" y="160337"/>
            <a:ext cx="6896100" cy="616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3200">
              <a:solidFill>
                <a:schemeClr val="dk2"/>
              </a:solidFill>
              <a:latin typeface="Arial"/>
              <a:ea typeface="Arial"/>
              <a:cs typeface="Arial"/>
              <a:sym typeface="Arial"/>
            </a:endParaRPr>
          </a:p>
        </p:txBody>
      </p:sp>
      <p:sp>
        <p:nvSpPr>
          <p:cNvPr id="267" name="Google Shape;267;p3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Alpha-Beta Pruning" id="268" name="Google Shape;268;p37"/>
          <p:cNvPicPr preferRelativeResize="0"/>
          <p:nvPr>
            <p:ph idx="1" type="body"/>
          </p:nvPr>
        </p:nvPicPr>
        <p:blipFill rotWithShape="1">
          <a:blip r:embed="rId3">
            <a:alphaModFix/>
          </a:blip>
          <a:srcRect b="0" l="0" r="0" t="0"/>
          <a:stretch/>
        </p:blipFill>
        <p:spPr>
          <a:xfrm>
            <a:off x="1066800" y="569912"/>
            <a:ext cx="6396037" cy="5718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10B38"/>
              </a:buClr>
              <a:buSzPts val="3200"/>
              <a:buFont typeface="Arial"/>
              <a:buNone/>
            </a:pPr>
            <a:r>
              <a:rPr b="0" i="0" lang="en-US" sz="3200" u="none">
                <a:solidFill>
                  <a:srgbClr val="610B38"/>
                </a:solidFill>
                <a:latin typeface="Arial"/>
                <a:ea typeface="Arial"/>
                <a:cs typeface="Arial"/>
                <a:sym typeface="Arial"/>
              </a:rPr>
              <a:t>Move Ordering in Alpha-Beta pruning:</a:t>
            </a:r>
            <a:br>
              <a:rPr b="0" i="0" lang="en-US" sz="3200" u="none">
                <a:solidFill>
                  <a:srgbClr val="610B38"/>
                </a:solidFill>
                <a:latin typeface="Arial"/>
                <a:ea typeface="Arial"/>
                <a:cs typeface="Arial"/>
                <a:sym typeface="Arial"/>
              </a:rPr>
            </a:br>
            <a:endParaRPr/>
          </a:p>
        </p:txBody>
      </p:sp>
      <p:sp>
        <p:nvSpPr>
          <p:cNvPr id="274" name="Google Shape;274;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400"/>
              <a:buFont typeface="Inter"/>
              <a:buChar char="•"/>
            </a:pPr>
            <a:r>
              <a:rPr b="1" i="0" lang="en-US" sz="2400" u="none">
                <a:solidFill>
                  <a:srgbClr val="000000"/>
                </a:solidFill>
                <a:latin typeface="Inter"/>
                <a:ea typeface="Inter"/>
                <a:cs typeface="Inter"/>
                <a:sym typeface="Inter"/>
              </a:rPr>
              <a:t>Worst ordering:</a:t>
            </a:r>
            <a:r>
              <a:rPr b="0" i="0" lang="en-US" sz="2400" u="none">
                <a:solidFill>
                  <a:srgbClr val="000000"/>
                </a:solidFill>
                <a:latin typeface="Inter"/>
                <a:ea typeface="Inter"/>
                <a:cs typeface="Inter"/>
                <a:sym typeface="Inter"/>
              </a:rPr>
              <a:t> In some cases, alpha-beta pruning algorithm does not prune any of the leaves of the tree, and works exactly as minimax algorithm. In this case, it also consumes more time because of alpha-beta factors, such a move of pruning is called worst ordering. In this case, the best move occurs on the right side of the tree. The time complexity for such an order is O(b</a:t>
            </a:r>
            <a:r>
              <a:rPr b="0" baseline="30000" i="0" lang="en-US" sz="2400" u="none">
                <a:solidFill>
                  <a:srgbClr val="000000"/>
                </a:solidFill>
                <a:latin typeface="Inter"/>
                <a:ea typeface="Inter"/>
                <a:cs typeface="Inter"/>
                <a:sym typeface="Inter"/>
              </a:rPr>
              <a:t>m</a:t>
            </a:r>
            <a:r>
              <a:rPr b="0" i="0" lang="en-US" sz="2400" u="none">
                <a:solidFill>
                  <a:srgbClr val="000000"/>
                </a:solidFill>
                <a:latin typeface="Inter"/>
                <a:ea typeface="Inter"/>
                <a:cs typeface="Inter"/>
                <a:sym typeface="Inter"/>
              </a:rPr>
              <a:t>).</a:t>
            </a:r>
            <a:endParaRPr/>
          </a:p>
          <a:p>
            <a:pPr indent="-342900" lvl="0" marL="342900" marR="0" rtl="0" algn="just">
              <a:lnSpc>
                <a:spcPct val="100000"/>
              </a:lnSpc>
              <a:spcBef>
                <a:spcPts val="480"/>
              </a:spcBef>
              <a:spcAft>
                <a:spcPts val="0"/>
              </a:spcAft>
              <a:buClr>
                <a:srgbClr val="000000"/>
              </a:buClr>
              <a:buSzPts val="2400"/>
              <a:buFont typeface="Inter"/>
              <a:buChar char="•"/>
            </a:pPr>
            <a:r>
              <a:rPr b="1" i="0" lang="en-US" sz="2400" u="none">
                <a:solidFill>
                  <a:srgbClr val="000000"/>
                </a:solidFill>
                <a:latin typeface="Inter"/>
                <a:ea typeface="Inter"/>
                <a:cs typeface="Inter"/>
                <a:sym typeface="Inter"/>
              </a:rPr>
              <a:t>Ideal ordering:</a:t>
            </a:r>
            <a:r>
              <a:rPr b="0" i="0" lang="en-US" sz="2400" u="none">
                <a:solidFill>
                  <a:srgbClr val="000000"/>
                </a:solidFill>
                <a:latin typeface="Inter"/>
                <a:ea typeface="Inter"/>
                <a:cs typeface="Inter"/>
                <a:sym typeface="Inter"/>
              </a:rPr>
              <a:t> The ideal ordering for alpha-beta pruning occurs when lots of pruning happens in the tree, and best moves occur at the left side of the tree. We apply DFS hence it first search left of the tree and go deep twice as minimax algorithm in the same amount of time. Complexity in ideal ordering is O(b</a:t>
            </a:r>
            <a:r>
              <a:rPr b="0" baseline="30000" i="0" lang="en-US" sz="2400" u="none">
                <a:solidFill>
                  <a:srgbClr val="000000"/>
                </a:solidFill>
                <a:latin typeface="Inter"/>
                <a:ea typeface="Inter"/>
                <a:cs typeface="Inter"/>
                <a:sym typeface="Inter"/>
              </a:rPr>
              <a:t>m/2</a:t>
            </a:r>
            <a:r>
              <a:rPr b="0" i="0" lang="en-US" sz="2400" u="none">
                <a:solidFill>
                  <a:srgbClr val="000000"/>
                </a:solidFill>
                <a:latin typeface="Inter"/>
                <a:ea typeface="Inter"/>
                <a:cs typeface="Inter"/>
                <a:sym typeface="Inter"/>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rgbClr val="000000"/>
              </a:solidFill>
              <a:latin typeface="Inter"/>
              <a:ea typeface="Inter"/>
              <a:cs typeface="Inter"/>
              <a:sym typeface="Inter"/>
            </a:endParaRPr>
          </a:p>
        </p:txBody>
      </p:sp>
      <p:sp>
        <p:nvSpPr>
          <p:cNvPr id="275" name="Google Shape;275;p3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1" lang="en-US" sz="3200" u="none">
                <a:solidFill>
                  <a:schemeClr val="dk2"/>
                </a:solidFill>
                <a:latin typeface="Arial"/>
                <a:ea typeface="Arial"/>
                <a:cs typeface="Arial"/>
                <a:sym typeface="Arial"/>
              </a:rPr>
              <a:t>α</a:t>
            </a:r>
            <a:r>
              <a:rPr b="0" i="0" lang="en-US" sz="3200" u="none">
                <a:solidFill>
                  <a:schemeClr val="dk2"/>
                </a:solidFill>
                <a:latin typeface="Arial"/>
                <a:ea typeface="Arial"/>
                <a:cs typeface="Arial"/>
                <a:sym typeface="Arial"/>
              </a:rPr>
              <a:t>-</a:t>
            </a:r>
            <a:r>
              <a:rPr b="0" i="1" lang="en-US" sz="3200" u="none">
                <a:solidFill>
                  <a:schemeClr val="dk2"/>
                </a:solidFill>
                <a:latin typeface="Arial"/>
                <a:ea typeface="Arial"/>
                <a:cs typeface="Arial"/>
                <a:sym typeface="Arial"/>
              </a:rPr>
              <a:t>β</a:t>
            </a:r>
            <a:r>
              <a:rPr b="0" i="0" lang="en-US" sz="3200" u="none">
                <a:solidFill>
                  <a:schemeClr val="dk2"/>
                </a:solidFill>
                <a:latin typeface="Arial"/>
                <a:ea typeface="Arial"/>
                <a:cs typeface="Arial"/>
                <a:sym typeface="Arial"/>
              </a:rPr>
              <a:t> pruning</a:t>
            </a:r>
            <a:endParaRPr/>
          </a:p>
        </p:txBody>
      </p:sp>
      <p:sp>
        <p:nvSpPr>
          <p:cNvPr id="281" name="Google Shape;281;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Alpha-beta search updates the values of </a:t>
            </a:r>
            <a:r>
              <a:rPr b="0" i="1" lang="en-US" sz="2800" u="none">
                <a:solidFill>
                  <a:schemeClr val="dk1"/>
                </a:solidFill>
                <a:latin typeface="Arial"/>
                <a:ea typeface="Arial"/>
                <a:cs typeface="Arial"/>
                <a:sym typeface="Arial"/>
              </a:rPr>
              <a:t>α</a:t>
            </a:r>
            <a:r>
              <a:rPr b="0" i="0" lang="en-US" sz="2800" u="none">
                <a:solidFill>
                  <a:schemeClr val="dk1"/>
                </a:solidFill>
                <a:latin typeface="Arial"/>
                <a:ea typeface="Arial"/>
                <a:cs typeface="Arial"/>
                <a:sym typeface="Arial"/>
              </a:rPr>
              <a:t> and </a:t>
            </a:r>
            <a:r>
              <a:rPr b="0" i="1" lang="en-US" sz="2800" u="none">
                <a:solidFill>
                  <a:schemeClr val="dk1"/>
                </a:solidFill>
                <a:latin typeface="Arial"/>
                <a:ea typeface="Arial"/>
                <a:cs typeface="Arial"/>
                <a:sym typeface="Arial"/>
              </a:rPr>
              <a:t>β</a:t>
            </a:r>
            <a:r>
              <a:rPr b="0" i="0" lang="en-US" sz="2800" u="none">
                <a:solidFill>
                  <a:schemeClr val="dk1"/>
                </a:solidFill>
                <a:latin typeface="Arial"/>
                <a:ea typeface="Arial"/>
                <a:cs typeface="Arial"/>
                <a:sym typeface="Arial"/>
              </a:rPr>
              <a:t> as it goes along and prunes the remaining branches at a node as soon as the value of the current node is known to be worse than the current </a:t>
            </a:r>
            <a:r>
              <a:rPr b="0" i="1" lang="en-US" sz="2800" u="none">
                <a:solidFill>
                  <a:schemeClr val="dk1"/>
                </a:solidFill>
                <a:latin typeface="Arial"/>
                <a:ea typeface="Arial"/>
                <a:cs typeface="Arial"/>
                <a:sym typeface="Arial"/>
              </a:rPr>
              <a:t>α</a:t>
            </a:r>
            <a:r>
              <a:rPr b="0" i="0" lang="en-US" sz="2800" u="none">
                <a:solidFill>
                  <a:schemeClr val="dk1"/>
                </a:solidFill>
                <a:latin typeface="Arial"/>
                <a:ea typeface="Arial"/>
                <a:cs typeface="Arial"/>
                <a:sym typeface="Arial"/>
              </a:rPr>
              <a:t> or </a:t>
            </a:r>
            <a:r>
              <a:rPr b="0" i="1" lang="en-US" sz="2800" u="none">
                <a:solidFill>
                  <a:schemeClr val="dk1"/>
                </a:solidFill>
                <a:latin typeface="Arial"/>
                <a:ea typeface="Arial"/>
                <a:cs typeface="Arial"/>
                <a:sym typeface="Arial"/>
              </a:rPr>
              <a:t>β</a:t>
            </a:r>
            <a:r>
              <a:rPr b="0" i="0" lang="en-US" sz="2800" u="none">
                <a:solidFill>
                  <a:schemeClr val="dk1"/>
                </a:solidFill>
                <a:latin typeface="Arial"/>
                <a:ea typeface="Arial"/>
                <a:cs typeface="Arial"/>
                <a:sym typeface="Arial"/>
              </a:rPr>
              <a:t> value for MAX or MIN, respectively.</a:t>
            </a:r>
            <a:endParaRPr/>
          </a:p>
          <a:p>
            <a:pPr indent="-3429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effectiveness of alpha-beta pruning is highly dependent on the order in which the successors are examined.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Properties of α-β</a:t>
            </a:r>
            <a:endParaRPr/>
          </a:p>
        </p:txBody>
      </p:sp>
      <p:sp>
        <p:nvSpPr>
          <p:cNvPr id="287" name="Google Shape;287;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Pruning </a:t>
            </a:r>
            <a:r>
              <a:rPr b="0" i="0" lang="en-US" sz="2400" u="none">
                <a:solidFill>
                  <a:srgbClr val="FF0000"/>
                </a:solidFill>
                <a:latin typeface="Arial"/>
                <a:ea typeface="Arial"/>
                <a:cs typeface="Arial"/>
                <a:sym typeface="Arial"/>
              </a:rPr>
              <a:t>does not</a:t>
            </a:r>
            <a:r>
              <a:rPr b="0" i="0" lang="en-US" sz="2400" u="none">
                <a:solidFill>
                  <a:schemeClr val="dk1"/>
                </a:solidFill>
                <a:latin typeface="Arial"/>
                <a:ea typeface="Arial"/>
                <a:cs typeface="Arial"/>
                <a:sym typeface="Arial"/>
              </a:rPr>
              <a:t> affect final result</a:t>
            </a:r>
            <a:br>
              <a:rPr b="0" i="0" lang="en-US" sz="2400" u="none">
                <a:solidFill>
                  <a:schemeClr val="dk1"/>
                </a:solidFill>
                <a:latin typeface="Arial"/>
                <a:ea typeface="Arial"/>
                <a:cs typeface="Arial"/>
                <a:sym typeface="Arial"/>
              </a:rPr>
            </a:b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Good move ordering improves effectiveness of pruning</a:t>
            </a:r>
            <a:br>
              <a:rPr b="0" i="0" lang="en-US" sz="2400" u="none">
                <a:solidFill>
                  <a:schemeClr val="dk1"/>
                </a:solidFill>
                <a:latin typeface="Arial"/>
                <a:ea typeface="Arial"/>
                <a:cs typeface="Arial"/>
                <a:sym typeface="Arial"/>
              </a:rPr>
            </a:b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With "perfect ordering," time complexity = O(b</a:t>
            </a:r>
            <a:r>
              <a:rPr b="0" baseline="30000" i="0" lang="en-US" sz="2400" u="none">
                <a:solidFill>
                  <a:schemeClr val="dk1"/>
                </a:solidFill>
                <a:latin typeface="Arial"/>
                <a:ea typeface="Arial"/>
                <a:cs typeface="Arial"/>
                <a:sym typeface="Arial"/>
              </a:rPr>
              <a:t>m/2</a:t>
            </a:r>
            <a:r>
              <a:rPr b="0" i="0" lang="en-US" sz="24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doubles</a:t>
            </a:r>
            <a:r>
              <a:rPr b="0" i="0" lang="en-US" sz="2000" u="none">
                <a:solidFill>
                  <a:schemeClr val="dk1"/>
                </a:solidFill>
                <a:latin typeface="Arial"/>
                <a:ea typeface="Arial"/>
                <a:cs typeface="Arial"/>
                <a:sym typeface="Arial"/>
              </a:rPr>
              <a:t> depth of search</a:t>
            </a: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simple example of the value of reasoning about which computations are relevant (a form of </a:t>
            </a:r>
            <a:r>
              <a:rPr b="0" i="0" lang="en-US" sz="2400" u="none">
                <a:solidFill>
                  <a:srgbClr val="FF0000"/>
                </a:solidFill>
                <a:latin typeface="Arial"/>
                <a:ea typeface="Arial"/>
                <a:cs typeface="Arial"/>
                <a:sym typeface="Arial"/>
              </a:rPr>
              <a:t>metareasoning</a:t>
            </a:r>
            <a:r>
              <a:rPr b="0" i="0" lang="en-US" sz="2400" u="none">
                <a:solidFill>
                  <a:schemeClr val="dk1"/>
                </a:solidFill>
                <a:latin typeface="Arial"/>
                <a:ea typeface="Arial"/>
                <a:cs typeface="Arial"/>
                <a:sym typeface="Arial"/>
              </a:rPr>
              <a:t>)</a:t>
            </a:r>
            <a:br>
              <a:rPr b="0" i="0" lang="en-US" sz="2400" u="none">
                <a:solidFill>
                  <a:schemeClr val="dk1"/>
                </a:solidFill>
                <a:latin typeface="Arial"/>
                <a:ea typeface="Arial"/>
                <a:cs typeface="Arial"/>
                <a:sym typeface="Arial"/>
              </a:rPr>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The α-β algorithm</a:t>
            </a:r>
            <a:endParaRPr/>
          </a:p>
        </p:txBody>
      </p:sp>
      <p:pic>
        <p:nvPicPr>
          <p:cNvPr id="293" name="Google Shape;293;p41"/>
          <p:cNvPicPr preferRelativeResize="0"/>
          <p:nvPr/>
        </p:nvPicPr>
        <p:blipFill rotWithShape="1">
          <a:blip r:embed="rId3">
            <a:alphaModFix/>
          </a:blip>
          <a:srcRect b="15624" l="16405" r="15624" t="25000"/>
          <a:stretch/>
        </p:blipFill>
        <p:spPr>
          <a:xfrm>
            <a:off x="685800" y="1295400"/>
            <a:ext cx="7620000" cy="4992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Games vs. search problems</a:t>
            </a:r>
            <a:endParaRPr/>
          </a:p>
        </p:txBody>
      </p:sp>
      <p:sp>
        <p:nvSpPr>
          <p:cNvPr id="104" name="Google Shape;104;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"Unpredictable" opponent 🡪 specifying a move for every possible opponent reply</a:t>
            </a:r>
            <a:br>
              <a:rPr b="0" i="0" lang="en-US" sz="2400" u="none">
                <a:solidFill>
                  <a:schemeClr val="dk1"/>
                </a:solidFill>
                <a:latin typeface="Arial"/>
                <a:ea typeface="Arial"/>
                <a:cs typeface="Arial"/>
                <a:sym typeface="Arial"/>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Time limits 🡪 unlikely to find goal, must approximate</a:t>
            </a:r>
            <a:br>
              <a:rPr b="0" i="0" lang="en-US" sz="2400" u="none">
                <a:solidFill>
                  <a:schemeClr val="dk1"/>
                </a:solidFill>
                <a:latin typeface="Arial"/>
                <a:ea typeface="Arial"/>
                <a:cs typeface="Arial"/>
                <a:sym typeface="Arial"/>
              </a:rPr>
            </a:br>
            <a:endParaRPr/>
          </a:p>
        </p:txBody>
      </p:sp>
      <p:sp>
        <p:nvSpPr>
          <p:cNvPr id="105" name="Google Shape;105;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The α-β algorithm</a:t>
            </a:r>
            <a:endParaRPr/>
          </a:p>
        </p:txBody>
      </p:sp>
      <p:pic>
        <p:nvPicPr>
          <p:cNvPr id="299" name="Google Shape;299;p42"/>
          <p:cNvPicPr preferRelativeResize="0"/>
          <p:nvPr/>
        </p:nvPicPr>
        <p:blipFill rotWithShape="1">
          <a:blip r:embed="rId3">
            <a:alphaModFix/>
          </a:blip>
          <a:srcRect b="33332" l="15625" r="15625" t="25000"/>
          <a:stretch/>
        </p:blipFill>
        <p:spPr>
          <a:xfrm>
            <a:off x="685800" y="1524000"/>
            <a:ext cx="7772400" cy="35321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Properties of α-β</a:t>
            </a:r>
            <a:endParaRPr/>
          </a:p>
        </p:txBody>
      </p:sp>
      <p:sp>
        <p:nvSpPr>
          <p:cNvPr id="305" name="Google Shape;305;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Pruning </a:t>
            </a:r>
            <a:r>
              <a:rPr b="0" i="0" lang="en-US" sz="2400" u="none">
                <a:solidFill>
                  <a:srgbClr val="FF0000"/>
                </a:solidFill>
                <a:latin typeface="Arial"/>
                <a:ea typeface="Arial"/>
                <a:cs typeface="Arial"/>
                <a:sym typeface="Arial"/>
              </a:rPr>
              <a:t>does not</a:t>
            </a:r>
            <a:r>
              <a:rPr b="0" i="0" lang="en-US" sz="2400" u="none">
                <a:solidFill>
                  <a:schemeClr val="dk1"/>
                </a:solidFill>
                <a:latin typeface="Arial"/>
                <a:ea typeface="Arial"/>
                <a:cs typeface="Arial"/>
                <a:sym typeface="Arial"/>
              </a:rPr>
              <a:t> affect final result</a:t>
            </a:r>
            <a:br>
              <a:rPr b="0" i="0" lang="en-US" sz="2400" u="none">
                <a:solidFill>
                  <a:schemeClr val="dk1"/>
                </a:solidFill>
                <a:latin typeface="Arial"/>
                <a:ea typeface="Arial"/>
                <a:cs typeface="Arial"/>
                <a:sym typeface="Arial"/>
              </a:rPr>
            </a:b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Good move ordering improves effectiveness of pruning</a:t>
            </a:r>
            <a:br>
              <a:rPr b="0" i="0" lang="en-US" sz="2400" u="none">
                <a:solidFill>
                  <a:schemeClr val="dk1"/>
                </a:solidFill>
                <a:latin typeface="Arial"/>
                <a:ea typeface="Arial"/>
                <a:cs typeface="Arial"/>
                <a:sym typeface="Arial"/>
              </a:rPr>
            </a:b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With "perfect ordering," time complexity = O(b</a:t>
            </a:r>
            <a:r>
              <a:rPr b="0" baseline="30000" i="0" lang="en-US" sz="2400" u="none">
                <a:solidFill>
                  <a:schemeClr val="dk1"/>
                </a:solidFill>
                <a:latin typeface="Arial"/>
                <a:ea typeface="Arial"/>
                <a:cs typeface="Arial"/>
                <a:sym typeface="Arial"/>
              </a:rPr>
              <a:t>m/2</a:t>
            </a:r>
            <a:r>
              <a:rPr b="0" i="0" lang="en-US" sz="2400" u="none">
                <a:solidFill>
                  <a:schemeClr val="dk1"/>
                </a:solidFill>
                <a:latin typeface="Arial"/>
                <a:ea typeface="Arial"/>
                <a:cs typeface="Arial"/>
                <a:sym typeface="Arial"/>
              </a:rPr>
              <a:t>)</a:t>
            </a:r>
            <a:endParaRPr/>
          </a:p>
          <a:p>
            <a:pPr indent="-285750" lvl="1" marL="74295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doubles</a:t>
            </a:r>
            <a:r>
              <a:rPr b="0" i="0" lang="en-US" sz="2000" u="none">
                <a:solidFill>
                  <a:schemeClr val="dk1"/>
                </a:solidFill>
                <a:latin typeface="Arial"/>
                <a:ea typeface="Arial"/>
                <a:cs typeface="Arial"/>
                <a:sym typeface="Arial"/>
              </a:rPr>
              <a:t> depth of search</a:t>
            </a:r>
            <a:endParaRPr/>
          </a:p>
          <a:p>
            <a:pPr indent="-127000" lvl="4" marL="205740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simple example of the value of reasoning about which computations are relevant (a form of </a:t>
            </a:r>
            <a:r>
              <a:rPr b="0" i="0" lang="en-US" sz="2400" u="none">
                <a:solidFill>
                  <a:srgbClr val="FF0000"/>
                </a:solidFill>
                <a:latin typeface="Arial"/>
                <a:ea typeface="Arial"/>
                <a:cs typeface="Arial"/>
                <a:sym typeface="Arial"/>
              </a:rPr>
              <a:t>metareasoning</a:t>
            </a:r>
            <a:r>
              <a:rPr b="0" i="0" lang="en-US" sz="2400" u="none">
                <a:solidFill>
                  <a:schemeClr val="dk1"/>
                </a:solidFill>
                <a:latin typeface="Arial"/>
                <a:ea typeface="Arial"/>
                <a:cs typeface="Arial"/>
                <a:sym typeface="Arial"/>
              </a:rPr>
              <a:t>)</a:t>
            </a:r>
            <a:br>
              <a:rPr b="0" i="0" lang="en-US" sz="2400" u="none">
                <a:solidFill>
                  <a:schemeClr val="dk1"/>
                </a:solidFill>
                <a:latin typeface="Arial"/>
                <a:ea typeface="Arial"/>
                <a:cs typeface="Arial"/>
                <a:sym typeface="Arial"/>
              </a:rPr>
            </a:br>
            <a:endParaRPr/>
          </a:p>
        </p:txBody>
      </p:sp>
      <p:sp>
        <p:nvSpPr>
          <p:cNvPr id="306" name="Google Shape;306;p4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Deterministic Single-Player?</a:t>
            </a:r>
            <a:endParaRPr/>
          </a:p>
        </p:txBody>
      </p:sp>
      <p:sp>
        <p:nvSpPr>
          <p:cNvPr id="111" name="Google Shape;111;p16"/>
          <p:cNvSpPr txBox="1"/>
          <p:nvPr>
            <p:ph idx="1" type="body"/>
          </p:nvPr>
        </p:nvSpPr>
        <p:spPr>
          <a:xfrm>
            <a:off x="457200" y="1371600"/>
            <a:ext cx="4343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Deterministic, single player, perfect information:</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Know the rules</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Know what actions do</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Know when you win</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E.g. Freecell, 8-Puzzle, Rubik’s cube</a:t>
            </a:r>
            <a:endParaRPr/>
          </a:p>
          <a:p>
            <a:pPr indent="-342900" lvl="0" marL="342900" rtl="0" algn="l">
              <a:lnSpc>
                <a:spcPct val="8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 it’s just search!</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Slight reinterpretation:</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node stores a value: the best outcome it can reach</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This is the maximal outcome of its children (the max value)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Note that we don’t have path sums as before (utilities at end)</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After search, can pick move that leads to best node</a:t>
            </a:r>
            <a:endParaRPr/>
          </a:p>
        </p:txBody>
      </p:sp>
      <p:pic>
        <p:nvPicPr>
          <p:cNvPr id="112" name="Google Shape;112;p16"/>
          <p:cNvPicPr preferRelativeResize="0"/>
          <p:nvPr/>
        </p:nvPicPr>
        <p:blipFill rotWithShape="1">
          <a:blip r:embed="rId3">
            <a:alphaModFix/>
          </a:blip>
          <a:srcRect b="0" l="0" r="0" t="0"/>
          <a:stretch/>
        </p:blipFill>
        <p:spPr>
          <a:xfrm>
            <a:off x="5410200" y="1371600"/>
            <a:ext cx="3489325" cy="4419600"/>
          </a:xfrm>
          <a:prstGeom prst="rect">
            <a:avLst/>
          </a:prstGeom>
          <a:noFill/>
          <a:ln>
            <a:noFill/>
          </a:ln>
        </p:spPr>
      </p:pic>
      <p:sp>
        <p:nvSpPr>
          <p:cNvPr id="113" name="Google Shape;113;p16"/>
          <p:cNvSpPr txBox="1"/>
          <p:nvPr/>
        </p:nvSpPr>
        <p:spPr>
          <a:xfrm>
            <a:off x="6545262" y="6553200"/>
            <a:ext cx="25987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Slide adapted from Macskassy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Deterministic Two-Player</a:t>
            </a:r>
            <a:endParaRPr/>
          </a:p>
        </p:txBody>
      </p:sp>
      <p:sp>
        <p:nvSpPr>
          <p:cNvPr id="119" name="Google Shape;119;p17"/>
          <p:cNvSpPr txBox="1"/>
          <p:nvPr>
            <p:ph idx="1" type="body"/>
          </p:nvPr>
        </p:nvSpPr>
        <p:spPr>
          <a:xfrm>
            <a:off x="457200" y="1371600"/>
            <a:ext cx="4800600" cy="47545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E.g. tic-tac-toe, chess, checkers</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Zero-sum games</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One player maximizes result</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other minimizes result</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Minimax search</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state-space search tree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Players alternate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Each layer, or ply, consists of a  round of moves</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Choose move to position with highest minimax value = best achievable utility against best play</a:t>
            </a:r>
            <a:endParaRPr/>
          </a:p>
        </p:txBody>
      </p:sp>
      <p:pic>
        <p:nvPicPr>
          <p:cNvPr id="120" name="Google Shape;120;p17"/>
          <p:cNvPicPr preferRelativeResize="0"/>
          <p:nvPr/>
        </p:nvPicPr>
        <p:blipFill rotWithShape="1">
          <a:blip r:embed="rId3">
            <a:alphaModFix/>
          </a:blip>
          <a:srcRect b="0" l="0" r="0" t="0"/>
          <a:stretch/>
        </p:blipFill>
        <p:spPr>
          <a:xfrm>
            <a:off x="5715000" y="1752600"/>
            <a:ext cx="3200400" cy="3119437"/>
          </a:xfrm>
          <a:prstGeom prst="rect">
            <a:avLst/>
          </a:prstGeom>
          <a:noFill/>
          <a:ln>
            <a:noFill/>
          </a:ln>
        </p:spPr>
      </p:pic>
      <p:sp>
        <p:nvSpPr>
          <p:cNvPr id="121" name="Google Shape;121;p17"/>
          <p:cNvSpPr txBox="1"/>
          <p:nvPr/>
        </p:nvSpPr>
        <p:spPr>
          <a:xfrm>
            <a:off x="6545262" y="6553200"/>
            <a:ext cx="25987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Slide adapted from Macskassy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Two-player Games</a:t>
            </a:r>
            <a:endParaRPr/>
          </a:p>
        </p:txBody>
      </p:sp>
      <p:sp>
        <p:nvSpPr>
          <p:cNvPr id="127" name="Google Shape;12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game formulated as a search problem:</a:t>
            </a:r>
            <a:endParaRPr/>
          </a:p>
        </p:txBody>
      </p:sp>
      <p:pic>
        <p:nvPicPr>
          <p:cNvPr id="128" name="Google Shape;128;p18"/>
          <p:cNvPicPr preferRelativeResize="0"/>
          <p:nvPr/>
        </p:nvPicPr>
        <p:blipFill rotWithShape="1">
          <a:blip r:embed="rId3">
            <a:alphaModFix/>
          </a:blip>
          <a:srcRect b="0" l="0" r="0" t="0"/>
          <a:stretch/>
        </p:blipFill>
        <p:spPr>
          <a:xfrm>
            <a:off x="990600" y="2286000"/>
            <a:ext cx="7772400" cy="2549525"/>
          </a:xfrm>
          <a:prstGeom prst="rect">
            <a:avLst/>
          </a:prstGeom>
          <a:noFill/>
          <a:ln>
            <a:noFill/>
          </a:ln>
        </p:spPr>
      </p:pic>
      <p:sp>
        <p:nvSpPr>
          <p:cNvPr id="129" name="Google Shape;129;p18"/>
          <p:cNvSpPr txBox="1"/>
          <p:nvPr/>
        </p:nvSpPr>
        <p:spPr>
          <a:xfrm>
            <a:off x="6545262" y="6553200"/>
            <a:ext cx="25987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Slide adapted from Macskassy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5" name="Google Shape;135;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Game search</a:t>
            </a:r>
            <a:br>
              <a:rPr b="0" i="0" lang="en-US" sz="3200" u="none">
                <a:solidFill>
                  <a:schemeClr val="dk2"/>
                </a:solidFill>
                <a:latin typeface="Arial"/>
                <a:ea typeface="Arial"/>
                <a:cs typeface="Arial"/>
                <a:sym typeface="Arial"/>
              </a:rPr>
            </a:br>
            <a:endParaRPr/>
          </a:p>
        </p:txBody>
      </p:sp>
      <p:sp>
        <p:nvSpPr>
          <p:cNvPr id="136" name="Google Shape;136;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Game-playing programs developed by AI researchers since the beginning of the modern AI era</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Programs playing chess, checkers, etc (1950s)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Specifics: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Sequences of player’s decisions we control</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Decisions of other player(s) we do not control</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Contingency problem:  many possible opponent’s moves must be “covered” by the solution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Opponent’s behavior introduces uncertainty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Rational opponent – maximizes its own utility (payoff)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Game Search Problem</a:t>
            </a:r>
            <a:endParaRPr/>
          </a:p>
        </p:txBody>
      </p:sp>
      <p:sp>
        <p:nvSpPr>
          <p:cNvPr id="142" name="Google Shape;142;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 formulation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Initial state: initial board position + whose move it is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Operators: legal moves a player can make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Goal (terminal test):  game over?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Utility (payoff) function: measures the outcome of the game and its desirability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Search objective: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Find the sequence of player’s decisions (moves) maximizing its utility (payoff)</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Consider the opponent’s moves and their utility</a:t>
            </a:r>
            <a:endParaRPr/>
          </a:p>
        </p:txBody>
      </p:sp>
      <p:sp>
        <p:nvSpPr>
          <p:cNvPr id="143" name="Google Shape;143;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Game tree (2-player, deterministic, turns)</a:t>
            </a:r>
            <a:endParaRPr/>
          </a:p>
        </p:txBody>
      </p:sp>
      <p:pic>
        <p:nvPicPr>
          <p:cNvPr descr="tictactoe" id="149" name="Google Shape;149;p21"/>
          <p:cNvPicPr preferRelativeResize="0"/>
          <p:nvPr/>
        </p:nvPicPr>
        <p:blipFill rotWithShape="1">
          <a:blip r:embed="rId3">
            <a:alphaModFix/>
          </a:blip>
          <a:srcRect b="0" l="0" r="0" t="0"/>
          <a:stretch/>
        </p:blipFill>
        <p:spPr>
          <a:xfrm>
            <a:off x="1524000" y="1752600"/>
            <a:ext cx="6048375" cy="4305300"/>
          </a:xfrm>
          <a:prstGeom prst="rect">
            <a:avLst/>
          </a:prstGeom>
          <a:noFill/>
          <a:ln>
            <a:noFill/>
          </a:ln>
        </p:spPr>
      </p:pic>
      <p:sp>
        <p:nvSpPr>
          <p:cNvPr id="150" name="Google Shape;150;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