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Lst>
  <p:sldSz cy="5143500" cx="9144000"/>
  <p:notesSz cx="6858000" cy="9144000"/>
  <p:embeddedFontLst>
    <p:embeddedFont>
      <p:font typeface="Roboto"/>
      <p:regular r:id="rId43"/>
      <p:bold r:id="rId44"/>
      <p:italic r:id="rId45"/>
      <p:boldItalic r:id="rId46"/>
    </p:embeddedFont>
    <p:embeddedFont>
      <p:font typeface="Helvetica Neue"/>
      <p:regular r:id="rId47"/>
      <p:bold r:id="rId48"/>
      <p:italic r:id="rId49"/>
      <p:boldItalic r:id="rId5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9ED3866-C96C-404B-A3E1-B6F682A37A9B}">
  <a:tblStyle styleId="{D9ED3866-C96C-404B-A3E1-B6F682A37A9B}" styleName="Table_0">
    <a:wholeTbl>
      <a:tcTxStyle b="off" i="off">
        <a:font>
          <a:latin typeface="Arial"/>
          <a:ea typeface="Arial"/>
          <a:cs typeface="Arial"/>
        </a:font>
        <a:srgbClr val="000000"/>
      </a:tcTx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font" Target="fonts/Roboto-bold.fntdata"/><Relationship Id="rId43" Type="http://schemas.openxmlformats.org/officeDocument/2006/relationships/font" Target="fonts/Roboto-regular.fntdata"/><Relationship Id="rId46" Type="http://schemas.openxmlformats.org/officeDocument/2006/relationships/font" Target="fonts/Roboto-boldItalic.fntdata"/><Relationship Id="rId45" Type="http://schemas.openxmlformats.org/officeDocument/2006/relationships/font" Target="fonts/Robo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font" Target="fonts/HelveticaNeue-bold.fntdata"/><Relationship Id="rId47" Type="http://schemas.openxmlformats.org/officeDocument/2006/relationships/font" Target="fonts/HelveticaNeue-regular.fntdata"/><Relationship Id="rId49" Type="http://schemas.openxmlformats.org/officeDocument/2006/relationships/font" Target="fonts/HelveticaNeue-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0" Type="http://schemas.openxmlformats.org/officeDocument/2006/relationships/font" Target="fonts/HelveticaNeue-bold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 name="Shape 46"/>
        <p:cNvGrpSpPr/>
        <p:nvPr/>
      </p:nvGrpSpPr>
      <p:grpSpPr>
        <a:xfrm>
          <a:off x="0" y="0"/>
          <a:ext cx="0" cy="0"/>
          <a:chOff x="0" y="0"/>
          <a:chExt cx="0" cy="0"/>
        </a:xfrm>
      </p:grpSpPr>
      <p:sp>
        <p:nvSpPr>
          <p:cNvPr id="47" name="Google Shape;47;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3" name="Google Shape;103;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9" name="Google Shape;109;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6" name="Google Shape;116;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4" name="Google Shape;124;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0" name="Google Shape;130;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5" name="Google Shape;135;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1" name="Google Shape;141;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8" name="Google Shape;148;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4de8668704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24de8668704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9" name="Google Shape;159;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 name="Shape 51"/>
        <p:cNvGrpSpPr/>
        <p:nvPr/>
      </p:nvGrpSpPr>
      <p:grpSpPr>
        <a:xfrm>
          <a:off x="0" y="0"/>
          <a:ext cx="0" cy="0"/>
          <a:chOff x="0" y="0"/>
          <a:chExt cx="0" cy="0"/>
        </a:xfrm>
      </p:grpSpPr>
      <p:sp>
        <p:nvSpPr>
          <p:cNvPr id="52" name="Google Shape;52;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 name="Google Shape;53;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5" name="Google Shape;165;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1" name="Google Shape;171;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9" name="Google Shape;179;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6" name="Google Shape;186;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1" name="Google Shape;191;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6" name="Google Shape;196;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3" name="Google Shape;203;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8" name="Google Shape;208;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3" name="Google Shape;213;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8" name="Google Shape;218;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0" name="Google Shape;60;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3" name="Google Shape;223;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0" name="Google Shape;230;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8" name="Google Shape;238;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3" name="Google Shape;243;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24de866870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24de866870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24de8668704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24de8668704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2" name="Google Shape;262;p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8" name="Google Shape;68;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4" name="Google Shape;74;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1" name="Google Shape;81;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7" name="Google Shape;87;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3" name="Google Shape;93;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8" name="Google Shape;98;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9" name="Shape 9"/>
        <p:cNvGrpSpPr/>
        <p:nvPr/>
      </p:nvGrpSpPr>
      <p:grpSpPr>
        <a:xfrm>
          <a:off x="0" y="0"/>
          <a:ext cx="0" cy="0"/>
          <a:chOff x="0" y="0"/>
          <a:chExt cx="0" cy="0"/>
        </a:xfrm>
      </p:grpSpPr>
      <p:sp>
        <p:nvSpPr>
          <p:cNvPr id="10" name="Google Shape;10;p2"/>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1" name="Google Shape;11;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2" name="Shape 42"/>
        <p:cNvGrpSpPr/>
        <p:nvPr/>
      </p:nvGrpSpPr>
      <p:grpSpPr>
        <a:xfrm>
          <a:off x="0" y="0"/>
          <a:ext cx="0" cy="0"/>
          <a:chOff x="0" y="0"/>
          <a:chExt cx="0" cy="0"/>
        </a:xfrm>
      </p:grpSpPr>
      <p:sp>
        <p:nvSpPr>
          <p:cNvPr id="43" name="Google Shape;43;p11"/>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4" name="Google Shape;44;p11"/>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45" name="Google Shape;45;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2" name="Shape 12"/>
        <p:cNvGrpSpPr/>
        <p:nvPr/>
      </p:nvGrpSpPr>
      <p:grpSpPr>
        <a:xfrm>
          <a:off x="0" y="0"/>
          <a:ext cx="0" cy="0"/>
          <a:chOff x="0" y="0"/>
          <a:chExt cx="0" cy="0"/>
        </a:xfrm>
      </p:grpSpPr>
      <p:sp>
        <p:nvSpPr>
          <p:cNvPr id="13" name="Google Shape;13;p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4" name="Google Shape;14;p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5" name="Google Shape;15;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6" name="Shape 16"/>
        <p:cNvGrpSpPr/>
        <p:nvPr/>
      </p:nvGrpSpPr>
      <p:grpSpPr>
        <a:xfrm>
          <a:off x="0" y="0"/>
          <a:ext cx="0" cy="0"/>
          <a:chOff x="0" y="0"/>
          <a:chExt cx="0" cy="0"/>
        </a:xfrm>
      </p:grpSpPr>
      <p:sp>
        <p:nvSpPr>
          <p:cNvPr id="17" name="Google Shape;17;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8" name="Shape 18"/>
        <p:cNvGrpSpPr/>
        <p:nvPr/>
      </p:nvGrpSpPr>
      <p:grpSpPr>
        <a:xfrm>
          <a:off x="0" y="0"/>
          <a:ext cx="0" cy="0"/>
          <a:chOff x="0" y="0"/>
          <a:chExt cx="0" cy="0"/>
        </a:xfrm>
      </p:grpSpPr>
      <p:sp>
        <p:nvSpPr>
          <p:cNvPr id="19" name="Google Shape;19;p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0" name="Google Shape;20;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3" name="Google Shape;23;p6"/>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4" name="Google Shape;24;p6"/>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5" name="Google Shape;25;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6" name="Shape 26"/>
        <p:cNvGrpSpPr/>
        <p:nvPr/>
      </p:nvGrpSpPr>
      <p:grpSpPr>
        <a:xfrm>
          <a:off x="0" y="0"/>
          <a:ext cx="0" cy="0"/>
          <a:chOff x="0" y="0"/>
          <a:chExt cx="0" cy="0"/>
        </a:xfrm>
      </p:grpSpPr>
      <p:sp>
        <p:nvSpPr>
          <p:cNvPr id="27" name="Google Shape;27;p7"/>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28" name="Google Shape;28;p7"/>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9" name="Google Shape;29;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0" name="Shape 30"/>
        <p:cNvGrpSpPr/>
        <p:nvPr/>
      </p:nvGrpSpPr>
      <p:grpSpPr>
        <a:xfrm>
          <a:off x="0" y="0"/>
          <a:ext cx="0" cy="0"/>
          <a:chOff x="0" y="0"/>
          <a:chExt cx="0" cy="0"/>
        </a:xfrm>
      </p:grpSpPr>
      <p:sp>
        <p:nvSpPr>
          <p:cNvPr id="31" name="Google Shape;31;p8"/>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2" name="Google Shape;32;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3" name="Shape 33"/>
        <p:cNvGrpSpPr/>
        <p:nvPr/>
      </p:nvGrpSpPr>
      <p:grpSpPr>
        <a:xfrm>
          <a:off x="0" y="0"/>
          <a:ext cx="0" cy="0"/>
          <a:chOff x="0" y="0"/>
          <a:chExt cx="0" cy="0"/>
        </a:xfrm>
      </p:grpSpPr>
      <p:sp>
        <p:nvSpPr>
          <p:cNvPr id="34" name="Google Shape;34;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9"/>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6" name="Google Shape;36;p9"/>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7" name="Google Shape;37;p9"/>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38" name="Google Shape;38;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9" name="Shape 39"/>
        <p:cNvGrpSpPr/>
        <p:nvPr/>
      </p:nvGrpSpPr>
      <p:grpSpPr>
        <a:xfrm>
          <a:off x="0" y="0"/>
          <a:ext cx="0" cy="0"/>
          <a:chOff x="0" y="0"/>
          <a:chExt cx="0" cy="0"/>
        </a:xfrm>
      </p:grpSpPr>
      <p:sp>
        <p:nvSpPr>
          <p:cNvPr id="40" name="Google Shape;40;p10"/>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41" name="Google Shape;41;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1.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3.png"/><Relationship Id="rId4" Type="http://schemas.openxmlformats.org/officeDocument/2006/relationships/image" Target="../media/image9.png"/><Relationship Id="rId5"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4.png"/><Relationship Id="rId4" Type="http://schemas.openxmlformats.org/officeDocument/2006/relationships/image" Target="../media/image21.png"/><Relationship Id="rId5" Type="http://schemas.openxmlformats.org/officeDocument/2006/relationships/image" Target="../media/image5.png"/><Relationship Id="rId6"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hyperlink" Target="https://machinelearningmastery.com/how-to-develop-a-convolutional-neural-network-from-scratch-for-mnist-handwritten-digit-classification/" TargetMode="External"/><Relationship Id="rId4" Type="http://schemas.openxmlformats.org/officeDocument/2006/relationships/hyperlink" Target="https://machinelearningmastery.com/regression-tutorial-keras-deep-learning-library-python/"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hyperlink" Target="https://en.wikipedia.org/wiki/Unsupervised_learning"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hyperlink" Target="https://en.wikipedia.org/wiki/Reinforcement_learning" TargetMode="External"/><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8.png"/><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hyperlink" Target="https://i.gifer.com/T7n.gif" TargetMode="External"/><Relationship Id="rId4" Type="http://schemas.openxmlformats.org/officeDocument/2006/relationships/image" Target="../media/image1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hyperlink" Target="https://deepmind.com/blog/alphago-zero-learning-scratch/" TargetMode="External"/><Relationship Id="rId4" Type="http://schemas.openxmlformats.org/officeDocument/2006/relationships/hyperlink" Target="https://youtu.be/V1eYniJ0Rnk" TargetMode="External"/><Relationship Id="rId5" Type="http://schemas.openxmlformats.org/officeDocument/2006/relationships/hyperlink" Target="https://youtu.be/ZhsEKTo7V04"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23.png"/><Relationship Id="rId5" Type="http://schemas.openxmlformats.org/officeDocument/2006/relationships/image" Target="../media/image1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25.png"/><Relationship Id="rId4" Type="http://schemas.openxmlformats.org/officeDocument/2006/relationships/image" Target="../media/image22.png"/><Relationship Id="rId5" Type="http://schemas.openxmlformats.org/officeDocument/2006/relationships/image" Target="../media/image20.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1.xml"/><Relationship Id="rId3" Type="http://schemas.openxmlformats.org/officeDocument/2006/relationships/image" Target="../media/image15.png"/><Relationship Id="rId4" Type="http://schemas.openxmlformats.org/officeDocument/2006/relationships/image" Target="../media/image1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2.xml"/><Relationship Id="rId3" Type="http://schemas.openxmlformats.org/officeDocument/2006/relationships/image" Target="../media/image17.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24.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hyperlink" Target="https://drive.google.com/file/d/1EkK8ptClMlFebKBsr_mvpyrh4Fj7C2Tv/view?usp=sharing" TargetMode="External"/><Relationship Id="rId4" Type="http://schemas.openxmlformats.org/officeDocument/2006/relationships/hyperlink" Target="https://drive.google.com/file/d/16IOODb8zfYVFfyNTvmnlmh3gCX1vnZNN/view?usp=sharing" TargetMode="External"/><Relationship Id="rId9" Type="http://schemas.openxmlformats.org/officeDocument/2006/relationships/hyperlink" Target="https://towardsdatascience.com/explaining-reinforcement-learning-active-vs-passive-a389f41e7195" TargetMode="External"/><Relationship Id="rId5" Type="http://schemas.openxmlformats.org/officeDocument/2006/relationships/hyperlink" Target="https://www.youtube.com/watch?v=ifma8G7LegE" TargetMode="External"/><Relationship Id="rId6" Type="http://schemas.openxmlformats.org/officeDocument/2006/relationships/hyperlink" Target="https://www.youtube.com/watch?v=fTWm2S5tFCo" TargetMode="External"/><Relationship Id="rId7" Type="http://schemas.openxmlformats.org/officeDocument/2006/relationships/hyperlink" Target="http://www.differencebetween.net/miscellaneous/career-education/difference-between-active-learning-and-passive-learning/" TargetMode="External"/><Relationship Id="rId8" Type="http://schemas.openxmlformats.org/officeDocument/2006/relationships/hyperlink" Target="https://www.davidsilver.uk/teaching/"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hyperlink" Target="https://machinelearningmastery.com/types-of-learning-in-machine-learning/" TargetMode="Externa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 name="Shape 49"/>
        <p:cNvGrpSpPr/>
        <p:nvPr/>
      </p:nvGrpSpPr>
      <p:grpSpPr>
        <a:xfrm>
          <a:off x="0" y="0"/>
          <a:ext cx="0" cy="0"/>
          <a:chOff x="0" y="0"/>
          <a:chExt cx="0" cy="0"/>
        </a:xfrm>
      </p:grpSpPr>
      <p:sp>
        <p:nvSpPr>
          <p:cNvPr id="50" name="Google Shape;50;p12"/>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fontScale="90000"/>
          </a:bodyPr>
          <a:lstStyle/>
          <a:p>
            <a:pPr indent="0" lvl="0" marL="0" rtl="0" algn="l">
              <a:lnSpc>
                <a:spcPct val="100000"/>
              </a:lnSpc>
              <a:spcBef>
                <a:spcPts val="1200"/>
              </a:spcBef>
              <a:spcAft>
                <a:spcPts val="1200"/>
              </a:spcAft>
              <a:buSzPct val="222222"/>
              <a:buNone/>
            </a:pPr>
            <a:r>
              <a:rPr b="0" i="0" lang="en" sz="1800" u="none" strike="noStrike">
                <a:solidFill>
                  <a:srgbClr val="000000"/>
                </a:solidFill>
                <a:latin typeface="Times New Roman"/>
                <a:ea typeface="Times New Roman"/>
                <a:cs typeface="Times New Roman"/>
                <a:sym typeface="Times New Roman"/>
              </a:rPr>
              <a:t>Learning in AI, </a:t>
            </a:r>
            <a:br>
              <a:rPr b="0" i="0" lang="en" sz="1800" u="none" strike="noStrike">
                <a:solidFill>
                  <a:srgbClr val="000000"/>
                </a:solidFill>
                <a:latin typeface="Times New Roman"/>
                <a:ea typeface="Times New Roman"/>
                <a:cs typeface="Times New Roman"/>
                <a:sym typeface="Times New Roman"/>
              </a:rPr>
            </a:br>
            <a:r>
              <a:rPr b="0" i="0" lang="en" sz="1800" u="none" strike="noStrike">
                <a:solidFill>
                  <a:srgbClr val="000000"/>
                </a:solidFill>
                <a:latin typeface="Times New Roman"/>
                <a:ea typeface="Times New Roman"/>
                <a:cs typeface="Times New Roman"/>
                <a:sym typeface="Times New Roman"/>
              </a:rPr>
              <a:t>Learning Agent, </a:t>
            </a:r>
            <a:br>
              <a:rPr b="0" i="0" lang="en" sz="1800" u="none" strike="noStrike">
                <a:solidFill>
                  <a:srgbClr val="000000"/>
                </a:solidFill>
                <a:latin typeface="Times New Roman"/>
                <a:ea typeface="Times New Roman"/>
                <a:cs typeface="Times New Roman"/>
                <a:sym typeface="Times New Roman"/>
              </a:rPr>
            </a:br>
            <a:r>
              <a:rPr b="0" i="0" lang="en" sz="1800" u="none" strike="noStrike">
                <a:solidFill>
                  <a:srgbClr val="000000"/>
                </a:solidFill>
                <a:latin typeface="Times New Roman"/>
                <a:ea typeface="Times New Roman"/>
                <a:cs typeface="Times New Roman"/>
                <a:sym typeface="Times New Roman"/>
              </a:rPr>
              <a:t>Concepts of Supervised, Unsupervised, Semi -Supervised Learning, Reinforcement Learning, Ensemble Learning.</a:t>
            </a:r>
            <a:br>
              <a:rPr b="0" lang="en"/>
            </a:br>
            <a:br>
              <a:rPr lang="en"/>
            </a:b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CONTD…</a:t>
            </a:r>
            <a:endParaRPr/>
          </a:p>
        </p:txBody>
      </p:sp>
      <p:sp>
        <p:nvSpPr>
          <p:cNvPr id="106" name="Google Shape;106;p21"/>
          <p:cNvSpPr txBox="1"/>
          <p:nvPr>
            <p:ph idx="1" type="body"/>
          </p:nvPr>
        </p:nvSpPr>
        <p:spPr>
          <a:xfrm>
            <a:off x="311700" y="948625"/>
            <a:ext cx="8520600" cy="3835200"/>
          </a:xfrm>
          <a:prstGeom prst="rect">
            <a:avLst/>
          </a:prstGeom>
          <a:noFill/>
          <a:ln>
            <a:noFill/>
          </a:ln>
        </p:spPr>
        <p:txBody>
          <a:bodyPr anchorCtr="0" anchor="t" bIns="91425" lIns="91425" spcFirstLastPara="1" rIns="91425" wrap="square" tIns="91425">
            <a:noAutofit/>
          </a:bodyPr>
          <a:lstStyle/>
          <a:p>
            <a:pPr indent="0" lvl="0" marL="0" rtl="0" algn="just">
              <a:lnSpc>
                <a:spcPct val="100000"/>
              </a:lnSpc>
              <a:spcBef>
                <a:spcPts val="0"/>
              </a:spcBef>
              <a:spcAft>
                <a:spcPts val="0"/>
              </a:spcAft>
              <a:buClr>
                <a:schemeClr val="dk1"/>
              </a:buClr>
              <a:buSzPts val="275"/>
              <a:buFont typeface="Arial"/>
              <a:buNone/>
            </a:pPr>
            <a:r>
              <a:t/>
            </a:r>
            <a:endParaRPr sz="1750">
              <a:solidFill>
                <a:schemeClr val="dk1"/>
              </a:solidFill>
            </a:endParaRPr>
          </a:p>
          <a:p>
            <a:pPr indent="0" lvl="0" marL="0" rtl="0" algn="just">
              <a:lnSpc>
                <a:spcPct val="100000"/>
              </a:lnSpc>
              <a:spcBef>
                <a:spcPts val="0"/>
              </a:spcBef>
              <a:spcAft>
                <a:spcPts val="0"/>
              </a:spcAft>
              <a:buClr>
                <a:schemeClr val="dk1"/>
              </a:buClr>
              <a:buSzPts val="275"/>
              <a:buFont typeface="Arial"/>
              <a:buNone/>
            </a:pPr>
            <a:r>
              <a:rPr lang="en" sz="1750">
                <a:solidFill>
                  <a:schemeClr val="dk1"/>
                </a:solidFill>
              </a:rPr>
              <a:t>In practice, these distinction are not always so crisp.</a:t>
            </a:r>
            <a:endParaRPr sz="1750">
              <a:solidFill>
                <a:schemeClr val="dk1"/>
              </a:solidFill>
            </a:endParaRPr>
          </a:p>
          <a:p>
            <a:pPr indent="0" lvl="0" marL="0" rtl="0" algn="just">
              <a:lnSpc>
                <a:spcPct val="100000"/>
              </a:lnSpc>
              <a:spcBef>
                <a:spcPts val="0"/>
              </a:spcBef>
              <a:spcAft>
                <a:spcPts val="0"/>
              </a:spcAft>
              <a:buClr>
                <a:schemeClr val="dk1"/>
              </a:buClr>
              <a:buSzPts val="275"/>
              <a:buFont typeface="Arial"/>
              <a:buNone/>
            </a:pPr>
            <a:r>
              <a:rPr lang="en" sz="1750">
                <a:solidFill>
                  <a:schemeClr val="dk1"/>
                </a:solidFill>
              </a:rPr>
              <a:t>In </a:t>
            </a:r>
            <a:r>
              <a:rPr b="1" lang="en" sz="1750">
                <a:solidFill>
                  <a:schemeClr val="dk1"/>
                </a:solidFill>
              </a:rPr>
              <a:t>semi-supervised learning </a:t>
            </a:r>
            <a:r>
              <a:rPr lang="en" sz="1750">
                <a:solidFill>
                  <a:schemeClr val="dk1"/>
                </a:solidFill>
              </a:rPr>
              <a:t>we are given a few labeled examples and must make what we can of a large collection of unlabeled examples. Even the labels themselves may not be the oracular truths that we hope for. </a:t>
            </a:r>
            <a:r>
              <a:rPr b="1" lang="en" sz="1750">
                <a:solidFill>
                  <a:schemeClr val="dk1"/>
                </a:solidFill>
              </a:rPr>
              <a:t>Imagine that you are trying to build a system to guess a person’s age from a photo.</a:t>
            </a:r>
            <a:endParaRPr b="1" sz="1750">
              <a:solidFill>
                <a:schemeClr val="dk1"/>
              </a:solidFill>
            </a:endParaRPr>
          </a:p>
          <a:p>
            <a:pPr indent="0" lvl="0" marL="0" rtl="0" algn="just">
              <a:lnSpc>
                <a:spcPct val="100000"/>
              </a:lnSpc>
              <a:spcBef>
                <a:spcPts val="0"/>
              </a:spcBef>
              <a:spcAft>
                <a:spcPts val="0"/>
              </a:spcAft>
              <a:buClr>
                <a:schemeClr val="dk1"/>
              </a:buClr>
              <a:buSzPts val="275"/>
              <a:buFont typeface="Arial"/>
              <a:buNone/>
            </a:pPr>
            <a:r>
              <a:rPr b="1" lang="en" sz="1750">
                <a:solidFill>
                  <a:schemeClr val="dk1"/>
                </a:solidFill>
              </a:rPr>
              <a:t> </a:t>
            </a:r>
            <a:endParaRPr b="1" sz="1750">
              <a:solidFill>
                <a:schemeClr val="dk1"/>
              </a:solidFill>
            </a:endParaRPr>
          </a:p>
          <a:p>
            <a:pPr indent="0" lvl="0" marL="0" rtl="0" algn="just">
              <a:lnSpc>
                <a:spcPct val="100000"/>
              </a:lnSpc>
              <a:spcBef>
                <a:spcPts val="0"/>
              </a:spcBef>
              <a:spcAft>
                <a:spcPts val="0"/>
              </a:spcAft>
              <a:buClr>
                <a:schemeClr val="dk1"/>
              </a:buClr>
              <a:buSzPts val="275"/>
              <a:buFont typeface="Arial"/>
              <a:buNone/>
            </a:pPr>
            <a:r>
              <a:rPr lang="en" sz="1750">
                <a:solidFill>
                  <a:schemeClr val="dk1"/>
                </a:solidFill>
              </a:rPr>
              <a:t>You gather some labeled examples by snapping pictures of people and asking their age. That’s supervised learning. But in reality some of the people lied about their age. It’s not just that there is random noise in the data; rather the inaccuracies are systematic, and to uncover them is an unsupervised learning problem involving images, </a:t>
            </a:r>
            <a:r>
              <a:rPr b="1" lang="en" sz="1750">
                <a:solidFill>
                  <a:schemeClr val="dk1"/>
                </a:solidFill>
              </a:rPr>
              <a:t>self-reported ages, and true (unknown) ages</a:t>
            </a:r>
            <a:r>
              <a:rPr lang="en" sz="1750">
                <a:solidFill>
                  <a:schemeClr val="dk1"/>
                </a:solidFill>
              </a:rPr>
              <a:t>. Thus, both </a:t>
            </a:r>
            <a:r>
              <a:rPr b="1" lang="en" sz="1750">
                <a:solidFill>
                  <a:schemeClr val="dk1"/>
                </a:solidFill>
              </a:rPr>
              <a:t>noise and lack of labels</a:t>
            </a:r>
            <a:r>
              <a:rPr lang="en" sz="1750">
                <a:solidFill>
                  <a:schemeClr val="dk1"/>
                </a:solidFill>
              </a:rPr>
              <a:t> create a continuum between supervised and unsupervised learning.</a:t>
            </a:r>
            <a:endParaRPr sz="1750">
              <a:solidFill>
                <a:schemeClr val="dk1"/>
              </a:solidFill>
            </a:endParaRPr>
          </a:p>
          <a:p>
            <a:pPr indent="0" lvl="0" marL="0" rtl="0" algn="just">
              <a:lnSpc>
                <a:spcPct val="100000"/>
              </a:lnSpc>
              <a:spcBef>
                <a:spcPts val="0"/>
              </a:spcBef>
              <a:spcAft>
                <a:spcPts val="0"/>
              </a:spcAft>
              <a:buSzPts val="275"/>
              <a:buNone/>
            </a:pPr>
            <a:r>
              <a:t/>
            </a:r>
            <a:endParaRPr sz="1750">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pic>
        <p:nvPicPr>
          <p:cNvPr id="111" name="Google Shape;111;p22"/>
          <p:cNvPicPr preferRelativeResize="0"/>
          <p:nvPr/>
        </p:nvPicPr>
        <p:blipFill rotWithShape="1">
          <a:blip r:embed="rId3">
            <a:alphaModFix/>
          </a:blip>
          <a:srcRect b="0" l="0" r="0" t="0"/>
          <a:stretch/>
        </p:blipFill>
        <p:spPr>
          <a:xfrm>
            <a:off x="152400" y="152400"/>
            <a:ext cx="3721225" cy="1593300"/>
          </a:xfrm>
          <a:prstGeom prst="rect">
            <a:avLst/>
          </a:prstGeom>
          <a:noFill/>
          <a:ln>
            <a:noFill/>
          </a:ln>
        </p:spPr>
      </p:pic>
      <p:pic>
        <p:nvPicPr>
          <p:cNvPr id="112" name="Google Shape;112;p22"/>
          <p:cNvPicPr preferRelativeResize="0"/>
          <p:nvPr/>
        </p:nvPicPr>
        <p:blipFill rotWithShape="1">
          <a:blip r:embed="rId4">
            <a:alphaModFix/>
          </a:blip>
          <a:srcRect b="0" l="0" r="0" t="0"/>
          <a:stretch/>
        </p:blipFill>
        <p:spPr>
          <a:xfrm>
            <a:off x="152400" y="2882000"/>
            <a:ext cx="3721225" cy="1587233"/>
          </a:xfrm>
          <a:prstGeom prst="rect">
            <a:avLst/>
          </a:prstGeom>
          <a:noFill/>
          <a:ln>
            <a:noFill/>
          </a:ln>
        </p:spPr>
      </p:pic>
      <p:pic>
        <p:nvPicPr>
          <p:cNvPr id="113" name="Google Shape;113;p22"/>
          <p:cNvPicPr preferRelativeResize="0"/>
          <p:nvPr/>
        </p:nvPicPr>
        <p:blipFill rotWithShape="1">
          <a:blip r:embed="rId5">
            <a:alphaModFix/>
          </a:blip>
          <a:srcRect b="0" l="0" r="0" t="0"/>
          <a:stretch/>
        </p:blipFill>
        <p:spPr>
          <a:xfrm>
            <a:off x="4173481" y="1077600"/>
            <a:ext cx="4694944" cy="29682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pic>
        <p:nvPicPr>
          <p:cNvPr id="118" name="Google Shape;118;p23"/>
          <p:cNvPicPr preferRelativeResize="0"/>
          <p:nvPr/>
        </p:nvPicPr>
        <p:blipFill rotWithShape="1">
          <a:blip r:embed="rId3">
            <a:alphaModFix/>
          </a:blip>
          <a:srcRect b="0" l="0" r="0" t="0"/>
          <a:stretch/>
        </p:blipFill>
        <p:spPr>
          <a:xfrm>
            <a:off x="152400" y="152400"/>
            <a:ext cx="3943103" cy="2419350"/>
          </a:xfrm>
          <a:prstGeom prst="rect">
            <a:avLst/>
          </a:prstGeom>
          <a:noFill/>
          <a:ln>
            <a:noFill/>
          </a:ln>
        </p:spPr>
      </p:pic>
      <p:pic>
        <p:nvPicPr>
          <p:cNvPr id="119" name="Google Shape;119;p23"/>
          <p:cNvPicPr preferRelativeResize="0"/>
          <p:nvPr/>
        </p:nvPicPr>
        <p:blipFill rotWithShape="1">
          <a:blip r:embed="rId4">
            <a:alphaModFix/>
          </a:blip>
          <a:srcRect b="0" l="0" r="0" t="0"/>
          <a:stretch/>
        </p:blipFill>
        <p:spPr>
          <a:xfrm>
            <a:off x="5230275" y="114350"/>
            <a:ext cx="2647950" cy="2647950"/>
          </a:xfrm>
          <a:prstGeom prst="rect">
            <a:avLst/>
          </a:prstGeom>
          <a:noFill/>
          <a:ln>
            <a:noFill/>
          </a:ln>
        </p:spPr>
      </p:pic>
      <p:pic>
        <p:nvPicPr>
          <p:cNvPr id="120" name="Google Shape;120;p23"/>
          <p:cNvPicPr preferRelativeResize="0"/>
          <p:nvPr/>
        </p:nvPicPr>
        <p:blipFill rotWithShape="1">
          <a:blip r:embed="rId5">
            <a:alphaModFix/>
          </a:blip>
          <a:srcRect b="0" l="0" r="0" t="0"/>
          <a:stretch/>
        </p:blipFill>
        <p:spPr>
          <a:xfrm>
            <a:off x="152400" y="2571750"/>
            <a:ext cx="5097549" cy="2419349"/>
          </a:xfrm>
          <a:prstGeom prst="rect">
            <a:avLst/>
          </a:prstGeom>
          <a:noFill/>
          <a:ln>
            <a:noFill/>
          </a:ln>
        </p:spPr>
      </p:pic>
      <p:pic>
        <p:nvPicPr>
          <p:cNvPr id="121" name="Google Shape;121;p23"/>
          <p:cNvPicPr preferRelativeResize="0"/>
          <p:nvPr/>
        </p:nvPicPr>
        <p:blipFill rotWithShape="1">
          <a:blip r:embed="rId6">
            <a:alphaModFix/>
          </a:blip>
          <a:srcRect b="0" l="0" r="0" t="0"/>
          <a:stretch/>
        </p:blipFill>
        <p:spPr>
          <a:xfrm>
            <a:off x="5387165" y="2993100"/>
            <a:ext cx="3206550" cy="16632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4"/>
          <p:cNvSpPr txBox="1"/>
          <p:nvPr>
            <p:ph type="title"/>
          </p:nvPr>
        </p:nvSpPr>
        <p:spPr>
          <a:xfrm>
            <a:off x="311700" y="1941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lang="en">
                <a:solidFill>
                  <a:srgbClr val="274E13"/>
                </a:solidFill>
              </a:rPr>
              <a:t>Supervised learning</a:t>
            </a:r>
            <a:endParaRPr b="1">
              <a:solidFill>
                <a:srgbClr val="274E13"/>
              </a:solidFill>
            </a:endParaRPr>
          </a:p>
        </p:txBody>
      </p:sp>
      <p:sp>
        <p:nvSpPr>
          <p:cNvPr id="127" name="Google Shape;127;p24"/>
          <p:cNvSpPr txBox="1"/>
          <p:nvPr>
            <p:ph idx="1" type="body"/>
          </p:nvPr>
        </p:nvSpPr>
        <p:spPr>
          <a:xfrm>
            <a:off x="311700" y="832175"/>
            <a:ext cx="8614800" cy="4155600"/>
          </a:xfrm>
          <a:prstGeom prst="rect">
            <a:avLst/>
          </a:prstGeom>
          <a:noFill/>
          <a:ln>
            <a:noFill/>
          </a:ln>
        </p:spPr>
        <p:txBody>
          <a:bodyPr anchorCtr="0" anchor="t" bIns="91425" lIns="91425" spcFirstLastPara="1" rIns="91425" wrap="square" tIns="91425">
            <a:noAutofit/>
          </a:bodyPr>
          <a:lstStyle/>
          <a:p>
            <a:pPr indent="0" lvl="0" marL="0" rtl="0" algn="just">
              <a:lnSpc>
                <a:spcPct val="100000"/>
              </a:lnSpc>
              <a:spcBef>
                <a:spcPts val="0"/>
              </a:spcBef>
              <a:spcAft>
                <a:spcPts val="0"/>
              </a:spcAft>
              <a:buClr>
                <a:schemeClr val="dk1"/>
              </a:buClr>
              <a:buSzPts val="358"/>
              <a:buFont typeface="Arial"/>
              <a:buNone/>
            </a:pPr>
            <a:r>
              <a:rPr lang="en" sz="1585">
                <a:solidFill>
                  <a:schemeClr val="dk1"/>
                </a:solidFill>
              </a:rPr>
              <a:t>The task of supervised learning is this:</a:t>
            </a:r>
            <a:endParaRPr sz="1585">
              <a:solidFill>
                <a:schemeClr val="dk1"/>
              </a:solidFill>
            </a:endParaRPr>
          </a:p>
          <a:p>
            <a:pPr indent="0" lvl="0" marL="0" rtl="0" algn="just">
              <a:lnSpc>
                <a:spcPct val="100000"/>
              </a:lnSpc>
              <a:spcBef>
                <a:spcPts val="0"/>
              </a:spcBef>
              <a:spcAft>
                <a:spcPts val="0"/>
              </a:spcAft>
              <a:buClr>
                <a:schemeClr val="dk1"/>
              </a:buClr>
              <a:buSzPts val="358"/>
              <a:buFont typeface="Arial"/>
              <a:buNone/>
            </a:pPr>
            <a:r>
              <a:t/>
            </a:r>
            <a:endParaRPr sz="1585">
              <a:solidFill>
                <a:schemeClr val="dk1"/>
              </a:solidFill>
            </a:endParaRPr>
          </a:p>
          <a:p>
            <a:pPr indent="0" lvl="0" marL="0" rtl="0" algn="just">
              <a:lnSpc>
                <a:spcPct val="100000"/>
              </a:lnSpc>
              <a:spcBef>
                <a:spcPts val="0"/>
              </a:spcBef>
              <a:spcAft>
                <a:spcPts val="0"/>
              </a:spcAft>
              <a:buClr>
                <a:schemeClr val="dk1"/>
              </a:buClr>
              <a:buSzPts val="358"/>
              <a:buFont typeface="Arial"/>
              <a:buNone/>
            </a:pPr>
            <a:r>
              <a:rPr b="1" lang="en" sz="1585">
                <a:solidFill>
                  <a:schemeClr val="dk1"/>
                </a:solidFill>
              </a:rPr>
              <a:t>TRAINING SET Given a training set of N example input–output pairs (x1, y1),(x2, y2),...(xN , yN ) , where each yj was generated by an unknown function y = f(x), discover a function h that approximates the true function f.</a:t>
            </a:r>
            <a:endParaRPr b="1" sz="1585">
              <a:solidFill>
                <a:schemeClr val="dk1"/>
              </a:solidFill>
            </a:endParaRPr>
          </a:p>
          <a:p>
            <a:pPr indent="0" lvl="0" marL="0" rtl="0" algn="just">
              <a:lnSpc>
                <a:spcPct val="100000"/>
              </a:lnSpc>
              <a:spcBef>
                <a:spcPts val="0"/>
              </a:spcBef>
              <a:spcAft>
                <a:spcPts val="0"/>
              </a:spcAft>
              <a:buClr>
                <a:schemeClr val="dk1"/>
              </a:buClr>
              <a:buSzPts val="358"/>
              <a:buFont typeface="Arial"/>
              <a:buNone/>
            </a:pPr>
            <a:r>
              <a:t/>
            </a:r>
            <a:endParaRPr b="1" sz="1585">
              <a:solidFill>
                <a:schemeClr val="dk1"/>
              </a:solidFill>
            </a:endParaRPr>
          </a:p>
          <a:p>
            <a:pPr indent="0" lvl="0" marL="0" rtl="0" algn="just">
              <a:lnSpc>
                <a:spcPct val="100000"/>
              </a:lnSpc>
              <a:spcBef>
                <a:spcPts val="0"/>
              </a:spcBef>
              <a:spcAft>
                <a:spcPts val="0"/>
              </a:spcAft>
              <a:buClr>
                <a:schemeClr val="dk1"/>
              </a:buClr>
              <a:buSzPts val="358"/>
              <a:buFont typeface="Arial"/>
              <a:buNone/>
            </a:pPr>
            <a:r>
              <a:rPr b="1" lang="en" sz="1585">
                <a:solidFill>
                  <a:schemeClr val="dk1"/>
                </a:solidFill>
              </a:rPr>
              <a:t>Here x and y can be any value; they need not be numbers</a:t>
            </a:r>
            <a:r>
              <a:rPr lang="en" sz="1585">
                <a:solidFill>
                  <a:schemeClr val="dk1"/>
                </a:solidFill>
              </a:rPr>
              <a:t>. The function h is a hypothesis.</a:t>
            </a:r>
            <a:endParaRPr sz="1585">
              <a:solidFill>
                <a:schemeClr val="dk1"/>
              </a:solidFill>
            </a:endParaRPr>
          </a:p>
          <a:p>
            <a:pPr indent="0" lvl="0" marL="0" rtl="0" algn="just">
              <a:lnSpc>
                <a:spcPct val="100000"/>
              </a:lnSpc>
              <a:spcBef>
                <a:spcPts val="0"/>
              </a:spcBef>
              <a:spcAft>
                <a:spcPts val="0"/>
              </a:spcAft>
              <a:buClr>
                <a:schemeClr val="dk1"/>
              </a:buClr>
              <a:buSzPts val="358"/>
              <a:buFont typeface="Arial"/>
              <a:buNone/>
            </a:pPr>
            <a:r>
              <a:t/>
            </a:r>
            <a:endParaRPr sz="1585">
              <a:solidFill>
                <a:schemeClr val="dk1"/>
              </a:solidFill>
            </a:endParaRPr>
          </a:p>
          <a:p>
            <a:pPr indent="0" lvl="0" marL="0" rtl="0" algn="just">
              <a:lnSpc>
                <a:spcPct val="100000"/>
              </a:lnSpc>
              <a:spcBef>
                <a:spcPts val="0"/>
              </a:spcBef>
              <a:spcAft>
                <a:spcPts val="0"/>
              </a:spcAft>
              <a:buClr>
                <a:schemeClr val="dk1"/>
              </a:buClr>
              <a:buSzPts val="358"/>
              <a:buFont typeface="Arial"/>
              <a:buNone/>
            </a:pPr>
            <a:r>
              <a:rPr lang="en" sz="1585">
                <a:solidFill>
                  <a:schemeClr val="dk1"/>
                </a:solidFill>
              </a:rPr>
              <a:t>Learning is a search through the space of possible hypotheses for one that will perform well, even on new examples beyond the training set. To measure the accuracy of a hypothesis we TEST SET give it a test set of examples that are distinct from the training set.</a:t>
            </a:r>
            <a:endParaRPr sz="1585">
              <a:solidFill>
                <a:schemeClr val="dk1"/>
              </a:solidFill>
            </a:endParaRPr>
          </a:p>
          <a:p>
            <a:pPr indent="0" lvl="0" marL="0" rtl="0" algn="just">
              <a:lnSpc>
                <a:spcPct val="100000"/>
              </a:lnSpc>
              <a:spcBef>
                <a:spcPts val="0"/>
              </a:spcBef>
              <a:spcAft>
                <a:spcPts val="0"/>
              </a:spcAft>
              <a:buClr>
                <a:schemeClr val="dk1"/>
              </a:buClr>
              <a:buSzPts val="358"/>
              <a:buFont typeface="Arial"/>
              <a:buNone/>
            </a:pPr>
            <a:r>
              <a:t/>
            </a:r>
            <a:endParaRPr sz="1585">
              <a:solidFill>
                <a:schemeClr val="dk1"/>
              </a:solidFill>
            </a:endParaRPr>
          </a:p>
          <a:p>
            <a:pPr indent="0" lvl="0" marL="0" rtl="0" algn="just">
              <a:lnSpc>
                <a:spcPct val="100000"/>
              </a:lnSpc>
              <a:spcBef>
                <a:spcPts val="0"/>
              </a:spcBef>
              <a:spcAft>
                <a:spcPts val="0"/>
              </a:spcAft>
              <a:buClr>
                <a:schemeClr val="dk1"/>
              </a:buClr>
              <a:buSzPts val="358"/>
              <a:buFont typeface="Arial"/>
              <a:buNone/>
            </a:pPr>
            <a:r>
              <a:rPr b="1" lang="en" sz="1585">
                <a:solidFill>
                  <a:schemeClr val="dk1"/>
                </a:solidFill>
              </a:rPr>
              <a:t>When the output y is one of a finite set of values (such as sunny, cloudy or rainy), the learning problem is called classification, and is called Boolean or binary classification if there are only two values. When y is a number (such as tomorrow’s temperature), the learning problem is called regression.</a:t>
            </a:r>
            <a:endParaRPr b="1" sz="1585">
              <a:solidFill>
                <a:schemeClr val="dk1"/>
              </a:solidFill>
            </a:endParaRPr>
          </a:p>
          <a:p>
            <a:pPr indent="0" lvl="0" marL="0" rtl="0" algn="just">
              <a:lnSpc>
                <a:spcPct val="100000"/>
              </a:lnSpc>
              <a:spcBef>
                <a:spcPts val="0"/>
              </a:spcBef>
              <a:spcAft>
                <a:spcPts val="0"/>
              </a:spcAft>
              <a:buSzPts val="358"/>
              <a:buNone/>
            </a:pPr>
            <a:r>
              <a:t/>
            </a:r>
            <a:endParaRPr sz="1585">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5"/>
          <p:cNvSpPr txBox="1"/>
          <p:nvPr>
            <p:ph idx="1" type="body"/>
          </p:nvPr>
        </p:nvSpPr>
        <p:spPr>
          <a:xfrm>
            <a:off x="186250" y="189225"/>
            <a:ext cx="8815200" cy="4710000"/>
          </a:xfrm>
          <a:prstGeom prst="rect">
            <a:avLst/>
          </a:prstGeom>
          <a:noFill/>
          <a:ln>
            <a:noFill/>
          </a:ln>
        </p:spPr>
        <p:txBody>
          <a:bodyPr anchorCtr="0" anchor="t" bIns="91425" lIns="91425" spcFirstLastPara="1" rIns="91425" wrap="square" tIns="91425">
            <a:noAutofit/>
          </a:bodyPr>
          <a:lstStyle/>
          <a:p>
            <a:pPr indent="0" lvl="0" marL="0" rtl="0" algn="just">
              <a:lnSpc>
                <a:spcPct val="130000"/>
              </a:lnSpc>
              <a:spcBef>
                <a:spcPts val="0"/>
              </a:spcBef>
              <a:spcAft>
                <a:spcPts val="0"/>
              </a:spcAft>
              <a:buClr>
                <a:schemeClr val="dk1"/>
              </a:buClr>
              <a:buSzPts val="1018"/>
              <a:buFont typeface="Arial"/>
              <a:buNone/>
            </a:pPr>
            <a:r>
              <a:rPr lang="en" sz="1662">
                <a:solidFill>
                  <a:schemeClr val="dk1"/>
                </a:solidFill>
                <a:highlight>
                  <a:srgbClr val="FFFFFF"/>
                </a:highlight>
                <a:latin typeface="Helvetica Neue"/>
                <a:ea typeface="Helvetica Neue"/>
                <a:cs typeface="Helvetica Neue"/>
                <a:sym typeface="Helvetica Neue"/>
              </a:rPr>
              <a:t>There are two main types of </a:t>
            </a:r>
            <a:r>
              <a:rPr b="1" lang="en" sz="1962">
                <a:solidFill>
                  <a:schemeClr val="dk1"/>
                </a:solidFill>
                <a:highlight>
                  <a:srgbClr val="FFFFFF"/>
                </a:highlight>
                <a:latin typeface="Helvetica Neue"/>
                <a:ea typeface="Helvetica Neue"/>
                <a:cs typeface="Helvetica Neue"/>
                <a:sym typeface="Helvetica Neue"/>
              </a:rPr>
              <a:t>supervised learning</a:t>
            </a:r>
            <a:r>
              <a:rPr lang="en" sz="1662">
                <a:solidFill>
                  <a:schemeClr val="dk1"/>
                </a:solidFill>
                <a:highlight>
                  <a:srgbClr val="FFFFFF"/>
                </a:highlight>
                <a:latin typeface="Helvetica Neue"/>
                <a:ea typeface="Helvetica Neue"/>
                <a:cs typeface="Helvetica Neue"/>
                <a:sym typeface="Helvetica Neue"/>
              </a:rPr>
              <a:t> problems: they are classification that involves predicting a class label and regression that involves predicting a numerical value.</a:t>
            </a:r>
            <a:endParaRPr sz="1662">
              <a:solidFill>
                <a:schemeClr val="dk1"/>
              </a:solidFill>
              <a:highlight>
                <a:srgbClr val="FFFFFF"/>
              </a:highlight>
              <a:latin typeface="Helvetica Neue"/>
              <a:ea typeface="Helvetica Neue"/>
              <a:cs typeface="Helvetica Neue"/>
              <a:sym typeface="Helvetica Neue"/>
            </a:endParaRPr>
          </a:p>
          <a:p>
            <a:pPr indent="-334248" lvl="0" marL="457200" rtl="0" algn="just">
              <a:lnSpc>
                <a:spcPct val="95000"/>
              </a:lnSpc>
              <a:spcBef>
                <a:spcPts val="1400"/>
              </a:spcBef>
              <a:spcAft>
                <a:spcPts val="0"/>
              </a:spcAft>
              <a:buClr>
                <a:schemeClr val="dk1"/>
              </a:buClr>
              <a:buSzPts val="1664"/>
              <a:buFont typeface="Helvetica Neue"/>
              <a:buChar char="●"/>
            </a:pPr>
            <a:r>
              <a:rPr b="1" lang="en" sz="1662">
                <a:solidFill>
                  <a:schemeClr val="dk1"/>
                </a:solidFill>
                <a:highlight>
                  <a:srgbClr val="FFFFFF"/>
                </a:highlight>
                <a:latin typeface="Helvetica Neue"/>
                <a:ea typeface="Helvetica Neue"/>
                <a:cs typeface="Helvetica Neue"/>
                <a:sym typeface="Helvetica Neue"/>
              </a:rPr>
              <a:t>Classification</a:t>
            </a:r>
            <a:r>
              <a:rPr lang="en" sz="1662">
                <a:solidFill>
                  <a:schemeClr val="dk1"/>
                </a:solidFill>
                <a:highlight>
                  <a:srgbClr val="FFFFFF"/>
                </a:highlight>
                <a:latin typeface="Helvetica Neue"/>
                <a:ea typeface="Helvetica Neue"/>
                <a:cs typeface="Helvetica Neue"/>
                <a:sym typeface="Helvetica Neue"/>
              </a:rPr>
              <a:t>: Supervised learning problem that involves predicting a class label.</a:t>
            </a:r>
            <a:endParaRPr sz="1662">
              <a:solidFill>
                <a:schemeClr val="dk1"/>
              </a:solidFill>
              <a:highlight>
                <a:srgbClr val="FFFFFF"/>
              </a:highlight>
              <a:latin typeface="Helvetica Neue"/>
              <a:ea typeface="Helvetica Neue"/>
              <a:cs typeface="Helvetica Neue"/>
              <a:sym typeface="Helvetica Neue"/>
            </a:endParaRPr>
          </a:p>
          <a:p>
            <a:pPr indent="-334248" lvl="0" marL="457200" rtl="0" algn="just">
              <a:lnSpc>
                <a:spcPct val="95000"/>
              </a:lnSpc>
              <a:spcBef>
                <a:spcPts val="0"/>
              </a:spcBef>
              <a:spcAft>
                <a:spcPts val="0"/>
              </a:spcAft>
              <a:buClr>
                <a:schemeClr val="dk1"/>
              </a:buClr>
              <a:buSzPts val="1664"/>
              <a:buFont typeface="Helvetica Neue"/>
              <a:buChar char="●"/>
            </a:pPr>
            <a:r>
              <a:rPr b="1" lang="en" sz="1662">
                <a:solidFill>
                  <a:schemeClr val="dk1"/>
                </a:solidFill>
                <a:highlight>
                  <a:srgbClr val="FFFFFF"/>
                </a:highlight>
                <a:latin typeface="Helvetica Neue"/>
                <a:ea typeface="Helvetica Neue"/>
                <a:cs typeface="Helvetica Neue"/>
                <a:sym typeface="Helvetica Neue"/>
              </a:rPr>
              <a:t>Regression</a:t>
            </a:r>
            <a:r>
              <a:rPr lang="en" sz="1662">
                <a:solidFill>
                  <a:schemeClr val="dk1"/>
                </a:solidFill>
                <a:highlight>
                  <a:srgbClr val="FFFFFF"/>
                </a:highlight>
                <a:latin typeface="Helvetica Neue"/>
                <a:ea typeface="Helvetica Neue"/>
                <a:cs typeface="Helvetica Neue"/>
                <a:sym typeface="Helvetica Neue"/>
              </a:rPr>
              <a:t>: Supervised learning problem that involves predicting a numerical label.</a:t>
            </a:r>
            <a:endParaRPr sz="1662">
              <a:solidFill>
                <a:schemeClr val="dk1"/>
              </a:solidFill>
              <a:highlight>
                <a:srgbClr val="FFFFFF"/>
              </a:highlight>
              <a:latin typeface="Helvetica Neue"/>
              <a:ea typeface="Helvetica Neue"/>
              <a:cs typeface="Helvetica Neue"/>
              <a:sym typeface="Helvetica Neue"/>
            </a:endParaRPr>
          </a:p>
          <a:p>
            <a:pPr indent="0" lvl="0" marL="0" rtl="0" algn="just">
              <a:lnSpc>
                <a:spcPct val="130000"/>
              </a:lnSpc>
              <a:spcBef>
                <a:spcPts val="2200"/>
              </a:spcBef>
              <a:spcAft>
                <a:spcPts val="0"/>
              </a:spcAft>
              <a:buClr>
                <a:schemeClr val="dk1"/>
              </a:buClr>
              <a:buSzPts val="1018"/>
              <a:buFont typeface="Arial"/>
              <a:buNone/>
            </a:pPr>
            <a:r>
              <a:rPr lang="en" sz="1662">
                <a:solidFill>
                  <a:schemeClr val="dk1"/>
                </a:solidFill>
                <a:highlight>
                  <a:srgbClr val="FFFFFF"/>
                </a:highlight>
                <a:latin typeface="Helvetica Neue"/>
                <a:ea typeface="Helvetica Neue"/>
                <a:cs typeface="Helvetica Neue"/>
                <a:sym typeface="Helvetica Neue"/>
              </a:rPr>
              <a:t>Both classification and regression problems may have one or more input variables and input variables may be any data type, such as numerical or categorical.</a:t>
            </a:r>
            <a:endParaRPr sz="1662">
              <a:solidFill>
                <a:schemeClr val="dk1"/>
              </a:solidFill>
              <a:highlight>
                <a:srgbClr val="FFFFFF"/>
              </a:highlight>
              <a:latin typeface="Helvetica Neue"/>
              <a:ea typeface="Helvetica Neue"/>
              <a:cs typeface="Helvetica Neue"/>
              <a:sym typeface="Helvetica Neue"/>
            </a:endParaRPr>
          </a:p>
          <a:p>
            <a:pPr indent="0" lvl="0" marL="0" rtl="0" algn="just">
              <a:lnSpc>
                <a:spcPct val="130000"/>
              </a:lnSpc>
              <a:spcBef>
                <a:spcPts val="1400"/>
              </a:spcBef>
              <a:spcAft>
                <a:spcPts val="0"/>
              </a:spcAft>
              <a:buClr>
                <a:schemeClr val="dk1"/>
              </a:buClr>
              <a:buSzPts val="1018"/>
              <a:buFont typeface="Arial"/>
              <a:buNone/>
            </a:pPr>
            <a:r>
              <a:rPr b="1" lang="en" sz="1662">
                <a:solidFill>
                  <a:schemeClr val="dk1"/>
                </a:solidFill>
                <a:highlight>
                  <a:srgbClr val="FFFFFF"/>
                </a:highlight>
                <a:latin typeface="Helvetica Neue"/>
                <a:ea typeface="Helvetica Neue"/>
                <a:cs typeface="Helvetica Neue"/>
                <a:sym typeface="Helvetica Neue"/>
              </a:rPr>
              <a:t>An example of a classification problem would be the </a:t>
            </a:r>
            <a:r>
              <a:rPr b="1" lang="en" sz="1662">
                <a:solidFill>
                  <a:schemeClr val="hlink"/>
                </a:solidFill>
                <a:highlight>
                  <a:srgbClr val="FFFFFF"/>
                </a:highlight>
                <a:uFill>
                  <a:noFill/>
                </a:uFill>
                <a:latin typeface="Helvetica Neue"/>
                <a:ea typeface="Helvetica Neue"/>
                <a:cs typeface="Helvetica Neue"/>
                <a:sym typeface="Helvetica Neue"/>
                <a:hlinkClick r:id="rId3"/>
              </a:rPr>
              <a:t>MNIST handwritten digits</a:t>
            </a:r>
            <a:r>
              <a:rPr b="1" lang="en" sz="1662">
                <a:solidFill>
                  <a:schemeClr val="dk1"/>
                </a:solidFill>
                <a:highlight>
                  <a:srgbClr val="FFFFFF"/>
                </a:highlight>
                <a:latin typeface="Helvetica Neue"/>
                <a:ea typeface="Helvetica Neue"/>
                <a:cs typeface="Helvetica Neue"/>
                <a:sym typeface="Helvetica Neue"/>
              </a:rPr>
              <a:t> dataset where the inputs are images of handwritten digits (pixel data) and the output is a class label for what digit the image represents (numbers 0 to 9).</a:t>
            </a:r>
            <a:endParaRPr b="1" sz="1662">
              <a:solidFill>
                <a:schemeClr val="dk1"/>
              </a:solidFill>
              <a:highlight>
                <a:srgbClr val="FFFFFF"/>
              </a:highlight>
              <a:latin typeface="Helvetica Neue"/>
              <a:ea typeface="Helvetica Neue"/>
              <a:cs typeface="Helvetica Neue"/>
              <a:sym typeface="Helvetica Neue"/>
            </a:endParaRPr>
          </a:p>
          <a:p>
            <a:pPr indent="0" lvl="0" marL="0" rtl="0" algn="just">
              <a:lnSpc>
                <a:spcPct val="130000"/>
              </a:lnSpc>
              <a:spcBef>
                <a:spcPts val="1400"/>
              </a:spcBef>
              <a:spcAft>
                <a:spcPts val="0"/>
              </a:spcAft>
              <a:buClr>
                <a:schemeClr val="dk1"/>
              </a:buClr>
              <a:buSzPts val="1018"/>
              <a:buFont typeface="Arial"/>
              <a:buNone/>
            </a:pPr>
            <a:r>
              <a:rPr b="1" lang="en" sz="1662">
                <a:solidFill>
                  <a:schemeClr val="dk1"/>
                </a:solidFill>
                <a:highlight>
                  <a:srgbClr val="FFFFFF"/>
                </a:highlight>
                <a:latin typeface="Helvetica Neue"/>
                <a:ea typeface="Helvetica Neue"/>
                <a:cs typeface="Helvetica Neue"/>
                <a:sym typeface="Helvetica Neue"/>
              </a:rPr>
              <a:t>An example of a regression problem would be the </a:t>
            </a:r>
            <a:r>
              <a:rPr b="1" lang="en" sz="1662">
                <a:solidFill>
                  <a:schemeClr val="hlink"/>
                </a:solidFill>
                <a:highlight>
                  <a:srgbClr val="FFFFFF"/>
                </a:highlight>
                <a:uFill>
                  <a:noFill/>
                </a:uFill>
                <a:latin typeface="Helvetica Neue"/>
                <a:ea typeface="Helvetica Neue"/>
                <a:cs typeface="Helvetica Neue"/>
                <a:sym typeface="Helvetica Neue"/>
                <a:hlinkClick r:id="rId4"/>
              </a:rPr>
              <a:t>Boston house prices</a:t>
            </a:r>
            <a:r>
              <a:rPr b="1" lang="en" sz="1662">
                <a:solidFill>
                  <a:schemeClr val="dk1"/>
                </a:solidFill>
                <a:highlight>
                  <a:srgbClr val="FFFFFF"/>
                </a:highlight>
                <a:latin typeface="Helvetica Neue"/>
                <a:ea typeface="Helvetica Neue"/>
                <a:cs typeface="Helvetica Neue"/>
                <a:sym typeface="Helvetica Neue"/>
              </a:rPr>
              <a:t> dataset where the inputs are variables that describe a neighborhood and the output is a house price in dollars.</a:t>
            </a:r>
            <a:endParaRPr b="1" sz="1662">
              <a:solidFill>
                <a:schemeClr val="dk1"/>
              </a:solidFill>
              <a:highlight>
                <a:srgbClr val="FFFFFF"/>
              </a:highlight>
              <a:latin typeface="Helvetica Neue"/>
              <a:ea typeface="Helvetica Neue"/>
              <a:cs typeface="Helvetica Neue"/>
              <a:sym typeface="Helvetica Neue"/>
            </a:endParaRPr>
          </a:p>
          <a:p>
            <a:pPr indent="0" lvl="0" marL="0" rtl="0" algn="just">
              <a:lnSpc>
                <a:spcPct val="95000"/>
              </a:lnSpc>
              <a:spcBef>
                <a:spcPts val="1400"/>
              </a:spcBef>
              <a:spcAft>
                <a:spcPts val="1200"/>
              </a:spcAft>
              <a:buSzPts val="1018"/>
              <a:buNone/>
            </a:pPr>
            <a:r>
              <a:t/>
            </a:r>
            <a:endParaRPr sz="2265">
              <a:solidFill>
                <a:schemeClr val="dk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6"/>
          <p:cNvSpPr txBox="1"/>
          <p:nvPr>
            <p:ph type="title"/>
          </p:nvPr>
        </p:nvSpPr>
        <p:spPr>
          <a:xfrm>
            <a:off x="311700" y="209800"/>
            <a:ext cx="8520600" cy="5727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Clr>
                <a:schemeClr val="dk1"/>
              </a:buClr>
              <a:buSzPts val="1100"/>
              <a:buFont typeface="Arial"/>
              <a:buNone/>
            </a:pPr>
            <a:r>
              <a:rPr lang="en" sz="2250" u="sng">
                <a:solidFill>
                  <a:schemeClr val="hlink"/>
                </a:solidFill>
                <a:highlight>
                  <a:schemeClr val="lt1"/>
                </a:highlight>
                <a:latin typeface="Helvetica Neue"/>
                <a:ea typeface="Helvetica Neue"/>
                <a:cs typeface="Helvetica Neue"/>
                <a:sym typeface="Helvetica Neue"/>
                <a:hlinkClick r:id="rId3"/>
              </a:rPr>
              <a:t>Unsupervised learning</a:t>
            </a:r>
            <a:endParaRPr sz="3900"/>
          </a:p>
        </p:txBody>
      </p:sp>
      <p:sp>
        <p:nvSpPr>
          <p:cNvPr id="138" name="Google Shape;138;p26"/>
          <p:cNvSpPr txBox="1"/>
          <p:nvPr>
            <p:ph idx="1" type="body"/>
          </p:nvPr>
        </p:nvSpPr>
        <p:spPr>
          <a:xfrm>
            <a:off x="311700" y="863550"/>
            <a:ext cx="8520600" cy="34164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SzPts val="1800"/>
              <a:buNone/>
            </a:pPr>
            <a:r>
              <a:rPr lang="en" sz="1650">
                <a:solidFill>
                  <a:schemeClr val="dk1"/>
                </a:solidFill>
                <a:highlight>
                  <a:srgbClr val="FFFFFF"/>
                </a:highlight>
                <a:latin typeface="Helvetica Neue"/>
                <a:ea typeface="Helvetica Neue"/>
                <a:cs typeface="Helvetica Neue"/>
                <a:sym typeface="Helvetica Neue"/>
              </a:rPr>
              <a:t>It describes a class of problems that involves using a model to </a:t>
            </a:r>
            <a:r>
              <a:rPr b="1" lang="en" sz="1650">
                <a:solidFill>
                  <a:schemeClr val="dk1"/>
                </a:solidFill>
                <a:highlight>
                  <a:srgbClr val="FFFFFF"/>
                </a:highlight>
                <a:latin typeface="Helvetica Neue"/>
                <a:ea typeface="Helvetica Neue"/>
                <a:cs typeface="Helvetica Neue"/>
                <a:sym typeface="Helvetica Neue"/>
              </a:rPr>
              <a:t>describe or extract relationships in data</a:t>
            </a:r>
            <a:endParaRPr b="1" sz="1650">
              <a:solidFill>
                <a:schemeClr val="dk1"/>
              </a:solidFill>
              <a:highlight>
                <a:srgbClr val="FFFFFF"/>
              </a:highlight>
              <a:latin typeface="Helvetica Neue"/>
              <a:ea typeface="Helvetica Neue"/>
              <a:cs typeface="Helvetica Neue"/>
              <a:sym typeface="Helvetica Neue"/>
            </a:endParaRPr>
          </a:p>
          <a:p>
            <a:pPr indent="0" lvl="0" marL="0" rtl="0" algn="just">
              <a:lnSpc>
                <a:spcPct val="150000"/>
              </a:lnSpc>
              <a:spcBef>
                <a:spcPts val="1200"/>
              </a:spcBef>
              <a:spcAft>
                <a:spcPts val="0"/>
              </a:spcAft>
              <a:buClr>
                <a:schemeClr val="dk1"/>
              </a:buClr>
              <a:buSzPts val="1100"/>
              <a:buFont typeface="Arial"/>
              <a:buNone/>
            </a:pPr>
            <a:r>
              <a:rPr lang="en" sz="1650">
                <a:solidFill>
                  <a:schemeClr val="dk1"/>
                </a:solidFill>
                <a:highlight>
                  <a:srgbClr val="FFFFFF"/>
                </a:highlight>
                <a:latin typeface="Helvetica Neue"/>
                <a:ea typeface="Helvetica Neue"/>
                <a:cs typeface="Helvetica Neue"/>
                <a:sym typeface="Helvetica Neue"/>
              </a:rPr>
              <a:t>There are many types of unsupervised learning, although there are two main problems that are often encountered by a practitioner: they are clustering that involves finding groups in the data and density estimation that involves summarizing the distribution of data.</a:t>
            </a:r>
            <a:endParaRPr sz="1650">
              <a:solidFill>
                <a:schemeClr val="dk1"/>
              </a:solidFill>
              <a:highlight>
                <a:srgbClr val="FFFFFF"/>
              </a:highlight>
              <a:latin typeface="Helvetica Neue"/>
              <a:ea typeface="Helvetica Neue"/>
              <a:cs typeface="Helvetica Neue"/>
              <a:sym typeface="Helvetica Neue"/>
            </a:endParaRPr>
          </a:p>
          <a:p>
            <a:pPr indent="-333375" lvl="0" marL="457200" rtl="0" algn="just">
              <a:lnSpc>
                <a:spcPct val="115000"/>
              </a:lnSpc>
              <a:spcBef>
                <a:spcPts val="1400"/>
              </a:spcBef>
              <a:spcAft>
                <a:spcPts val="0"/>
              </a:spcAft>
              <a:buClr>
                <a:schemeClr val="dk1"/>
              </a:buClr>
              <a:buSzPts val="1650"/>
              <a:buFont typeface="Helvetica Neue"/>
              <a:buChar char="●"/>
            </a:pPr>
            <a:r>
              <a:rPr b="1" lang="en" sz="1650">
                <a:solidFill>
                  <a:schemeClr val="dk1"/>
                </a:solidFill>
                <a:highlight>
                  <a:srgbClr val="FFFFFF"/>
                </a:highlight>
                <a:latin typeface="Helvetica Neue"/>
                <a:ea typeface="Helvetica Neue"/>
                <a:cs typeface="Helvetica Neue"/>
                <a:sym typeface="Helvetica Neue"/>
              </a:rPr>
              <a:t>Clustering: Unsupervised</a:t>
            </a:r>
            <a:r>
              <a:rPr lang="en" sz="1650">
                <a:solidFill>
                  <a:schemeClr val="dk1"/>
                </a:solidFill>
                <a:highlight>
                  <a:srgbClr val="FFFFFF"/>
                </a:highlight>
                <a:latin typeface="Helvetica Neue"/>
                <a:ea typeface="Helvetica Neue"/>
                <a:cs typeface="Helvetica Neue"/>
                <a:sym typeface="Helvetica Neue"/>
              </a:rPr>
              <a:t> learning problem that involves finding groups in data.</a:t>
            </a:r>
            <a:endParaRPr sz="1650">
              <a:solidFill>
                <a:schemeClr val="dk1"/>
              </a:solidFill>
              <a:highlight>
                <a:srgbClr val="FFFFFF"/>
              </a:highlight>
              <a:latin typeface="Helvetica Neue"/>
              <a:ea typeface="Helvetica Neue"/>
              <a:cs typeface="Helvetica Neue"/>
              <a:sym typeface="Helvetica Neue"/>
            </a:endParaRPr>
          </a:p>
          <a:p>
            <a:pPr indent="-333375" lvl="0" marL="457200" rtl="0" algn="just">
              <a:lnSpc>
                <a:spcPct val="115000"/>
              </a:lnSpc>
              <a:spcBef>
                <a:spcPts val="0"/>
              </a:spcBef>
              <a:spcAft>
                <a:spcPts val="0"/>
              </a:spcAft>
              <a:buClr>
                <a:schemeClr val="dk1"/>
              </a:buClr>
              <a:buSzPts val="1650"/>
              <a:buFont typeface="Helvetica Neue"/>
              <a:buChar char="●"/>
            </a:pPr>
            <a:r>
              <a:rPr b="1" lang="en" sz="1650">
                <a:solidFill>
                  <a:schemeClr val="dk1"/>
                </a:solidFill>
                <a:highlight>
                  <a:srgbClr val="FFFFFF"/>
                </a:highlight>
                <a:latin typeface="Helvetica Neue"/>
                <a:ea typeface="Helvetica Neue"/>
                <a:cs typeface="Helvetica Neue"/>
                <a:sym typeface="Helvetica Neue"/>
              </a:rPr>
              <a:t>Density Estimation</a:t>
            </a:r>
            <a:r>
              <a:rPr lang="en" sz="1650">
                <a:solidFill>
                  <a:schemeClr val="dk1"/>
                </a:solidFill>
                <a:highlight>
                  <a:srgbClr val="FFFFFF"/>
                </a:highlight>
                <a:latin typeface="Helvetica Neue"/>
                <a:ea typeface="Helvetica Neue"/>
                <a:cs typeface="Helvetica Neue"/>
                <a:sym typeface="Helvetica Neue"/>
              </a:rPr>
              <a:t>: Unsupervised learning problem that involves summarizing the distribution of data.</a:t>
            </a:r>
            <a:endParaRPr sz="1650">
              <a:solidFill>
                <a:schemeClr val="dk1"/>
              </a:solidFill>
              <a:highlight>
                <a:srgbClr val="FFFFFF"/>
              </a:highlight>
              <a:latin typeface="Helvetica Neue"/>
              <a:ea typeface="Helvetica Neue"/>
              <a:cs typeface="Helvetica Neue"/>
              <a:sym typeface="Helvetica Neue"/>
            </a:endParaRPr>
          </a:p>
          <a:p>
            <a:pPr indent="0" lvl="0" marL="0" rtl="0" algn="just">
              <a:lnSpc>
                <a:spcPct val="115000"/>
              </a:lnSpc>
              <a:spcBef>
                <a:spcPts val="2200"/>
              </a:spcBef>
              <a:spcAft>
                <a:spcPts val="1200"/>
              </a:spcAft>
              <a:buSzPts val="1800"/>
              <a:buNone/>
            </a:pPr>
            <a:r>
              <a:t/>
            </a:r>
            <a:endParaRPr sz="1650">
              <a:solidFill>
                <a:schemeClr val="dk1"/>
              </a:solidFill>
              <a:highlight>
                <a:srgbClr val="FFFFFF"/>
              </a:highlight>
              <a:latin typeface="Helvetica Neue"/>
              <a:ea typeface="Helvetica Neue"/>
              <a:cs typeface="Helvetica Neue"/>
              <a:sym typeface="Helvetica Neue"/>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7"/>
          <p:cNvSpPr txBox="1"/>
          <p:nvPr>
            <p:ph type="title"/>
          </p:nvPr>
        </p:nvSpPr>
        <p:spPr>
          <a:xfrm>
            <a:off x="186250" y="0"/>
            <a:ext cx="3875700" cy="5727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700"/>
              </a:spcAft>
              <a:buClr>
                <a:schemeClr val="dk1"/>
              </a:buClr>
              <a:buSzPts val="990"/>
              <a:buFont typeface="Arial"/>
              <a:buNone/>
            </a:pPr>
            <a:r>
              <a:rPr b="1" lang="en" sz="3150">
                <a:solidFill>
                  <a:srgbClr val="222222"/>
                </a:solidFill>
                <a:highlight>
                  <a:schemeClr val="lt1"/>
                </a:highlight>
                <a:latin typeface="Helvetica Neue"/>
                <a:ea typeface="Helvetica Neue"/>
                <a:cs typeface="Helvetica Neue"/>
                <a:sym typeface="Helvetica Neue"/>
              </a:rPr>
              <a:t> </a:t>
            </a:r>
            <a:r>
              <a:rPr b="1" lang="en" sz="2035">
                <a:solidFill>
                  <a:schemeClr val="hlink"/>
                </a:solidFill>
                <a:highlight>
                  <a:schemeClr val="lt1"/>
                </a:highlight>
                <a:uFill>
                  <a:noFill/>
                </a:uFill>
                <a:latin typeface="Helvetica Neue"/>
                <a:ea typeface="Helvetica Neue"/>
                <a:cs typeface="Helvetica Neue"/>
                <a:sym typeface="Helvetica Neue"/>
                <a:hlinkClick r:id="rId3"/>
              </a:rPr>
              <a:t>Reinforcement learning</a:t>
            </a:r>
            <a:endParaRPr b="1" sz="4320"/>
          </a:p>
        </p:txBody>
      </p:sp>
      <p:sp>
        <p:nvSpPr>
          <p:cNvPr id="144" name="Google Shape;144;p27"/>
          <p:cNvSpPr txBox="1"/>
          <p:nvPr>
            <p:ph idx="1" type="body"/>
          </p:nvPr>
        </p:nvSpPr>
        <p:spPr>
          <a:xfrm>
            <a:off x="186250" y="650675"/>
            <a:ext cx="5067300" cy="4492800"/>
          </a:xfrm>
          <a:prstGeom prst="rect">
            <a:avLst/>
          </a:prstGeom>
          <a:noFill/>
          <a:ln>
            <a:noFill/>
          </a:ln>
        </p:spPr>
        <p:txBody>
          <a:bodyPr anchorCtr="0" anchor="t" bIns="91425" lIns="91425" spcFirstLastPara="1" rIns="91425" wrap="square" tIns="91425">
            <a:noAutofit/>
          </a:bodyPr>
          <a:lstStyle/>
          <a:p>
            <a:pPr indent="0" lvl="0" marL="0" rtl="0" algn="just">
              <a:lnSpc>
                <a:spcPct val="140000"/>
              </a:lnSpc>
              <a:spcBef>
                <a:spcPts val="0"/>
              </a:spcBef>
              <a:spcAft>
                <a:spcPts val="0"/>
              </a:spcAft>
              <a:buClr>
                <a:schemeClr val="dk1"/>
              </a:buClr>
              <a:buSzPts val="935"/>
              <a:buFont typeface="Arial"/>
              <a:buNone/>
            </a:pPr>
            <a:r>
              <a:rPr lang="en" sz="1477">
                <a:solidFill>
                  <a:schemeClr val="dk1"/>
                </a:solidFill>
                <a:highlight>
                  <a:srgbClr val="FFFFFF"/>
                </a:highlight>
                <a:latin typeface="Helvetica Neue"/>
                <a:ea typeface="Helvetica Neue"/>
                <a:cs typeface="Helvetica Neue"/>
                <a:sym typeface="Helvetica Neue"/>
              </a:rPr>
              <a:t>It describes a class of problems where </a:t>
            </a:r>
            <a:r>
              <a:rPr b="1" lang="en" sz="1477">
                <a:solidFill>
                  <a:schemeClr val="dk1"/>
                </a:solidFill>
                <a:highlight>
                  <a:srgbClr val="FFFFFF"/>
                </a:highlight>
                <a:latin typeface="Helvetica Neue"/>
                <a:ea typeface="Helvetica Neue"/>
                <a:cs typeface="Helvetica Neue"/>
                <a:sym typeface="Helvetica Neue"/>
              </a:rPr>
              <a:t>an agent operates in an environment and must </a:t>
            </a:r>
            <a:r>
              <a:rPr b="1" i="1" lang="en" sz="1477">
                <a:solidFill>
                  <a:schemeClr val="dk1"/>
                </a:solidFill>
                <a:highlight>
                  <a:srgbClr val="FFFFFF"/>
                </a:highlight>
                <a:latin typeface="Helvetica Neue"/>
                <a:ea typeface="Helvetica Neue"/>
                <a:cs typeface="Helvetica Neue"/>
                <a:sym typeface="Helvetica Neue"/>
              </a:rPr>
              <a:t>learn</a:t>
            </a:r>
            <a:r>
              <a:rPr b="1" lang="en" sz="1477">
                <a:solidFill>
                  <a:schemeClr val="dk1"/>
                </a:solidFill>
                <a:highlight>
                  <a:srgbClr val="FFFFFF"/>
                </a:highlight>
                <a:latin typeface="Helvetica Neue"/>
                <a:ea typeface="Helvetica Neue"/>
                <a:cs typeface="Helvetica Neue"/>
                <a:sym typeface="Helvetica Neue"/>
              </a:rPr>
              <a:t> to operate using feedback.</a:t>
            </a:r>
            <a:endParaRPr b="1" sz="1477">
              <a:solidFill>
                <a:schemeClr val="dk1"/>
              </a:solidFill>
              <a:highlight>
                <a:srgbClr val="FFFFFF"/>
              </a:highlight>
              <a:latin typeface="Helvetica Neue"/>
              <a:ea typeface="Helvetica Neue"/>
              <a:cs typeface="Helvetica Neue"/>
              <a:sym typeface="Helvetica Neue"/>
            </a:endParaRPr>
          </a:p>
          <a:p>
            <a:pPr indent="0" lvl="0" marL="482600" marR="190500" rtl="0" algn="just">
              <a:lnSpc>
                <a:spcPct val="140000"/>
              </a:lnSpc>
              <a:spcBef>
                <a:spcPts val="1400"/>
              </a:spcBef>
              <a:spcAft>
                <a:spcPts val="0"/>
              </a:spcAft>
              <a:buSzPts val="935"/>
              <a:buNone/>
            </a:pPr>
            <a:r>
              <a:rPr b="1" i="1" lang="en" sz="1477">
                <a:solidFill>
                  <a:srgbClr val="4A86E8"/>
                </a:solidFill>
                <a:highlight>
                  <a:srgbClr val="FFFFFF"/>
                </a:highlight>
                <a:latin typeface="Helvetica Neue"/>
                <a:ea typeface="Helvetica Neue"/>
                <a:cs typeface="Helvetica Neue"/>
                <a:sym typeface="Helvetica Neue"/>
              </a:rPr>
              <a:t>Reinforcement learning is learning what to do — how to map situations to actions—so as to maximize a numerical reward signal. The learner is not told which actions to take, but instead must discover which actions yield the most reward by trying them.</a:t>
            </a:r>
            <a:endParaRPr b="1" i="1" sz="1477">
              <a:solidFill>
                <a:srgbClr val="4A86E8"/>
              </a:solidFill>
              <a:highlight>
                <a:srgbClr val="FFFFFF"/>
              </a:highlight>
              <a:latin typeface="Helvetica Neue"/>
              <a:ea typeface="Helvetica Neue"/>
              <a:cs typeface="Helvetica Neue"/>
              <a:sym typeface="Helvetica Neue"/>
            </a:endParaRPr>
          </a:p>
          <a:p>
            <a:pPr indent="0" lvl="0" marL="0" rtl="0" algn="just">
              <a:lnSpc>
                <a:spcPct val="140000"/>
              </a:lnSpc>
              <a:spcBef>
                <a:spcPts val="1400"/>
              </a:spcBef>
              <a:spcAft>
                <a:spcPts val="0"/>
              </a:spcAft>
              <a:buSzPts val="935"/>
              <a:buNone/>
            </a:pPr>
            <a:r>
              <a:rPr lang="en" sz="1477">
                <a:solidFill>
                  <a:schemeClr val="dk1"/>
                </a:solidFill>
                <a:highlight>
                  <a:srgbClr val="FFFFFF"/>
                </a:highlight>
                <a:latin typeface="Helvetica Neue"/>
                <a:ea typeface="Helvetica Neue"/>
                <a:cs typeface="Helvetica Neue"/>
                <a:sym typeface="Helvetica Neue"/>
              </a:rPr>
              <a:t>The use of an environment means that </a:t>
            </a:r>
            <a:r>
              <a:rPr lang="en" sz="1477" u="sng">
                <a:solidFill>
                  <a:schemeClr val="dk1"/>
                </a:solidFill>
                <a:highlight>
                  <a:srgbClr val="FFFFFF"/>
                </a:highlight>
                <a:latin typeface="Helvetica Neue"/>
                <a:ea typeface="Helvetica Neue"/>
                <a:cs typeface="Helvetica Neue"/>
                <a:sym typeface="Helvetica Neue"/>
              </a:rPr>
              <a:t>there is no fixed training dataset</a:t>
            </a:r>
            <a:r>
              <a:rPr lang="en" sz="1477">
                <a:solidFill>
                  <a:schemeClr val="dk1"/>
                </a:solidFill>
                <a:highlight>
                  <a:srgbClr val="FFFFFF"/>
                </a:highlight>
                <a:latin typeface="Helvetica Neue"/>
                <a:ea typeface="Helvetica Neue"/>
                <a:cs typeface="Helvetica Neue"/>
                <a:sym typeface="Helvetica Neue"/>
              </a:rPr>
              <a:t>, rather a goal or set of goals that an agent is required to achieve, actions they may perform, and feedback about performance toward the goal.</a:t>
            </a:r>
            <a:endParaRPr sz="1477">
              <a:solidFill>
                <a:schemeClr val="dk1"/>
              </a:solidFill>
              <a:highlight>
                <a:srgbClr val="FFFFFF"/>
              </a:highlight>
              <a:latin typeface="Helvetica Neue"/>
              <a:ea typeface="Helvetica Neue"/>
              <a:cs typeface="Helvetica Neue"/>
              <a:sym typeface="Helvetica Neue"/>
            </a:endParaRPr>
          </a:p>
          <a:p>
            <a:pPr indent="0" lvl="0" marL="482600" marR="190500" rtl="0" algn="just">
              <a:lnSpc>
                <a:spcPct val="140000"/>
              </a:lnSpc>
              <a:spcBef>
                <a:spcPts val="1400"/>
              </a:spcBef>
              <a:spcAft>
                <a:spcPts val="0"/>
              </a:spcAft>
              <a:buClr>
                <a:schemeClr val="dk1"/>
              </a:buClr>
              <a:buSzPts val="935"/>
              <a:buFont typeface="Arial"/>
              <a:buNone/>
            </a:pPr>
            <a:r>
              <a:t/>
            </a:r>
            <a:endParaRPr i="1" sz="1477">
              <a:solidFill>
                <a:srgbClr val="555555"/>
              </a:solidFill>
              <a:highlight>
                <a:srgbClr val="FFFFFF"/>
              </a:highlight>
              <a:latin typeface="Helvetica Neue"/>
              <a:ea typeface="Helvetica Neue"/>
              <a:cs typeface="Helvetica Neue"/>
              <a:sym typeface="Helvetica Neue"/>
            </a:endParaRPr>
          </a:p>
          <a:p>
            <a:pPr indent="0" lvl="0" marL="0" rtl="0" algn="just">
              <a:lnSpc>
                <a:spcPct val="105000"/>
              </a:lnSpc>
              <a:spcBef>
                <a:spcPts val="1400"/>
              </a:spcBef>
              <a:spcAft>
                <a:spcPts val="1200"/>
              </a:spcAft>
              <a:buSzPts val="935"/>
              <a:buNone/>
            </a:pPr>
            <a:r>
              <a:t/>
            </a:r>
            <a:endParaRPr sz="2029"/>
          </a:p>
        </p:txBody>
      </p:sp>
      <p:pic>
        <p:nvPicPr>
          <p:cNvPr id="145" name="Google Shape;145;p27"/>
          <p:cNvPicPr preferRelativeResize="0"/>
          <p:nvPr/>
        </p:nvPicPr>
        <p:blipFill rotWithShape="1">
          <a:blip r:embed="rId4">
            <a:alphaModFix/>
          </a:blip>
          <a:srcRect b="0" l="0" r="0" t="0"/>
          <a:stretch/>
        </p:blipFill>
        <p:spPr>
          <a:xfrm>
            <a:off x="5268300" y="1139325"/>
            <a:ext cx="3875700" cy="2754102"/>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8"/>
          <p:cNvSpPr txBox="1"/>
          <p:nvPr>
            <p:ph type="title"/>
          </p:nvPr>
        </p:nvSpPr>
        <p:spPr>
          <a:xfrm>
            <a:off x="311700" y="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en" sz="2720"/>
              <a:t>contd…</a:t>
            </a:r>
            <a:endParaRPr sz="2720"/>
          </a:p>
        </p:txBody>
      </p:sp>
      <p:sp>
        <p:nvSpPr>
          <p:cNvPr id="151" name="Google Shape;151;p28"/>
          <p:cNvSpPr txBox="1"/>
          <p:nvPr>
            <p:ph idx="1" type="body"/>
          </p:nvPr>
        </p:nvSpPr>
        <p:spPr>
          <a:xfrm>
            <a:off x="311700" y="572700"/>
            <a:ext cx="8705400" cy="44622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sz="1400">
                <a:solidFill>
                  <a:schemeClr val="dk1"/>
                </a:solidFill>
                <a:highlight>
                  <a:srgbClr val="FFFFFF"/>
                </a:highlight>
              </a:rPr>
              <a:t>It is similar to supervised learning in that the model has some response from which to learn, although the </a:t>
            </a:r>
            <a:r>
              <a:rPr b="1" lang="en" sz="1400">
                <a:solidFill>
                  <a:schemeClr val="dk1"/>
                </a:solidFill>
                <a:highlight>
                  <a:srgbClr val="FFFFFF"/>
                </a:highlight>
              </a:rPr>
              <a:t>feedback may be delayed and statistically noisy</a:t>
            </a:r>
            <a:r>
              <a:rPr lang="en" sz="1400">
                <a:solidFill>
                  <a:schemeClr val="dk1"/>
                </a:solidFill>
                <a:highlight>
                  <a:srgbClr val="FFFFFF"/>
                </a:highlight>
              </a:rPr>
              <a:t>, making it challenging for the agent or model to connect cause and effect.</a:t>
            </a:r>
            <a:endParaRPr sz="1400">
              <a:solidFill>
                <a:schemeClr val="dk1"/>
              </a:solidFill>
              <a:highlight>
                <a:srgbClr val="FFFFFF"/>
              </a:highlight>
            </a:endParaRPr>
          </a:p>
          <a:p>
            <a:pPr indent="0" lvl="0" marL="0" rtl="0" algn="l">
              <a:lnSpc>
                <a:spcPct val="150000"/>
              </a:lnSpc>
              <a:spcBef>
                <a:spcPts val="1400"/>
              </a:spcBef>
              <a:spcAft>
                <a:spcPts val="0"/>
              </a:spcAft>
              <a:buClr>
                <a:schemeClr val="dk1"/>
              </a:buClr>
              <a:buSzPts val="1100"/>
              <a:buFont typeface="Arial"/>
              <a:buNone/>
            </a:pPr>
            <a:r>
              <a:rPr lang="en" sz="1400">
                <a:solidFill>
                  <a:schemeClr val="dk1"/>
                </a:solidFill>
                <a:highlight>
                  <a:srgbClr val="FFFFFF"/>
                </a:highlight>
              </a:rPr>
              <a:t>An example of a reinforcement problem is</a:t>
            </a:r>
            <a:r>
              <a:rPr b="1" lang="en" sz="1400">
                <a:solidFill>
                  <a:schemeClr val="dk1"/>
                </a:solidFill>
                <a:highlight>
                  <a:srgbClr val="FFFFFF"/>
                </a:highlight>
              </a:rPr>
              <a:t> playing a game where the agent has the goal of getting a high score and can make moves in the game and received feedback in terms of punishments or rewards.</a:t>
            </a:r>
            <a:endParaRPr b="1" sz="1400">
              <a:solidFill>
                <a:schemeClr val="dk1"/>
              </a:solidFill>
              <a:highlight>
                <a:srgbClr val="FFFFFF"/>
              </a:highlight>
            </a:endParaRPr>
          </a:p>
          <a:p>
            <a:pPr indent="0" lvl="0" marL="482600" marR="190500" rtl="0" algn="l">
              <a:lnSpc>
                <a:spcPct val="150000"/>
              </a:lnSpc>
              <a:spcBef>
                <a:spcPts val="1400"/>
              </a:spcBef>
              <a:spcAft>
                <a:spcPts val="0"/>
              </a:spcAft>
              <a:buClr>
                <a:schemeClr val="dk1"/>
              </a:buClr>
              <a:buSzPts val="1100"/>
              <a:buFont typeface="Arial"/>
              <a:buNone/>
            </a:pPr>
            <a:r>
              <a:rPr i="1" lang="en" sz="1400">
                <a:solidFill>
                  <a:srgbClr val="555555"/>
                </a:solidFill>
                <a:highlight>
                  <a:srgbClr val="FFFFFF"/>
                </a:highlight>
              </a:rPr>
              <a:t>I</a:t>
            </a:r>
            <a:r>
              <a:rPr i="1" lang="en" sz="1400">
                <a:solidFill>
                  <a:srgbClr val="0000FF"/>
                </a:solidFill>
                <a:highlight>
                  <a:srgbClr val="FFFFFF"/>
                </a:highlight>
              </a:rPr>
              <a:t>n many complex domains, reinforcement learning is the </a:t>
            </a:r>
            <a:r>
              <a:rPr b="1" i="1" lang="en" sz="1400">
                <a:solidFill>
                  <a:srgbClr val="0000FF"/>
                </a:solidFill>
                <a:highlight>
                  <a:srgbClr val="FFFFFF"/>
                </a:highlight>
              </a:rPr>
              <a:t>only feasible way</a:t>
            </a:r>
            <a:r>
              <a:rPr i="1" lang="en" sz="1400">
                <a:solidFill>
                  <a:srgbClr val="0000FF"/>
                </a:solidFill>
                <a:highlight>
                  <a:srgbClr val="FFFFFF"/>
                </a:highlight>
              </a:rPr>
              <a:t> to train a program to perform at high levels. For example, i</a:t>
            </a:r>
            <a:r>
              <a:rPr b="1" i="1" lang="en" sz="1400">
                <a:solidFill>
                  <a:srgbClr val="0000FF"/>
                </a:solidFill>
                <a:highlight>
                  <a:srgbClr val="FFFFFF"/>
                </a:highlight>
              </a:rPr>
              <a:t>n game playing, it is very hard for a human to provide accurate and consistent evaluations of large numbers of positions,</a:t>
            </a:r>
            <a:r>
              <a:rPr i="1" lang="en" sz="1400">
                <a:solidFill>
                  <a:srgbClr val="0000FF"/>
                </a:solidFill>
                <a:highlight>
                  <a:srgbClr val="FFFFFF"/>
                </a:highlight>
              </a:rPr>
              <a:t> which would be needed to train an evaluation function directly from examples. Instead, the program can be told when it has won or lost, and it can use this information to learn an evaluation function that gives reasonably accurate estimates of the probability of winning from any given position.</a:t>
            </a:r>
            <a:endParaRPr i="1" sz="1400">
              <a:solidFill>
                <a:srgbClr val="0000FF"/>
              </a:solidFill>
              <a:highlight>
                <a:srgbClr val="FFFFFF"/>
              </a:highlight>
            </a:endParaRPr>
          </a:p>
          <a:p>
            <a:pPr indent="0" lvl="0" marL="0" rtl="0" algn="l">
              <a:lnSpc>
                <a:spcPct val="115000"/>
              </a:lnSpc>
              <a:spcBef>
                <a:spcPts val="1400"/>
              </a:spcBef>
              <a:spcAft>
                <a:spcPts val="1200"/>
              </a:spcAft>
              <a:buSzPts val="1800"/>
              <a:buNone/>
            </a:pPr>
            <a:r>
              <a:t/>
            </a:r>
            <a:endParaRPr sz="1400">
              <a:solidFill>
                <a:srgbClr val="0000FF"/>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9"/>
          <p:cNvSpPr txBox="1"/>
          <p:nvPr/>
        </p:nvSpPr>
        <p:spPr>
          <a:xfrm>
            <a:off x="0" y="0"/>
            <a:ext cx="7416300" cy="1831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900">
                <a:solidFill>
                  <a:srgbClr val="202124"/>
                </a:solidFill>
                <a:highlight>
                  <a:srgbClr val="FFFFFF"/>
                </a:highlight>
              </a:rPr>
              <a:t>Reinforcement learning </a:t>
            </a:r>
            <a:endParaRPr b="1" sz="1900">
              <a:solidFill>
                <a:srgbClr val="202124"/>
              </a:solidFill>
              <a:highlight>
                <a:srgbClr val="FFFFFF"/>
              </a:highlight>
            </a:endParaRPr>
          </a:p>
          <a:p>
            <a:pPr indent="0" lvl="0" marL="0" rtl="0" algn="l">
              <a:spcBef>
                <a:spcPts val="0"/>
              </a:spcBef>
              <a:spcAft>
                <a:spcPts val="0"/>
              </a:spcAft>
              <a:buNone/>
            </a:pPr>
            <a:r>
              <a:rPr lang="en" sz="1900">
                <a:solidFill>
                  <a:srgbClr val="202124"/>
                </a:solidFill>
                <a:highlight>
                  <a:srgbClr val="FFFFFF"/>
                </a:highlight>
              </a:rPr>
              <a:t>Q learning</a:t>
            </a:r>
            <a:endParaRPr sz="1900">
              <a:solidFill>
                <a:srgbClr val="202124"/>
              </a:solidFill>
              <a:highlight>
                <a:srgbClr val="FFFFFF"/>
              </a:highlight>
            </a:endParaRPr>
          </a:p>
          <a:p>
            <a:pPr indent="0" lvl="0" marL="0" rtl="0" algn="l">
              <a:spcBef>
                <a:spcPts val="0"/>
              </a:spcBef>
              <a:spcAft>
                <a:spcPts val="0"/>
              </a:spcAft>
              <a:buNone/>
            </a:pPr>
            <a:r>
              <a:rPr lang="en" sz="1900">
                <a:solidFill>
                  <a:srgbClr val="202124"/>
                </a:solidFill>
                <a:highlight>
                  <a:srgbClr val="FFFFFF"/>
                </a:highlight>
              </a:rPr>
              <a:t>State–action–reward–state–action (SARSA)</a:t>
            </a:r>
            <a:endParaRPr sz="1900">
              <a:solidFill>
                <a:srgbClr val="202124"/>
              </a:solidFill>
              <a:highlight>
                <a:srgbClr val="FFFFFF"/>
              </a:highlight>
            </a:endParaRPr>
          </a:p>
          <a:p>
            <a:pPr indent="0" lvl="0" marL="0" rtl="0" algn="l">
              <a:spcBef>
                <a:spcPts val="0"/>
              </a:spcBef>
              <a:spcAft>
                <a:spcPts val="0"/>
              </a:spcAft>
              <a:buNone/>
            </a:pPr>
            <a:r>
              <a:rPr lang="en" sz="1900">
                <a:solidFill>
                  <a:srgbClr val="262626"/>
                </a:solidFill>
                <a:highlight>
                  <a:srgbClr val="FFFFFF"/>
                </a:highlight>
                <a:latin typeface="Helvetica Neue"/>
                <a:ea typeface="Helvetica Neue"/>
                <a:cs typeface="Helvetica Neue"/>
                <a:sym typeface="Helvetica Neue"/>
              </a:rPr>
              <a:t> Deep Q Learning</a:t>
            </a:r>
            <a:endParaRPr sz="1900">
              <a:solidFill>
                <a:srgbClr val="262626"/>
              </a:solidFill>
              <a:highlight>
                <a:srgbClr val="FFFFFF"/>
              </a:highlight>
              <a:latin typeface="Helvetica Neue"/>
              <a:ea typeface="Helvetica Neue"/>
              <a:cs typeface="Helvetica Neue"/>
              <a:sym typeface="Helvetica Neue"/>
            </a:endParaRPr>
          </a:p>
          <a:p>
            <a:pPr indent="0" lvl="0" marL="0" rtl="0" algn="l">
              <a:spcBef>
                <a:spcPts val="0"/>
              </a:spcBef>
              <a:spcAft>
                <a:spcPts val="0"/>
              </a:spcAft>
              <a:buNone/>
            </a:pPr>
            <a:r>
              <a:rPr lang="en" sz="1900">
                <a:solidFill>
                  <a:srgbClr val="202124"/>
                </a:solidFill>
                <a:highlight>
                  <a:srgbClr val="FFFFFF"/>
                </a:highlight>
              </a:rPr>
              <a:t>deep deterministic policy gradient (DDPG)</a:t>
            </a:r>
            <a:endParaRPr sz="1900">
              <a:solidFill>
                <a:srgbClr val="262626"/>
              </a:solidFill>
              <a:highlight>
                <a:srgbClr val="FFFFFF"/>
              </a:highlight>
              <a:latin typeface="Helvetica Neue"/>
              <a:ea typeface="Helvetica Neue"/>
              <a:cs typeface="Helvetica Neue"/>
              <a:sym typeface="Helvetica Neue"/>
            </a:endParaRPr>
          </a:p>
          <a:p>
            <a:pPr indent="0" lvl="0" marL="0" rtl="0" algn="l">
              <a:spcBef>
                <a:spcPts val="0"/>
              </a:spcBef>
              <a:spcAft>
                <a:spcPts val="0"/>
              </a:spcAft>
              <a:buNone/>
            </a:pPr>
            <a:r>
              <a:t/>
            </a:r>
            <a:endParaRPr sz="1200">
              <a:solidFill>
                <a:srgbClr val="262626"/>
              </a:solidFill>
              <a:highlight>
                <a:srgbClr val="FFFFFF"/>
              </a:highlight>
              <a:latin typeface="Helvetica Neue"/>
              <a:ea typeface="Helvetica Neue"/>
              <a:cs typeface="Helvetica Neue"/>
              <a:sym typeface="Helvetica Neue"/>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30"/>
          <p:cNvSpPr txBox="1"/>
          <p:nvPr>
            <p:ph type="title"/>
          </p:nvPr>
        </p:nvSpPr>
        <p:spPr>
          <a:xfrm>
            <a:off x="311700" y="10005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990"/>
              <a:buFont typeface="Arial"/>
              <a:buNone/>
            </a:pPr>
            <a:r>
              <a:rPr b="1" lang="en" sz="2700">
                <a:solidFill>
                  <a:srgbClr val="292929"/>
                </a:solidFill>
                <a:highlight>
                  <a:schemeClr val="lt1"/>
                </a:highlight>
              </a:rPr>
              <a:t>Statistical Learning</a:t>
            </a:r>
            <a:endParaRPr b="1" sz="2700"/>
          </a:p>
        </p:txBody>
      </p:sp>
      <p:sp>
        <p:nvSpPr>
          <p:cNvPr id="162" name="Google Shape;162;p30"/>
          <p:cNvSpPr txBox="1"/>
          <p:nvPr>
            <p:ph idx="1" type="body"/>
          </p:nvPr>
        </p:nvSpPr>
        <p:spPr>
          <a:xfrm>
            <a:off x="311700" y="672750"/>
            <a:ext cx="8674200" cy="4173900"/>
          </a:xfrm>
          <a:prstGeom prst="rect">
            <a:avLst/>
          </a:prstGeom>
          <a:noFill/>
          <a:ln>
            <a:noFill/>
          </a:ln>
        </p:spPr>
        <p:txBody>
          <a:bodyPr anchorCtr="0" anchor="t" bIns="91425" lIns="91425" spcFirstLastPara="1" rIns="91425" wrap="square" tIns="91425">
            <a:noAutofit/>
          </a:bodyPr>
          <a:lstStyle/>
          <a:p>
            <a:pPr indent="0" lvl="0" marL="0" rtl="0" algn="just">
              <a:lnSpc>
                <a:spcPct val="90000"/>
              </a:lnSpc>
              <a:spcBef>
                <a:spcPts val="0"/>
              </a:spcBef>
              <a:spcAft>
                <a:spcPts val="0"/>
              </a:spcAft>
              <a:buClr>
                <a:schemeClr val="dk1"/>
              </a:buClr>
              <a:buSzPts val="688"/>
              <a:buFont typeface="Arial"/>
              <a:buNone/>
            </a:pPr>
            <a:r>
              <a:rPr lang="en" sz="1900">
                <a:solidFill>
                  <a:srgbClr val="292929"/>
                </a:solidFill>
                <a:highlight>
                  <a:srgbClr val="FFFFFF"/>
                </a:highlight>
              </a:rPr>
              <a:t>It is a set of tools for understanding data. These tools broadly come under two classes: supervised learning &amp; unsupervised learning. </a:t>
            </a:r>
            <a:endParaRPr sz="1900">
              <a:solidFill>
                <a:srgbClr val="292929"/>
              </a:solidFill>
              <a:highlight>
                <a:srgbClr val="FFFFFF"/>
              </a:highlight>
            </a:endParaRPr>
          </a:p>
          <a:p>
            <a:pPr indent="0" lvl="0" marL="0" rtl="0" algn="just">
              <a:lnSpc>
                <a:spcPct val="90000"/>
              </a:lnSpc>
              <a:spcBef>
                <a:spcPts val="0"/>
              </a:spcBef>
              <a:spcAft>
                <a:spcPts val="0"/>
              </a:spcAft>
              <a:buClr>
                <a:schemeClr val="dk1"/>
              </a:buClr>
              <a:buSzPts val="688"/>
              <a:buFont typeface="Arial"/>
              <a:buNone/>
            </a:pPr>
            <a:r>
              <a:t/>
            </a:r>
            <a:endParaRPr sz="1900">
              <a:solidFill>
                <a:srgbClr val="292929"/>
              </a:solidFill>
              <a:highlight>
                <a:srgbClr val="FFFFFF"/>
              </a:highlight>
            </a:endParaRPr>
          </a:p>
          <a:p>
            <a:pPr indent="0" lvl="0" marL="0" rtl="0" algn="just">
              <a:lnSpc>
                <a:spcPct val="90000"/>
              </a:lnSpc>
              <a:spcBef>
                <a:spcPts val="0"/>
              </a:spcBef>
              <a:spcAft>
                <a:spcPts val="0"/>
              </a:spcAft>
              <a:buClr>
                <a:schemeClr val="dk1"/>
              </a:buClr>
              <a:buSzPts val="688"/>
              <a:buFont typeface="Arial"/>
              <a:buNone/>
            </a:pPr>
            <a:r>
              <a:rPr lang="en" sz="1900">
                <a:solidFill>
                  <a:srgbClr val="292929"/>
                </a:solidFill>
                <a:highlight>
                  <a:srgbClr val="FFFFFF"/>
                </a:highlight>
              </a:rPr>
              <a:t>Let, suppose that we observe a response Y and p different predictors X = (X₁, X₂,…., Xp). In general, we can say:</a:t>
            </a:r>
            <a:endParaRPr sz="1900">
              <a:solidFill>
                <a:srgbClr val="292929"/>
              </a:solidFill>
              <a:highlight>
                <a:srgbClr val="FFFFFF"/>
              </a:highlight>
            </a:endParaRPr>
          </a:p>
          <a:p>
            <a:pPr indent="0" lvl="0" marL="0" rtl="0" algn="just">
              <a:lnSpc>
                <a:spcPct val="90000"/>
              </a:lnSpc>
              <a:spcBef>
                <a:spcPts val="0"/>
              </a:spcBef>
              <a:spcAft>
                <a:spcPts val="0"/>
              </a:spcAft>
              <a:buClr>
                <a:schemeClr val="dk1"/>
              </a:buClr>
              <a:buSzPts val="688"/>
              <a:buFont typeface="Arial"/>
              <a:buNone/>
            </a:pPr>
            <a:r>
              <a:t/>
            </a:r>
            <a:endParaRPr sz="1900">
              <a:solidFill>
                <a:srgbClr val="292929"/>
              </a:solidFill>
              <a:highlight>
                <a:srgbClr val="FFFFFF"/>
              </a:highlight>
            </a:endParaRPr>
          </a:p>
          <a:p>
            <a:pPr indent="0" lvl="0" marL="190500" marR="190500" rtl="0" algn="just">
              <a:lnSpc>
                <a:spcPct val="90000"/>
              </a:lnSpc>
              <a:spcBef>
                <a:spcPts val="0"/>
              </a:spcBef>
              <a:spcAft>
                <a:spcPts val="0"/>
              </a:spcAft>
              <a:buClr>
                <a:schemeClr val="dk1"/>
              </a:buClr>
              <a:buSzPts val="688"/>
              <a:buFont typeface="Arial"/>
              <a:buNone/>
            </a:pPr>
            <a:r>
              <a:rPr lang="en" sz="1900">
                <a:solidFill>
                  <a:srgbClr val="292929"/>
                </a:solidFill>
                <a:highlight>
                  <a:srgbClr val="F2F2F2"/>
                </a:highlight>
              </a:rPr>
              <a:t>Y =f(X) + ε</a:t>
            </a:r>
            <a:endParaRPr sz="1900">
              <a:solidFill>
                <a:srgbClr val="292929"/>
              </a:solidFill>
              <a:highlight>
                <a:srgbClr val="F2F2F2"/>
              </a:highlight>
            </a:endParaRPr>
          </a:p>
          <a:p>
            <a:pPr indent="0" lvl="0" marL="0" rtl="0" algn="just">
              <a:lnSpc>
                <a:spcPct val="90000"/>
              </a:lnSpc>
              <a:spcBef>
                <a:spcPts val="0"/>
              </a:spcBef>
              <a:spcAft>
                <a:spcPts val="0"/>
              </a:spcAft>
              <a:buClr>
                <a:schemeClr val="dk1"/>
              </a:buClr>
              <a:buSzPts val="688"/>
              <a:buFont typeface="Arial"/>
              <a:buNone/>
            </a:pPr>
            <a:r>
              <a:rPr lang="en" sz="1900">
                <a:solidFill>
                  <a:srgbClr val="292929"/>
                </a:solidFill>
                <a:highlight>
                  <a:srgbClr val="FFFFFF"/>
                </a:highlight>
              </a:rPr>
              <a:t>Here </a:t>
            </a:r>
            <a:r>
              <a:rPr b="1" lang="en" sz="1900">
                <a:solidFill>
                  <a:srgbClr val="292929"/>
                </a:solidFill>
                <a:highlight>
                  <a:srgbClr val="FFFFFF"/>
                </a:highlight>
              </a:rPr>
              <a:t>f </a:t>
            </a:r>
            <a:r>
              <a:rPr lang="en" sz="1900">
                <a:solidFill>
                  <a:srgbClr val="292929"/>
                </a:solidFill>
                <a:highlight>
                  <a:srgbClr val="FFFFFF"/>
                </a:highlight>
              </a:rPr>
              <a:t>is an unknown function, and </a:t>
            </a:r>
            <a:r>
              <a:rPr b="1" lang="en" sz="1900">
                <a:solidFill>
                  <a:srgbClr val="292929"/>
                </a:solidFill>
                <a:highlight>
                  <a:srgbClr val="FFFFFF"/>
                </a:highlight>
              </a:rPr>
              <a:t>ε </a:t>
            </a:r>
            <a:r>
              <a:rPr lang="en" sz="1900">
                <a:solidFill>
                  <a:srgbClr val="292929"/>
                </a:solidFill>
                <a:highlight>
                  <a:srgbClr val="FFFFFF"/>
                </a:highlight>
              </a:rPr>
              <a:t>is the random error term.</a:t>
            </a:r>
            <a:endParaRPr sz="1900">
              <a:solidFill>
                <a:srgbClr val="292929"/>
              </a:solidFill>
              <a:highlight>
                <a:srgbClr val="FFFFFF"/>
              </a:highlight>
            </a:endParaRPr>
          </a:p>
          <a:p>
            <a:pPr indent="0" lvl="0" marL="0" rtl="0" algn="just">
              <a:lnSpc>
                <a:spcPct val="90000"/>
              </a:lnSpc>
              <a:spcBef>
                <a:spcPts val="0"/>
              </a:spcBef>
              <a:spcAft>
                <a:spcPts val="0"/>
              </a:spcAft>
              <a:buClr>
                <a:schemeClr val="dk1"/>
              </a:buClr>
              <a:buSzPts val="688"/>
              <a:buFont typeface="Arial"/>
              <a:buNone/>
            </a:pPr>
            <a:r>
              <a:t/>
            </a:r>
            <a:endParaRPr sz="1900">
              <a:solidFill>
                <a:srgbClr val="292929"/>
              </a:solidFill>
              <a:highlight>
                <a:srgbClr val="FFFFFF"/>
              </a:highlight>
            </a:endParaRPr>
          </a:p>
          <a:p>
            <a:pPr indent="0" lvl="0" marL="0" rtl="0" algn="just">
              <a:lnSpc>
                <a:spcPct val="90000"/>
              </a:lnSpc>
              <a:spcBef>
                <a:spcPts val="0"/>
              </a:spcBef>
              <a:spcAft>
                <a:spcPts val="0"/>
              </a:spcAft>
              <a:buClr>
                <a:schemeClr val="dk1"/>
              </a:buClr>
              <a:buSzPts val="688"/>
              <a:buFont typeface="Arial"/>
              <a:buNone/>
            </a:pPr>
            <a:r>
              <a:rPr lang="en" sz="1900">
                <a:solidFill>
                  <a:srgbClr val="292929"/>
                </a:solidFill>
                <a:highlight>
                  <a:srgbClr val="FFFFFF"/>
                </a:highlight>
              </a:rPr>
              <a:t>    In essence, statistical learning refers to a set of approaches for estimating f.</a:t>
            </a:r>
            <a:endParaRPr sz="1900">
              <a:solidFill>
                <a:srgbClr val="292929"/>
              </a:solidFill>
              <a:highlight>
                <a:srgbClr val="FFFFFF"/>
              </a:highlight>
            </a:endParaRPr>
          </a:p>
          <a:p>
            <a:pPr indent="0" lvl="0" marL="0" rtl="0" algn="just">
              <a:lnSpc>
                <a:spcPct val="90000"/>
              </a:lnSpc>
              <a:spcBef>
                <a:spcPts val="0"/>
              </a:spcBef>
              <a:spcAft>
                <a:spcPts val="0"/>
              </a:spcAft>
              <a:buClr>
                <a:schemeClr val="dk1"/>
              </a:buClr>
              <a:buSzPts val="688"/>
              <a:buFont typeface="Arial"/>
              <a:buNone/>
            </a:pPr>
            <a:r>
              <a:t/>
            </a:r>
            <a:endParaRPr sz="1900">
              <a:solidFill>
                <a:srgbClr val="292929"/>
              </a:solidFill>
              <a:highlight>
                <a:srgbClr val="FFFFFF"/>
              </a:highlight>
            </a:endParaRPr>
          </a:p>
          <a:p>
            <a:pPr indent="0" lvl="0" marL="0" rtl="0" algn="just">
              <a:lnSpc>
                <a:spcPct val="90000"/>
              </a:lnSpc>
              <a:spcBef>
                <a:spcPts val="0"/>
              </a:spcBef>
              <a:spcAft>
                <a:spcPts val="0"/>
              </a:spcAft>
              <a:buClr>
                <a:schemeClr val="dk1"/>
              </a:buClr>
              <a:buSzPts val="688"/>
              <a:buFont typeface="Arial"/>
              <a:buNone/>
            </a:pPr>
            <a:r>
              <a:rPr lang="en" sz="1900">
                <a:solidFill>
                  <a:srgbClr val="292929"/>
                </a:solidFill>
                <a:highlight>
                  <a:srgbClr val="FFFFFF"/>
                </a:highlight>
              </a:rPr>
              <a:t>In cases where we have set of X readily available, but the output Y, not so much, the error averages to zero, and we can say:</a:t>
            </a:r>
            <a:endParaRPr sz="1900">
              <a:solidFill>
                <a:srgbClr val="292929"/>
              </a:solidFill>
              <a:highlight>
                <a:srgbClr val="FFFFFF"/>
              </a:highlight>
            </a:endParaRPr>
          </a:p>
          <a:p>
            <a:pPr indent="0" lvl="0" marL="190500" marR="190500" rtl="0" algn="just">
              <a:lnSpc>
                <a:spcPct val="90000"/>
              </a:lnSpc>
              <a:spcBef>
                <a:spcPts val="0"/>
              </a:spcBef>
              <a:spcAft>
                <a:spcPts val="0"/>
              </a:spcAft>
              <a:buClr>
                <a:schemeClr val="dk1"/>
              </a:buClr>
              <a:buSzPts val="688"/>
              <a:buFont typeface="Arial"/>
              <a:buNone/>
            </a:pPr>
            <a:r>
              <a:rPr lang="en" sz="1900">
                <a:solidFill>
                  <a:srgbClr val="292929"/>
                </a:solidFill>
                <a:highlight>
                  <a:srgbClr val="F2F2F2"/>
                </a:highlight>
              </a:rPr>
              <a:t>¥ = ƒ(X)</a:t>
            </a:r>
            <a:endParaRPr sz="1900">
              <a:solidFill>
                <a:srgbClr val="292929"/>
              </a:solidFill>
              <a:highlight>
                <a:srgbClr val="F2F2F2"/>
              </a:highlight>
            </a:endParaRPr>
          </a:p>
          <a:p>
            <a:pPr indent="0" lvl="0" marL="0" rtl="0" algn="just">
              <a:lnSpc>
                <a:spcPct val="90000"/>
              </a:lnSpc>
              <a:spcBef>
                <a:spcPts val="0"/>
              </a:spcBef>
              <a:spcAft>
                <a:spcPts val="0"/>
              </a:spcAft>
              <a:buClr>
                <a:schemeClr val="dk1"/>
              </a:buClr>
              <a:buSzPts val="688"/>
              <a:buFont typeface="Arial"/>
              <a:buNone/>
            </a:pPr>
            <a:r>
              <a:rPr lang="en" sz="1900">
                <a:solidFill>
                  <a:srgbClr val="292929"/>
                </a:solidFill>
                <a:highlight>
                  <a:srgbClr val="FFFFFF"/>
                </a:highlight>
              </a:rPr>
              <a:t>where </a:t>
            </a:r>
            <a:r>
              <a:rPr b="1" lang="en" sz="1900">
                <a:solidFill>
                  <a:srgbClr val="292929"/>
                </a:solidFill>
                <a:highlight>
                  <a:srgbClr val="FFFFFF"/>
                </a:highlight>
              </a:rPr>
              <a:t>ƒ</a:t>
            </a:r>
            <a:r>
              <a:rPr lang="en" sz="1900">
                <a:solidFill>
                  <a:srgbClr val="292929"/>
                </a:solidFill>
                <a:highlight>
                  <a:srgbClr val="FFFFFF"/>
                </a:highlight>
              </a:rPr>
              <a:t> represents our estimate of </a:t>
            </a:r>
            <a:r>
              <a:rPr b="1" lang="en" sz="1900">
                <a:solidFill>
                  <a:srgbClr val="292929"/>
                </a:solidFill>
                <a:highlight>
                  <a:srgbClr val="FFFFFF"/>
                </a:highlight>
              </a:rPr>
              <a:t>f </a:t>
            </a:r>
            <a:r>
              <a:rPr lang="en" sz="1900">
                <a:solidFill>
                  <a:srgbClr val="292929"/>
                </a:solidFill>
                <a:highlight>
                  <a:srgbClr val="FFFFFF"/>
                </a:highlight>
              </a:rPr>
              <a:t>and </a:t>
            </a:r>
            <a:r>
              <a:rPr b="1" lang="en" sz="1900">
                <a:solidFill>
                  <a:srgbClr val="292929"/>
                </a:solidFill>
                <a:highlight>
                  <a:srgbClr val="FFFFFF"/>
                </a:highlight>
              </a:rPr>
              <a:t>¥ </a:t>
            </a:r>
            <a:r>
              <a:rPr lang="en" sz="1900">
                <a:solidFill>
                  <a:srgbClr val="292929"/>
                </a:solidFill>
                <a:highlight>
                  <a:srgbClr val="FFFFFF"/>
                </a:highlight>
              </a:rPr>
              <a:t>represents the resulting prediction.</a:t>
            </a:r>
            <a:endParaRPr sz="1900">
              <a:solidFill>
                <a:srgbClr val="292929"/>
              </a:solidFill>
              <a:highlight>
                <a:srgbClr val="FFFFFF"/>
              </a:highlight>
            </a:endParaRPr>
          </a:p>
          <a:p>
            <a:pPr indent="0" lvl="0" marL="0" rtl="0" algn="just">
              <a:lnSpc>
                <a:spcPct val="90000"/>
              </a:lnSpc>
              <a:spcBef>
                <a:spcPts val="0"/>
              </a:spcBef>
              <a:spcAft>
                <a:spcPts val="0"/>
              </a:spcAft>
              <a:buSzPts val="688"/>
              <a:buNone/>
            </a:pPr>
            <a:r>
              <a:t/>
            </a:r>
            <a:endParaRPr sz="19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 name="Shape 54"/>
        <p:cNvGrpSpPr/>
        <p:nvPr/>
      </p:nvGrpSpPr>
      <p:grpSpPr>
        <a:xfrm>
          <a:off x="0" y="0"/>
          <a:ext cx="0" cy="0"/>
          <a:chOff x="0" y="0"/>
          <a:chExt cx="0" cy="0"/>
        </a:xfrm>
      </p:grpSpPr>
      <p:sp>
        <p:nvSpPr>
          <p:cNvPr id="55" name="Google Shape;55;p13"/>
          <p:cNvSpPr txBox="1"/>
          <p:nvPr>
            <p:ph type="title"/>
          </p:nvPr>
        </p:nvSpPr>
        <p:spPr>
          <a:xfrm>
            <a:off x="311700" y="0"/>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Clr>
                <a:schemeClr val="dk1"/>
              </a:buClr>
              <a:buSzPts val="990"/>
              <a:buFont typeface="Arial"/>
              <a:buNone/>
            </a:pPr>
            <a:r>
              <a:rPr b="1" lang="en" sz="2732">
                <a:solidFill>
                  <a:srgbClr val="38761D"/>
                </a:solidFill>
              </a:rPr>
              <a:t>Learning</a:t>
            </a:r>
            <a:endParaRPr sz="3920"/>
          </a:p>
        </p:txBody>
      </p:sp>
      <p:sp>
        <p:nvSpPr>
          <p:cNvPr id="56" name="Google Shape;56;p13"/>
          <p:cNvSpPr txBox="1"/>
          <p:nvPr>
            <p:ph idx="1" type="body"/>
          </p:nvPr>
        </p:nvSpPr>
        <p:spPr>
          <a:xfrm>
            <a:off x="70950" y="500250"/>
            <a:ext cx="9002100" cy="3416400"/>
          </a:xfrm>
          <a:prstGeom prst="rect">
            <a:avLst/>
          </a:prstGeom>
          <a:noFill/>
          <a:ln>
            <a:noFill/>
          </a:ln>
        </p:spPr>
        <p:txBody>
          <a:bodyPr anchorCtr="0" anchor="t" bIns="91425" lIns="91425" spcFirstLastPara="1" rIns="91425" wrap="square" tIns="91425">
            <a:normAutofit/>
          </a:bodyPr>
          <a:lstStyle/>
          <a:p>
            <a:pPr indent="0" lvl="0" marL="0" rtl="0" algn="just">
              <a:lnSpc>
                <a:spcPct val="115000"/>
              </a:lnSpc>
              <a:spcBef>
                <a:spcPts val="0"/>
              </a:spcBef>
              <a:spcAft>
                <a:spcPts val="0"/>
              </a:spcAft>
              <a:buSzPts val="1800"/>
              <a:buNone/>
            </a:pPr>
            <a:r>
              <a:rPr b="1" lang="en" sz="1600">
                <a:solidFill>
                  <a:schemeClr val="dk1"/>
                </a:solidFill>
              </a:rPr>
              <a:t>An agent is learning if it improves its performance on future tasks after making observations about the world. Learning can range from the trivial, as exhibited by jotting down a phone number, to the profound, as exhibited by Albert Einstein, who inferred a new theory of the universe.</a:t>
            </a:r>
            <a:endParaRPr b="1" sz="1600">
              <a:solidFill>
                <a:schemeClr val="dk1"/>
              </a:solidFill>
            </a:endParaRPr>
          </a:p>
          <a:p>
            <a:pPr indent="0" lvl="0" marL="0" rtl="0" algn="just">
              <a:lnSpc>
                <a:spcPct val="115000"/>
              </a:lnSpc>
              <a:spcBef>
                <a:spcPts val="1200"/>
              </a:spcBef>
              <a:spcAft>
                <a:spcPts val="0"/>
              </a:spcAft>
              <a:buClr>
                <a:schemeClr val="dk1"/>
              </a:buClr>
              <a:buSzPts val="1100"/>
              <a:buFont typeface="Arial"/>
              <a:buNone/>
            </a:pPr>
            <a:r>
              <a:rPr b="1" i="1" lang="en" sz="1400">
                <a:solidFill>
                  <a:srgbClr val="0000FF"/>
                </a:solidFill>
                <a:highlight>
                  <a:srgbClr val="FFFFFF"/>
                </a:highlight>
              </a:rPr>
              <a:t>Learning is a search through the space of possible hypotheses for one that will perform well, even on new examples beyond the training set. To measure the accuracy of a hypothesis we give it a test set of examples that are distinct from the training set.</a:t>
            </a:r>
            <a:endParaRPr b="1" sz="1400">
              <a:solidFill>
                <a:srgbClr val="0000FF"/>
              </a:solidFill>
            </a:endParaRPr>
          </a:p>
          <a:p>
            <a:pPr indent="0" lvl="0" marL="0" rtl="0" algn="just">
              <a:lnSpc>
                <a:spcPct val="115000"/>
              </a:lnSpc>
              <a:spcBef>
                <a:spcPts val="1200"/>
              </a:spcBef>
              <a:spcAft>
                <a:spcPts val="1200"/>
              </a:spcAft>
              <a:buSzPts val="1800"/>
              <a:buNone/>
            </a:pPr>
            <a:r>
              <a:t/>
            </a:r>
            <a:endParaRPr b="1" sz="1400">
              <a:solidFill>
                <a:srgbClr val="0000FF"/>
              </a:solidFill>
            </a:endParaRPr>
          </a:p>
        </p:txBody>
      </p:sp>
      <p:pic>
        <p:nvPicPr>
          <p:cNvPr id="57" name="Google Shape;57;p13"/>
          <p:cNvPicPr preferRelativeResize="0"/>
          <p:nvPr/>
        </p:nvPicPr>
        <p:blipFill rotWithShape="1">
          <a:blip r:embed="rId3">
            <a:alphaModFix/>
          </a:blip>
          <a:srcRect b="0" l="0" r="0" t="0"/>
          <a:stretch/>
        </p:blipFill>
        <p:spPr>
          <a:xfrm>
            <a:off x="2621311" y="2696174"/>
            <a:ext cx="5110164" cy="24473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31"/>
          <p:cNvSpPr txBox="1"/>
          <p:nvPr>
            <p:ph type="title"/>
          </p:nvPr>
        </p:nvSpPr>
        <p:spPr>
          <a:xfrm>
            <a:off x="311700" y="131400"/>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contd…</a:t>
            </a:r>
            <a:endParaRPr/>
          </a:p>
        </p:txBody>
      </p:sp>
      <p:sp>
        <p:nvSpPr>
          <p:cNvPr id="168" name="Google Shape;168;p31"/>
          <p:cNvSpPr txBox="1"/>
          <p:nvPr>
            <p:ph idx="1" type="body"/>
          </p:nvPr>
        </p:nvSpPr>
        <p:spPr>
          <a:xfrm>
            <a:off x="219850" y="704100"/>
            <a:ext cx="8734500" cy="4283700"/>
          </a:xfrm>
          <a:prstGeom prst="rect">
            <a:avLst/>
          </a:prstGeom>
          <a:noFill/>
          <a:ln>
            <a:noFill/>
          </a:ln>
        </p:spPr>
        <p:txBody>
          <a:bodyPr anchorCtr="0" anchor="t" bIns="91425" lIns="91425" spcFirstLastPara="1" rIns="91425" wrap="square" tIns="91425">
            <a:noAutofit/>
          </a:bodyPr>
          <a:lstStyle/>
          <a:p>
            <a:pPr indent="0" lvl="0" marL="0" rtl="0" algn="just">
              <a:lnSpc>
                <a:spcPct val="80000"/>
              </a:lnSpc>
              <a:spcBef>
                <a:spcPts val="0"/>
              </a:spcBef>
              <a:spcAft>
                <a:spcPts val="0"/>
              </a:spcAft>
              <a:buClr>
                <a:schemeClr val="dk1"/>
              </a:buClr>
              <a:buSzPts val="688"/>
              <a:buFont typeface="Arial"/>
              <a:buNone/>
            </a:pPr>
            <a:r>
              <a:rPr lang="en" sz="1900">
                <a:solidFill>
                  <a:srgbClr val="292929"/>
                </a:solidFill>
                <a:highlight>
                  <a:schemeClr val="lt1"/>
                </a:highlight>
              </a:rPr>
              <a:t>Hence for a set of predictors X, we can say:</a:t>
            </a:r>
            <a:endParaRPr sz="1900">
              <a:solidFill>
                <a:srgbClr val="292929"/>
              </a:solidFill>
              <a:highlight>
                <a:schemeClr val="lt1"/>
              </a:highlight>
            </a:endParaRPr>
          </a:p>
          <a:p>
            <a:pPr indent="0" lvl="0" marL="190500" marR="190500" rtl="0" algn="just">
              <a:lnSpc>
                <a:spcPct val="80000"/>
              </a:lnSpc>
              <a:spcBef>
                <a:spcPts val="0"/>
              </a:spcBef>
              <a:spcAft>
                <a:spcPts val="0"/>
              </a:spcAft>
              <a:buClr>
                <a:schemeClr val="dk1"/>
              </a:buClr>
              <a:buSzPts val="688"/>
              <a:buFont typeface="Arial"/>
              <a:buNone/>
            </a:pPr>
            <a:r>
              <a:rPr lang="en" sz="1900">
                <a:solidFill>
                  <a:srgbClr val="292929"/>
                </a:solidFill>
                <a:highlight>
                  <a:srgbClr val="F2F2F2"/>
                </a:highlight>
              </a:rPr>
              <a:t>E(Y — ¥)² = E[f(X) + ε — ƒ(X)]²</a:t>
            </a:r>
            <a:endParaRPr sz="1900">
              <a:solidFill>
                <a:srgbClr val="292929"/>
              </a:solidFill>
              <a:highlight>
                <a:srgbClr val="F2F2F2"/>
              </a:highlight>
            </a:endParaRPr>
          </a:p>
          <a:p>
            <a:pPr indent="0" lvl="0" marL="190500" marR="190500" rtl="0" algn="just">
              <a:lnSpc>
                <a:spcPct val="80000"/>
              </a:lnSpc>
              <a:spcBef>
                <a:spcPts val="0"/>
              </a:spcBef>
              <a:spcAft>
                <a:spcPts val="0"/>
              </a:spcAft>
              <a:buClr>
                <a:schemeClr val="dk1"/>
              </a:buClr>
              <a:buSzPts val="688"/>
              <a:buFont typeface="Arial"/>
              <a:buNone/>
            </a:pPr>
            <a:r>
              <a:rPr lang="en" sz="1900">
                <a:solidFill>
                  <a:srgbClr val="292929"/>
                </a:solidFill>
                <a:highlight>
                  <a:srgbClr val="F2F2F2"/>
                </a:highlight>
              </a:rPr>
              <a:t>=&gt; E(Y — ¥)² = [f(X) - ƒ(X)]² + Var(ε)</a:t>
            </a:r>
            <a:endParaRPr sz="1900">
              <a:solidFill>
                <a:srgbClr val="292929"/>
              </a:solidFill>
              <a:highlight>
                <a:srgbClr val="F2F2F2"/>
              </a:highlight>
            </a:endParaRPr>
          </a:p>
          <a:p>
            <a:pPr indent="0" lvl="0" marL="0" rtl="0" algn="just">
              <a:lnSpc>
                <a:spcPct val="80000"/>
              </a:lnSpc>
              <a:spcBef>
                <a:spcPts val="0"/>
              </a:spcBef>
              <a:spcAft>
                <a:spcPts val="0"/>
              </a:spcAft>
              <a:buClr>
                <a:schemeClr val="dk1"/>
              </a:buClr>
              <a:buSzPts val="688"/>
              <a:buFont typeface="Arial"/>
              <a:buNone/>
            </a:pPr>
            <a:r>
              <a:rPr lang="en" sz="1900">
                <a:solidFill>
                  <a:srgbClr val="292929"/>
                </a:solidFill>
                <a:highlight>
                  <a:schemeClr val="lt1"/>
                </a:highlight>
              </a:rPr>
              <a:t>where,</a:t>
            </a:r>
            <a:endParaRPr sz="1900">
              <a:solidFill>
                <a:srgbClr val="292929"/>
              </a:solidFill>
              <a:highlight>
                <a:schemeClr val="lt1"/>
              </a:highlight>
            </a:endParaRPr>
          </a:p>
          <a:p>
            <a:pPr indent="-349250" lvl="0" marL="749300" rtl="0" algn="just">
              <a:lnSpc>
                <a:spcPct val="80000"/>
              </a:lnSpc>
              <a:spcBef>
                <a:spcPts val="0"/>
              </a:spcBef>
              <a:spcAft>
                <a:spcPts val="0"/>
              </a:spcAft>
              <a:buClr>
                <a:srgbClr val="292929"/>
              </a:buClr>
              <a:buSzPts val="1900"/>
              <a:buFont typeface="Arial"/>
              <a:buChar char="●"/>
            </a:pPr>
            <a:r>
              <a:rPr lang="en" sz="1900">
                <a:solidFill>
                  <a:srgbClr val="292929"/>
                </a:solidFill>
                <a:highlight>
                  <a:schemeClr val="lt1"/>
                </a:highlight>
              </a:rPr>
              <a:t>E(Y—¥)² represents the expected value of the squared difference between actual and expected result.</a:t>
            </a:r>
            <a:endParaRPr sz="1900">
              <a:solidFill>
                <a:srgbClr val="292929"/>
              </a:solidFill>
              <a:highlight>
                <a:schemeClr val="lt1"/>
              </a:highlight>
            </a:endParaRPr>
          </a:p>
          <a:p>
            <a:pPr indent="-349250" lvl="0" marL="749300" rtl="0" algn="just">
              <a:lnSpc>
                <a:spcPct val="80000"/>
              </a:lnSpc>
              <a:spcBef>
                <a:spcPts val="0"/>
              </a:spcBef>
              <a:spcAft>
                <a:spcPts val="0"/>
              </a:spcAft>
              <a:buClr>
                <a:srgbClr val="292929"/>
              </a:buClr>
              <a:buSzPts val="1900"/>
              <a:buFont typeface="Georgia"/>
              <a:buChar char="●"/>
            </a:pPr>
            <a:r>
              <a:rPr lang="en" sz="1900">
                <a:solidFill>
                  <a:srgbClr val="292929"/>
                </a:solidFill>
                <a:highlight>
                  <a:schemeClr val="lt1"/>
                </a:highlight>
              </a:rPr>
              <a:t>[f(X)—ƒ(X)]² represents the </a:t>
            </a:r>
            <a:r>
              <a:rPr b="1" lang="en" sz="1900">
                <a:solidFill>
                  <a:srgbClr val="292929"/>
                </a:solidFill>
                <a:highlight>
                  <a:schemeClr val="lt1"/>
                </a:highlight>
              </a:rPr>
              <a:t>reducible error</a:t>
            </a:r>
            <a:r>
              <a:rPr lang="en" sz="1900">
                <a:solidFill>
                  <a:srgbClr val="292929"/>
                </a:solidFill>
                <a:highlight>
                  <a:schemeClr val="lt1"/>
                </a:highlight>
              </a:rPr>
              <a:t>. It is reducible because we can potentially improve the accuracy of ƒ by better modeling.</a:t>
            </a:r>
            <a:endParaRPr sz="1900">
              <a:solidFill>
                <a:srgbClr val="292929"/>
              </a:solidFill>
              <a:highlight>
                <a:schemeClr val="lt1"/>
              </a:highlight>
            </a:endParaRPr>
          </a:p>
          <a:p>
            <a:pPr indent="-349250" lvl="0" marL="749300" rtl="0" algn="just">
              <a:lnSpc>
                <a:spcPct val="80000"/>
              </a:lnSpc>
              <a:spcBef>
                <a:spcPts val="0"/>
              </a:spcBef>
              <a:spcAft>
                <a:spcPts val="0"/>
              </a:spcAft>
              <a:buClr>
                <a:srgbClr val="292929"/>
              </a:buClr>
              <a:buSzPts val="1900"/>
              <a:buFont typeface="Georgia"/>
              <a:buChar char="●"/>
            </a:pPr>
            <a:r>
              <a:rPr lang="en" sz="1900">
                <a:solidFill>
                  <a:srgbClr val="292929"/>
                </a:solidFill>
                <a:highlight>
                  <a:schemeClr val="lt1"/>
                </a:highlight>
              </a:rPr>
              <a:t>Var(ε) represents the </a:t>
            </a:r>
            <a:r>
              <a:rPr b="1" lang="en" sz="1900">
                <a:solidFill>
                  <a:srgbClr val="292929"/>
                </a:solidFill>
                <a:highlight>
                  <a:schemeClr val="lt1"/>
                </a:highlight>
              </a:rPr>
              <a:t>irreducible error</a:t>
            </a:r>
            <a:r>
              <a:rPr lang="en" sz="1900">
                <a:solidFill>
                  <a:srgbClr val="292929"/>
                </a:solidFill>
                <a:highlight>
                  <a:schemeClr val="lt1"/>
                </a:highlight>
              </a:rPr>
              <a:t>. It is irreducible because no matter how well we estimate ƒ, we cannot reduce the error introduced by variance in ε.</a:t>
            </a:r>
            <a:endParaRPr sz="1900">
              <a:solidFill>
                <a:srgbClr val="292929"/>
              </a:solidFill>
              <a:highlight>
                <a:schemeClr val="lt1"/>
              </a:highlight>
            </a:endParaRPr>
          </a:p>
          <a:p>
            <a:pPr indent="0" lvl="0" marL="0" rtl="0" algn="just">
              <a:lnSpc>
                <a:spcPct val="80000"/>
              </a:lnSpc>
              <a:spcBef>
                <a:spcPts val="0"/>
              </a:spcBef>
              <a:spcAft>
                <a:spcPts val="0"/>
              </a:spcAft>
              <a:buClr>
                <a:schemeClr val="dk1"/>
              </a:buClr>
              <a:buSzPts val="688"/>
              <a:buFont typeface="Arial"/>
              <a:buNone/>
            </a:pPr>
            <a:r>
              <a:rPr b="1" lang="en" sz="1900">
                <a:solidFill>
                  <a:srgbClr val="292929"/>
                </a:solidFill>
                <a:highlight>
                  <a:schemeClr val="lt1"/>
                </a:highlight>
              </a:rPr>
              <a:t>Regression Vs Classification Problem</a:t>
            </a:r>
            <a:endParaRPr b="1" sz="1900">
              <a:solidFill>
                <a:srgbClr val="292929"/>
              </a:solidFill>
              <a:highlight>
                <a:schemeClr val="lt1"/>
              </a:highlight>
            </a:endParaRPr>
          </a:p>
          <a:p>
            <a:pPr indent="0" lvl="0" marL="0" rtl="0" algn="just">
              <a:lnSpc>
                <a:spcPct val="80000"/>
              </a:lnSpc>
              <a:spcBef>
                <a:spcPts val="0"/>
              </a:spcBef>
              <a:spcAft>
                <a:spcPts val="0"/>
              </a:spcAft>
              <a:buClr>
                <a:schemeClr val="dk1"/>
              </a:buClr>
              <a:buSzPts val="688"/>
              <a:buFont typeface="Arial"/>
              <a:buNone/>
            </a:pPr>
            <a:r>
              <a:rPr lang="en" sz="1900">
                <a:solidFill>
                  <a:srgbClr val="351C75"/>
                </a:solidFill>
                <a:highlight>
                  <a:schemeClr val="lt1"/>
                </a:highlight>
              </a:rPr>
              <a:t>Variables, Y, can be broadly be characterised as quantitative or qualitative( also known as categorical). Quantitative variables take on numerical values, e.g., age, height, income, price, and much more. Estimating qualitative responses is often termed as a</a:t>
            </a:r>
            <a:r>
              <a:rPr b="1" lang="en" sz="1900">
                <a:solidFill>
                  <a:srgbClr val="351C75"/>
                </a:solidFill>
                <a:highlight>
                  <a:schemeClr val="lt1"/>
                </a:highlight>
              </a:rPr>
              <a:t> regression problem</a:t>
            </a:r>
            <a:r>
              <a:rPr lang="en" sz="1900">
                <a:solidFill>
                  <a:srgbClr val="351C75"/>
                </a:solidFill>
                <a:highlight>
                  <a:schemeClr val="lt1"/>
                </a:highlight>
              </a:rPr>
              <a:t>. Qualitative variables take on categorical values, e.g., gender, brand, parts of speech, and much more. Estimating qualitative responses is often termed as a</a:t>
            </a:r>
            <a:r>
              <a:rPr b="1" lang="en" sz="1900">
                <a:solidFill>
                  <a:srgbClr val="351C75"/>
                </a:solidFill>
                <a:highlight>
                  <a:schemeClr val="lt1"/>
                </a:highlight>
              </a:rPr>
              <a:t> classification problem</a:t>
            </a:r>
            <a:r>
              <a:rPr lang="en" sz="1900">
                <a:solidFill>
                  <a:srgbClr val="351C75"/>
                </a:solidFill>
                <a:highlight>
                  <a:schemeClr val="lt1"/>
                </a:highlight>
              </a:rPr>
              <a:t>.</a:t>
            </a:r>
            <a:endParaRPr sz="1900">
              <a:solidFill>
                <a:srgbClr val="351C75"/>
              </a:solidFill>
              <a:highlight>
                <a:schemeClr val="lt1"/>
              </a:highlight>
            </a:endParaRPr>
          </a:p>
          <a:p>
            <a:pPr indent="0" lvl="0" marL="0" rtl="0" algn="just">
              <a:lnSpc>
                <a:spcPct val="80000"/>
              </a:lnSpc>
              <a:spcBef>
                <a:spcPts val="0"/>
              </a:spcBef>
              <a:spcAft>
                <a:spcPts val="0"/>
              </a:spcAft>
              <a:buClr>
                <a:schemeClr val="dk1"/>
              </a:buClr>
              <a:buSzPts val="688"/>
              <a:buFont typeface="Arial"/>
              <a:buNone/>
            </a:pPr>
            <a:r>
              <a:t/>
            </a:r>
            <a:endParaRPr sz="1900"/>
          </a:p>
          <a:p>
            <a:pPr indent="0" lvl="0" marL="0" rtl="0" algn="just">
              <a:lnSpc>
                <a:spcPct val="105000"/>
              </a:lnSpc>
              <a:spcBef>
                <a:spcPts val="0"/>
              </a:spcBef>
              <a:spcAft>
                <a:spcPts val="1200"/>
              </a:spcAft>
              <a:buSzPts val="1800"/>
              <a:buNone/>
            </a:pPr>
            <a:r>
              <a:t/>
            </a:r>
            <a:endParaRPr sz="19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pic>
        <p:nvPicPr>
          <p:cNvPr id="173" name="Google Shape;173;p32"/>
          <p:cNvPicPr preferRelativeResize="0"/>
          <p:nvPr/>
        </p:nvPicPr>
        <p:blipFill rotWithShape="1">
          <a:blip r:embed="rId3">
            <a:alphaModFix/>
          </a:blip>
          <a:srcRect b="0" l="0" r="0" t="0"/>
          <a:stretch/>
        </p:blipFill>
        <p:spPr>
          <a:xfrm>
            <a:off x="152400" y="152400"/>
            <a:ext cx="5097101" cy="3094675"/>
          </a:xfrm>
          <a:prstGeom prst="rect">
            <a:avLst/>
          </a:prstGeom>
          <a:noFill/>
          <a:ln cap="flat" cmpd="sng" w="28575">
            <a:solidFill>
              <a:schemeClr val="dk2"/>
            </a:solidFill>
            <a:prstDash val="solid"/>
            <a:round/>
            <a:headEnd len="sm" w="sm" type="none"/>
            <a:tailEnd len="sm" w="sm" type="none"/>
          </a:ln>
        </p:spPr>
      </p:pic>
      <p:pic>
        <p:nvPicPr>
          <p:cNvPr id="174" name="Google Shape;174;p32"/>
          <p:cNvPicPr preferRelativeResize="0"/>
          <p:nvPr/>
        </p:nvPicPr>
        <p:blipFill rotWithShape="1">
          <a:blip r:embed="rId4">
            <a:alphaModFix/>
          </a:blip>
          <a:srcRect b="0" l="0" r="0" t="0"/>
          <a:stretch/>
        </p:blipFill>
        <p:spPr>
          <a:xfrm>
            <a:off x="4554201" y="1946325"/>
            <a:ext cx="4332525" cy="3094675"/>
          </a:xfrm>
          <a:prstGeom prst="rect">
            <a:avLst/>
          </a:prstGeom>
          <a:noFill/>
          <a:ln>
            <a:noFill/>
          </a:ln>
        </p:spPr>
      </p:pic>
      <p:sp>
        <p:nvSpPr>
          <p:cNvPr id="175" name="Google Shape;175;p32"/>
          <p:cNvSpPr txBox="1"/>
          <p:nvPr/>
        </p:nvSpPr>
        <p:spPr>
          <a:xfrm>
            <a:off x="5661000" y="0"/>
            <a:ext cx="3026700" cy="2413500"/>
          </a:xfrm>
          <a:prstGeom prst="rect">
            <a:avLst/>
          </a:prstGeom>
          <a:noFill/>
          <a:ln>
            <a:noFill/>
          </a:ln>
        </p:spPr>
        <p:txBody>
          <a:bodyPr anchorCtr="0" anchor="t" bIns="91425" lIns="91425" spcFirstLastPara="1" rIns="91425" wrap="square" tIns="91425">
            <a:spAutoFit/>
          </a:bodyPr>
          <a:lstStyle/>
          <a:p>
            <a:pPr indent="0" lvl="0" marL="0" marR="0" rtl="0" algn="just">
              <a:lnSpc>
                <a:spcPct val="115000"/>
              </a:lnSpc>
              <a:spcBef>
                <a:spcPts val="0"/>
              </a:spcBef>
              <a:spcAft>
                <a:spcPts val="1200"/>
              </a:spcAft>
              <a:buClr>
                <a:srgbClr val="000000"/>
              </a:buClr>
              <a:buSzPts val="1600"/>
              <a:buFont typeface="Arial"/>
              <a:buNone/>
            </a:pPr>
            <a:r>
              <a:rPr b="0" i="0" lang="en" sz="1600" u="none" cap="none" strike="noStrike">
                <a:solidFill>
                  <a:schemeClr val="dk1"/>
                </a:solidFill>
                <a:highlight>
                  <a:srgbClr val="FFFFFF"/>
                </a:highlight>
                <a:latin typeface="Roboto"/>
                <a:ea typeface="Roboto"/>
                <a:cs typeface="Roboto"/>
                <a:sym typeface="Roboto"/>
              </a:rPr>
              <a:t>In this example, the advertising budgets are our input variables, also called independent variables, features, or predictors. The sales of the product is the output, also called the dependent variable or response.</a:t>
            </a:r>
            <a:endParaRPr b="0" i="0" sz="1600" u="none" cap="none" strike="noStrike">
              <a:solidFill>
                <a:schemeClr val="dk1"/>
              </a:solidFill>
              <a:highlight>
                <a:srgbClr val="FFFFFF"/>
              </a:highlight>
              <a:latin typeface="Roboto"/>
              <a:ea typeface="Roboto"/>
              <a:cs typeface="Roboto"/>
              <a:sym typeface="Roboto"/>
            </a:endParaRPr>
          </a:p>
        </p:txBody>
      </p:sp>
      <p:sp>
        <p:nvSpPr>
          <p:cNvPr id="176" name="Google Shape;176;p32"/>
          <p:cNvSpPr txBox="1"/>
          <p:nvPr/>
        </p:nvSpPr>
        <p:spPr>
          <a:xfrm>
            <a:off x="152400" y="3387200"/>
            <a:ext cx="4401900" cy="12807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1200"/>
              </a:spcAft>
              <a:buClr>
                <a:srgbClr val="000000"/>
              </a:buClr>
              <a:buSzPts val="1600"/>
              <a:buFont typeface="Arial"/>
              <a:buNone/>
            </a:pPr>
            <a:r>
              <a:rPr b="0" i="0" lang="en" sz="1600" u="none" cap="none" strike="noStrike">
                <a:solidFill>
                  <a:schemeClr val="dk1"/>
                </a:solidFill>
                <a:highlight>
                  <a:srgbClr val="FFFFFF"/>
                </a:highlight>
                <a:latin typeface="Roboto"/>
                <a:ea typeface="Roboto"/>
                <a:cs typeface="Roboto"/>
                <a:sym typeface="Roboto"/>
              </a:rPr>
              <a:t>By plotting the variables against one another using a scatterplot, we can see there is some sort of relationship between each medium’s advertising spending and product sales:</a:t>
            </a:r>
            <a:endParaRPr b="0" i="0" sz="1600" u="none" cap="none" strike="noStrike">
              <a:solidFill>
                <a:schemeClr val="dk1"/>
              </a:solidFill>
              <a:highlight>
                <a:srgbClr val="FFFFFF"/>
              </a:highlight>
              <a:latin typeface="Roboto"/>
              <a:ea typeface="Roboto"/>
              <a:cs typeface="Roboto"/>
              <a:sym typeface="Robot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3"/>
          <p:cNvSpPr txBox="1"/>
          <p:nvPr>
            <p:ph type="title"/>
          </p:nvPr>
        </p:nvSpPr>
        <p:spPr>
          <a:xfrm>
            <a:off x="298050" y="0"/>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Clr>
                <a:schemeClr val="dk1"/>
              </a:buClr>
              <a:buSzPct val="39285"/>
              <a:buFont typeface="Arial"/>
              <a:buNone/>
            </a:pPr>
            <a:r>
              <a:rPr lang="en"/>
              <a:t>Reinforcement learning</a:t>
            </a:r>
            <a:endParaRPr/>
          </a:p>
          <a:p>
            <a:pPr indent="0" lvl="0" marL="0" rtl="0" algn="l">
              <a:lnSpc>
                <a:spcPct val="100000"/>
              </a:lnSpc>
              <a:spcBef>
                <a:spcPts val="0"/>
              </a:spcBef>
              <a:spcAft>
                <a:spcPts val="0"/>
              </a:spcAft>
              <a:buSzPct val="111111"/>
              <a:buNone/>
            </a:pPr>
            <a:r>
              <a:t/>
            </a:r>
            <a:endParaRPr/>
          </a:p>
        </p:txBody>
      </p:sp>
      <p:sp>
        <p:nvSpPr>
          <p:cNvPr id="182" name="Google Shape;182;p33"/>
          <p:cNvSpPr txBox="1"/>
          <p:nvPr/>
        </p:nvSpPr>
        <p:spPr>
          <a:xfrm>
            <a:off x="172800" y="572700"/>
            <a:ext cx="8771100" cy="32298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1300"/>
              </a:spcBef>
              <a:spcAft>
                <a:spcPts val="0"/>
              </a:spcAft>
              <a:buClr>
                <a:srgbClr val="000000"/>
              </a:buClr>
              <a:buSzPts val="1500"/>
              <a:buFont typeface="Arial"/>
              <a:buNone/>
            </a:pPr>
            <a:r>
              <a:rPr b="0" i="0" lang="en" sz="1500" u="none" cap="none" strike="noStrike">
                <a:solidFill>
                  <a:srgbClr val="292929"/>
                </a:solidFill>
                <a:highlight>
                  <a:srgbClr val="FFFFFF"/>
                </a:highlight>
                <a:latin typeface="Georgia"/>
                <a:ea typeface="Georgia"/>
                <a:cs typeface="Georgia"/>
                <a:sym typeface="Georgia"/>
              </a:rPr>
              <a:t>Reinforcement Learning(RL) is a type of machine learning technique that enables an agent to learn in an interactive environment by trial and error using feedback from its own actions and experiences. Though both supervised and reinforcement learning use mapping between input and output, </a:t>
            </a:r>
            <a:r>
              <a:rPr b="0" i="0" lang="en" sz="1500" u="none" cap="none" strike="noStrike">
                <a:solidFill>
                  <a:srgbClr val="0000FF"/>
                </a:solidFill>
                <a:highlight>
                  <a:srgbClr val="FFFFFF"/>
                </a:highlight>
                <a:latin typeface="Georgia"/>
                <a:ea typeface="Georgia"/>
                <a:cs typeface="Georgia"/>
                <a:sym typeface="Georgia"/>
              </a:rPr>
              <a:t>unlike supervised learning where the feedback provided to the agent is </a:t>
            </a:r>
            <a:r>
              <a:rPr b="1" i="0" lang="en" sz="1500" u="none" cap="none" strike="noStrike">
                <a:solidFill>
                  <a:srgbClr val="0000FF"/>
                </a:solidFill>
                <a:highlight>
                  <a:srgbClr val="FFFFFF"/>
                </a:highlight>
                <a:latin typeface="Georgia"/>
                <a:ea typeface="Georgia"/>
                <a:cs typeface="Georgia"/>
                <a:sym typeface="Georgia"/>
              </a:rPr>
              <a:t>correct set of actions</a:t>
            </a:r>
            <a:r>
              <a:rPr b="0" i="0" lang="en" sz="1500" u="none" cap="none" strike="noStrike">
                <a:solidFill>
                  <a:srgbClr val="0000FF"/>
                </a:solidFill>
                <a:highlight>
                  <a:srgbClr val="FFFFFF"/>
                </a:highlight>
                <a:latin typeface="Georgia"/>
                <a:ea typeface="Georgia"/>
                <a:cs typeface="Georgia"/>
                <a:sym typeface="Georgia"/>
              </a:rPr>
              <a:t> for performing a task, reinforcement learning uses </a:t>
            </a:r>
            <a:r>
              <a:rPr b="1" i="0" lang="en" sz="1500" u="none" cap="none" strike="noStrike">
                <a:solidFill>
                  <a:srgbClr val="0000FF"/>
                </a:solidFill>
                <a:highlight>
                  <a:srgbClr val="FFFFFF"/>
                </a:highlight>
                <a:latin typeface="Georgia"/>
                <a:ea typeface="Georgia"/>
                <a:cs typeface="Georgia"/>
                <a:sym typeface="Georgia"/>
              </a:rPr>
              <a:t>rewards and punishments</a:t>
            </a:r>
            <a:r>
              <a:rPr b="0" i="0" lang="en" sz="1500" u="none" cap="none" strike="noStrike">
                <a:solidFill>
                  <a:srgbClr val="0000FF"/>
                </a:solidFill>
                <a:highlight>
                  <a:srgbClr val="FFFFFF"/>
                </a:highlight>
                <a:latin typeface="Georgia"/>
                <a:ea typeface="Georgia"/>
                <a:cs typeface="Georgia"/>
                <a:sym typeface="Georgia"/>
              </a:rPr>
              <a:t> as signals for positive and negative behavior</a:t>
            </a:r>
            <a:r>
              <a:rPr b="0" i="0" lang="en" sz="1500" u="none" cap="none" strike="noStrike">
                <a:solidFill>
                  <a:srgbClr val="292929"/>
                </a:solidFill>
                <a:highlight>
                  <a:srgbClr val="FFFFFF"/>
                </a:highlight>
                <a:latin typeface="Georgia"/>
                <a:ea typeface="Georgia"/>
                <a:cs typeface="Georgia"/>
                <a:sym typeface="Georgia"/>
              </a:rPr>
              <a:t>. As compared to unsupervised learning, reinforcement learning is different in terms of goals. While the goal in unsupervised learning is to find similarities and differences between data points, in the case of reinforcement learning </a:t>
            </a:r>
            <a:r>
              <a:rPr b="0" i="0" lang="en" sz="1500" u="none" cap="none" strike="noStrike">
                <a:solidFill>
                  <a:srgbClr val="0000FF"/>
                </a:solidFill>
                <a:highlight>
                  <a:srgbClr val="FFFFFF"/>
                </a:highlight>
                <a:latin typeface="Georgia"/>
                <a:ea typeface="Georgia"/>
                <a:cs typeface="Georgia"/>
                <a:sym typeface="Georgia"/>
              </a:rPr>
              <a:t>the goal is to find a suitable action model that would maximize the </a:t>
            </a:r>
            <a:r>
              <a:rPr b="1" i="0" lang="en" sz="1500" u="none" cap="none" strike="noStrike">
                <a:solidFill>
                  <a:srgbClr val="0000FF"/>
                </a:solidFill>
                <a:highlight>
                  <a:srgbClr val="FFFFFF"/>
                </a:highlight>
                <a:latin typeface="Georgia"/>
                <a:ea typeface="Georgia"/>
                <a:cs typeface="Georgia"/>
                <a:sym typeface="Georgia"/>
              </a:rPr>
              <a:t>total cumulative reward</a:t>
            </a:r>
            <a:r>
              <a:rPr b="0" i="0" lang="en" sz="1500" u="none" cap="none" strike="noStrike">
                <a:solidFill>
                  <a:srgbClr val="0000FF"/>
                </a:solidFill>
                <a:highlight>
                  <a:srgbClr val="FFFFFF"/>
                </a:highlight>
                <a:latin typeface="Georgia"/>
                <a:ea typeface="Georgia"/>
                <a:cs typeface="Georgia"/>
                <a:sym typeface="Georgia"/>
              </a:rPr>
              <a:t> of the agent</a:t>
            </a:r>
            <a:r>
              <a:rPr b="0" i="0" lang="en" sz="1500" u="none" cap="none" strike="noStrike">
                <a:solidFill>
                  <a:srgbClr val="292929"/>
                </a:solidFill>
                <a:highlight>
                  <a:srgbClr val="FFFFFF"/>
                </a:highlight>
                <a:latin typeface="Georgia"/>
                <a:ea typeface="Georgia"/>
                <a:cs typeface="Georgia"/>
                <a:sym typeface="Georgia"/>
              </a:rPr>
              <a:t>. The figure below illustrates the </a:t>
            </a:r>
            <a:r>
              <a:rPr b="1" i="0" lang="en" sz="1500" u="none" cap="none" strike="noStrike">
                <a:solidFill>
                  <a:srgbClr val="292929"/>
                </a:solidFill>
                <a:highlight>
                  <a:srgbClr val="FFFFFF"/>
                </a:highlight>
                <a:latin typeface="Georgia"/>
                <a:ea typeface="Georgia"/>
                <a:cs typeface="Georgia"/>
                <a:sym typeface="Georgia"/>
              </a:rPr>
              <a:t>action-reward feedback loop</a:t>
            </a:r>
            <a:r>
              <a:rPr b="0" i="0" lang="en" sz="1500" u="none" cap="none" strike="noStrike">
                <a:solidFill>
                  <a:srgbClr val="292929"/>
                </a:solidFill>
                <a:highlight>
                  <a:srgbClr val="FFFFFF"/>
                </a:highlight>
                <a:latin typeface="Georgia"/>
                <a:ea typeface="Georgia"/>
                <a:cs typeface="Georgia"/>
                <a:sym typeface="Georgia"/>
              </a:rPr>
              <a:t> of a generic RL model.</a:t>
            </a:r>
            <a:endParaRPr b="0" i="0" sz="1500" u="none" cap="none" strike="noStrike">
              <a:solidFill>
                <a:srgbClr val="292929"/>
              </a:solidFill>
              <a:highlight>
                <a:srgbClr val="FFFFFF"/>
              </a:highlight>
              <a:latin typeface="Georgia"/>
              <a:ea typeface="Georgia"/>
              <a:cs typeface="Georgia"/>
              <a:sym typeface="Georgia"/>
            </a:endParaRPr>
          </a:p>
          <a:p>
            <a:pPr indent="0" lvl="0" marL="0" marR="0" rtl="0" algn="just">
              <a:lnSpc>
                <a:spcPct val="100000"/>
              </a:lnSpc>
              <a:spcBef>
                <a:spcPts val="0"/>
              </a:spcBef>
              <a:spcAft>
                <a:spcPts val="0"/>
              </a:spcAft>
              <a:buClr>
                <a:srgbClr val="000000"/>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just">
              <a:lnSpc>
                <a:spcPct val="100000"/>
              </a:lnSpc>
              <a:spcBef>
                <a:spcPts val="1300"/>
              </a:spcBef>
              <a:spcAft>
                <a:spcPts val="0"/>
              </a:spcAft>
              <a:buClr>
                <a:srgbClr val="000000"/>
              </a:buClr>
              <a:buSzPts val="1500"/>
              <a:buFont typeface="Arial"/>
              <a:buNone/>
            </a:pPr>
            <a:r>
              <a:t/>
            </a:r>
            <a:endParaRPr b="0" i="0" sz="1500" u="none" cap="none" strike="noStrike">
              <a:solidFill>
                <a:srgbClr val="292929"/>
              </a:solidFill>
              <a:highlight>
                <a:srgbClr val="FFFFFF"/>
              </a:highlight>
              <a:latin typeface="Georgia"/>
              <a:ea typeface="Georgia"/>
              <a:cs typeface="Georgia"/>
              <a:sym typeface="Georgia"/>
            </a:endParaRPr>
          </a:p>
          <a:p>
            <a:pPr indent="0" lvl="0" marL="0" marR="0" rtl="0" algn="just">
              <a:lnSpc>
                <a:spcPct val="100000"/>
              </a:lnSpc>
              <a:spcBef>
                <a:spcPts val="0"/>
              </a:spcBef>
              <a:spcAft>
                <a:spcPts val="0"/>
              </a:spcAft>
              <a:buClr>
                <a:srgbClr val="000000"/>
              </a:buClr>
              <a:buSzPts val="1100"/>
              <a:buFont typeface="Arial"/>
              <a:buNone/>
            </a:pPr>
            <a:r>
              <a:t/>
            </a:r>
            <a:endParaRPr b="0" i="0" sz="1100" u="none" cap="none" strike="noStrike">
              <a:solidFill>
                <a:schemeClr val="dk1"/>
              </a:solidFill>
              <a:latin typeface="Arial"/>
              <a:ea typeface="Arial"/>
              <a:cs typeface="Arial"/>
              <a:sym typeface="Arial"/>
            </a:endParaRPr>
          </a:p>
        </p:txBody>
      </p:sp>
      <p:pic>
        <p:nvPicPr>
          <p:cNvPr id="183" name="Google Shape;183;p33"/>
          <p:cNvPicPr preferRelativeResize="0"/>
          <p:nvPr/>
        </p:nvPicPr>
        <p:blipFill rotWithShape="1">
          <a:blip r:embed="rId3">
            <a:alphaModFix/>
          </a:blip>
          <a:srcRect b="0" l="0" r="0" t="0"/>
          <a:stretch/>
        </p:blipFill>
        <p:spPr>
          <a:xfrm>
            <a:off x="2780400" y="3152975"/>
            <a:ext cx="4009949" cy="18243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pic>
        <p:nvPicPr>
          <p:cNvPr id="188" name="Google Shape;188;p34"/>
          <p:cNvPicPr preferRelativeResize="0"/>
          <p:nvPr/>
        </p:nvPicPr>
        <p:blipFill rotWithShape="1">
          <a:blip r:embed="rId3">
            <a:alphaModFix/>
          </a:blip>
          <a:srcRect b="0" l="0" r="0" t="0"/>
          <a:stretch/>
        </p:blipFill>
        <p:spPr>
          <a:xfrm>
            <a:off x="190250" y="518500"/>
            <a:ext cx="8767900" cy="41085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5"/>
          <p:cNvSpPr txBox="1"/>
          <p:nvPr/>
        </p:nvSpPr>
        <p:spPr>
          <a:xfrm>
            <a:off x="110850" y="231900"/>
            <a:ext cx="8922300" cy="4538700"/>
          </a:xfrm>
          <a:prstGeom prst="rect">
            <a:avLst/>
          </a:prstGeom>
          <a:noFill/>
          <a:ln>
            <a:noFill/>
          </a:ln>
        </p:spPr>
        <p:txBody>
          <a:bodyPr anchorCtr="0" anchor="t" bIns="91425" lIns="91425" spcFirstLastPara="1" rIns="91425" wrap="square" tIns="91425">
            <a:spAutoFit/>
          </a:bodyPr>
          <a:lstStyle/>
          <a:p>
            <a:pPr indent="-327025" lvl="0" marL="457200" marR="0" rtl="0" algn="l">
              <a:lnSpc>
                <a:spcPct val="115000"/>
              </a:lnSpc>
              <a:spcBef>
                <a:spcPts val="0"/>
              </a:spcBef>
              <a:spcAft>
                <a:spcPts val="0"/>
              </a:spcAft>
              <a:buClr>
                <a:srgbClr val="222222"/>
              </a:buClr>
              <a:buSzPts val="1550"/>
              <a:buFont typeface="Arial"/>
              <a:buChar char="●"/>
            </a:pPr>
            <a:r>
              <a:rPr b="1" i="0" lang="en" sz="1550" u="none" cap="none" strike="noStrike">
                <a:solidFill>
                  <a:srgbClr val="222222"/>
                </a:solidFill>
                <a:highlight>
                  <a:srgbClr val="FFFFFF"/>
                </a:highlight>
                <a:latin typeface="Arial"/>
                <a:ea typeface="Arial"/>
                <a:cs typeface="Arial"/>
                <a:sym typeface="Arial"/>
              </a:rPr>
              <a:t>Agent: </a:t>
            </a:r>
            <a:r>
              <a:rPr b="0" i="0" lang="en" sz="1550" u="none" cap="none" strike="noStrike">
                <a:solidFill>
                  <a:srgbClr val="222222"/>
                </a:solidFill>
                <a:highlight>
                  <a:srgbClr val="FFFFFF"/>
                </a:highlight>
                <a:latin typeface="Arial"/>
                <a:ea typeface="Arial"/>
                <a:cs typeface="Arial"/>
                <a:sym typeface="Arial"/>
              </a:rPr>
              <a:t>It is an assumed entity which performs actions in an environment to gain some reward.</a:t>
            </a:r>
            <a:endParaRPr b="0" i="0" sz="1550" u="none" cap="none" strike="noStrike">
              <a:solidFill>
                <a:srgbClr val="222222"/>
              </a:solidFill>
              <a:highlight>
                <a:srgbClr val="FFFFFF"/>
              </a:highlight>
              <a:latin typeface="Arial"/>
              <a:ea typeface="Arial"/>
              <a:cs typeface="Arial"/>
              <a:sym typeface="Arial"/>
            </a:endParaRPr>
          </a:p>
          <a:p>
            <a:pPr indent="-327025" lvl="0" marL="457200" marR="0" rtl="0" algn="l">
              <a:lnSpc>
                <a:spcPct val="115000"/>
              </a:lnSpc>
              <a:spcBef>
                <a:spcPts val="0"/>
              </a:spcBef>
              <a:spcAft>
                <a:spcPts val="0"/>
              </a:spcAft>
              <a:buClr>
                <a:srgbClr val="222222"/>
              </a:buClr>
              <a:buSzPts val="1550"/>
              <a:buFont typeface="Arial"/>
              <a:buChar char="●"/>
            </a:pPr>
            <a:r>
              <a:rPr b="1" i="0" lang="en" sz="1550" u="none" cap="none" strike="noStrike">
                <a:solidFill>
                  <a:srgbClr val="222222"/>
                </a:solidFill>
                <a:highlight>
                  <a:srgbClr val="FFFFFF"/>
                </a:highlight>
                <a:latin typeface="Arial"/>
                <a:ea typeface="Arial"/>
                <a:cs typeface="Arial"/>
                <a:sym typeface="Arial"/>
              </a:rPr>
              <a:t>Environment (e): </a:t>
            </a:r>
            <a:r>
              <a:rPr b="0" i="0" lang="en" sz="1550" u="none" cap="none" strike="noStrike">
                <a:solidFill>
                  <a:srgbClr val="222222"/>
                </a:solidFill>
                <a:highlight>
                  <a:srgbClr val="FFFFFF"/>
                </a:highlight>
                <a:latin typeface="Arial"/>
                <a:ea typeface="Arial"/>
                <a:cs typeface="Arial"/>
                <a:sym typeface="Arial"/>
              </a:rPr>
              <a:t>A scenario that an agent has to face.</a:t>
            </a:r>
            <a:endParaRPr b="0" i="0" sz="1550" u="none" cap="none" strike="noStrike">
              <a:solidFill>
                <a:srgbClr val="222222"/>
              </a:solidFill>
              <a:highlight>
                <a:srgbClr val="FFFFFF"/>
              </a:highlight>
              <a:latin typeface="Arial"/>
              <a:ea typeface="Arial"/>
              <a:cs typeface="Arial"/>
              <a:sym typeface="Arial"/>
            </a:endParaRPr>
          </a:p>
          <a:p>
            <a:pPr indent="-327025" lvl="0" marL="457200" marR="0" rtl="0" algn="l">
              <a:lnSpc>
                <a:spcPct val="115000"/>
              </a:lnSpc>
              <a:spcBef>
                <a:spcPts val="0"/>
              </a:spcBef>
              <a:spcAft>
                <a:spcPts val="0"/>
              </a:spcAft>
              <a:buClr>
                <a:srgbClr val="222222"/>
              </a:buClr>
              <a:buSzPts val="1550"/>
              <a:buFont typeface="Arial"/>
              <a:buChar char="●"/>
            </a:pPr>
            <a:r>
              <a:rPr b="1" i="0" lang="en" sz="1550" u="none" cap="none" strike="noStrike">
                <a:solidFill>
                  <a:srgbClr val="222222"/>
                </a:solidFill>
                <a:highlight>
                  <a:srgbClr val="FFFFFF"/>
                </a:highlight>
                <a:latin typeface="Arial"/>
                <a:ea typeface="Arial"/>
                <a:cs typeface="Arial"/>
                <a:sym typeface="Arial"/>
              </a:rPr>
              <a:t>Reward (R): </a:t>
            </a:r>
            <a:r>
              <a:rPr b="0" i="0" lang="en" sz="1550" u="none" cap="none" strike="noStrike">
                <a:solidFill>
                  <a:srgbClr val="222222"/>
                </a:solidFill>
                <a:highlight>
                  <a:srgbClr val="FFFFFF"/>
                </a:highlight>
                <a:latin typeface="Arial"/>
                <a:ea typeface="Arial"/>
                <a:cs typeface="Arial"/>
                <a:sym typeface="Arial"/>
              </a:rPr>
              <a:t>An immediate return given to an agent when he or she performs specific action or task.</a:t>
            </a:r>
            <a:endParaRPr b="0" i="0" sz="1550" u="none" cap="none" strike="noStrike">
              <a:solidFill>
                <a:srgbClr val="222222"/>
              </a:solidFill>
              <a:highlight>
                <a:srgbClr val="FFFFFF"/>
              </a:highlight>
              <a:latin typeface="Arial"/>
              <a:ea typeface="Arial"/>
              <a:cs typeface="Arial"/>
              <a:sym typeface="Arial"/>
            </a:endParaRPr>
          </a:p>
          <a:p>
            <a:pPr indent="-327025" lvl="0" marL="457200" marR="0" rtl="0" algn="l">
              <a:lnSpc>
                <a:spcPct val="115000"/>
              </a:lnSpc>
              <a:spcBef>
                <a:spcPts val="0"/>
              </a:spcBef>
              <a:spcAft>
                <a:spcPts val="0"/>
              </a:spcAft>
              <a:buClr>
                <a:srgbClr val="222222"/>
              </a:buClr>
              <a:buSzPts val="1550"/>
              <a:buFont typeface="Arial"/>
              <a:buChar char="●"/>
            </a:pPr>
            <a:r>
              <a:rPr b="1" i="0" lang="en" sz="1550" u="none" cap="none" strike="noStrike">
                <a:solidFill>
                  <a:srgbClr val="222222"/>
                </a:solidFill>
                <a:highlight>
                  <a:srgbClr val="FFFFFF"/>
                </a:highlight>
                <a:latin typeface="Arial"/>
                <a:ea typeface="Arial"/>
                <a:cs typeface="Arial"/>
                <a:sym typeface="Arial"/>
              </a:rPr>
              <a:t>State (s): </a:t>
            </a:r>
            <a:r>
              <a:rPr b="0" i="0" lang="en" sz="1550" u="none" cap="none" strike="noStrike">
                <a:solidFill>
                  <a:srgbClr val="222222"/>
                </a:solidFill>
                <a:highlight>
                  <a:srgbClr val="FFFFFF"/>
                </a:highlight>
                <a:latin typeface="Arial"/>
                <a:ea typeface="Arial"/>
                <a:cs typeface="Arial"/>
                <a:sym typeface="Arial"/>
              </a:rPr>
              <a:t>State refers to the current situation returned by the environment.</a:t>
            </a:r>
            <a:endParaRPr b="0" i="0" sz="1550" u="none" cap="none" strike="noStrike">
              <a:solidFill>
                <a:srgbClr val="222222"/>
              </a:solidFill>
              <a:highlight>
                <a:srgbClr val="FFFFFF"/>
              </a:highlight>
              <a:latin typeface="Arial"/>
              <a:ea typeface="Arial"/>
              <a:cs typeface="Arial"/>
              <a:sym typeface="Arial"/>
            </a:endParaRPr>
          </a:p>
          <a:p>
            <a:pPr indent="-327025" lvl="0" marL="457200" marR="0" rtl="0" algn="l">
              <a:lnSpc>
                <a:spcPct val="115000"/>
              </a:lnSpc>
              <a:spcBef>
                <a:spcPts val="0"/>
              </a:spcBef>
              <a:spcAft>
                <a:spcPts val="0"/>
              </a:spcAft>
              <a:buClr>
                <a:srgbClr val="222222"/>
              </a:buClr>
              <a:buSzPts val="1550"/>
              <a:buFont typeface="Arial"/>
              <a:buChar char="●"/>
            </a:pPr>
            <a:r>
              <a:rPr b="1" i="0" lang="en" sz="1550" u="none" cap="none" strike="noStrike">
                <a:solidFill>
                  <a:srgbClr val="222222"/>
                </a:solidFill>
                <a:highlight>
                  <a:srgbClr val="FFFFFF"/>
                </a:highlight>
                <a:latin typeface="Arial"/>
                <a:ea typeface="Arial"/>
                <a:cs typeface="Arial"/>
                <a:sym typeface="Arial"/>
              </a:rPr>
              <a:t>Policy (π): </a:t>
            </a:r>
            <a:r>
              <a:rPr b="0" i="0" lang="en" sz="1550" u="none" cap="none" strike="noStrike">
                <a:solidFill>
                  <a:srgbClr val="222222"/>
                </a:solidFill>
                <a:highlight>
                  <a:srgbClr val="FFFFFF"/>
                </a:highlight>
                <a:latin typeface="Arial"/>
                <a:ea typeface="Arial"/>
                <a:cs typeface="Arial"/>
                <a:sym typeface="Arial"/>
              </a:rPr>
              <a:t>It is a strategy which applies by the agent to decide the next action based on the current state.</a:t>
            </a:r>
            <a:endParaRPr b="0" i="0" sz="1550" u="none" cap="none" strike="noStrike">
              <a:solidFill>
                <a:srgbClr val="222222"/>
              </a:solidFill>
              <a:highlight>
                <a:srgbClr val="FFFFFF"/>
              </a:highlight>
              <a:latin typeface="Arial"/>
              <a:ea typeface="Arial"/>
              <a:cs typeface="Arial"/>
              <a:sym typeface="Arial"/>
            </a:endParaRPr>
          </a:p>
          <a:p>
            <a:pPr indent="-327025" lvl="0" marL="457200" marR="0" rtl="0" algn="l">
              <a:lnSpc>
                <a:spcPct val="115000"/>
              </a:lnSpc>
              <a:spcBef>
                <a:spcPts val="0"/>
              </a:spcBef>
              <a:spcAft>
                <a:spcPts val="0"/>
              </a:spcAft>
              <a:buClr>
                <a:srgbClr val="222222"/>
              </a:buClr>
              <a:buSzPts val="1550"/>
              <a:buFont typeface="Arial"/>
              <a:buChar char="●"/>
            </a:pPr>
            <a:r>
              <a:rPr b="1" i="0" lang="en" sz="1550" u="none" cap="none" strike="noStrike">
                <a:solidFill>
                  <a:srgbClr val="222222"/>
                </a:solidFill>
                <a:highlight>
                  <a:srgbClr val="FFFFFF"/>
                </a:highlight>
                <a:latin typeface="Arial"/>
                <a:ea typeface="Arial"/>
                <a:cs typeface="Arial"/>
                <a:sym typeface="Arial"/>
              </a:rPr>
              <a:t>Value (V): </a:t>
            </a:r>
            <a:r>
              <a:rPr b="0" i="0" lang="en" sz="1550" u="none" cap="none" strike="noStrike">
                <a:solidFill>
                  <a:srgbClr val="222222"/>
                </a:solidFill>
                <a:highlight>
                  <a:srgbClr val="FFFFFF"/>
                </a:highlight>
                <a:latin typeface="Arial"/>
                <a:ea typeface="Arial"/>
                <a:cs typeface="Arial"/>
                <a:sym typeface="Arial"/>
              </a:rPr>
              <a:t>It is expected long-term return with discount, as compared to the short-term reward.</a:t>
            </a:r>
            <a:endParaRPr b="0" i="0" sz="1550" u="none" cap="none" strike="noStrike">
              <a:solidFill>
                <a:srgbClr val="222222"/>
              </a:solidFill>
              <a:highlight>
                <a:srgbClr val="FFFFFF"/>
              </a:highlight>
              <a:latin typeface="Arial"/>
              <a:ea typeface="Arial"/>
              <a:cs typeface="Arial"/>
              <a:sym typeface="Arial"/>
            </a:endParaRPr>
          </a:p>
          <a:p>
            <a:pPr indent="-327025" lvl="0" marL="457200" marR="0" rtl="0" algn="l">
              <a:lnSpc>
                <a:spcPct val="115000"/>
              </a:lnSpc>
              <a:spcBef>
                <a:spcPts val="0"/>
              </a:spcBef>
              <a:spcAft>
                <a:spcPts val="0"/>
              </a:spcAft>
              <a:buClr>
                <a:srgbClr val="222222"/>
              </a:buClr>
              <a:buSzPts val="1550"/>
              <a:buFont typeface="Arial"/>
              <a:buChar char="●"/>
            </a:pPr>
            <a:r>
              <a:rPr b="1" i="0" lang="en" sz="1550" u="none" cap="none" strike="noStrike">
                <a:solidFill>
                  <a:srgbClr val="222222"/>
                </a:solidFill>
                <a:highlight>
                  <a:srgbClr val="FFFFFF"/>
                </a:highlight>
                <a:latin typeface="Arial"/>
                <a:ea typeface="Arial"/>
                <a:cs typeface="Arial"/>
                <a:sym typeface="Arial"/>
              </a:rPr>
              <a:t>Value Function: </a:t>
            </a:r>
            <a:r>
              <a:rPr b="0" i="0" lang="en" sz="1550" u="none" cap="none" strike="noStrike">
                <a:solidFill>
                  <a:srgbClr val="222222"/>
                </a:solidFill>
                <a:highlight>
                  <a:srgbClr val="FFFFFF"/>
                </a:highlight>
                <a:latin typeface="Arial"/>
                <a:ea typeface="Arial"/>
                <a:cs typeface="Arial"/>
                <a:sym typeface="Arial"/>
              </a:rPr>
              <a:t>It</a:t>
            </a:r>
            <a:r>
              <a:rPr b="1" i="0" lang="en" sz="1550" u="none" cap="none" strike="noStrike">
                <a:solidFill>
                  <a:srgbClr val="222222"/>
                </a:solidFill>
                <a:highlight>
                  <a:srgbClr val="FFFFFF"/>
                </a:highlight>
                <a:latin typeface="Arial"/>
                <a:ea typeface="Arial"/>
                <a:cs typeface="Arial"/>
                <a:sym typeface="Arial"/>
              </a:rPr>
              <a:t> </a:t>
            </a:r>
            <a:r>
              <a:rPr b="0" i="0" lang="en" sz="1550" u="none" cap="none" strike="noStrike">
                <a:solidFill>
                  <a:srgbClr val="222222"/>
                </a:solidFill>
                <a:highlight>
                  <a:srgbClr val="FFFFFF"/>
                </a:highlight>
                <a:latin typeface="Arial"/>
                <a:ea typeface="Arial"/>
                <a:cs typeface="Arial"/>
                <a:sym typeface="Arial"/>
              </a:rPr>
              <a:t>specifies the value of a state that is the total amount of reward. It is an agent which should be expected beginning from that state.</a:t>
            </a:r>
            <a:endParaRPr b="0" i="0" sz="1550" u="none" cap="none" strike="noStrike">
              <a:solidFill>
                <a:srgbClr val="222222"/>
              </a:solidFill>
              <a:highlight>
                <a:srgbClr val="FFFFFF"/>
              </a:highlight>
              <a:latin typeface="Arial"/>
              <a:ea typeface="Arial"/>
              <a:cs typeface="Arial"/>
              <a:sym typeface="Arial"/>
            </a:endParaRPr>
          </a:p>
          <a:p>
            <a:pPr indent="-327025" lvl="0" marL="457200" marR="0" rtl="0" algn="l">
              <a:lnSpc>
                <a:spcPct val="115000"/>
              </a:lnSpc>
              <a:spcBef>
                <a:spcPts val="0"/>
              </a:spcBef>
              <a:spcAft>
                <a:spcPts val="0"/>
              </a:spcAft>
              <a:buClr>
                <a:srgbClr val="222222"/>
              </a:buClr>
              <a:buSzPts val="1550"/>
              <a:buFont typeface="Arial"/>
              <a:buChar char="●"/>
            </a:pPr>
            <a:r>
              <a:rPr b="1" i="0" lang="en" sz="1550" u="none" cap="none" strike="noStrike">
                <a:solidFill>
                  <a:srgbClr val="222222"/>
                </a:solidFill>
                <a:highlight>
                  <a:srgbClr val="FFFFFF"/>
                </a:highlight>
                <a:latin typeface="Arial"/>
                <a:ea typeface="Arial"/>
                <a:cs typeface="Arial"/>
                <a:sym typeface="Arial"/>
              </a:rPr>
              <a:t>Model of the environment: </a:t>
            </a:r>
            <a:r>
              <a:rPr b="0" i="0" lang="en" sz="1550" u="none" cap="none" strike="noStrike">
                <a:solidFill>
                  <a:srgbClr val="222222"/>
                </a:solidFill>
                <a:highlight>
                  <a:srgbClr val="FFFFFF"/>
                </a:highlight>
                <a:latin typeface="Arial"/>
                <a:ea typeface="Arial"/>
                <a:cs typeface="Arial"/>
                <a:sym typeface="Arial"/>
              </a:rPr>
              <a:t>This mimics the behavior of the environment. It helps you to make inferences to be made and also determine how the environment will behave.</a:t>
            </a:r>
            <a:endParaRPr b="0" i="0" sz="1550" u="none" cap="none" strike="noStrike">
              <a:solidFill>
                <a:srgbClr val="222222"/>
              </a:solidFill>
              <a:highlight>
                <a:srgbClr val="FFFFFF"/>
              </a:highlight>
              <a:latin typeface="Arial"/>
              <a:ea typeface="Arial"/>
              <a:cs typeface="Arial"/>
              <a:sym typeface="Arial"/>
            </a:endParaRPr>
          </a:p>
          <a:p>
            <a:pPr indent="-327025" lvl="0" marL="457200" marR="0" rtl="0" algn="l">
              <a:lnSpc>
                <a:spcPct val="115000"/>
              </a:lnSpc>
              <a:spcBef>
                <a:spcPts val="0"/>
              </a:spcBef>
              <a:spcAft>
                <a:spcPts val="0"/>
              </a:spcAft>
              <a:buClr>
                <a:srgbClr val="222222"/>
              </a:buClr>
              <a:buSzPts val="1550"/>
              <a:buFont typeface="Arial"/>
              <a:buChar char="●"/>
            </a:pPr>
            <a:r>
              <a:rPr b="1" i="0" lang="en" sz="1550" u="none" cap="none" strike="noStrike">
                <a:solidFill>
                  <a:srgbClr val="222222"/>
                </a:solidFill>
                <a:highlight>
                  <a:srgbClr val="FFFFFF"/>
                </a:highlight>
                <a:latin typeface="Arial"/>
                <a:ea typeface="Arial"/>
                <a:cs typeface="Arial"/>
                <a:sym typeface="Arial"/>
              </a:rPr>
              <a:t>Model based methods:</a:t>
            </a:r>
            <a:r>
              <a:rPr b="0" i="0" lang="en" sz="1550" u="none" cap="none" strike="noStrike">
                <a:solidFill>
                  <a:srgbClr val="222222"/>
                </a:solidFill>
                <a:highlight>
                  <a:srgbClr val="FFFFFF"/>
                </a:highlight>
                <a:latin typeface="Arial"/>
                <a:ea typeface="Arial"/>
                <a:cs typeface="Arial"/>
                <a:sym typeface="Arial"/>
              </a:rPr>
              <a:t> It is a method for solving reinforcement learning problems which use model-based methods.</a:t>
            </a:r>
            <a:endParaRPr b="0" i="0" sz="1550" u="none" cap="none" strike="noStrike">
              <a:solidFill>
                <a:srgbClr val="222222"/>
              </a:solidFill>
              <a:highlight>
                <a:srgbClr val="FFFFFF"/>
              </a:highlight>
              <a:latin typeface="Arial"/>
              <a:ea typeface="Arial"/>
              <a:cs typeface="Arial"/>
              <a:sym typeface="Arial"/>
            </a:endParaRPr>
          </a:p>
          <a:p>
            <a:pPr indent="-327025" lvl="0" marL="457200" marR="0" rtl="0" algn="l">
              <a:lnSpc>
                <a:spcPct val="115000"/>
              </a:lnSpc>
              <a:spcBef>
                <a:spcPts val="0"/>
              </a:spcBef>
              <a:spcAft>
                <a:spcPts val="0"/>
              </a:spcAft>
              <a:buClr>
                <a:srgbClr val="222222"/>
              </a:buClr>
              <a:buSzPts val="1550"/>
              <a:buFont typeface="Arial"/>
              <a:buChar char="●"/>
            </a:pPr>
            <a:r>
              <a:rPr b="1" i="0" lang="en" sz="1550" u="none" cap="none" strike="noStrike">
                <a:solidFill>
                  <a:srgbClr val="222222"/>
                </a:solidFill>
                <a:highlight>
                  <a:srgbClr val="FFFFFF"/>
                </a:highlight>
                <a:latin typeface="Arial"/>
                <a:ea typeface="Arial"/>
                <a:cs typeface="Arial"/>
                <a:sym typeface="Arial"/>
              </a:rPr>
              <a:t>Q value or action value (Q): </a:t>
            </a:r>
            <a:r>
              <a:rPr b="0" i="0" lang="en" sz="1550" u="none" cap="none" strike="noStrike">
                <a:solidFill>
                  <a:srgbClr val="222222"/>
                </a:solidFill>
                <a:highlight>
                  <a:srgbClr val="FFFFFF"/>
                </a:highlight>
                <a:latin typeface="Arial"/>
                <a:ea typeface="Arial"/>
                <a:cs typeface="Arial"/>
                <a:sym typeface="Arial"/>
              </a:rPr>
              <a:t>Q value is quite similar to value. The only difference between the two is that it takes an additional parameter as a current acti</a:t>
            </a:r>
            <a:endParaRPr b="0" i="0" sz="1700" u="none" cap="none" strike="noStrike">
              <a:solidFill>
                <a:srgbClr val="292929"/>
              </a:solidFill>
              <a:highlight>
                <a:srgbClr val="FFFFFF"/>
              </a:highlight>
              <a:latin typeface="Georgia"/>
              <a:ea typeface="Georgia"/>
              <a:cs typeface="Georgia"/>
              <a:sym typeface="Georgia"/>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u="sng">
                <a:solidFill>
                  <a:schemeClr val="hlink"/>
                </a:solidFill>
                <a:hlinkClick r:id="rId3"/>
              </a:rPr>
              <a:t>PACMAN</a:t>
            </a:r>
            <a:endParaRPr/>
          </a:p>
        </p:txBody>
      </p:sp>
      <p:pic>
        <p:nvPicPr>
          <p:cNvPr id="199" name="Google Shape;199;p36"/>
          <p:cNvPicPr preferRelativeResize="0"/>
          <p:nvPr/>
        </p:nvPicPr>
        <p:blipFill rotWithShape="1">
          <a:blip r:embed="rId4">
            <a:alphaModFix/>
          </a:blip>
          <a:srcRect b="0" l="0" r="0" t="0"/>
          <a:stretch/>
        </p:blipFill>
        <p:spPr>
          <a:xfrm>
            <a:off x="2275324" y="303525"/>
            <a:ext cx="2821450" cy="1249050"/>
          </a:xfrm>
          <a:prstGeom prst="rect">
            <a:avLst/>
          </a:prstGeom>
          <a:noFill/>
          <a:ln>
            <a:noFill/>
          </a:ln>
        </p:spPr>
      </p:pic>
      <p:sp>
        <p:nvSpPr>
          <p:cNvPr id="200" name="Google Shape;200;p36"/>
          <p:cNvSpPr txBox="1"/>
          <p:nvPr/>
        </p:nvSpPr>
        <p:spPr>
          <a:xfrm>
            <a:off x="144900" y="1725975"/>
            <a:ext cx="8687400" cy="32325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800"/>
              <a:buFont typeface="Arial"/>
              <a:buNone/>
            </a:pPr>
            <a:r>
              <a:rPr b="0" i="0" lang="en" sz="1800" u="none" cap="none" strike="noStrike">
                <a:solidFill>
                  <a:srgbClr val="292929"/>
                </a:solidFill>
                <a:highlight>
                  <a:srgbClr val="FFFFFF"/>
                </a:highlight>
                <a:latin typeface="Georgia"/>
                <a:ea typeface="Georgia"/>
                <a:cs typeface="Georgia"/>
                <a:sym typeface="Georgia"/>
              </a:rPr>
              <a:t>An RL problem can be best explained through games. Here the goal of the agent(PacMan) is to eat the food in the grid while avoiding the ghosts on its way. In this case, the grid world is the interactive environment for the agent where it acts. Agent receives a reward for eating food and punishment if it gets killed by the ghost (loses the game). The states are the location of the agent in the grid world and the total cumulative reward is the agent winning the game.</a:t>
            </a:r>
            <a:r>
              <a:rPr b="0" i="0" lang="en" sz="1800" u="none" cap="none" strike="noStrike">
                <a:solidFill>
                  <a:schemeClr val="dk1"/>
                </a:solidFill>
                <a:highlight>
                  <a:srgbClr val="E9F2FD"/>
                </a:highlight>
                <a:latin typeface="Georgia"/>
                <a:ea typeface="Georgia"/>
                <a:cs typeface="Georgia"/>
                <a:sym typeface="Georgia"/>
              </a:rPr>
              <a:t>In order to build an optimal policy, the agent faces the dilemma of exploring new states while maximizing its overall reward at the same time. This is called </a:t>
            </a:r>
            <a:r>
              <a:rPr b="1" i="0" lang="en" sz="1800" u="none" cap="none" strike="noStrike">
                <a:solidFill>
                  <a:schemeClr val="dk1"/>
                </a:solidFill>
                <a:highlight>
                  <a:srgbClr val="E9F2FD"/>
                </a:highlight>
                <a:latin typeface="Georgia"/>
                <a:ea typeface="Georgia"/>
                <a:cs typeface="Georgia"/>
                <a:sym typeface="Georgia"/>
              </a:rPr>
              <a:t>Exploration vs Exploitation </a:t>
            </a:r>
            <a:r>
              <a:rPr b="0" i="0" lang="en" sz="1800" u="none" cap="none" strike="noStrike">
                <a:solidFill>
                  <a:schemeClr val="dk1"/>
                </a:solidFill>
                <a:highlight>
                  <a:srgbClr val="E9F2FD"/>
                </a:highlight>
                <a:latin typeface="Georgia"/>
                <a:ea typeface="Georgia"/>
                <a:cs typeface="Georgia"/>
                <a:sym typeface="Georgia"/>
              </a:rPr>
              <a:t>trade-off. To balance both, the best overall strategy may involve short term sacrifices. Therefore, the agent should collect enough information to make the best overall decision in the future.</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7"/>
          <p:cNvSpPr txBox="1"/>
          <p:nvPr/>
        </p:nvSpPr>
        <p:spPr>
          <a:xfrm>
            <a:off x="110075" y="0"/>
            <a:ext cx="8859900" cy="4316536"/>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1200"/>
              </a:spcBef>
              <a:spcAft>
                <a:spcPts val="0"/>
              </a:spcAft>
              <a:buClr>
                <a:srgbClr val="000000"/>
              </a:buClr>
              <a:buSzPts val="1800"/>
              <a:buFont typeface="Arial"/>
              <a:buNone/>
            </a:pPr>
            <a:r>
              <a:rPr b="0" i="0" lang="en" sz="1800" u="none" cap="none" strike="noStrike">
                <a:solidFill>
                  <a:srgbClr val="333333"/>
                </a:solidFill>
                <a:highlight>
                  <a:srgbClr val="FFFFFF"/>
                </a:highlight>
                <a:latin typeface="Arial"/>
                <a:ea typeface="Arial"/>
                <a:cs typeface="Arial"/>
                <a:sym typeface="Arial"/>
              </a:rPr>
              <a:t>There are mainly three ways to implement reinforcement-learning in ML, which are:</a:t>
            </a:r>
            <a:endParaRPr b="0" i="0" sz="1800" u="none" cap="none" strike="noStrike">
              <a:solidFill>
                <a:srgbClr val="333333"/>
              </a:solidFill>
              <a:highlight>
                <a:srgbClr val="FFFFFF"/>
              </a:highlight>
              <a:latin typeface="Arial"/>
              <a:ea typeface="Arial"/>
              <a:cs typeface="Arial"/>
              <a:sym typeface="Arial"/>
            </a:endParaRPr>
          </a:p>
          <a:p>
            <a:pPr indent="-342900" lvl="0" marL="457200" marR="25400" rtl="0" algn="just">
              <a:lnSpc>
                <a:spcPct val="100000"/>
              </a:lnSpc>
              <a:spcBef>
                <a:spcPts val="1500"/>
              </a:spcBef>
              <a:spcAft>
                <a:spcPts val="0"/>
              </a:spcAft>
              <a:buClr>
                <a:schemeClr val="dk1"/>
              </a:buClr>
              <a:buSzPts val="1800"/>
              <a:buFont typeface="Roboto"/>
              <a:buAutoNum type="arabicPeriod"/>
            </a:pPr>
            <a:r>
              <a:rPr b="1" i="0" lang="en" sz="1800" u="none" cap="none" strike="noStrike">
                <a:solidFill>
                  <a:schemeClr val="dk1"/>
                </a:solidFill>
                <a:highlight>
                  <a:srgbClr val="FFFFFF"/>
                </a:highlight>
                <a:latin typeface="Arial"/>
                <a:ea typeface="Arial"/>
                <a:cs typeface="Arial"/>
                <a:sym typeface="Arial"/>
              </a:rPr>
              <a:t>Value-based:</a:t>
            </a:r>
            <a:br>
              <a:rPr b="1" i="0" lang="en" sz="1800" u="none" cap="none" strike="noStrike">
                <a:solidFill>
                  <a:schemeClr val="dk1"/>
                </a:solidFill>
                <a:highlight>
                  <a:srgbClr val="FFFFFF"/>
                </a:highlight>
                <a:latin typeface="Arial"/>
                <a:ea typeface="Arial"/>
                <a:cs typeface="Arial"/>
                <a:sym typeface="Arial"/>
              </a:rPr>
            </a:br>
            <a:r>
              <a:rPr b="0" i="0" lang="en" sz="1400" u="none" cap="none" strike="noStrike">
                <a:solidFill>
                  <a:schemeClr val="dk1"/>
                </a:solidFill>
                <a:highlight>
                  <a:srgbClr val="FFFFFF"/>
                </a:highlight>
                <a:latin typeface="Arial"/>
                <a:ea typeface="Arial"/>
                <a:cs typeface="Arial"/>
                <a:sym typeface="Arial"/>
              </a:rPr>
              <a:t>The value-based approach is about to find the </a:t>
            </a:r>
            <a:r>
              <a:rPr b="1" i="0" lang="en" sz="1400" u="none" cap="none" strike="noStrike">
                <a:solidFill>
                  <a:schemeClr val="dk1"/>
                </a:solidFill>
                <a:highlight>
                  <a:srgbClr val="FFFFFF"/>
                </a:highlight>
                <a:latin typeface="Arial"/>
                <a:ea typeface="Arial"/>
                <a:cs typeface="Arial"/>
                <a:sym typeface="Arial"/>
              </a:rPr>
              <a:t>optimal value function</a:t>
            </a:r>
            <a:r>
              <a:rPr b="0" i="0" lang="en" sz="1400" u="none" cap="none" strike="noStrike">
                <a:solidFill>
                  <a:schemeClr val="dk1"/>
                </a:solidFill>
                <a:highlight>
                  <a:srgbClr val="FFFFFF"/>
                </a:highlight>
                <a:latin typeface="Arial"/>
                <a:ea typeface="Arial"/>
                <a:cs typeface="Arial"/>
                <a:sym typeface="Arial"/>
              </a:rPr>
              <a:t>, which is the </a:t>
            </a:r>
            <a:r>
              <a:rPr b="1" i="0" lang="en" sz="1400" u="none" cap="none" strike="noStrike">
                <a:solidFill>
                  <a:schemeClr val="dk1"/>
                </a:solidFill>
                <a:highlight>
                  <a:srgbClr val="FFFFFF"/>
                </a:highlight>
                <a:latin typeface="Arial"/>
                <a:ea typeface="Arial"/>
                <a:cs typeface="Arial"/>
                <a:sym typeface="Arial"/>
              </a:rPr>
              <a:t>maximum value at a state</a:t>
            </a:r>
            <a:r>
              <a:rPr b="0" i="0" lang="en" sz="1400" u="none" cap="none" strike="noStrike">
                <a:solidFill>
                  <a:schemeClr val="dk1"/>
                </a:solidFill>
                <a:highlight>
                  <a:srgbClr val="FFFFFF"/>
                </a:highlight>
                <a:latin typeface="Arial"/>
                <a:ea typeface="Arial"/>
                <a:cs typeface="Arial"/>
                <a:sym typeface="Arial"/>
              </a:rPr>
              <a:t> under any policy. Therefore, the agent expects the long-term return at any state(s) under policy π.</a:t>
            </a:r>
            <a:endParaRPr b="0" i="0" sz="1400" u="none" cap="none" strike="noStrike">
              <a:solidFill>
                <a:schemeClr val="dk1"/>
              </a:solidFill>
              <a:highlight>
                <a:srgbClr val="FFFFFF"/>
              </a:highlight>
              <a:latin typeface="Arial"/>
              <a:ea typeface="Arial"/>
              <a:cs typeface="Arial"/>
              <a:sym typeface="Arial"/>
            </a:endParaRPr>
          </a:p>
          <a:p>
            <a:pPr indent="-342900" lvl="0" marL="457200" marR="25400" rtl="0" algn="just">
              <a:lnSpc>
                <a:spcPct val="100000"/>
              </a:lnSpc>
              <a:spcBef>
                <a:spcPts val="0"/>
              </a:spcBef>
              <a:spcAft>
                <a:spcPts val="0"/>
              </a:spcAft>
              <a:buClr>
                <a:schemeClr val="dk1"/>
              </a:buClr>
              <a:buSzPts val="1800"/>
              <a:buFont typeface="Roboto"/>
              <a:buAutoNum type="arabicPeriod"/>
            </a:pPr>
            <a:r>
              <a:rPr b="1" i="0" lang="en" sz="1800" u="none" cap="none" strike="noStrike">
                <a:solidFill>
                  <a:schemeClr val="dk1"/>
                </a:solidFill>
                <a:highlight>
                  <a:srgbClr val="FFFFFF"/>
                </a:highlight>
                <a:latin typeface="Arial"/>
                <a:ea typeface="Arial"/>
                <a:cs typeface="Arial"/>
                <a:sym typeface="Arial"/>
              </a:rPr>
              <a:t>Policy-based:</a:t>
            </a:r>
            <a:br>
              <a:rPr b="1" i="0" lang="en" sz="1800" u="none" cap="none" strike="noStrike">
                <a:solidFill>
                  <a:schemeClr val="dk1"/>
                </a:solidFill>
                <a:highlight>
                  <a:srgbClr val="FFFFFF"/>
                </a:highlight>
                <a:latin typeface="Arial"/>
                <a:ea typeface="Arial"/>
                <a:cs typeface="Arial"/>
                <a:sym typeface="Arial"/>
              </a:rPr>
            </a:br>
            <a:r>
              <a:rPr b="0" i="0" lang="en" sz="1400" u="none" cap="none" strike="noStrike">
                <a:solidFill>
                  <a:schemeClr val="dk1"/>
                </a:solidFill>
                <a:highlight>
                  <a:srgbClr val="FFFFFF"/>
                </a:highlight>
                <a:latin typeface="Arial"/>
                <a:ea typeface="Arial"/>
                <a:cs typeface="Arial"/>
                <a:sym typeface="Arial"/>
              </a:rPr>
              <a:t>Policy-based approach is to find the </a:t>
            </a:r>
            <a:r>
              <a:rPr b="1" i="0" lang="en" sz="1400" u="none" cap="none" strike="noStrike">
                <a:solidFill>
                  <a:schemeClr val="dk1"/>
                </a:solidFill>
                <a:highlight>
                  <a:srgbClr val="FFFFFF"/>
                </a:highlight>
                <a:latin typeface="Arial"/>
                <a:ea typeface="Arial"/>
                <a:cs typeface="Arial"/>
                <a:sym typeface="Arial"/>
              </a:rPr>
              <a:t>optimal policy for the maximum future rewards</a:t>
            </a:r>
            <a:r>
              <a:rPr b="0" i="0" lang="en" sz="1400" u="none" cap="none" strike="noStrike">
                <a:solidFill>
                  <a:schemeClr val="dk1"/>
                </a:solidFill>
                <a:highlight>
                  <a:srgbClr val="FFFFFF"/>
                </a:highlight>
                <a:latin typeface="Arial"/>
                <a:ea typeface="Arial"/>
                <a:cs typeface="Arial"/>
                <a:sym typeface="Arial"/>
              </a:rPr>
              <a:t> without using the value function. In this approach, the agent tries to apply such a policy that the action performed in each step helps to maximize the future reward.</a:t>
            </a:r>
            <a:br>
              <a:rPr b="0" i="0" lang="en" sz="1400" u="none" cap="none" strike="noStrike">
                <a:solidFill>
                  <a:schemeClr val="dk1"/>
                </a:solidFill>
                <a:highlight>
                  <a:srgbClr val="FFFFFF"/>
                </a:highlight>
                <a:latin typeface="Arial"/>
                <a:ea typeface="Arial"/>
                <a:cs typeface="Arial"/>
                <a:sym typeface="Arial"/>
              </a:rPr>
            </a:br>
            <a:r>
              <a:rPr b="0" i="0" lang="en" sz="1400" u="none" cap="none" strike="noStrike">
                <a:solidFill>
                  <a:schemeClr val="dk1"/>
                </a:solidFill>
                <a:highlight>
                  <a:srgbClr val="FFFFFF"/>
                </a:highlight>
                <a:latin typeface="Arial"/>
                <a:ea typeface="Arial"/>
                <a:cs typeface="Arial"/>
                <a:sym typeface="Arial"/>
              </a:rPr>
              <a:t>The policy-based approach has mainly two types of policy:</a:t>
            </a:r>
            <a:endParaRPr b="0" i="0" sz="1400" u="none" cap="none" strike="noStrike">
              <a:solidFill>
                <a:schemeClr val="dk1"/>
              </a:solidFill>
              <a:highlight>
                <a:srgbClr val="FFFFFF"/>
              </a:highlight>
              <a:latin typeface="Arial"/>
              <a:ea typeface="Arial"/>
              <a:cs typeface="Arial"/>
              <a:sym typeface="Arial"/>
            </a:endParaRPr>
          </a:p>
          <a:p>
            <a:pPr indent="-342900" lvl="1" marL="914400" marR="50800" rtl="0" algn="just">
              <a:lnSpc>
                <a:spcPct val="100000"/>
              </a:lnSpc>
              <a:spcBef>
                <a:spcPts val="0"/>
              </a:spcBef>
              <a:spcAft>
                <a:spcPts val="0"/>
              </a:spcAft>
              <a:buClr>
                <a:schemeClr val="dk1"/>
              </a:buClr>
              <a:buSzPts val="1800"/>
              <a:buFont typeface="Roboto"/>
              <a:buChar char="○"/>
            </a:pPr>
            <a:r>
              <a:rPr b="1" i="0" lang="en" sz="1400" u="none" cap="none" strike="noStrike">
                <a:solidFill>
                  <a:schemeClr val="dk1"/>
                </a:solidFill>
                <a:highlight>
                  <a:srgbClr val="FFFFFF"/>
                </a:highlight>
                <a:latin typeface="Arial"/>
                <a:ea typeface="Arial"/>
                <a:cs typeface="Arial"/>
                <a:sym typeface="Arial"/>
              </a:rPr>
              <a:t>Deterministic:</a:t>
            </a:r>
            <a:r>
              <a:rPr b="0" i="0" lang="en" sz="1400" u="none" cap="none" strike="noStrike">
                <a:solidFill>
                  <a:schemeClr val="dk1"/>
                </a:solidFill>
                <a:highlight>
                  <a:srgbClr val="FFFFFF"/>
                </a:highlight>
                <a:latin typeface="Arial"/>
                <a:ea typeface="Arial"/>
                <a:cs typeface="Arial"/>
                <a:sym typeface="Arial"/>
              </a:rPr>
              <a:t> The same action is produced by the policy (π) at any state.</a:t>
            </a:r>
            <a:endParaRPr b="0" i="0" sz="1400" u="none" cap="none" strike="noStrike">
              <a:solidFill>
                <a:schemeClr val="dk1"/>
              </a:solidFill>
              <a:highlight>
                <a:srgbClr val="FFFFFF"/>
              </a:highlight>
              <a:latin typeface="Arial"/>
              <a:ea typeface="Arial"/>
              <a:cs typeface="Arial"/>
              <a:sym typeface="Arial"/>
            </a:endParaRPr>
          </a:p>
          <a:p>
            <a:pPr indent="-342900" lvl="1" marL="914400" marR="50800" rtl="0" algn="just">
              <a:lnSpc>
                <a:spcPct val="100000"/>
              </a:lnSpc>
              <a:spcBef>
                <a:spcPts val="0"/>
              </a:spcBef>
              <a:spcAft>
                <a:spcPts val="0"/>
              </a:spcAft>
              <a:buClr>
                <a:schemeClr val="dk1"/>
              </a:buClr>
              <a:buSzPts val="1800"/>
              <a:buFont typeface="Roboto"/>
              <a:buChar char="○"/>
            </a:pPr>
            <a:r>
              <a:rPr b="1" i="0" lang="en" sz="1400" u="none" cap="none" strike="noStrike">
                <a:solidFill>
                  <a:schemeClr val="dk1"/>
                </a:solidFill>
                <a:highlight>
                  <a:srgbClr val="FFFFFF"/>
                </a:highlight>
                <a:latin typeface="Arial"/>
                <a:ea typeface="Arial"/>
                <a:cs typeface="Arial"/>
                <a:sym typeface="Arial"/>
              </a:rPr>
              <a:t>Stochastic:</a:t>
            </a:r>
            <a:r>
              <a:rPr b="0" i="0" lang="en" sz="1400" u="none" cap="none" strike="noStrike">
                <a:solidFill>
                  <a:schemeClr val="dk1"/>
                </a:solidFill>
                <a:highlight>
                  <a:srgbClr val="FFFFFF"/>
                </a:highlight>
                <a:latin typeface="Arial"/>
                <a:ea typeface="Arial"/>
                <a:cs typeface="Arial"/>
                <a:sym typeface="Arial"/>
              </a:rPr>
              <a:t> In this policy, probability determines the produced action.</a:t>
            </a:r>
            <a:endParaRPr b="0" i="0" sz="1400" u="none" cap="none" strike="noStrike">
              <a:solidFill>
                <a:schemeClr val="dk1"/>
              </a:solidFill>
              <a:highlight>
                <a:srgbClr val="FFFFFF"/>
              </a:highlight>
              <a:latin typeface="Arial"/>
              <a:ea typeface="Arial"/>
              <a:cs typeface="Arial"/>
              <a:sym typeface="Arial"/>
            </a:endParaRPr>
          </a:p>
          <a:p>
            <a:pPr indent="-342900" lvl="0" marL="457200" marR="25400" rtl="0" algn="ctr">
              <a:lnSpc>
                <a:spcPct val="100000"/>
              </a:lnSpc>
              <a:spcBef>
                <a:spcPts val="0"/>
              </a:spcBef>
              <a:spcAft>
                <a:spcPts val="0"/>
              </a:spcAft>
              <a:buClr>
                <a:schemeClr val="dk1"/>
              </a:buClr>
              <a:buSzPts val="1800"/>
              <a:buFont typeface="Roboto"/>
              <a:buAutoNum type="arabicPeriod"/>
            </a:pPr>
            <a:r>
              <a:rPr b="1" i="0" lang="en" sz="1800" u="none" cap="none" strike="noStrike">
                <a:solidFill>
                  <a:schemeClr val="dk1"/>
                </a:solidFill>
                <a:highlight>
                  <a:srgbClr val="FFFFFF"/>
                </a:highlight>
                <a:latin typeface="Arial"/>
                <a:ea typeface="Arial"/>
                <a:cs typeface="Arial"/>
                <a:sym typeface="Arial"/>
              </a:rPr>
              <a:t>Model-based:</a:t>
            </a:r>
            <a:endParaRPr/>
          </a:p>
          <a:p>
            <a:pPr indent="0" lvl="0" marL="114300" marR="25400" rtl="0" algn="just">
              <a:lnSpc>
                <a:spcPct val="100000"/>
              </a:lnSpc>
              <a:spcBef>
                <a:spcPts val="0"/>
              </a:spcBef>
              <a:spcAft>
                <a:spcPts val="0"/>
              </a:spcAft>
              <a:buNone/>
            </a:pPr>
            <a:r>
              <a:rPr b="0" i="0" lang="en" sz="1400" u="none" cap="none" strike="noStrike">
                <a:solidFill>
                  <a:schemeClr val="dk1"/>
                </a:solidFill>
                <a:highlight>
                  <a:srgbClr val="FFFFFF"/>
                </a:highlight>
                <a:latin typeface="Arial"/>
                <a:ea typeface="Arial"/>
                <a:cs typeface="Arial"/>
                <a:sym typeface="Arial"/>
              </a:rPr>
              <a:t> In the model-based approach, </a:t>
            </a:r>
            <a:r>
              <a:rPr b="1" i="0" lang="en" sz="1400" u="none" cap="none" strike="noStrike">
                <a:solidFill>
                  <a:schemeClr val="dk1"/>
                </a:solidFill>
                <a:highlight>
                  <a:srgbClr val="FFFFFF"/>
                </a:highlight>
                <a:latin typeface="Arial"/>
                <a:ea typeface="Arial"/>
                <a:cs typeface="Arial"/>
                <a:sym typeface="Arial"/>
              </a:rPr>
              <a:t>a virtual model is created for the environmen</a:t>
            </a:r>
            <a:r>
              <a:rPr b="0" i="0" lang="en" sz="1400" u="none" cap="none" strike="noStrike">
                <a:solidFill>
                  <a:schemeClr val="dk1"/>
                </a:solidFill>
                <a:highlight>
                  <a:srgbClr val="FFFFFF"/>
                </a:highlight>
                <a:latin typeface="Arial"/>
                <a:ea typeface="Arial"/>
                <a:cs typeface="Arial"/>
                <a:sym typeface="Arial"/>
              </a:rPr>
              <a:t>t, and the agent explores that environment to learn it. There is no particular solution or algorithm for this approach because the model representation is different for each environment.</a:t>
            </a:r>
            <a:endParaRPr b="0" i="0" sz="1400" u="none" cap="none" strike="noStrike">
              <a:solidFill>
                <a:schemeClr val="dk1"/>
              </a:solidFill>
              <a:highlight>
                <a:srgbClr val="FFFFFF"/>
              </a:highlight>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8"/>
          <p:cNvSpPr txBox="1"/>
          <p:nvPr/>
        </p:nvSpPr>
        <p:spPr>
          <a:xfrm>
            <a:off x="125800" y="124350"/>
            <a:ext cx="8859900" cy="4617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292929"/>
                </a:solidFill>
                <a:highlight>
                  <a:srgbClr val="FFFFFF"/>
                </a:highlight>
                <a:latin typeface="Arial"/>
                <a:ea typeface="Arial"/>
                <a:cs typeface="Arial"/>
                <a:sym typeface="Arial"/>
              </a:rPr>
              <a:t>Practical applications of Reinforcement Learning</a:t>
            </a:r>
            <a:endParaRPr b="1" i="0" sz="1800" u="none" cap="none" strike="noStrike">
              <a:solidFill>
                <a:srgbClr val="292929"/>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rgbClr val="292929"/>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292929"/>
                </a:solidFill>
                <a:highlight>
                  <a:srgbClr val="FFFFFF"/>
                </a:highlight>
                <a:latin typeface="Arial"/>
                <a:ea typeface="Arial"/>
                <a:cs typeface="Arial"/>
                <a:sym typeface="Arial"/>
              </a:rPr>
              <a:t>Since, RL requires a lot of data, therefore it is most applicable in domains where simulated data is readily available like gameplay, robotics.</a:t>
            </a:r>
            <a:endParaRPr b="0" i="0" sz="1800" u="none" cap="none" strike="noStrike">
              <a:solidFill>
                <a:srgbClr val="292929"/>
              </a:solidFill>
              <a:highlight>
                <a:srgbClr val="FFFFFF"/>
              </a:highlight>
              <a:latin typeface="Arial"/>
              <a:ea typeface="Arial"/>
              <a:cs typeface="Arial"/>
              <a:sym typeface="Arial"/>
            </a:endParaRPr>
          </a:p>
          <a:p>
            <a:pPr indent="-342900" lvl="0" marL="749300" marR="0" rtl="0" algn="l">
              <a:lnSpc>
                <a:spcPct val="100000"/>
              </a:lnSpc>
              <a:spcBef>
                <a:spcPts val="0"/>
              </a:spcBef>
              <a:spcAft>
                <a:spcPts val="0"/>
              </a:spcAft>
              <a:buClr>
                <a:srgbClr val="292929"/>
              </a:buClr>
              <a:buSzPts val="1800"/>
              <a:buFont typeface="Georgia"/>
              <a:buAutoNum type="arabicPeriod"/>
            </a:pPr>
            <a:r>
              <a:rPr b="0" i="0" lang="en" sz="1800" u="none" cap="none" strike="noStrike">
                <a:solidFill>
                  <a:srgbClr val="292929"/>
                </a:solidFill>
                <a:highlight>
                  <a:srgbClr val="FFFFFF"/>
                </a:highlight>
                <a:latin typeface="Arial"/>
                <a:ea typeface="Arial"/>
                <a:cs typeface="Arial"/>
                <a:sym typeface="Arial"/>
              </a:rPr>
              <a:t>RL is quite widely used in building AI for playing computer games. </a:t>
            </a:r>
            <a:r>
              <a:rPr b="1" i="0" lang="en" sz="1800" u="sng" cap="none" strike="noStrike">
                <a:solidFill>
                  <a:schemeClr val="hlink"/>
                </a:solidFill>
                <a:highlight>
                  <a:srgbClr val="FFFFFF"/>
                </a:highlight>
                <a:latin typeface="Arial"/>
                <a:ea typeface="Arial"/>
                <a:cs typeface="Arial"/>
                <a:sym typeface="Arial"/>
                <a:hlinkClick r:id="rId3"/>
              </a:rPr>
              <a:t>AlphaGo Zero</a:t>
            </a:r>
            <a:r>
              <a:rPr b="0" i="0" lang="en" sz="1800" u="none" cap="none" strike="noStrike">
                <a:solidFill>
                  <a:srgbClr val="292929"/>
                </a:solidFill>
                <a:highlight>
                  <a:srgbClr val="FFFFFF"/>
                </a:highlight>
                <a:latin typeface="Arial"/>
                <a:ea typeface="Arial"/>
                <a:cs typeface="Arial"/>
                <a:sym typeface="Arial"/>
              </a:rPr>
              <a:t> is the first computer program to defeat a world champion in the ancient Chinese game of Go. In robotics and industrial automation, RL is used to enable the robot to create an efficient adaptive control system for itself which learns from its own experience and behavior. </a:t>
            </a:r>
            <a:r>
              <a:rPr b="0" i="0" lang="en" sz="1800" u="sng" cap="none" strike="noStrike">
                <a:solidFill>
                  <a:schemeClr val="hlink"/>
                </a:solidFill>
                <a:highlight>
                  <a:srgbClr val="FFFFFF"/>
                </a:highlight>
                <a:latin typeface="Arial"/>
                <a:ea typeface="Arial"/>
                <a:cs typeface="Arial"/>
                <a:sym typeface="Arial"/>
                <a:hlinkClick r:id="rId4"/>
              </a:rPr>
              <a:t>DeepMind’s work</a:t>
            </a:r>
            <a:r>
              <a:rPr b="0" i="0" lang="en" sz="1800" u="none" cap="none" strike="noStrike">
                <a:solidFill>
                  <a:srgbClr val="292929"/>
                </a:solidFill>
                <a:highlight>
                  <a:srgbClr val="FFFFFF"/>
                </a:highlight>
                <a:latin typeface="Arial"/>
                <a:ea typeface="Arial"/>
                <a:cs typeface="Arial"/>
                <a:sym typeface="Arial"/>
              </a:rPr>
              <a:t> on </a:t>
            </a:r>
            <a:r>
              <a:rPr b="1" i="0" lang="en" sz="1800" u="none" cap="none" strike="noStrike">
                <a:solidFill>
                  <a:srgbClr val="292929"/>
                </a:solidFill>
                <a:highlight>
                  <a:srgbClr val="FFFFFF"/>
                </a:highlight>
                <a:latin typeface="Arial"/>
                <a:ea typeface="Arial"/>
                <a:cs typeface="Arial"/>
                <a:sym typeface="Arial"/>
              </a:rPr>
              <a:t>Deep Reinforcement Learning for Robotic Manipulation with Asynchronous Policy</a:t>
            </a:r>
            <a:r>
              <a:rPr b="0" i="0" lang="en" sz="1800" u="none" cap="none" strike="noStrike">
                <a:solidFill>
                  <a:srgbClr val="292929"/>
                </a:solidFill>
                <a:highlight>
                  <a:srgbClr val="FFFFFF"/>
                </a:highlight>
                <a:latin typeface="Arial"/>
                <a:ea typeface="Arial"/>
                <a:cs typeface="Arial"/>
                <a:sym typeface="Arial"/>
              </a:rPr>
              <a:t> </a:t>
            </a:r>
            <a:r>
              <a:rPr b="1" i="0" lang="en" sz="1800" u="none" cap="none" strike="noStrike">
                <a:solidFill>
                  <a:srgbClr val="292929"/>
                </a:solidFill>
                <a:highlight>
                  <a:srgbClr val="FFFFFF"/>
                </a:highlight>
                <a:latin typeface="Arial"/>
                <a:ea typeface="Arial"/>
                <a:cs typeface="Arial"/>
                <a:sym typeface="Arial"/>
              </a:rPr>
              <a:t>updates</a:t>
            </a:r>
            <a:r>
              <a:rPr b="0" i="0" lang="en" sz="1800" u="none" cap="none" strike="noStrike">
                <a:solidFill>
                  <a:srgbClr val="292929"/>
                </a:solidFill>
                <a:highlight>
                  <a:srgbClr val="FFFFFF"/>
                </a:highlight>
                <a:latin typeface="Arial"/>
                <a:ea typeface="Arial"/>
                <a:cs typeface="Arial"/>
                <a:sym typeface="Arial"/>
              </a:rPr>
              <a:t> is a good example of the same(</a:t>
            </a:r>
            <a:r>
              <a:rPr b="0" i="0" lang="en" sz="1800" u="sng" cap="none" strike="noStrike">
                <a:solidFill>
                  <a:schemeClr val="hlink"/>
                </a:solidFill>
                <a:highlight>
                  <a:srgbClr val="FFFFFF"/>
                </a:highlight>
                <a:latin typeface="Arial"/>
                <a:ea typeface="Arial"/>
                <a:cs typeface="Arial"/>
                <a:sym typeface="Arial"/>
                <a:hlinkClick r:id="rId5"/>
              </a:rPr>
              <a:t>LINK</a:t>
            </a:r>
            <a:r>
              <a:rPr b="0" i="0" lang="en" sz="1800" u="none" cap="none" strike="noStrike">
                <a:solidFill>
                  <a:srgbClr val="292929"/>
                </a:solidFill>
                <a:highlight>
                  <a:srgbClr val="FFFFFF"/>
                </a:highlight>
                <a:latin typeface="Arial"/>
                <a:ea typeface="Arial"/>
                <a:cs typeface="Arial"/>
                <a:sym typeface="Arial"/>
              </a:rPr>
              <a:t>)</a:t>
            </a:r>
            <a:endParaRPr b="0" i="0" sz="1800" u="none" cap="none" strike="noStrike">
              <a:solidFill>
                <a:srgbClr val="292929"/>
              </a:solidFill>
              <a:highlight>
                <a:srgbClr val="FFFFFF"/>
              </a:highlight>
              <a:latin typeface="Arial"/>
              <a:ea typeface="Arial"/>
              <a:cs typeface="Arial"/>
              <a:sym typeface="Arial"/>
            </a:endParaRPr>
          </a:p>
          <a:p>
            <a:pPr indent="-342900" lvl="0" marL="749300" marR="0" rtl="0" algn="l">
              <a:lnSpc>
                <a:spcPct val="100000"/>
              </a:lnSpc>
              <a:spcBef>
                <a:spcPts val="0"/>
              </a:spcBef>
              <a:spcAft>
                <a:spcPts val="0"/>
              </a:spcAft>
              <a:buClr>
                <a:srgbClr val="292929"/>
              </a:buClr>
              <a:buSzPts val="1800"/>
              <a:buFont typeface="Arial"/>
              <a:buAutoNum type="arabicPeriod"/>
            </a:pPr>
            <a:r>
              <a:rPr b="0" i="0" lang="en" sz="1800" u="none" cap="none" strike="noStrike">
                <a:solidFill>
                  <a:srgbClr val="292929"/>
                </a:solidFill>
                <a:highlight>
                  <a:srgbClr val="FFFFFF"/>
                </a:highlight>
                <a:latin typeface="Arial"/>
                <a:ea typeface="Arial"/>
                <a:cs typeface="Arial"/>
                <a:sym typeface="Arial"/>
              </a:rPr>
              <a:t>Other applications of RL include abstractive text summarization engines, dialog agents(text, speech) which can learn from user interactions and improve with time, learning optimal treatment policies in healthcare and RL based agents for online stock trading.</a:t>
            </a:r>
            <a:endParaRPr b="0" i="0" sz="1800" u="none" cap="none" strike="noStrike">
              <a:solidFill>
                <a:srgbClr val="292929"/>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rgbClr val="292929"/>
              </a:solidFill>
              <a:highlight>
                <a:srgbClr val="FFFFFF"/>
              </a:highlight>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9"/>
          <p:cNvSpPr txBox="1"/>
          <p:nvPr/>
        </p:nvSpPr>
        <p:spPr>
          <a:xfrm>
            <a:off x="360975" y="0"/>
            <a:ext cx="8389500" cy="4894800"/>
          </a:xfrm>
          <a:prstGeom prst="rect">
            <a:avLst/>
          </a:prstGeom>
          <a:noFill/>
          <a:ln>
            <a:noFill/>
          </a:ln>
        </p:spPr>
        <p:txBody>
          <a:bodyPr anchorCtr="0" anchor="t" bIns="91425" lIns="91425" spcFirstLastPara="1" rIns="91425" wrap="square" tIns="91425">
            <a:spAutoFit/>
          </a:bodyPr>
          <a:lstStyle/>
          <a:p>
            <a:pPr indent="-336550" lvl="0" marL="457200" marR="25400" rtl="0" algn="l">
              <a:lnSpc>
                <a:spcPct val="100000"/>
              </a:lnSpc>
              <a:spcBef>
                <a:spcPts val="1500"/>
              </a:spcBef>
              <a:spcAft>
                <a:spcPts val="0"/>
              </a:spcAft>
              <a:buClr>
                <a:schemeClr val="dk1"/>
              </a:buClr>
              <a:buSzPts val="1700"/>
              <a:buFont typeface="Arial"/>
              <a:buAutoNum type="arabicPeriod"/>
            </a:pPr>
            <a:r>
              <a:rPr b="1" i="0" lang="en" sz="1700" u="none" cap="none" strike="noStrike">
                <a:solidFill>
                  <a:schemeClr val="dk1"/>
                </a:solidFill>
                <a:highlight>
                  <a:srgbClr val="FFFFFF"/>
                </a:highlight>
                <a:latin typeface="Arial"/>
                <a:ea typeface="Arial"/>
                <a:cs typeface="Arial"/>
                <a:sym typeface="Arial"/>
              </a:rPr>
              <a:t>Robotics:</a:t>
            </a:r>
            <a:endParaRPr b="1" i="0" sz="1700" u="none" cap="none" strike="noStrike">
              <a:solidFill>
                <a:schemeClr val="dk1"/>
              </a:solidFill>
              <a:highlight>
                <a:srgbClr val="FFFFFF"/>
              </a:highlight>
              <a:latin typeface="Arial"/>
              <a:ea typeface="Arial"/>
              <a:cs typeface="Arial"/>
              <a:sym typeface="Arial"/>
            </a:endParaRPr>
          </a:p>
          <a:p>
            <a:pPr indent="-336550" lvl="1" marL="914400" marR="50800" rtl="0" algn="l">
              <a:lnSpc>
                <a:spcPct val="100000"/>
              </a:lnSpc>
              <a:spcBef>
                <a:spcPts val="0"/>
              </a:spcBef>
              <a:spcAft>
                <a:spcPts val="0"/>
              </a:spcAft>
              <a:buClr>
                <a:schemeClr val="dk1"/>
              </a:buClr>
              <a:buSzPts val="1700"/>
              <a:buFont typeface="Roboto"/>
              <a:buAutoNum type="alphaLcPeriod"/>
            </a:pPr>
            <a:r>
              <a:rPr b="0" i="0" lang="en" sz="1700" u="none" cap="none" strike="noStrike">
                <a:solidFill>
                  <a:schemeClr val="dk1"/>
                </a:solidFill>
                <a:highlight>
                  <a:srgbClr val="FFFFFF"/>
                </a:highlight>
                <a:latin typeface="Arial"/>
                <a:ea typeface="Arial"/>
                <a:cs typeface="Arial"/>
                <a:sym typeface="Arial"/>
              </a:rPr>
              <a:t>RL is used in </a:t>
            </a:r>
            <a:r>
              <a:rPr b="1" i="0" lang="en" sz="1700" u="none" cap="none" strike="noStrike">
                <a:solidFill>
                  <a:schemeClr val="dk1"/>
                </a:solidFill>
                <a:highlight>
                  <a:srgbClr val="FFFFFF"/>
                </a:highlight>
                <a:latin typeface="Arial"/>
                <a:ea typeface="Arial"/>
                <a:cs typeface="Arial"/>
                <a:sym typeface="Arial"/>
              </a:rPr>
              <a:t>Robot navigation, Robo-soccer, walking, juggling</a:t>
            </a:r>
            <a:r>
              <a:rPr b="0" i="0" lang="en" sz="1700" u="none" cap="none" strike="noStrike">
                <a:solidFill>
                  <a:schemeClr val="dk1"/>
                </a:solidFill>
                <a:highlight>
                  <a:srgbClr val="FFFFFF"/>
                </a:highlight>
                <a:latin typeface="Arial"/>
                <a:ea typeface="Arial"/>
                <a:cs typeface="Arial"/>
                <a:sym typeface="Arial"/>
              </a:rPr>
              <a:t>, etc.</a:t>
            </a:r>
            <a:endParaRPr b="0" i="0" sz="1700" u="none" cap="none" strike="noStrike">
              <a:solidFill>
                <a:schemeClr val="dk1"/>
              </a:solidFill>
              <a:highlight>
                <a:srgbClr val="FFFFFF"/>
              </a:highlight>
              <a:latin typeface="Arial"/>
              <a:ea typeface="Arial"/>
              <a:cs typeface="Arial"/>
              <a:sym typeface="Arial"/>
            </a:endParaRPr>
          </a:p>
          <a:p>
            <a:pPr indent="-336550" lvl="0" marL="457200" marR="25400" rtl="0" algn="l">
              <a:lnSpc>
                <a:spcPct val="100000"/>
              </a:lnSpc>
              <a:spcBef>
                <a:spcPts val="0"/>
              </a:spcBef>
              <a:spcAft>
                <a:spcPts val="0"/>
              </a:spcAft>
              <a:buClr>
                <a:schemeClr val="dk1"/>
              </a:buClr>
              <a:buSzPts val="1700"/>
              <a:buFont typeface="Arial"/>
              <a:buAutoNum type="arabicPeriod"/>
            </a:pPr>
            <a:r>
              <a:rPr b="1" i="0" lang="en" sz="1700" u="none" cap="none" strike="noStrike">
                <a:solidFill>
                  <a:schemeClr val="dk1"/>
                </a:solidFill>
                <a:highlight>
                  <a:srgbClr val="FFFFFF"/>
                </a:highlight>
                <a:latin typeface="Arial"/>
                <a:ea typeface="Arial"/>
                <a:cs typeface="Arial"/>
                <a:sym typeface="Arial"/>
              </a:rPr>
              <a:t>Control:</a:t>
            </a:r>
            <a:endParaRPr b="1" i="0" sz="1700" u="none" cap="none" strike="noStrike">
              <a:solidFill>
                <a:schemeClr val="dk1"/>
              </a:solidFill>
              <a:highlight>
                <a:srgbClr val="FFFFFF"/>
              </a:highlight>
              <a:latin typeface="Arial"/>
              <a:ea typeface="Arial"/>
              <a:cs typeface="Arial"/>
              <a:sym typeface="Arial"/>
            </a:endParaRPr>
          </a:p>
          <a:p>
            <a:pPr indent="-336550" lvl="1" marL="914400" marR="50800" rtl="0" algn="l">
              <a:lnSpc>
                <a:spcPct val="100000"/>
              </a:lnSpc>
              <a:spcBef>
                <a:spcPts val="0"/>
              </a:spcBef>
              <a:spcAft>
                <a:spcPts val="0"/>
              </a:spcAft>
              <a:buClr>
                <a:schemeClr val="dk1"/>
              </a:buClr>
              <a:buSzPts val="1700"/>
              <a:buFont typeface="Roboto"/>
              <a:buAutoNum type="alphaLcPeriod"/>
            </a:pPr>
            <a:r>
              <a:rPr b="0" i="0" lang="en" sz="1700" u="none" cap="none" strike="noStrike">
                <a:solidFill>
                  <a:schemeClr val="dk1"/>
                </a:solidFill>
                <a:highlight>
                  <a:srgbClr val="FFFFFF"/>
                </a:highlight>
                <a:latin typeface="Arial"/>
                <a:ea typeface="Arial"/>
                <a:cs typeface="Arial"/>
                <a:sym typeface="Arial"/>
              </a:rPr>
              <a:t>RL can be used for </a:t>
            </a:r>
            <a:r>
              <a:rPr b="1" i="0" lang="en" sz="1700" u="none" cap="none" strike="noStrike">
                <a:solidFill>
                  <a:schemeClr val="dk1"/>
                </a:solidFill>
                <a:highlight>
                  <a:srgbClr val="FFFFFF"/>
                </a:highlight>
                <a:latin typeface="Arial"/>
                <a:ea typeface="Arial"/>
                <a:cs typeface="Arial"/>
                <a:sym typeface="Arial"/>
              </a:rPr>
              <a:t>adaptive control</a:t>
            </a:r>
            <a:r>
              <a:rPr b="0" i="0" lang="en" sz="1700" u="none" cap="none" strike="noStrike">
                <a:solidFill>
                  <a:schemeClr val="dk1"/>
                </a:solidFill>
                <a:highlight>
                  <a:srgbClr val="FFFFFF"/>
                </a:highlight>
                <a:latin typeface="Arial"/>
                <a:ea typeface="Arial"/>
                <a:cs typeface="Arial"/>
                <a:sym typeface="Arial"/>
              </a:rPr>
              <a:t> such as Factory processes, admission control in telecommunication, and Helicopter pilot is an example of reinforcement learning.</a:t>
            </a:r>
            <a:endParaRPr b="0" i="0" sz="1700" u="none" cap="none" strike="noStrike">
              <a:solidFill>
                <a:schemeClr val="dk1"/>
              </a:solidFill>
              <a:highlight>
                <a:srgbClr val="FFFFFF"/>
              </a:highlight>
              <a:latin typeface="Arial"/>
              <a:ea typeface="Arial"/>
              <a:cs typeface="Arial"/>
              <a:sym typeface="Arial"/>
            </a:endParaRPr>
          </a:p>
          <a:p>
            <a:pPr indent="-336550" lvl="0" marL="457200" marR="25400" rtl="0" algn="l">
              <a:lnSpc>
                <a:spcPct val="100000"/>
              </a:lnSpc>
              <a:spcBef>
                <a:spcPts val="0"/>
              </a:spcBef>
              <a:spcAft>
                <a:spcPts val="0"/>
              </a:spcAft>
              <a:buClr>
                <a:schemeClr val="dk1"/>
              </a:buClr>
              <a:buSzPts val="1700"/>
              <a:buFont typeface="Arial"/>
              <a:buAutoNum type="arabicPeriod"/>
            </a:pPr>
            <a:r>
              <a:rPr b="1" i="0" lang="en" sz="1700" u="none" cap="none" strike="noStrike">
                <a:solidFill>
                  <a:schemeClr val="dk1"/>
                </a:solidFill>
                <a:highlight>
                  <a:srgbClr val="FFFFFF"/>
                </a:highlight>
                <a:latin typeface="Arial"/>
                <a:ea typeface="Arial"/>
                <a:cs typeface="Arial"/>
                <a:sym typeface="Arial"/>
              </a:rPr>
              <a:t>Game Playing:</a:t>
            </a:r>
            <a:endParaRPr b="1" i="0" sz="1700" u="none" cap="none" strike="noStrike">
              <a:solidFill>
                <a:schemeClr val="dk1"/>
              </a:solidFill>
              <a:highlight>
                <a:srgbClr val="FFFFFF"/>
              </a:highlight>
              <a:latin typeface="Arial"/>
              <a:ea typeface="Arial"/>
              <a:cs typeface="Arial"/>
              <a:sym typeface="Arial"/>
            </a:endParaRPr>
          </a:p>
          <a:p>
            <a:pPr indent="-336550" lvl="1" marL="914400" marR="50800" rtl="0" algn="l">
              <a:lnSpc>
                <a:spcPct val="100000"/>
              </a:lnSpc>
              <a:spcBef>
                <a:spcPts val="0"/>
              </a:spcBef>
              <a:spcAft>
                <a:spcPts val="0"/>
              </a:spcAft>
              <a:buClr>
                <a:schemeClr val="dk1"/>
              </a:buClr>
              <a:buSzPts val="1700"/>
              <a:buFont typeface="Roboto"/>
              <a:buAutoNum type="alphaLcPeriod"/>
            </a:pPr>
            <a:r>
              <a:rPr b="0" i="0" lang="en" sz="1700" u="none" cap="none" strike="noStrike">
                <a:solidFill>
                  <a:schemeClr val="dk1"/>
                </a:solidFill>
                <a:highlight>
                  <a:srgbClr val="FFFFFF"/>
                </a:highlight>
                <a:latin typeface="Arial"/>
                <a:ea typeface="Arial"/>
                <a:cs typeface="Arial"/>
                <a:sym typeface="Arial"/>
              </a:rPr>
              <a:t>RL can be used in </a:t>
            </a:r>
            <a:r>
              <a:rPr b="1" i="0" lang="en" sz="1700" u="none" cap="none" strike="noStrike">
                <a:solidFill>
                  <a:schemeClr val="dk1"/>
                </a:solidFill>
                <a:highlight>
                  <a:srgbClr val="FFFFFF"/>
                </a:highlight>
                <a:latin typeface="Arial"/>
                <a:ea typeface="Arial"/>
                <a:cs typeface="Arial"/>
                <a:sym typeface="Arial"/>
              </a:rPr>
              <a:t>Game playing</a:t>
            </a:r>
            <a:r>
              <a:rPr b="0" i="0" lang="en" sz="1700" u="none" cap="none" strike="noStrike">
                <a:solidFill>
                  <a:schemeClr val="dk1"/>
                </a:solidFill>
                <a:highlight>
                  <a:srgbClr val="FFFFFF"/>
                </a:highlight>
                <a:latin typeface="Arial"/>
                <a:ea typeface="Arial"/>
                <a:cs typeface="Arial"/>
                <a:sym typeface="Arial"/>
              </a:rPr>
              <a:t> such as tic-tac-toe, chess, etc.</a:t>
            </a:r>
            <a:endParaRPr b="0" i="0" sz="1700" u="none" cap="none" strike="noStrike">
              <a:solidFill>
                <a:schemeClr val="dk1"/>
              </a:solidFill>
              <a:highlight>
                <a:srgbClr val="FFFFFF"/>
              </a:highlight>
              <a:latin typeface="Arial"/>
              <a:ea typeface="Arial"/>
              <a:cs typeface="Arial"/>
              <a:sym typeface="Arial"/>
            </a:endParaRPr>
          </a:p>
          <a:p>
            <a:pPr indent="-336550" lvl="0" marL="457200" marR="25400" rtl="0" algn="l">
              <a:lnSpc>
                <a:spcPct val="100000"/>
              </a:lnSpc>
              <a:spcBef>
                <a:spcPts val="0"/>
              </a:spcBef>
              <a:spcAft>
                <a:spcPts val="0"/>
              </a:spcAft>
              <a:buClr>
                <a:schemeClr val="dk1"/>
              </a:buClr>
              <a:buSzPts val="1700"/>
              <a:buFont typeface="Arial"/>
              <a:buAutoNum type="arabicPeriod"/>
            </a:pPr>
            <a:r>
              <a:rPr b="1" i="0" lang="en" sz="1700" u="none" cap="none" strike="noStrike">
                <a:solidFill>
                  <a:schemeClr val="dk1"/>
                </a:solidFill>
                <a:highlight>
                  <a:srgbClr val="FFFFFF"/>
                </a:highlight>
                <a:latin typeface="Arial"/>
                <a:ea typeface="Arial"/>
                <a:cs typeface="Arial"/>
                <a:sym typeface="Arial"/>
              </a:rPr>
              <a:t>Chemistry:</a:t>
            </a:r>
            <a:endParaRPr b="1" i="0" sz="1700" u="none" cap="none" strike="noStrike">
              <a:solidFill>
                <a:schemeClr val="dk1"/>
              </a:solidFill>
              <a:highlight>
                <a:srgbClr val="FFFFFF"/>
              </a:highlight>
              <a:latin typeface="Arial"/>
              <a:ea typeface="Arial"/>
              <a:cs typeface="Arial"/>
              <a:sym typeface="Arial"/>
            </a:endParaRPr>
          </a:p>
          <a:p>
            <a:pPr indent="-336550" lvl="1" marL="914400" marR="50800" rtl="0" algn="l">
              <a:lnSpc>
                <a:spcPct val="100000"/>
              </a:lnSpc>
              <a:spcBef>
                <a:spcPts val="0"/>
              </a:spcBef>
              <a:spcAft>
                <a:spcPts val="0"/>
              </a:spcAft>
              <a:buClr>
                <a:schemeClr val="dk1"/>
              </a:buClr>
              <a:buSzPts val="1700"/>
              <a:buFont typeface="Arial"/>
              <a:buAutoNum type="alphaLcPeriod"/>
            </a:pPr>
            <a:r>
              <a:rPr b="0" i="0" lang="en" sz="1700" u="none" cap="none" strike="noStrike">
                <a:solidFill>
                  <a:schemeClr val="dk1"/>
                </a:solidFill>
                <a:highlight>
                  <a:srgbClr val="FFFFFF"/>
                </a:highlight>
                <a:latin typeface="Arial"/>
                <a:ea typeface="Arial"/>
                <a:cs typeface="Arial"/>
                <a:sym typeface="Arial"/>
              </a:rPr>
              <a:t>RL can be used for optimizing the chemical reactions.</a:t>
            </a:r>
            <a:endParaRPr b="0" i="0" sz="1700" u="none" cap="none" strike="noStrike">
              <a:solidFill>
                <a:schemeClr val="dk1"/>
              </a:solidFill>
              <a:highlight>
                <a:srgbClr val="FFFFFF"/>
              </a:highlight>
              <a:latin typeface="Arial"/>
              <a:ea typeface="Arial"/>
              <a:cs typeface="Arial"/>
              <a:sym typeface="Arial"/>
            </a:endParaRPr>
          </a:p>
          <a:p>
            <a:pPr indent="-336550" lvl="0" marL="457200" marR="25400" rtl="0" algn="l">
              <a:lnSpc>
                <a:spcPct val="100000"/>
              </a:lnSpc>
              <a:spcBef>
                <a:spcPts val="0"/>
              </a:spcBef>
              <a:spcAft>
                <a:spcPts val="0"/>
              </a:spcAft>
              <a:buClr>
                <a:schemeClr val="dk1"/>
              </a:buClr>
              <a:buSzPts val="1700"/>
              <a:buFont typeface="Arial"/>
              <a:buAutoNum type="arabicPeriod"/>
            </a:pPr>
            <a:r>
              <a:rPr b="1" i="0" lang="en" sz="1700" u="none" cap="none" strike="noStrike">
                <a:solidFill>
                  <a:schemeClr val="dk1"/>
                </a:solidFill>
                <a:highlight>
                  <a:srgbClr val="FFFFFF"/>
                </a:highlight>
                <a:latin typeface="Arial"/>
                <a:ea typeface="Arial"/>
                <a:cs typeface="Arial"/>
                <a:sym typeface="Arial"/>
              </a:rPr>
              <a:t>Business:</a:t>
            </a:r>
            <a:endParaRPr b="1" i="0" sz="1700" u="none" cap="none" strike="noStrike">
              <a:solidFill>
                <a:schemeClr val="dk1"/>
              </a:solidFill>
              <a:highlight>
                <a:srgbClr val="FFFFFF"/>
              </a:highlight>
              <a:latin typeface="Arial"/>
              <a:ea typeface="Arial"/>
              <a:cs typeface="Arial"/>
              <a:sym typeface="Arial"/>
            </a:endParaRPr>
          </a:p>
          <a:p>
            <a:pPr indent="-336550" lvl="1" marL="914400" marR="50800" rtl="0" algn="l">
              <a:lnSpc>
                <a:spcPct val="100000"/>
              </a:lnSpc>
              <a:spcBef>
                <a:spcPts val="0"/>
              </a:spcBef>
              <a:spcAft>
                <a:spcPts val="0"/>
              </a:spcAft>
              <a:buClr>
                <a:schemeClr val="dk1"/>
              </a:buClr>
              <a:buSzPts val="1700"/>
              <a:buFont typeface="Arial"/>
              <a:buAutoNum type="alphaLcPeriod"/>
            </a:pPr>
            <a:r>
              <a:rPr b="0" i="0" lang="en" sz="1700" u="none" cap="none" strike="noStrike">
                <a:solidFill>
                  <a:schemeClr val="dk1"/>
                </a:solidFill>
                <a:highlight>
                  <a:srgbClr val="FFFFFF"/>
                </a:highlight>
                <a:latin typeface="Arial"/>
                <a:ea typeface="Arial"/>
                <a:cs typeface="Arial"/>
                <a:sym typeface="Arial"/>
              </a:rPr>
              <a:t>RL is now used for business strategy planning.</a:t>
            </a:r>
            <a:endParaRPr b="0" i="0" sz="1700" u="none" cap="none" strike="noStrike">
              <a:solidFill>
                <a:schemeClr val="dk1"/>
              </a:solidFill>
              <a:highlight>
                <a:srgbClr val="FFFFFF"/>
              </a:highlight>
              <a:latin typeface="Arial"/>
              <a:ea typeface="Arial"/>
              <a:cs typeface="Arial"/>
              <a:sym typeface="Arial"/>
            </a:endParaRPr>
          </a:p>
          <a:p>
            <a:pPr indent="-336550" lvl="0" marL="457200" marR="25400" rtl="0" algn="l">
              <a:lnSpc>
                <a:spcPct val="100000"/>
              </a:lnSpc>
              <a:spcBef>
                <a:spcPts val="0"/>
              </a:spcBef>
              <a:spcAft>
                <a:spcPts val="0"/>
              </a:spcAft>
              <a:buClr>
                <a:schemeClr val="dk1"/>
              </a:buClr>
              <a:buSzPts val="1700"/>
              <a:buFont typeface="Arial"/>
              <a:buAutoNum type="arabicPeriod"/>
            </a:pPr>
            <a:r>
              <a:rPr b="1" i="0" lang="en" sz="1700" u="none" cap="none" strike="noStrike">
                <a:solidFill>
                  <a:schemeClr val="dk1"/>
                </a:solidFill>
                <a:highlight>
                  <a:srgbClr val="FFFFFF"/>
                </a:highlight>
                <a:latin typeface="Arial"/>
                <a:ea typeface="Arial"/>
                <a:cs typeface="Arial"/>
                <a:sym typeface="Arial"/>
              </a:rPr>
              <a:t>Manufacturing:</a:t>
            </a:r>
            <a:endParaRPr b="1" i="0" sz="1700" u="none" cap="none" strike="noStrike">
              <a:solidFill>
                <a:schemeClr val="dk1"/>
              </a:solidFill>
              <a:highlight>
                <a:srgbClr val="FFFFFF"/>
              </a:highlight>
              <a:latin typeface="Arial"/>
              <a:ea typeface="Arial"/>
              <a:cs typeface="Arial"/>
              <a:sym typeface="Arial"/>
            </a:endParaRPr>
          </a:p>
          <a:p>
            <a:pPr indent="-336550" lvl="1" marL="914400" marR="50800" rtl="0" algn="l">
              <a:lnSpc>
                <a:spcPct val="100000"/>
              </a:lnSpc>
              <a:spcBef>
                <a:spcPts val="0"/>
              </a:spcBef>
              <a:spcAft>
                <a:spcPts val="0"/>
              </a:spcAft>
              <a:buClr>
                <a:schemeClr val="dk1"/>
              </a:buClr>
              <a:buSzPts val="1700"/>
              <a:buFont typeface="Arial"/>
              <a:buAutoNum type="alphaLcPeriod"/>
            </a:pPr>
            <a:r>
              <a:rPr b="0" i="0" lang="en" sz="1700" u="none" cap="none" strike="noStrike">
                <a:solidFill>
                  <a:schemeClr val="dk1"/>
                </a:solidFill>
                <a:highlight>
                  <a:srgbClr val="FFFFFF"/>
                </a:highlight>
                <a:latin typeface="Arial"/>
                <a:ea typeface="Arial"/>
                <a:cs typeface="Arial"/>
                <a:sym typeface="Arial"/>
              </a:rPr>
              <a:t>In various automobile manufacturing companies, the robots use deep reinforcement learning to pick goods and put them in some containers.</a:t>
            </a:r>
            <a:endParaRPr b="0" i="0" sz="1700" u="none" cap="none" strike="noStrike">
              <a:solidFill>
                <a:schemeClr val="dk1"/>
              </a:solidFill>
              <a:highlight>
                <a:srgbClr val="FFFFFF"/>
              </a:highlight>
              <a:latin typeface="Arial"/>
              <a:ea typeface="Arial"/>
              <a:cs typeface="Arial"/>
              <a:sym typeface="Arial"/>
            </a:endParaRPr>
          </a:p>
          <a:p>
            <a:pPr indent="-336550" lvl="0" marL="457200" marR="25400" rtl="0" algn="l">
              <a:lnSpc>
                <a:spcPct val="100000"/>
              </a:lnSpc>
              <a:spcBef>
                <a:spcPts val="0"/>
              </a:spcBef>
              <a:spcAft>
                <a:spcPts val="0"/>
              </a:spcAft>
              <a:buClr>
                <a:schemeClr val="dk1"/>
              </a:buClr>
              <a:buSzPts val="1700"/>
              <a:buFont typeface="Arial"/>
              <a:buAutoNum type="arabicPeriod"/>
            </a:pPr>
            <a:r>
              <a:rPr b="1" i="0" lang="en" sz="1700" u="none" cap="none" strike="noStrike">
                <a:solidFill>
                  <a:schemeClr val="dk1"/>
                </a:solidFill>
                <a:highlight>
                  <a:srgbClr val="FFFFFF"/>
                </a:highlight>
                <a:latin typeface="Arial"/>
                <a:ea typeface="Arial"/>
                <a:cs typeface="Arial"/>
                <a:sym typeface="Arial"/>
              </a:rPr>
              <a:t>Finance Sector:</a:t>
            </a:r>
            <a:endParaRPr b="1" i="0" sz="1700" u="none" cap="none" strike="noStrike">
              <a:solidFill>
                <a:schemeClr val="dk1"/>
              </a:solidFill>
              <a:highlight>
                <a:srgbClr val="FFFFFF"/>
              </a:highlight>
              <a:latin typeface="Arial"/>
              <a:ea typeface="Arial"/>
              <a:cs typeface="Arial"/>
              <a:sym typeface="Arial"/>
            </a:endParaRPr>
          </a:p>
          <a:p>
            <a:pPr indent="-336550" lvl="1" marL="914400" marR="50800" rtl="0" algn="l">
              <a:lnSpc>
                <a:spcPct val="100000"/>
              </a:lnSpc>
              <a:spcBef>
                <a:spcPts val="0"/>
              </a:spcBef>
              <a:spcAft>
                <a:spcPts val="0"/>
              </a:spcAft>
              <a:buClr>
                <a:schemeClr val="dk1"/>
              </a:buClr>
              <a:buSzPts val="1700"/>
              <a:buFont typeface="Arial"/>
              <a:buAutoNum type="alphaLcPeriod"/>
            </a:pPr>
            <a:r>
              <a:rPr b="0" i="0" lang="en" sz="1700" u="none" cap="none" strike="noStrike">
                <a:solidFill>
                  <a:schemeClr val="dk1"/>
                </a:solidFill>
                <a:highlight>
                  <a:srgbClr val="FFFFFF"/>
                </a:highlight>
                <a:latin typeface="Arial"/>
                <a:ea typeface="Arial"/>
                <a:cs typeface="Arial"/>
                <a:sym typeface="Arial"/>
              </a:rPr>
              <a:t>The RL is currently used in the finance sector for evaluating trading strategies.</a:t>
            </a:r>
            <a:endParaRPr b="0" i="0" sz="1700" u="none" cap="none" strike="noStrike">
              <a:solidFill>
                <a:schemeClr val="dk1"/>
              </a:solidFill>
              <a:highlight>
                <a:srgbClr val="FFFFFF"/>
              </a:highlight>
              <a:latin typeface="Arial"/>
              <a:ea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graphicFrame>
        <p:nvGraphicFramePr>
          <p:cNvPr id="220" name="Google Shape;220;p40"/>
          <p:cNvGraphicFramePr/>
          <p:nvPr/>
        </p:nvGraphicFramePr>
        <p:xfrm>
          <a:off x="544425" y="256500"/>
          <a:ext cx="3000000" cy="3000000"/>
        </p:xfrm>
        <a:graphic>
          <a:graphicData uri="http://schemas.openxmlformats.org/drawingml/2006/table">
            <a:tbl>
              <a:tblPr>
                <a:solidFill>
                  <a:srgbClr val="FFFFFF"/>
                </a:solidFill>
                <a:tableStyleId>{D9ED3866-C96C-404B-A3E1-B6F682A37A9B}</a:tableStyleId>
              </a:tblPr>
              <a:tblGrid>
                <a:gridCol w="5327100"/>
                <a:gridCol w="2908025"/>
              </a:tblGrid>
              <a:tr h="1831450">
                <a:tc>
                  <a:txBody>
                    <a:bodyPr/>
                    <a:lstStyle/>
                    <a:p>
                      <a:pPr indent="0" lvl="0" marL="0" marR="0" rtl="0" algn="l">
                        <a:lnSpc>
                          <a:spcPct val="115000"/>
                        </a:lnSpc>
                        <a:spcBef>
                          <a:spcPts val="0"/>
                        </a:spcBef>
                        <a:spcAft>
                          <a:spcPts val="0"/>
                        </a:spcAft>
                        <a:buClr>
                          <a:srgbClr val="000000"/>
                        </a:buClr>
                        <a:buSzPts val="1850"/>
                        <a:buFont typeface="Arial"/>
                        <a:buNone/>
                      </a:pPr>
                      <a:r>
                        <a:rPr b="1" lang="en" sz="1850" u="none" cap="none" strike="noStrike">
                          <a:solidFill>
                            <a:srgbClr val="273239"/>
                          </a:solidFill>
                          <a:highlight>
                            <a:srgbClr val="FFFFFF"/>
                          </a:highlight>
                        </a:rPr>
                        <a:t>Reinforcement learning </a:t>
                      </a:r>
                      <a:r>
                        <a:rPr lang="en" sz="1850" u="none" cap="none" strike="noStrike">
                          <a:solidFill>
                            <a:srgbClr val="273239"/>
                          </a:solidFill>
                          <a:highlight>
                            <a:srgbClr val="FFFFFF"/>
                          </a:highlight>
                        </a:rPr>
                        <a:t>is all about making decisions sequentially. In simple words, we can say that the output depends on the state of the current input and the next input depends on the output of the previous input</a:t>
                      </a:r>
                      <a:endParaRPr sz="1850" u="none" cap="none" strike="noStrike">
                        <a:solidFill>
                          <a:srgbClr val="273239"/>
                        </a:solidFill>
                        <a:highlight>
                          <a:srgbClr val="FFFFFF"/>
                        </a:highlight>
                      </a:endParaRPr>
                    </a:p>
                  </a:txBody>
                  <a:tcPr marT="133350" marB="133350" marR="95250" marL="95250" anchor="ctr"/>
                </a:tc>
                <a:tc>
                  <a:txBody>
                    <a:bodyPr/>
                    <a:lstStyle/>
                    <a:p>
                      <a:pPr indent="0" lvl="0" marL="0" marR="0" rtl="0" algn="l">
                        <a:lnSpc>
                          <a:spcPct val="115000"/>
                        </a:lnSpc>
                        <a:spcBef>
                          <a:spcPts val="0"/>
                        </a:spcBef>
                        <a:spcAft>
                          <a:spcPts val="0"/>
                        </a:spcAft>
                        <a:buClr>
                          <a:srgbClr val="000000"/>
                        </a:buClr>
                        <a:buSzPts val="1850"/>
                        <a:buFont typeface="Arial"/>
                        <a:buNone/>
                      </a:pPr>
                      <a:r>
                        <a:rPr lang="en" sz="1850" u="none" cap="none" strike="noStrike">
                          <a:solidFill>
                            <a:srgbClr val="273239"/>
                          </a:solidFill>
                          <a:highlight>
                            <a:srgbClr val="FFFFFF"/>
                          </a:highlight>
                        </a:rPr>
                        <a:t>In </a:t>
                      </a:r>
                      <a:r>
                        <a:rPr b="1" lang="en" sz="1850" u="none" cap="none" strike="noStrike">
                          <a:solidFill>
                            <a:srgbClr val="273239"/>
                          </a:solidFill>
                          <a:highlight>
                            <a:srgbClr val="FFFFFF"/>
                          </a:highlight>
                        </a:rPr>
                        <a:t>Supervised learning</a:t>
                      </a:r>
                      <a:r>
                        <a:rPr lang="en" sz="1850" u="none" cap="none" strike="noStrike">
                          <a:solidFill>
                            <a:srgbClr val="273239"/>
                          </a:solidFill>
                          <a:highlight>
                            <a:srgbClr val="FFFFFF"/>
                          </a:highlight>
                        </a:rPr>
                        <a:t>, the decision is made on the initial input or the input given at the start</a:t>
                      </a:r>
                      <a:endParaRPr sz="1850" u="none" cap="none" strike="noStrike">
                        <a:solidFill>
                          <a:srgbClr val="273239"/>
                        </a:solidFill>
                        <a:highlight>
                          <a:srgbClr val="FFFFFF"/>
                        </a:highlight>
                      </a:endParaRPr>
                    </a:p>
                  </a:txBody>
                  <a:tcPr marT="133350" marB="133350" marR="95250" marL="95250" anchor="ctr"/>
                </a:tc>
              </a:tr>
              <a:tr h="1831450">
                <a:tc>
                  <a:txBody>
                    <a:bodyPr/>
                    <a:lstStyle/>
                    <a:p>
                      <a:pPr indent="0" lvl="0" marL="0" marR="0" rtl="0" algn="l">
                        <a:lnSpc>
                          <a:spcPct val="115000"/>
                        </a:lnSpc>
                        <a:spcBef>
                          <a:spcPts val="0"/>
                        </a:spcBef>
                        <a:spcAft>
                          <a:spcPts val="0"/>
                        </a:spcAft>
                        <a:buClr>
                          <a:srgbClr val="000000"/>
                        </a:buClr>
                        <a:buSzPts val="1850"/>
                        <a:buFont typeface="Arial"/>
                        <a:buNone/>
                      </a:pPr>
                      <a:r>
                        <a:rPr lang="en" sz="1850" u="none" cap="none" strike="noStrike">
                          <a:solidFill>
                            <a:srgbClr val="273239"/>
                          </a:solidFill>
                          <a:highlight>
                            <a:srgbClr val="FFFFFF"/>
                          </a:highlight>
                        </a:rPr>
                        <a:t>In Reinforcement learning decision is dependent, So we give labels to sequences of dependent decisions</a:t>
                      </a:r>
                      <a:endParaRPr sz="1850" u="none" cap="none" strike="noStrike">
                        <a:solidFill>
                          <a:srgbClr val="273239"/>
                        </a:solidFill>
                        <a:highlight>
                          <a:srgbClr val="FFFFFF"/>
                        </a:highlight>
                      </a:endParaRPr>
                    </a:p>
                  </a:txBody>
                  <a:tcPr marT="133350" marB="133350" marR="95250" marL="95250" anchor="ctr"/>
                </a:tc>
                <a:tc>
                  <a:txBody>
                    <a:bodyPr/>
                    <a:lstStyle/>
                    <a:p>
                      <a:pPr indent="0" lvl="0" marL="0" marR="0" rtl="0" algn="l">
                        <a:lnSpc>
                          <a:spcPct val="115000"/>
                        </a:lnSpc>
                        <a:spcBef>
                          <a:spcPts val="0"/>
                        </a:spcBef>
                        <a:spcAft>
                          <a:spcPts val="0"/>
                        </a:spcAft>
                        <a:buClr>
                          <a:srgbClr val="000000"/>
                        </a:buClr>
                        <a:buSzPts val="1850"/>
                        <a:buFont typeface="Arial"/>
                        <a:buNone/>
                      </a:pPr>
                      <a:r>
                        <a:rPr lang="en" sz="1850" u="none" cap="none" strike="noStrike">
                          <a:solidFill>
                            <a:srgbClr val="273239"/>
                          </a:solidFill>
                          <a:highlight>
                            <a:srgbClr val="FFFFFF"/>
                          </a:highlight>
                        </a:rPr>
                        <a:t>In supervised learning the decisions are independent of each other so labels are given to each decision.</a:t>
                      </a:r>
                      <a:endParaRPr sz="1850" u="none" cap="none" strike="noStrike">
                        <a:solidFill>
                          <a:srgbClr val="273239"/>
                        </a:solidFill>
                        <a:highlight>
                          <a:srgbClr val="FFFFFF"/>
                        </a:highlight>
                      </a:endParaRPr>
                    </a:p>
                  </a:txBody>
                  <a:tcPr marT="133350" marB="133350" marR="95250" marL="95250" anchor="ctr"/>
                </a:tc>
              </a:tr>
              <a:tr h="887975">
                <a:tc>
                  <a:txBody>
                    <a:bodyPr/>
                    <a:lstStyle/>
                    <a:p>
                      <a:pPr indent="0" lvl="0" marL="0" marR="0" rtl="0" algn="l">
                        <a:lnSpc>
                          <a:spcPct val="115000"/>
                        </a:lnSpc>
                        <a:spcBef>
                          <a:spcPts val="0"/>
                        </a:spcBef>
                        <a:spcAft>
                          <a:spcPts val="0"/>
                        </a:spcAft>
                        <a:buClr>
                          <a:srgbClr val="000000"/>
                        </a:buClr>
                        <a:buSzPts val="1850"/>
                        <a:buFont typeface="Arial"/>
                        <a:buNone/>
                      </a:pPr>
                      <a:r>
                        <a:rPr lang="en" sz="1850" u="none" cap="none" strike="noStrike">
                          <a:solidFill>
                            <a:srgbClr val="273239"/>
                          </a:solidFill>
                          <a:highlight>
                            <a:srgbClr val="FFFFFF"/>
                          </a:highlight>
                        </a:rPr>
                        <a:t>Example: Chess game</a:t>
                      </a:r>
                      <a:endParaRPr sz="1850" u="none" cap="none" strike="noStrike">
                        <a:solidFill>
                          <a:srgbClr val="273239"/>
                        </a:solidFill>
                        <a:highlight>
                          <a:srgbClr val="FFFFFF"/>
                        </a:highlight>
                      </a:endParaRPr>
                    </a:p>
                  </a:txBody>
                  <a:tcPr marT="133350" marB="133350" marR="95250" marL="95250" anchor="ctr"/>
                </a:tc>
                <a:tc>
                  <a:txBody>
                    <a:bodyPr/>
                    <a:lstStyle/>
                    <a:p>
                      <a:pPr indent="0" lvl="0" marL="0" marR="0" rtl="0" algn="l">
                        <a:lnSpc>
                          <a:spcPct val="115000"/>
                        </a:lnSpc>
                        <a:spcBef>
                          <a:spcPts val="0"/>
                        </a:spcBef>
                        <a:spcAft>
                          <a:spcPts val="0"/>
                        </a:spcAft>
                        <a:buClr>
                          <a:srgbClr val="000000"/>
                        </a:buClr>
                        <a:buSzPts val="1850"/>
                        <a:buFont typeface="Arial"/>
                        <a:buNone/>
                      </a:pPr>
                      <a:r>
                        <a:rPr lang="en" sz="1850" u="none" cap="none" strike="noStrike">
                          <a:solidFill>
                            <a:srgbClr val="273239"/>
                          </a:solidFill>
                          <a:highlight>
                            <a:srgbClr val="FFFFFF"/>
                          </a:highlight>
                        </a:rPr>
                        <a:t>Example: Object recognition</a:t>
                      </a:r>
                      <a:endParaRPr sz="1850" u="none" cap="none" strike="noStrike">
                        <a:solidFill>
                          <a:srgbClr val="273239"/>
                        </a:solidFill>
                        <a:highlight>
                          <a:srgbClr val="FFFFFF"/>
                        </a:highlight>
                      </a:endParaRPr>
                    </a:p>
                  </a:txBody>
                  <a:tcPr marT="133350" marB="133350" marR="95250" marL="95250" anchor="ct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100050"/>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Pre-requisite:Learning agents</a:t>
            </a:r>
            <a:endParaRPr/>
          </a:p>
        </p:txBody>
      </p:sp>
      <p:pic>
        <p:nvPicPr>
          <p:cNvPr id="63" name="Google Shape;63;p14"/>
          <p:cNvPicPr preferRelativeResize="0"/>
          <p:nvPr/>
        </p:nvPicPr>
        <p:blipFill rotWithShape="1">
          <a:blip r:embed="rId3">
            <a:alphaModFix/>
          </a:blip>
          <a:srcRect b="0" l="0" r="0" t="0"/>
          <a:stretch/>
        </p:blipFill>
        <p:spPr>
          <a:xfrm>
            <a:off x="311700" y="763000"/>
            <a:ext cx="5349601" cy="4236500"/>
          </a:xfrm>
          <a:prstGeom prst="rect">
            <a:avLst/>
          </a:prstGeom>
          <a:noFill/>
          <a:ln>
            <a:noFill/>
          </a:ln>
        </p:spPr>
      </p:pic>
      <p:pic>
        <p:nvPicPr>
          <p:cNvPr id="64" name="Google Shape;64;p14"/>
          <p:cNvPicPr preferRelativeResize="0"/>
          <p:nvPr/>
        </p:nvPicPr>
        <p:blipFill rotWithShape="1">
          <a:blip r:embed="rId4">
            <a:alphaModFix/>
          </a:blip>
          <a:srcRect b="0" l="0" r="0" t="0"/>
          <a:stretch/>
        </p:blipFill>
        <p:spPr>
          <a:xfrm>
            <a:off x="5762050" y="100050"/>
            <a:ext cx="2857500" cy="1600200"/>
          </a:xfrm>
          <a:prstGeom prst="rect">
            <a:avLst/>
          </a:prstGeom>
          <a:noFill/>
          <a:ln>
            <a:noFill/>
          </a:ln>
        </p:spPr>
      </p:pic>
      <p:pic>
        <p:nvPicPr>
          <p:cNvPr id="65" name="Google Shape;65;p14"/>
          <p:cNvPicPr preferRelativeResize="0"/>
          <p:nvPr/>
        </p:nvPicPr>
        <p:blipFill rotWithShape="1">
          <a:blip r:embed="rId5">
            <a:alphaModFix/>
          </a:blip>
          <a:srcRect b="0" l="0" r="0" t="0"/>
          <a:stretch/>
        </p:blipFill>
        <p:spPr>
          <a:xfrm>
            <a:off x="5517849" y="2713899"/>
            <a:ext cx="3509425" cy="242960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pic>
        <p:nvPicPr>
          <p:cNvPr id="225" name="Google Shape;225;p41"/>
          <p:cNvPicPr preferRelativeResize="0"/>
          <p:nvPr/>
        </p:nvPicPr>
        <p:blipFill rotWithShape="1">
          <a:blip r:embed="rId3">
            <a:alphaModFix/>
          </a:blip>
          <a:srcRect b="0" l="0" r="0" t="0"/>
          <a:stretch/>
        </p:blipFill>
        <p:spPr>
          <a:xfrm>
            <a:off x="5587425" y="3351400"/>
            <a:ext cx="3404175" cy="1573575"/>
          </a:xfrm>
          <a:prstGeom prst="rect">
            <a:avLst/>
          </a:prstGeom>
          <a:noFill/>
          <a:ln>
            <a:noFill/>
          </a:ln>
        </p:spPr>
      </p:pic>
      <p:pic>
        <p:nvPicPr>
          <p:cNvPr id="226" name="Google Shape;226;p41"/>
          <p:cNvPicPr preferRelativeResize="0"/>
          <p:nvPr/>
        </p:nvPicPr>
        <p:blipFill rotWithShape="1">
          <a:blip r:embed="rId4">
            <a:alphaModFix/>
          </a:blip>
          <a:srcRect b="0" l="0" r="0" t="0"/>
          <a:stretch/>
        </p:blipFill>
        <p:spPr>
          <a:xfrm>
            <a:off x="5316300" y="156925"/>
            <a:ext cx="3518474" cy="3194475"/>
          </a:xfrm>
          <a:prstGeom prst="rect">
            <a:avLst/>
          </a:prstGeom>
          <a:noFill/>
          <a:ln>
            <a:noFill/>
          </a:ln>
        </p:spPr>
      </p:pic>
      <p:pic>
        <p:nvPicPr>
          <p:cNvPr id="227" name="Google Shape;227;p41"/>
          <p:cNvPicPr preferRelativeResize="0"/>
          <p:nvPr/>
        </p:nvPicPr>
        <p:blipFill rotWithShape="1">
          <a:blip r:embed="rId5">
            <a:alphaModFix/>
          </a:blip>
          <a:srcRect b="0" l="0" r="0" t="0"/>
          <a:stretch/>
        </p:blipFill>
        <p:spPr>
          <a:xfrm>
            <a:off x="102726" y="440100"/>
            <a:ext cx="5213575" cy="4325034"/>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42"/>
          <p:cNvSpPr txBox="1"/>
          <p:nvPr>
            <p:ph type="title"/>
          </p:nvPr>
        </p:nvSpPr>
        <p:spPr>
          <a:xfrm>
            <a:off x="165300" y="125475"/>
            <a:ext cx="8813400" cy="844200"/>
          </a:xfrm>
          <a:prstGeom prst="rect">
            <a:avLst/>
          </a:prstGeom>
          <a:noFill/>
          <a:ln>
            <a:noFill/>
          </a:ln>
        </p:spPr>
        <p:txBody>
          <a:bodyPr anchorCtr="0" anchor="t" bIns="91425" lIns="91425" spcFirstLastPara="1" rIns="91425" wrap="square" tIns="91425">
            <a:noAutofit/>
          </a:bodyPr>
          <a:lstStyle/>
          <a:p>
            <a:pPr indent="0" lvl="0" marL="0" rtl="0" algn="just">
              <a:lnSpc>
                <a:spcPct val="100000"/>
              </a:lnSpc>
              <a:spcBef>
                <a:spcPts val="0"/>
              </a:spcBef>
              <a:spcAft>
                <a:spcPts val="0"/>
              </a:spcAft>
              <a:buSzPts val="990"/>
              <a:buNone/>
            </a:pPr>
            <a:r>
              <a:rPr b="1" lang="en" sz="1600">
                <a:solidFill>
                  <a:srgbClr val="222222"/>
                </a:solidFill>
                <a:highlight>
                  <a:srgbClr val="FFFFFF"/>
                </a:highlight>
              </a:rPr>
              <a:t>Markov Decision Process </a:t>
            </a:r>
            <a:r>
              <a:rPr lang="en" sz="1600">
                <a:solidFill>
                  <a:srgbClr val="222222"/>
                </a:solidFill>
                <a:highlight>
                  <a:srgbClr val="FFFFFF"/>
                </a:highlight>
              </a:rPr>
              <a:t>(MDP) is a mathematical framework to describe an environment in reinforcement learning. </a:t>
            </a:r>
            <a:endParaRPr sz="1600"/>
          </a:p>
        </p:txBody>
      </p:sp>
      <p:pic>
        <p:nvPicPr>
          <p:cNvPr id="233" name="Google Shape;233;p42"/>
          <p:cNvPicPr preferRelativeResize="0"/>
          <p:nvPr/>
        </p:nvPicPr>
        <p:blipFill rotWithShape="1">
          <a:blip r:embed="rId3">
            <a:alphaModFix/>
          </a:blip>
          <a:srcRect b="0" l="0" r="0" t="0"/>
          <a:stretch/>
        </p:blipFill>
        <p:spPr>
          <a:xfrm>
            <a:off x="2575886" y="561937"/>
            <a:ext cx="4891688" cy="1703300"/>
          </a:xfrm>
          <a:prstGeom prst="rect">
            <a:avLst/>
          </a:prstGeom>
          <a:noFill/>
          <a:ln>
            <a:noFill/>
          </a:ln>
        </p:spPr>
      </p:pic>
      <p:sp>
        <p:nvSpPr>
          <p:cNvPr id="234" name="Google Shape;234;p42"/>
          <p:cNvSpPr txBox="1"/>
          <p:nvPr/>
        </p:nvSpPr>
        <p:spPr>
          <a:xfrm>
            <a:off x="292750" y="2547500"/>
            <a:ext cx="8708700" cy="21240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450"/>
              <a:buFont typeface="Arial"/>
              <a:buNone/>
            </a:pPr>
            <a:r>
              <a:rPr b="0" i="0" lang="en" sz="1450" u="none" cap="none" strike="noStrike">
                <a:solidFill>
                  <a:srgbClr val="222222"/>
                </a:solidFill>
                <a:highlight>
                  <a:srgbClr val="FFFFFF"/>
                </a:highlight>
                <a:latin typeface="Arial"/>
                <a:ea typeface="Arial"/>
                <a:cs typeface="Arial"/>
                <a:sym typeface="Arial"/>
              </a:rPr>
              <a:t>The agent and the environment interact at each discrete time step, t = 0, 1, 2, 3…At each time step, the agent gets information about the environment </a:t>
            </a:r>
            <a:r>
              <a:rPr b="1" i="0" lang="en" sz="1450" u="none" cap="none" strike="noStrike">
                <a:solidFill>
                  <a:srgbClr val="222222"/>
                </a:solidFill>
                <a:highlight>
                  <a:srgbClr val="FFFFFF"/>
                </a:highlight>
                <a:latin typeface="Arial"/>
                <a:ea typeface="Arial"/>
                <a:cs typeface="Arial"/>
                <a:sym typeface="Arial"/>
              </a:rPr>
              <a:t>state S</a:t>
            </a:r>
            <a:r>
              <a:rPr b="1" i="0" lang="en" sz="1100" u="none" cap="none" strike="noStrike">
                <a:solidFill>
                  <a:srgbClr val="222222"/>
                </a:solidFill>
                <a:highlight>
                  <a:srgbClr val="FFFFFF"/>
                </a:highlight>
                <a:latin typeface="Arial"/>
                <a:ea typeface="Arial"/>
                <a:cs typeface="Arial"/>
                <a:sym typeface="Arial"/>
              </a:rPr>
              <a:t>t</a:t>
            </a:r>
            <a:r>
              <a:rPr b="0" i="0" lang="en" sz="1450" u="none" cap="none" strike="noStrike">
                <a:solidFill>
                  <a:srgbClr val="222222"/>
                </a:solidFill>
                <a:highlight>
                  <a:srgbClr val="FFFFFF"/>
                </a:highlight>
                <a:latin typeface="Arial"/>
                <a:ea typeface="Arial"/>
                <a:cs typeface="Arial"/>
                <a:sym typeface="Arial"/>
              </a:rPr>
              <a:t>. Based on the environment state at instant t, the agent chooses an</a:t>
            </a:r>
            <a:r>
              <a:rPr b="1" i="0" lang="en" sz="1450" u="none" cap="none" strike="noStrike">
                <a:solidFill>
                  <a:srgbClr val="222222"/>
                </a:solidFill>
                <a:highlight>
                  <a:srgbClr val="FFFFFF"/>
                </a:highlight>
                <a:latin typeface="Arial"/>
                <a:ea typeface="Arial"/>
                <a:cs typeface="Arial"/>
                <a:sym typeface="Arial"/>
              </a:rPr>
              <a:t> action A</a:t>
            </a:r>
            <a:r>
              <a:rPr b="1" i="0" lang="en" sz="1100" u="none" cap="none" strike="noStrike">
                <a:solidFill>
                  <a:srgbClr val="222222"/>
                </a:solidFill>
                <a:highlight>
                  <a:srgbClr val="FFFFFF"/>
                </a:highlight>
                <a:latin typeface="Arial"/>
                <a:ea typeface="Arial"/>
                <a:cs typeface="Arial"/>
                <a:sym typeface="Arial"/>
              </a:rPr>
              <a:t>t</a:t>
            </a:r>
            <a:r>
              <a:rPr b="1" i="0" lang="en" sz="1450" u="none" cap="none" strike="noStrike">
                <a:solidFill>
                  <a:srgbClr val="222222"/>
                </a:solidFill>
                <a:highlight>
                  <a:srgbClr val="FFFFFF"/>
                </a:highlight>
                <a:latin typeface="Arial"/>
                <a:ea typeface="Arial"/>
                <a:cs typeface="Arial"/>
                <a:sym typeface="Arial"/>
              </a:rPr>
              <a:t>.</a:t>
            </a:r>
            <a:r>
              <a:rPr b="0" i="0" lang="en" sz="1450" u="none" cap="none" strike="noStrike">
                <a:solidFill>
                  <a:srgbClr val="222222"/>
                </a:solidFill>
                <a:highlight>
                  <a:srgbClr val="FFFFFF"/>
                </a:highlight>
                <a:latin typeface="Arial"/>
                <a:ea typeface="Arial"/>
                <a:cs typeface="Arial"/>
                <a:sym typeface="Arial"/>
              </a:rPr>
              <a:t> In the following instant, the agent also receives a numerical </a:t>
            </a:r>
            <a:r>
              <a:rPr b="1" i="0" lang="en" sz="1450" u="none" cap="none" strike="noStrike">
                <a:solidFill>
                  <a:srgbClr val="222222"/>
                </a:solidFill>
                <a:highlight>
                  <a:srgbClr val="FFFFFF"/>
                </a:highlight>
                <a:latin typeface="Arial"/>
                <a:ea typeface="Arial"/>
                <a:cs typeface="Arial"/>
                <a:sym typeface="Arial"/>
              </a:rPr>
              <a:t>reward signal R</a:t>
            </a:r>
            <a:r>
              <a:rPr b="1" i="0" lang="en" sz="1100" u="none" cap="none" strike="noStrike">
                <a:solidFill>
                  <a:srgbClr val="222222"/>
                </a:solidFill>
                <a:highlight>
                  <a:srgbClr val="FFFFFF"/>
                </a:highlight>
                <a:latin typeface="Arial"/>
                <a:ea typeface="Arial"/>
                <a:cs typeface="Arial"/>
                <a:sym typeface="Arial"/>
              </a:rPr>
              <a:t>t+1</a:t>
            </a:r>
            <a:r>
              <a:rPr b="0" i="0" lang="en" sz="1450" u="none" cap="none" strike="noStrike">
                <a:solidFill>
                  <a:srgbClr val="222222"/>
                </a:solidFill>
                <a:highlight>
                  <a:srgbClr val="FFFFFF"/>
                </a:highlight>
                <a:latin typeface="Arial"/>
                <a:ea typeface="Arial"/>
                <a:cs typeface="Arial"/>
                <a:sym typeface="Arial"/>
              </a:rPr>
              <a:t>. This thus gives rise to a sequence like </a:t>
            </a:r>
            <a:r>
              <a:rPr b="1" i="0" lang="en" sz="1450" u="none" cap="none" strike="noStrike">
                <a:solidFill>
                  <a:srgbClr val="222222"/>
                </a:solidFill>
                <a:highlight>
                  <a:srgbClr val="FFFFFF"/>
                </a:highlight>
                <a:latin typeface="Arial"/>
                <a:ea typeface="Arial"/>
                <a:cs typeface="Arial"/>
                <a:sym typeface="Arial"/>
              </a:rPr>
              <a:t>S</a:t>
            </a:r>
            <a:r>
              <a:rPr b="1" i="0" lang="en" sz="1100" u="none" cap="none" strike="noStrike">
                <a:solidFill>
                  <a:srgbClr val="222222"/>
                </a:solidFill>
                <a:highlight>
                  <a:srgbClr val="FFFFFF"/>
                </a:highlight>
                <a:latin typeface="Arial"/>
                <a:ea typeface="Arial"/>
                <a:cs typeface="Arial"/>
                <a:sym typeface="Arial"/>
              </a:rPr>
              <a:t>0</a:t>
            </a:r>
            <a:r>
              <a:rPr b="1" i="0" lang="en" sz="1450" u="none" cap="none" strike="noStrike">
                <a:solidFill>
                  <a:srgbClr val="222222"/>
                </a:solidFill>
                <a:highlight>
                  <a:srgbClr val="FFFFFF"/>
                </a:highlight>
                <a:latin typeface="Arial"/>
                <a:ea typeface="Arial"/>
                <a:cs typeface="Arial"/>
                <a:sym typeface="Arial"/>
              </a:rPr>
              <a:t>, A</a:t>
            </a:r>
            <a:r>
              <a:rPr b="1" i="0" lang="en" sz="1100" u="none" cap="none" strike="noStrike">
                <a:solidFill>
                  <a:srgbClr val="222222"/>
                </a:solidFill>
                <a:highlight>
                  <a:srgbClr val="FFFFFF"/>
                </a:highlight>
                <a:latin typeface="Arial"/>
                <a:ea typeface="Arial"/>
                <a:cs typeface="Arial"/>
                <a:sym typeface="Arial"/>
              </a:rPr>
              <a:t>0</a:t>
            </a:r>
            <a:r>
              <a:rPr b="1" i="0" lang="en" sz="1450" u="none" cap="none" strike="noStrike">
                <a:solidFill>
                  <a:srgbClr val="222222"/>
                </a:solidFill>
                <a:highlight>
                  <a:srgbClr val="FFFFFF"/>
                </a:highlight>
                <a:latin typeface="Arial"/>
                <a:ea typeface="Arial"/>
                <a:cs typeface="Arial"/>
                <a:sym typeface="Arial"/>
              </a:rPr>
              <a:t>, R</a:t>
            </a:r>
            <a:r>
              <a:rPr b="1" i="0" lang="en" sz="1100" u="none" cap="none" strike="noStrike">
                <a:solidFill>
                  <a:srgbClr val="222222"/>
                </a:solidFill>
                <a:highlight>
                  <a:srgbClr val="FFFFFF"/>
                </a:highlight>
                <a:latin typeface="Arial"/>
                <a:ea typeface="Arial"/>
                <a:cs typeface="Arial"/>
                <a:sym typeface="Arial"/>
              </a:rPr>
              <a:t>1</a:t>
            </a:r>
            <a:r>
              <a:rPr b="0" i="0" lang="en" sz="1450" u="none" cap="none" strike="noStrike">
                <a:solidFill>
                  <a:srgbClr val="222222"/>
                </a:solidFill>
                <a:highlight>
                  <a:srgbClr val="FFFFFF"/>
                </a:highlight>
                <a:latin typeface="Arial"/>
                <a:ea typeface="Arial"/>
                <a:cs typeface="Arial"/>
                <a:sym typeface="Arial"/>
              </a:rPr>
              <a:t>, S</a:t>
            </a:r>
            <a:r>
              <a:rPr b="0" i="0" lang="en" sz="1100" u="none" cap="none" strike="noStrike">
                <a:solidFill>
                  <a:srgbClr val="222222"/>
                </a:solidFill>
                <a:highlight>
                  <a:srgbClr val="FFFFFF"/>
                </a:highlight>
                <a:latin typeface="Arial"/>
                <a:ea typeface="Arial"/>
                <a:cs typeface="Arial"/>
                <a:sym typeface="Arial"/>
              </a:rPr>
              <a:t>1</a:t>
            </a:r>
            <a:r>
              <a:rPr b="0" i="0" lang="en" sz="1450" u="none" cap="none" strike="noStrike">
                <a:solidFill>
                  <a:srgbClr val="222222"/>
                </a:solidFill>
                <a:highlight>
                  <a:srgbClr val="FFFFFF"/>
                </a:highlight>
                <a:latin typeface="Arial"/>
                <a:ea typeface="Arial"/>
                <a:cs typeface="Arial"/>
                <a:sym typeface="Arial"/>
              </a:rPr>
              <a:t>, A</a:t>
            </a:r>
            <a:r>
              <a:rPr b="0" i="0" lang="en" sz="1100" u="none" cap="none" strike="noStrike">
                <a:solidFill>
                  <a:srgbClr val="222222"/>
                </a:solidFill>
                <a:highlight>
                  <a:srgbClr val="FFFFFF"/>
                </a:highlight>
                <a:latin typeface="Arial"/>
                <a:ea typeface="Arial"/>
                <a:cs typeface="Arial"/>
                <a:sym typeface="Arial"/>
              </a:rPr>
              <a:t>1</a:t>
            </a:r>
            <a:r>
              <a:rPr b="0" i="0" lang="en" sz="1450" u="none" cap="none" strike="noStrike">
                <a:solidFill>
                  <a:srgbClr val="222222"/>
                </a:solidFill>
                <a:highlight>
                  <a:srgbClr val="FFFFFF"/>
                </a:highlight>
                <a:latin typeface="Arial"/>
                <a:ea typeface="Arial"/>
                <a:cs typeface="Arial"/>
                <a:sym typeface="Arial"/>
              </a:rPr>
              <a:t>, R</a:t>
            </a:r>
            <a:r>
              <a:rPr b="0" i="0" lang="en" sz="1100" u="none" cap="none" strike="noStrike">
                <a:solidFill>
                  <a:srgbClr val="222222"/>
                </a:solidFill>
                <a:highlight>
                  <a:srgbClr val="FFFFFF"/>
                </a:highlight>
                <a:latin typeface="Arial"/>
                <a:ea typeface="Arial"/>
                <a:cs typeface="Arial"/>
                <a:sym typeface="Arial"/>
              </a:rPr>
              <a:t>2</a:t>
            </a:r>
            <a:r>
              <a:rPr b="0" i="0" lang="en" sz="1450" u="none" cap="none" strike="noStrike">
                <a:solidFill>
                  <a:srgbClr val="222222"/>
                </a:solidFill>
                <a:highlight>
                  <a:srgbClr val="FFFFFF"/>
                </a:highlight>
                <a:latin typeface="Arial"/>
                <a:ea typeface="Arial"/>
                <a:cs typeface="Arial"/>
                <a:sym typeface="Arial"/>
              </a:rPr>
              <a:t>…</a:t>
            </a:r>
            <a:endParaRPr b="0" i="0" sz="1450" u="none" cap="none" strike="noStrike">
              <a:solidFill>
                <a:srgbClr val="222222"/>
              </a:solidFill>
              <a:highlight>
                <a:srgbClr val="FFFFFF"/>
              </a:highlight>
              <a:latin typeface="Arial"/>
              <a:ea typeface="Arial"/>
              <a:cs typeface="Arial"/>
              <a:sym typeface="Arial"/>
            </a:endParaRPr>
          </a:p>
          <a:p>
            <a:pPr indent="0" lvl="0" marL="0" marR="0" rtl="0" algn="just">
              <a:lnSpc>
                <a:spcPct val="100000"/>
              </a:lnSpc>
              <a:spcBef>
                <a:spcPts val="1200"/>
              </a:spcBef>
              <a:spcAft>
                <a:spcPts val="1200"/>
              </a:spcAft>
              <a:buClr>
                <a:srgbClr val="000000"/>
              </a:buClr>
              <a:buSzPts val="1450"/>
              <a:buFont typeface="Arial"/>
              <a:buNone/>
            </a:pPr>
            <a:r>
              <a:rPr b="0" i="0" lang="en" sz="1450" u="none" cap="none" strike="noStrike">
                <a:solidFill>
                  <a:srgbClr val="222222"/>
                </a:solidFill>
                <a:highlight>
                  <a:srgbClr val="FFFFFF"/>
                </a:highlight>
                <a:latin typeface="Arial"/>
                <a:ea typeface="Arial"/>
                <a:cs typeface="Arial"/>
                <a:sym typeface="Arial"/>
              </a:rPr>
              <a:t>The random variables </a:t>
            </a:r>
            <a:r>
              <a:rPr b="1" i="0" lang="en" sz="1450" u="none" cap="none" strike="noStrike">
                <a:solidFill>
                  <a:srgbClr val="222222"/>
                </a:solidFill>
                <a:highlight>
                  <a:srgbClr val="FFFFFF"/>
                </a:highlight>
                <a:latin typeface="Arial"/>
                <a:ea typeface="Arial"/>
                <a:cs typeface="Arial"/>
                <a:sym typeface="Arial"/>
              </a:rPr>
              <a:t>R</a:t>
            </a:r>
            <a:r>
              <a:rPr b="1" i="0" lang="en" sz="1100" u="none" cap="none" strike="noStrike">
                <a:solidFill>
                  <a:srgbClr val="222222"/>
                </a:solidFill>
                <a:highlight>
                  <a:srgbClr val="FFFFFF"/>
                </a:highlight>
                <a:latin typeface="Arial"/>
                <a:ea typeface="Arial"/>
                <a:cs typeface="Arial"/>
                <a:sym typeface="Arial"/>
              </a:rPr>
              <a:t>t</a:t>
            </a:r>
            <a:r>
              <a:rPr b="1" i="0" lang="en" sz="1450" u="none" cap="none" strike="noStrike">
                <a:solidFill>
                  <a:srgbClr val="222222"/>
                </a:solidFill>
                <a:highlight>
                  <a:srgbClr val="FFFFFF"/>
                </a:highlight>
                <a:latin typeface="Arial"/>
                <a:ea typeface="Arial"/>
                <a:cs typeface="Arial"/>
                <a:sym typeface="Arial"/>
              </a:rPr>
              <a:t> and S</a:t>
            </a:r>
            <a:r>
              <a:rPr b="1" i="0" lang="en" sz="1100" u="none" cap="none" strike="noStrike">
                <a:solidFill>
                  <a:srgbClr val="222222"/>
                </a:solidFill>
                <a:highlight>
                  <a:srgbClr val="FFFFFF"/>
                </a:highlight>
                <a:latin typeface="Arial"/>
                <a:ea typeface="Arial"/>
                <a:cs typeface="Arial"/>
                <a:sym typeface="Arial"/>
              </a:rPr>
              <a:t>t</a:t>
            </a:r>
            <a:r>
              <a:rPr b="1" i="0" lang="en" sz="1450" u="none" cap="none" strike="noStrike">
                <a:solidFill>
                  <a:srgbClr val="222222"/>
                </a:solidFill>
                <a:highlight>
                  <a:srgbClr val="FFFFFF"/>
                </a:highlight>
                <a:latin typeface="Arial"/>
                <a:ea typeface="Arial"/>
                <a:cs typeface="Arial"/>
                <a:sym typeface="Arial"/>
              </a:rPr>
              <a:t> have well defined discrete probability distributions.</a:t>
            </a:r>
            <a:r>
              <a:rPr b="0" i="0" lang="en" sz="1450" u="none" cap="none" strike="noStrike">
                <a:solidFill>
                  <a:srgbClr val="222222"/>
                </a:solidFill>
                <a:highlight>
                  <a:srgbClr val="FFFFFF"/>
                </a:highlight>
                <a:latin typeface="Arial"/>
                <a:ea typeface="Arial"/>
                <a:cs typeface="Arial"/>
                <a:sym typeface="Arial"/>
              </a:rPr>
              <a:t> These probability distributions are dependent only on the preceding state and action by virtue of Markov Property. Let S, A, and R be the sets of states, actions, and rewards. Then the probability that the values of S</a:t>
            </a:r>
            <a:r>
              <a:rPr b="0" i="0" lang="en" sz="1100" u="none" cap="none" strike="noStrike">
                <a:solidFill>
                  <a:srgbClr val="222222"/>
                </a:solidFill>
                <a:highlight>
                  <a:srgbClr val="FFFFFF"/>
                </a:highlight>
                <a:latin typeface="Arial"/>
                <a:ea typeface="Arial"/>
                <a:cs typeface="Arial"/>
                <a:sym typeface="Arial"/>
              </a:rPr>
              <a:t>t</a:t>
            </a:r>
            <a:r>
              <a:rPr b="0" i="0" lang="en" sz="1450" u="none" cap="none" strike="noStrike">
                <a:solidFill>
                  <a:srgbClr val="222222"/>
                </a:solidFill>
                <a:highlight>
                  <a:srgbClr val="FFFFFF"/>
                </a:highlight>
                <a:latin typeface="Arial"/>
                <a:ea typeface="Arial"/>
                <a:cs typeface="Arial"/>
                <a:sym typeface="Arial"/>
              </a:rPr>
              <a:t>, R</a:t>
            </a:r>
            <a:r>
              <a:rPr b="0" i="0" lang="en" sz="1100" u="none" cap="none" strike="noStrike">
                <a:solidFill>
                  <a:srgbClr val="222222"/>
                </a:solidFill>
                <a:highlight>
                  <a:srgbClr val="FFFFFF"/>
                </a:highlight>
                <a:latin typeface="Arial"/>
                <a:ea typeface="Arial"/>
                <a:cs typeface="Arial"/>
                <a:sym typeface="Arial"/>
              </a:rPr>
              <a:t>t</a:t>
            </a:r>
            <a:r>
              <a:rPr b="0" i="0" lang="en" sz="1450" u="none" cap="none" strike="noStrike">
                <a:solidFill>
                  <a:srgbClr val="222222"/>
                </a:solidFill>
                <a:highlight>
                  <a:srgbClr val="FFFFFF"/>
                </a:highlight>
                <a:latin typeface="Arial"/>
                <a:ea typeface="Arial"/>
                <a:cs typeface="Arial"/>
                <a:sym typeface="Arial"/>
              </a:rPr>
              <a:t> and A</a:t>
            </a:r>
            <a:r>
              <a:rPr b="0" i="0" lang="en" sz="1100" u="none" cap="none" strike="noStrike">
                <a:solidFill>
                  <a:srgbClr val="222222"/>
                </a:solidFill>
                <a:highlight>
                  <a:srgbClr val="FFFFFF"/>
                </a:highlight>
                <a:latin typeface="Arial"/>
                <a:ea typeface="Arial"/>
                <a:cs typeface="Arial"/>
                <a:sym typeface="Arial"/>
              </a:rPr>
              <a:t>t</a:t>
            </a:r>
            <a:r>
              <a:rPr b="0" i="0" lang="en" sz="1450" u="none" cap="none" strike="noStrike">
                <a:solidFill>
                  <a:srgbClr val="222222"/>
                </a:solidFill>
                <a:highlight>
                  <a:srgbClr val="FFFFFF"/>
                </a:highlight>
                <a:latin typeface="Arial"/>
                <a:ea typeface="Arial"/>
                <a:cs typeface="Arial"/>
                <a:sym typeface="Arial"/>
              </a:rPr>
              <a:t> taking values s’, r and a with previous state s is given by,</a:t>
            </a:r>
            <a:endParaRPr b="0" i="0" sz="1450" u="none" cap="none" strike="noStrike">
              <a:solidFill>
                <a:srgbClr val="222222"/>
              </a:solidFill>
              <a:highlight>
                <a:srgbClr val="FFFFFF"/>
              </a:highlight>
              <a:latin typeface="Arial"/>
              <a:ea typeface="Arial"/>
              <a:cs typeface="Arial"/>
              <a:sym typeface="Arial"/>
            </a:endParaRPr>
          </a:p>
        </p:txBody>
      </p:sp>
      <p:pic>
        <p:nvPicPr>
          <p:cNvPr id="235" name="Google Shape;235;p42"/>
          <p:cNvPicPr preferRelativeResize="0"/>
          <p:nvPr/>
        </p:nvPicPr>
        <p:blipFill rotWithShape="1">
          <a:blip r:embed="rId4">
            <a:alphaModFix/>
          </a:blip>
          <a:srcRect b="0" l="0" r="0" t="0"/>
          <a:stretch/>
        </p:blipFill>
        <p:spPr>
          <a:xfrm>
            <a:off x="466725" y="4548500"/>
            <a:ext cx="6254743" cy="5950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pic>
        <p:nvPicPr>
          <p:cNvPr id="240" name="Google Shape;240;p43"/>
          <p:cNvPicPr preferRelativeResize="0"/>
          <p:nvPr/>
        </p:nvPicPr>
        <p:blipFill rotWithShape="1">
          <a:blip r:embed="rId3">
            <a:alphaModFix/>
          </a:blip>
          <a:srcRect b="0" l="0" r="0" t="0"/>
          <a:stretch/>
        </p:blipFill>
        <p:spPr>
          <a:xfrm>
            <a:off x="1025425" y="383938"/>
            <a:ext cx="7205200" cy="437562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44"/>
          <p:cNvSpPr txBox="1"/>
          <p:nvPr/>
        </p:nvSpPr>
        <p:spPr>
          <a:xfrm>
            <a:off x="0" y="0"/>
            <a:ext cx="9079800" cy="34788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450"/>
              <a:buFont typeface="Arial"/>
              <a:buNone/>
            </a:pPr>
            <a:r>
              <a:rPr b="0" i="0" lang="en" sz="1450" u="none" cap="none" strike="noStrike">
                <a:solidFill>
                  <a:schemeClr val="dk1"/>
                </a:solidFill>
                <a:highlight>
                  <a:srgbClr val="FFFFFF"/>
                </a:highlight>
                <a:latin typeface="Arial"/>
                <a:ea typeface="Arial"/>
                <a:cs typeface="Arial"/>
                <a:sym typeface="Arial"/>
              </a:rPr>
              <a:t>RL can be used to implement a control strategy for a heating process.</a:t>
            </a:r>
            <a:endParaRPr b="0" i="0" sz="1450" u="none" cap="none" strike="noStrike">
              <a:solidFill>
                <a:schemeClr val="dk1"/>
              </a:solidFill>
              <a:highlight>
                <a:srgbClr val="FFFFFF"/>
              </a:highlight>
              <a:latin typeface="Arial"/>
              <a:ea typeface="Arial"/>
              <a:cs typeface="Arial"/>
              <a:sym typeface="Arial"/>
            </a:endParaRPr>
          </a:p>
          <a:p>
            <a:pPr indent="0" lvl="0" marL="0" marR="0" rtl="0" algn="just">
              <a:lnSpc>
                <a:spcPct val="100000"/>
              </a:lnSpc>
              <a:spcBef>
                <a:spcPts val="1200"/>
              </a:spcBef>
              <a:spcAft>
                <a:spcPts val="0"/>
              </a:spcAft>
              <a:buClr>
                <a:srgbClr val="000000"/>
              </a:buClr>
              <a:buSzPts val="1450"/>
              <a:buFont typeface="Arial"/>
              <a:buNone/>
            </a:pPr>
            <a:r>
              <a:rPr b="0" i="0" lang="en" sz="1450" u="none" cap="none" strike="noStrike">
                <a:solidFill>
                  <a:schemeClr val="dk1"/>
                </a:solidFill>
                <a:highlight>
                  <a:srgbClr val="FFFFFF"/>
                </a:highlight>
                <a:latin typeface="Arial"/>
                <a:ea typeface="Arial"/>
                <a:cs typeface="Arial"/>
                <a:sym typeface="Arial"/>
              </a:rPr>
              <a:t>The idea is to control the temperature of a room within the specified temperature limits. The temperature inside the room is influenced by external factors such as </a:t>
            </a:r>
            <a:r>
              <a:rPr b="1" i="0" lang="en" sz="1450" u="none" cap="none" strike="noStrike">
                <a:solidFill>
                  <a:schemeClr val="dk1"/>
                </a:solidFill>
                <a:highlight>
                  <a:srgbClr val="FFFFFF"/>
                </a:highlight>
                <a:latin typeface="Arial"/>
                <a:ea typeface="Arial"/>
                <a:cs typeface="Arial"/>
                <a:sym typeface="Arial"/>
              </a:rPr>
              <a:t>outside temperature, the internal heat generated</a:t>
            </a:r>
            <a:r>
              <a:rPr b="0" i="0" lang="en" sz="1450" u="none" cap="none" strike="noStrike">
                <a:solidFill>
                  <a:schemeClr val="dk1"/>
                </a:solidFill>
                <a:highlight>
                  <a:srgbClr val="FFFFFF"/>
                </a:highlight>
                <a:latin typeface="Arial"/>
                <a:ea typeface="Arial"/>
                <a:cs typeface="Arial"/>
                <a:sym typeface="Arial"/>
              </a:rPr>
              <a:t>, etc.</a:t>
            </a:r>
            <a:endParaRPr b="0" i="0" sz="1450" u="none" cap="none" strike="noStrike">
              <a:solidFill>
                <a:schemeClr val="dk1"/>
              </a:solidFill>
              <a:highlight>
                <a:srgbClr val="FFFFFF"/>
              </a:highlight>
              <a:latin typeface="Arial"/>
              <a:ea typeface="Arial"/>
              <a:cs typeface="Arial"/>
              <a:sym typeface="Arial"/>
            </a:endParaRPr>
          </a:p>
          <a:p>
            <a:pPr indent="0" lvl="0" marL="0" marR="0" rtl="0" algn="just">
              <a:lnSpc>
                <a:spcPct val="100000"/>
              </a:lnSpc>
              <a:spcBef>
                <a:spcPts val="1200"/>
              </a:spcBef>
              <a:spcAft>
                <a:spcPts val="0"/>
              </a:spcAft>
              <a:buClr>
                <a:srgbClr val="000000"/>
              </a:buClr>
              <a:buSzPts val="1450"/>
              <a:buFont typeface="Arial"/>
              <a:buNone/>
            </a:pPr>
            <a:r>
              <a:rPr b="0" i="0" lang="en" sz="1450" u="none" cap="none" strike="noStrike">
                <a:solidFill>
                  <a:schemeClr val="dk1"/>
                </a:solidFill>
                <a:highlight>
                  <a:srgbClr val="FFFFFF"/>
                </a:highlight>
                <a:latin typeface="Arial"/>
                <a:ea typeface="Arial"/>
                <a:cs typeface="Arial"/>
                <a:sym typeface="Arial"/>
              </a:rPr>
              <a:t>The agent, in this case, is the heating coil which has to decide the amount of heat required to control the temperature inside the room by interacting with the environment and ensure that the temperature inside the room is within the specified range. The </a:t>
            </a:r>
            <a:r>
              <a:rPr b="1" i="0" lang="en" sz="1450" u="none" cap="none" strike="noStrike">
                <a:solidFill>
                  <a:schemeClr val="dk1"/>
                </a:solidFill>
                <a:highlight>
                  <a:srgbClr val="FFFFFF"/>
                </a:highlight>
                <a:latin typeface="Arial"/>
                <a:ea typeface="Arial"/>
                <a:cs typeface="Arial"/>
                <a:sym typeface="Arial"/>
              </a:rPr>
              <a:t>reward, in this case, is basically the cost paid for deviating from the optimal temperature limits.</a:t>
            </a:r>
            <a:endParaRPr b="1" i="0" sz="1450" u="none" cap="none" strike="noStrike">
              <a:solidFill>
                <a:schemeClr val="dk1"/>
              </a:solidFill>
              <a:highlight>
                <a:srgbClr val="FFFFFF"/>
              </a:highlight>
              <a:latin typeface="Arial"/>
              <a:ea typeface="Arial"/>
              <a:cs typeface="Arial"/>
              <a:sym typeface="Arial"/>
            </a:endParaRPr>
          </a:p>
          <a:p>
            <a:pPr indent="0" lvl="0" marL="0" marR="0" rtl="0" algn="just">
              <a:lnSpc>
                <a:spcPct val="100000"/>
              </a:lnSpc>
              <a:spcBef>
                <a:spcPts val="1200"/>
              </a:spcBef>
              <a:spcAft>
                <a:spcPts val="0"/>
              </a:spcAft>
              <a:buClr>
                <a:srgbClr val="000000"/>
              </a:buClr>
              <a:buSzPts val="1450"/>
              <a:buFont typeface="Arial"/>
              <a:buNone/>
            </a:pPr>
            <a:r>
              <a:rPr b="0" i="0" lang="en" sz="1450" u="none" cap="none" strike="noStrike">
                <a:solidFill>
                  <a:schemeClr val="dk1"/>
                </a:solidFill>
                <a:highlight>
                  <a:srgbClr val="FFFFFF"/>
                </a:highlight>
                <a:latin typeface="Arial"/>
                <a:ea typeface="Arial"/>
                <a:cs typeface="Arial"/>
                <a:sym typeface="Arial"/>
              </a:rPr>
              <a:t>The action for the agent is the dynamic load. This dynamic load is then fed to the room simulator which is basically a heat transfer model that calculates the temperature based on the dynamic load. So, in this case, the environment is the simulation model. The state variable S</a:t>
            </a:r>
            <a:r>
              <a:rPr b="0" i="0" lang="en" sz="1100" u="none" cap="none" strike="noStrike">
                <a:solidFill>
                  <a:schemeClr val="dk1"/>
                </a:solidFill>
                <a:highlight>
                  <a:srgbClr val="FFFFFF"/>
                </a:highlight>
                <a:latin typeface="Arial"/>
                <a:ea typeface="Arial"/>
                <a:cs typeface="Arial"/>
                <a:sym typeface="Arial"/>
              </a:rPr>
              <a:t>t </a:t>
            </a:r>
            <a:r>
              <a:rPr b="0" i="0" lang="en" sz="1450" u="none" cap="none" strike="noStrike">
                <a:solidFill>
                  <a:schemeClr val="dk1"/>
                </a:solidFill>
                <a:highlight>
                  <a:srgbClr val="FFFFFF"/>
                </a:highlight>
                <a:latin typeface="Arial"/>
                <a:ea typeface="Arial"/>
                <a:cs typeface="Arial"/>
                <a:sym typeface="Arial"/>
              </a:rPr>
              <a:t>contains the present as well as future rewards.</a:t>
            </a:r>
            <a:endParaRPr b="0" i="0" sz="1450" u="none" cap="none" strike="noStrike">
              <a:solidFill>
                <a:schemeClr val="dk1"/>
              </a:solidFill>
              <a:highlight>
                <a:srgbClr val="FFFFFF"/>
              </a:highlight>
              <a:latin typeface="Arial"/>
              <a:ea typeface="Arial"/>
              <a:cs typeface="Arial"/>
              <a:sym typeface="Arial"/>
            </a:endParaRPr>
          </a:p>
          <a:p>
            <a:pPr indent="0" lvl="0" marL="0" marR="0" rtl="0" algn="just">
              <a:lnSpc>
                <a:spcPct val="100000"/>
              </a:lnSpc>
              <a:spcBef>
                <a:spcPts val="1200"/>
              </a:spcBef>
              <a:spcAft>
                <a:spcPts val="1200"/>
              </a:spcAft>
              <a:buClr>
                <a:srgbClr val="000000"/>
              </a:buClr>
              <a:buSzPts val="1450"/>
              <a:buFont typeface="Arial"/>
              <a:buNone/>
            </a:pPr>
            <a:r>
              <a:rPr b="0" i="0" lang="en" sz="1450" u="none" cap="none" strike="noStrike">
                <a:solidFill>
                  <a:schemeClr val="dk1"/>
                </a:solidFill>
                <a:highlight>
                  <a:srgbClr val="FFFFFF"/>
                </a:highlight>
                <a:latin typeface="Arial"/>
                <a:ea typeface="Arial"/>
                <a:cs typeface="Arial"/>
                <a:sym typeface="Arial"/>
              </a:rPr>
              <a:t>The following block diagram explains how MDP can be used for controlling the temperature inside a room:</a:t>
            </a:r>
            <a:endParaRPr b="0" i="0" sz="1450" u="none" cap="none" strike="noStrike">
              <a:solidFill>
                <a:schemeClr val="dk1"/>
              </a:solidFill>
              <a:highlight>
                <a:srgbClr val="FFFFFF"/>
              </a:highlight>
              <a:latin typeface="Arial"/>
              <a:ea typeface="Arial"/>
              <a:cs typeface="Arial"/>
              <a:sym typeface="Arial"/>
            </a:endParaRPr>
          </a:p>
        </p:txBody>
      </p:sp>
      <p:sp>
        <p:nvSpPr>
          <p:cNvPr id="246" name="Google Shape;246;p44"/>
          <p:cNvSpPr txBox="1"/>
          <p:nvPr/>
        </p:nvSpPr>
        <p:spPr>
          <a:xfrm>
            <a:off x="219900" y="3529075"/>
            <a:ext cx="8740800" cy="1482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700"/>
              <a:buFont typeface="Arial"/>
              <a:buNone/>
            </a:pPr>
            <a:r>
              <a:rPr b="0" i="0" lang="en" sz="1700" u="none" cap="none" strike="noStrike">
                <a:solidFill>
                  <a:srgbClr val="222222"/>
                </a:solidFill>
                <a:highlight>
                  <a:srgbClr val="FFFFFF"/>
                </a:highlight>
                <a:latin typeface="Arial"/>
                <a:ea typeface="Arial"/>
                <a:cs typeface="Arial"/>
                <a:sym typeface="Arial"/>
              </a:rPr>
              <a:t>Limitations of this Method</a:t>
            </a:r>
            <a:endParaRPr b="0" i="0" sz="1700" u="none" cap="none" strike="noStrike">
              <a:solidFill>
                <a:srgbClr val="222222"/>
              </a:solidFill>
              <a:highlight>
                <a:srgbClr val="FFFFFF"/>
              </a:highlight>
              <a:latin typeface="Arial"/>
              <a:ea typeface="Arial"/>
              <a:cs typeface="Arial"/>
              <a:sym typeface="Arial"/>
            </a:endParaRPr>
          </a:p>
          <a:p>
            <a:pPr indent="0" lvl="0" marL="0" marR="0" rtl="0" algn="l">
              <a:lnSpc>
                <a:spcPct val="100000"/>
              </a:lnSpc>
              <a:spcBef>
                <a:spcPts val="400"/>
              </a:spcBef>
              <a:spcAft>
                <a:spcPts val="0"/>
              </a:spcAft>
              <a:buClr>
                <a:srgbClr val="000000"/>
              </a:buClr>
              <a:buSzPts val="1350"/>
              <a:buFont typeface="Arial"/>
              <a:buNone/>
            </a:pPr>
            <a:r>
              <a:rPr b="1" i="0" lang="en" sz="1350" u="none" cap="none" strike="noStrike">
                <a:solidFill>
                  <a:srgbClr val="222222"/>
                </a:solidFill>
                <a:highlight>
                  <a:srgbClr val="FFFFFF"/>
                </a:highlight>
                <a:latin typeface="Arial"/>
                <a:ea typeface="Arial"/>
                <a:cs typeface="Arial"/>
                <a:sym typeface="Arial"/>
              </a:rPr>
              <a:t>Reinforcement learning learns from the state. The state is the input for policymaking. Hence, the state inputs should be correctly given. Also as we have seen, there are multiple variables and the dimensionality is huge. So using it for real physical systems would be difficult!</a:t>
            </a:r>
            <a:endParaRPr b="1" i="0" sz="1350" u="none" cap="none" strike="noStrike">
              <a:solidFill>
                <a:srgbClr val="222222"/>
              </a:solidFill>
              <a:highlight>
                <a:srgbClr val="FFFFFF"/>
              </a:highlight>
              <a:latin typeface="Arial"/>
              <a:ea typeface="Arial"/>
              <a:cs typeface="Arial"/>
              <a:sym typeface="Arial"/>
            </a:endParaRPr>
          </a:p>
          <a:p>
            <a:pPr indent="0" lvl="0" marL="0" marR="0" rtl="0" algn="l">
              <a:lnSpc>
                <a:spcPct val="100000"/>
              </a:lnSpc>
              <a:spcBef>
                <a:spcPts val="1200"/>
              </a:spcBef>
              <a:spcAft>
                <a:spcPts val="1200"/>
              </a:spcAft>
              <a:buClr>
                <a:srgbClr val="000000"/>
              </a:buClr>
              <a:buSzPts val="1350"/>
              <a:buFont typeface="Arial"/>
              <a:buNone/>
            </a:pPr>
            <a:r>
              <a:rPr b="0" i="0" lang="en" sz="1350" u="none" cap="none" strike="noStrike">
                <a:solidFill>
                  <a:srgbClr val="222222"/>
                </a:solidFill>
                <a:highlight>
                  <a:srgbClr val="FFFFFF"/>
                </a:highlight>
                <a:latin typeface="Arial"/>
                <a:ea typeface="Arial"/>
                <a:cs typeface="Arial"/>
                <a:sym typeface="Arial"/>
              </a:rPr>
              <a:t> </a:t>
            </a:r>
            <a:endParaRPr b="0" i="0" sz="1350" u="none" cap="none" strike="noStrike">
              <a:solidFill>
                <a:srgbClr val="222222"/>
              </a:solidFill>
              <a:highlight>
                <a:srgbClr val="FFFFFF"/>
              </a:highlight>
              <a:latin typeface="Arial"/>
              <a:ea typeface="Arial"/>
              <a:cs typeface="Arial"/>
              <a:sym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45"/>
          <p:cNvSpPr txBox="1"/>
          <p:nvPr/>
        </p:nvSpPr>
        <p:spPr>
          <a:xfrm>
            <a:off x="0" y="0"/>
            <a:ext cx="7416300" cy="1831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900">
                <a:solidFill>
                  <a:srgbClr val="202124"/>
                </a:solidFill>
                <a:highlight>
                  <a:srgbClr val="FFFFFF"/>
                </a:highlight>
              </a:rPr>
              <a:t>Reinforcement learning </a:t>
            </a:r>
            <a:endParaRPr b="1" sz="1900">
              <a:solidFill>
                <a:srgbClr val="202124"/>
              </a:solidFill>
              <a:highlight>
                <a:srgbClr val="FFFFFF"/>
              </a:highlight>
            </a:endParaRPr>
          </a:p>
          <a:p>
            <a:pPr indent="0" lvl="0" marL="0" rtl="0" algn="l">
              <a:spcBef>
                <a:spcPts val="0"/>
              </a:spcBef>
              <a:spcAft>
                <a:spcPts val="0"/>
              </a:spcAft>
              <a:buNone/>
            </a:pPr>
            <a:r>
              <a:rPr lang="en" sz="1900">
                <a:solidFill>
                  <a:srgbClr val="202124"/>
                </a:solidFill>
                <a:highlight>
                  <a:srgbClr val="FFFFFF"/>
                </a:highlight>
              </a:rPr>
              <a:t>Q learning</a:t>
            </a:r>
            <a:endParaRPr sz="1900">
              <a:solidFill>
                <a:srgbClr val="202124"/>
              </a:solidFill>
              <a:highlight>
                <a:srgbClr val="FFFFFF"/>
              </a:highlight>
            </a:endParaRPr>
          </a:p>
          <a:p>
            <a:pPr indent="0" lvl="0" marL="0" rtl="0" algn="l">
              <a:spcBef>
                <a:spcPts val="0"/>
              </a:spcBef>
              <a:spcAft>
                <a:spcPts val="0"/>
              </a:spcAft>
              <a:buNone/>
            </a:pPr>
            <a:r>
              <a:rPr lang="en" sz="1900">
                <a:solidFill>
                  <a:srgbClr val="202124"/>
                </a:solidFill>
                <a:highlight>
                  <a:srgbClr val="FFFFFF"/>
                </a:highlight>
              </a:rPr>
              <a:t>State–action–reward–state–action (SARSA)</a:t>
            </a:r>
            <a:endParaRPr sz="1900">
              <a:solidFill>
                <a:srgbClr val="202124"/>
              </a:solidFill>
              <a:highlight>
                <a:srgbClr val="FFFFFF"/>
              </a:highlight>
            </a:endParaRPr>
          </a:p>
          <a:p>
            <a:pPr indent="0" lvl="0" marL="0" rtl="0" algn="l">
              <a:spcBef>
                <a:spcPts val="0"/>
              </a:spcBef>
              <a:spcAft>
                <a:spcPts val="0"/>
              </a:spcAft>
              <a:buNone/>
            </a:pPr>
            <a:r>
              <a:rPr lang="en" sz="1900">
                <a:solidFill>
                  <a:srgbClr val="262626"/>
                </a:solidFill>
                <a:highlight>
                  <a:srgbClr val="FFFFFF"/>
                </a:highlight>
                <a:latin typeface="Helvetica Neue"/>
                <a:ea typeface="Helvetica Neue"/>
                <a:cs typeface="Helvetica Neue"/>
                <a:sym typeface="Helvetica Neue"/>
              </a:rPr>
              <a:t> Deep Q Learning</a:t>
            </a:r>
            <a:endParaRPr sz="1900">
              <a:solidFill>
                <a:srgbClr val="262626"/>
              </a:solidFill>
              <a:highlight>
                <a:srgbClr val="FFFFFF"/>
              </a:highlight>
              <a:latin typeface="Helvetica Neue"/>
              <a:ea typeface="Helvetica Neue"/>
              <a:cs typeface="Helvetica Neue"/>
              <a:sym typeface="Helvetica Neue"/>
            </a:endParaRPr>
          </a:p>
          <a:p>
            <a:pPr indent="0" lvl="0" marL="0" rtl="0" algn="l">
              <a:spcBef>
                <a:spcPts val="0"/>
              </a:spcBef>
              <a:spcAft>
                <a:spcPts val="0"/>
              </a:spcAft>
              <a:buNone/>
            </a:pPr>
            <a:r>
              <a:rPr lang="en" sz="1900">
                <a:solidFill>
                  <a:srgbClr val="202124"/>
                </a:solidFill>
                <a:highlight>
                  <a:srgbClr val="FFFFFF"/>
                </a:highlight>
              </a:rPr>
              <a:t>deep deterministic policy gradient (DDPG)</a:t>
            </a:r>
            <a:endParaRPr sz="1900">
              <a:solidFill>
                <a:srgbClr val="262626"/>
              </a:solidFill>
              <a:highlight>
                <a:srgbClr val="FFFFFF"/>
              </a:highlight>
              <a:latin typeface="Helvetica Neue"/>
              <a:ea typeface="Helvetica Neue"/>
              <a:cs typeface="Helvetica Neue"/>
              <a:sym typeface="Helvetica Neue"/>
            </a:endParaRPr>
          </a:p>
          <a:p>
            <a:pPr indent="0" lvl="0" marL="0" rtl="0" algn="l">
              <a:spcBef>
                <a:spcPts val="0"/>
              </a:spcBef>
              <a:spcAft>
                <a:spcPts val="0"/>
              </a:spcAft>
              <a:buNone/>
            </a:pPr>
            <a:r>
              <a:t/>
            </a:r>
            <a:endParaRPr sz="1200">
              <a:solidFill>
                <a:srgbClr val="262626"/>
              </a:solidFill>
              <a:highlight>
                <a:srgbClr val="FFFFFF"/>
              </a:highlight>
              <a:latin typeface="Helvetica Neue"/>
              <a:ea typeface="Helvetica Neue"/>
              <a:cs typeface="Helvetica Neue"/>
              <a:sym typeface="Helvetica Neue"/>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46"/>
          <p:cNvSpPr txBox="1"/>
          <p:nvPr/>
        </p:nvSpPr>
        <p:spPr>
          <a:xfrm>
            <a:off x="360700" y="839950"/>
            <a:ext cx="5869800" cy="1586100"/>
          </a:xfrm>
          <a:prstGeom prst="rect">
            <a:avLst/>
          </a:prstGeom>
          <a:noFill/>
          <a:ln>
            <a:noFill/>
          </a:ln>
        </p:spPr>
        <p:txBody>
          <a:bodyPr anchorCtr="0" anchor="t" bIns="91425" lIns="91425" spcFirstLastPara="1" rIns="91425" wrap="square" tIns="91425">
            <a:noAutofit/>
          </a:bodyPr>
          <a:lstStyle/>
          <a:p>
            <a:pPr indent="-301625" lvl="0" marL="457200" rtl="0" algn="l">
              <a:lnSpc>
                <a:spcPct val="115000"/>
              </a:lnSpc>
              <a:spcBef>
                <a:spcPts val="0"/>
              </a:spcBef>
              <a:spcAft>
                <a:spcPts val="0"/>
              </a:spcAft>
              <a:buClr>
                <a:srgbClr val="555555"/>
              </a:buClr>
              <a:buSzPts val="1150"/>
              <a:buFont typeface="Helvetica Neue"/>
              <a:buChar char="●"/>
            </a:pPr>
            <a:r>
              <a:rPr b="1" lang="en" sz="1150">
                <a:solidFill>
                  <a:srgbClr val="555555"/>
                </a:solidFill>
                <a:highlight>
                  <a:srgbClr val="FFFFFF"/>
                </a:highlight>
                <a:latin typeface="Helvetica Neue"/>
                <a:ea typeface="Helvetica Neue"/>
                <a:cs typeface="Helvetica Neue"/>
                <a:sym typeface="Helvetica Neue"/>
              </a:rPr>
              <a:t>Bagging </a:t>
            </a:r>
            <a:r>
              <a:rPr lang="en" sz="1150">
                <a:solidFill>
                  <a:srgbClr val="555555"/>
                </a:solidFill>
                <a:highlight>
                  <a:srgbClr val="FFFFFF"/>
                </a:highlight>
                <a:latin typeface="Helvetica Neue"/>
                <a:ea typeface="Helvetica Neue"/>
                <a:cs typeface="Helvetica Neue"/>
                <a:sym typeface="Helvetica Neue"/>
              </a:rPr>
              <a:t>involves fitting many decision trees on different samples of the same dataset and averaging the predictions.</a:t>
            </a:r>
            <a:endParaRPr sz="1150">
              <a:solidFill>
                <a:srgbClr val="555555"/>
              </a:solidFill>
              <a:highlight>
                <a:srgbClr val="FFFFFF"/>
              </a:highlight>
              <a:latin typeface="Helvetica Neue"/>
              <a:ea typeface="Helvetica Neue"/>
              <a:cs typeface="Helvetica Neue"/>
              <a:sym typeface="Helvetica Neue"/>
            </a:endParaRPr>
          </a:p>
          <a:p>
            <a:pPr indent="-301625" lvl="0" marL="457200" rtl="0" algn="l">
              <a:lnSpc>
                <a:spcPct val="115000"/>
              </a:lnSpc>
              <a:spcBef>
                <a:spcPts val="0"/>
              </a:spcBef>
              <a:spcAft>
                <a:spcPts val="0"/>
              </a:spcAft>
              <a:buClr>
                <a:srgbClr val="555555"/>
              </a:buClr>
              <a:buSzPts val="1150"/>
              <a:buFont typeface="Helvetica Neue"/>
              <a:buChar char="●"/>
            </a:pPr>
            <a:r>
              <a:rPr b="1" lang="en" sz="1150">
                <a:solidFill>
                  <a:srgbClr val="555555"/>
                </a:solidFill>
                <a:highlight>
                  <a:srgbClr val="FFFFFF"/>
                </a:highlight>
                <a:latin typeface="Helvetica Neue"/>
                <a:ea typeface="Helvetica Neue"/>
                <a:cs typeface="Helvetica Neue"/>
                <a:sym typeface="Helvetica Neue"/>
              </a:rPr>
              <a:t>Stacking</a:t>
            </a:r>
            <a:r>
              <a:rPr lang="en" sz="1150">
                <a:solidFill>
                  <a:srgbClr val="555555"/>
                </a:solidFill>
                <a:highlight>
                  <a:srgbClr val="FFFFFF"/>
                </a:highlight>
                <a:latin typeface="Helvetica Neue"/>
                <a:ea typeface="Helvetica Neue"/>
                <a:cs typeface="Helvetica Neue"/>
                <a:sym typeface="Helvetica Neue"/>
              </a:rPr>
              <a:t> involves fitting many different models types on the same data and using another model to learn how to best combine the predictions.</a:t>
            </a:r>
            <a:endParaRPr sz="1150">
              <a:solidFill>
                <a:srgbClr val="555555"/>
              </a:solidFill>
              <a:highlight>
                <a:srgbClr val="FFFFFF"/>
              </a:highlight>
              <a:latin typeface="Helvetica Neue"/>
              <a:ea typeface="Helvetica Neue"/>
              <a:cs typeface="Helvetica Neue"/>
              <a:sym typeface="Helvetica Neue"/>
            </a:endParaRPr>
          </a:p>
          <a:p>
            <a:pPr indent="-301625" lvl="0" marL="457200" rtl="0" algn="l">
              <a:lnSpc>
                <a:spcPct val="115000"/>
              </a:lnSpc>
              <a:spcBef>
                <a:spcPts val="0"/>
              </a:spcBef>
              <a:spcAft>
                <a:spcPts val="0"/>
              </a:spcAft>
              <a:buClr>
                <a:srgbClr val="555555"/>
              </a:buClr>
              <a:buSzPts val="1150"/>
              <a:buFont typeface="Helvetica Neue"/>
              <a:buChar char="●"/>
            </a:pPr>
            <a:r>
              <a:rPr b="1" lang="en" sz="1150">
                <a:solidFill>
                  <a:srgbClr val="555555"/>
                </a:solidFill>
                <a:highlight>
                  <a:srgbClr val="FFFFFF"/>
                </a:highlight>
                <a:latin typeface="Helvetica Neue"/>
                <a:ea typeface="Helvetica Neue"/>
                <a:cs typeface="Helvetica Neue"/>
                <a:sym typeface="Helvetica Neue"/>
              </a:rPr>
              <a:t>Boosting</a:t>
            </a:r>
            <a:r>
              <a:rPr lang="en" sz="1150">
                <a:solidFill>
                  <a:srgbClr val="555555"/>
                </a:solidFill>
                <a:highlight>
                  <a:srgbClr val="FFFFFF"/>
                </a:highlight>
                <a:latin typeface="Helvetica Neue"/>
                <a:ea typeface="Helvetica Neue"/>
                <a:cs typeface="Helvetica Neue"/>
                <a:sym typeface="Helvetica Neue"/>
              </a:rPr>
              <a:t> involves adding ensemble members sequentially that correct the predictions made by prior models and outputs a weighted average of the predictions.</a:t>
            </a:r>
            <a:endParaRPr sz="1150">
              <a:solidFill>
                <a:srgbClr val="555555"/>
              </a:solidFill>
              <a:highlight>
                <a:srgbClr val="FFFFFF"/>
              </a:highlight>
              <a:latin typeface="Helvetica Neue"/>
              <a:ea typeface="Helvetica Neue"/>
              <a:cs typeface="Helvetica Neue"/>
              <a:sym typeface="Helvetica Neue"/>
            </a:endParaRPr>
          </a:p>
          <a:p>
            <a:pPr indent="0" lvl="0" marL="0" rtl="0" algn="l">
              <a:spcBef>
                <a:spcPts val="1100"/>
              </a:spcBef>
              <a:spcAft>
                <a:spcPts val="0"/>
              </a:spcAft>
              <a:buNone/>
            </a:pPr>
            <a:r>
              <a:t/>
            </a:r>
            <a:endParaRPr/>
          </a:p>
        </p:txBody>
      </p:sp>
      <p:sp>
        <p:nvSpPr>
          <p:cNvPr id="257" name="Google Shape;257;p46"/>
          <p:cNvSpPr txBox="1"/>
          <p:nvPr/>
        </p:nvSpPr>
        <p:spPr>
          <a:xfrm>
            <a:off x="0" y="0"/>
            <a:ext cx="6141600" cy="669600"/>
          </a:xfrm>
          <a:prstGeom prst="rect">
            <a:avLst/>
          </a:prstGeom>
          <a:noFill/>
          <a:ln>
            <a:noFill/>
          </a:ln>
        </p:spPr>
        <p:txBody>
          <a:bodyPr anchorCtr="0" anchor="t" bIns="91425" lIns="91425" spcFirstLastPara="1" rIns="91425" wrap="square" tIns="91425">
            <a:spAutoFit/>
          </a:bodyPr>
          <a:lstStyle/>
          <a:p>
            <a:pPr indent="0" lvl="0" marL="0" rtl="0" algn="l">
              <a:lnSpc>
                <a:spcPct val="165957"/>
              </a:lnSpc>
              <a:spcBef>
                <a:spcPts val="0"/>
              </a:spcBef>
              <a:spcAft>
                <a:spcPts val="0"/>
              </a:spcAft>
              <a:buNone/>
            </a:pPr>
            <a:r>
              <a:rPr b="1" lang="en" sz="3150">
                <a:solidFill>
                  <a:srgbClr val="242424"/>
                </a:solidFill>
                <a:highlight>
                  <a:srgbClr val="FFFFFF"/>
                </a:highlight>
                <a:latin typeface="Helvetica Neue"/>
                <a:ea typeface="Helvetica Neue"/>
                <a:cs typeface="Helvetica Neue"/>
                <a:sym typeface="Helvetica Neue"/>
              </a:rPr>
              <a:t>Ensemble Learning</a:t>
            </a:r>
            <a:endParaRPr b="1" sz="3150">
              <a:solidFill>
                <a:srgbClr val="242424"/>
              </a:solidFill>
              <a:highlight>
                <a:srgbClr val="FFFFFF"/>
              </a:highlight>
              <a:latin typeface="Helvetica Neue"/>
              <a:ea typeface="Helvetica Neue"/>
              <a:cs typeface="Helvetica Neue"/>
              <a:sym typeface="Helvetica Neue"/>
            </a:endParaRPr>
          </a:p>
        </p:txBody>
      </p:sp>
      <p:pic>
        <p:nvPicPr>
          <p:cNvPr id="258" name="Google Shape;258;p46"/>
          <p:cNvPicPr preferRelativeResize="0"/>
          <p:nvPr/>
        </p:nvPicPr>
        <p:blipFill>
          <a:blip r:embed="rId3">
            <a:alphaModFix/>
          </a:blip>
          <a:stretch>
            <a:fillRect/>
          </a:stretch>
        </p:blipFill>
        <p:spPr>
          <a:xfrm>
            <a:off x="152400" y="2578450"/>
            <a:ext cx="4816542" cy="2412650"/>
          </a:xfrm>
          <a:prstGeom prst="rect">
            <a:avLst/>
          </a:prstGeom>
          <a:noFill/>
          <a:ln>
            <a:noFill/>
          </a:ln>
        </p:spPr>
      </p:pic>
      <p:sp>
        <p:nvSpPr>
          <p:cNvPr id="259" name="Google Shape;259;p46"/>
          <p:cNvSpPr txBox="1"/>
          <p:nvPr/>
        </p:nvSpPr>
        <p:spPr>
          <a:xfrm>
            <a:off x="5044500" y="3483350"/>
            <a:ext cx="4099500" cy="1569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500">
                <a:solidFill>
                  <a:srgbClr val="FF4800"/>
                </a:solidFill>
              </a:rPr>
              <a:t>Random forest algorithm</a:t>
            </a:r>
            <a:r>
              <a:rPr lang="en" sz="1500">
                <a:solidFill>
                  <a:srgbClr val="040C28"/>
                </a:solidFill>
              </a:rPr>
              <a:t> is an ensemble learning technique</a:t>
            </a:r>
            <a:r>
              <a:rPr lang="en" sz="1500">
                <a:solidFill>
                  <a:srgbClr val="202124"/>
                </a:solidFill>
                <a:highlight>
                  <a:srgbClr val="FFFFFF"/>
                </a:highlight>
              </a:rPr>
              <a:t> combining numerous classifiers to enhance a model's performance. Random Forest is a supervised machine-learning algorithm made up of decision trees</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4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references</a:t>
            </a:r>
            <a:endParaRPr/>
          </a:p>
        </p:txBody>
      </p:sp>
      <p:sp>
        <p:nvSpPr>
          <p:cNvPr id="265" name="Google Shape;265;p47"/>
          <p:cNvSpPr txBox="1"/>
          <p:nvPr>
            <p:ph idx="1" type="body"/>
          </p:nvPr>
        </p:nvSpPr>
        <p:spPr>
          <a:xfrm>
            <a:off x="311700" y="160552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u="sng">
                <a:solidFill>
                  <a:schemeClr val="hlink"/>
                </a:solidFill>
                <a:hlinkClick r:id="rId3"/>
              </a:rPr>
              <a:t>MDP</a:t>
            </a:r>
            <a:endParaRPr/>
          </a:p>
          <a:p>
            <a:pPr indent="0" lvl="0" marL="0" rtl="0" algn="l">
              <a:lnSpc>
                <a:spcPct val="115000"/>
              </a:lnSpc>
              <a:spcBef>
                <a:spcPts val="1200"/>
              </a:spcBef>
              <a:spcAft>
                <a:spcPts val="0"/>
              </a:spcAft>
              <a:buSzPts val="1800"/>
              <a:buNone/>
            </a:pPr>
            <a:r>
              <a:rPr lang="en" u="sng">
                <a:solidFill>
                  <a:schemeClr val="hlink"/>
                </a:solidFill>
                <a:hlinkClick r:id="rId4"/>
              </a:rPr>
              <a:t>ACTIVE PASSIVE</a:t>
            </a:r>
            <a:endParaRPr/>
          </a:p>
          <a:p>
            <a:pPr indent="0" lvl="0" marL="0" rtl="0" algn="l">
              <a:lnSpc>
                <a:spcPct val="100000"/>
              </a:lnSpc>
              <a:spcBef>
                <a:spcPts val="1200"/>
              </a:spcBef>
              <a:spcAft>
                <a:spcPts val="0"/>
              </a:spcAft>
              <a:buSzPts val="1800"/>
              <a:buNone/>
            </a:pPr>
            <a:r>
              <a:rPr lang="en" sz="2800" u="sng">
                <a:solidFill>
                  <a:schemeClr val="hlink"/>
                </a:solidFill>
                <a:hlinkClick r:id="rId5"/>
              </a:rPr>
              <a:t>UC berkekely</a:t>
            </a:r>
            <a:endParaRPr sz="2800">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sz="2800">
              <a:solidFill>
                <a:schemeClr val="dk1"/>
              </a:solidFill>
            </a:endParaRPr>
          </a:p>
          <a:p>
            <a:pPr indent="0" lvl="0" marL="0" rtl="0" algn="l">
              <a:lnSpc>
                <a:spcPct val="115000"/>
              </a:lnSpc>
              <a:spcBef>
                <a:spcPts val="0"/>
              </a:spcBef>
              <a:spcAft>
                <a:spcPts val="0"/>
              </a:spcAft>
              <a:buSzPts val="1800"/>
              <a:buNone/>
            </a:pPr>
            <a:r>
              <a:rPr lang="en" u="sng">
                <a:solidFill>
                  <a:schemeClr val="hlink"/>
                </a:solidFill>
                <a:hlinkClick r:id="rId6"/>
              </a:rPr>
              <a:t>PAC</a:t>
            </a:r>
            <a:endParaRPr/>
          </a:p>
          <a:p>
            <a:pPr indent="-317500" lvl="0" marL="457200" rtl="0" algn="l">
              <a:lnSpc>
                <a:spcPct val="150000"/>
              </a:lnSpc>
              <a:spcBef>
                <a:spcPts val="1200"/>
              </a:spcBef>
              <a:spcAft>
                <a:spcPts val="0"/>
              </a:spcAft>
              <a:buClr>
                <a:schemeClr val="dk1"/>
              </a:buClr>
              <a:buSzPts val="1400"/>
              <a:buAutoNum type="arabicPeriod"/>
            </a:pPr>
            <a:r>
              <a:rPr lang="en" sz="1400" u="sng">
                <a:solidFill>
                  <a:schemeClr val="hlink"/>
                </a:solidFill>
                <a:hlinkClick r:id="rId7"/>
              </a:rPr>
              <a:t>Active Vs Passive Learning</a:t>
            </a:r>
            <a:endParaRPr sz="1400">
              <a:solidFill>
                <a:schemeClr val="dk1"/>
              </a:solidFill>
            </a:endParaRPr>
          </a:p>
          <a:p>
            <a:pPr indent="-317500" lvl="0" marL="457200" rtl="0" algn="l">
              <a:lnSpc>
                <a:spcPct val="150000"/>
              </a:lnSpc>
              <a:spcBef>
                <a:spcPts val="0"/>
              </a:spcBef>
              <a:spcAft>
                <a:spcPts val="0"/>
              </a:spcAft>
              <a:buClr>
                <a:schemeClr val="dk1"/>
              </a:buClr>
              <a:buSzPts val="1400"/>
              <a:buAutoNum type="arabicPeriod"/>
            </a:pPr>
            <a:r>
              <a:rPr lang="en" sz="1400" u="sng">
                <a:solidFill>
                  <a:schemeClr val="hlink"/>
                </a:solidFill>
                <a:hlinkClick r:id="rId8"/>
              </a:rPr>
              <a:t>Prof. David</a:t>
            </a:r>
            <a:endParaRPr/>
          </a:p>
          <a:p>
            <a:pPr indent="-317500" lvl="0" marL="457200" rtl="0" algn="l">
              <a:lnSpc>
                <a:spcPct val="150000"/>
              </a:lnSpc>
              <a:spcBef>
                <a:spcPts val="0"/>
              </a:spcBef>
              <a:spcAft>
                <a:spcPts val="0"/>
              </a:spcAft>
              <a:buClr>
                <a:schemeClr val="dk1"/>
              </a:buClr>
              <a:buSzPts val="1400"/>
              <a:buAutoNum type="arabicPeriod"/>
            </a:pPr>
            <a:r>
              <a:rPr lang="en" sz="1400" u="sng">
                <a:solidFill>
                  <a:schemeClr val="hlink"/>
                </a:solidFill>
                <a:hlinkClick r:id="rId9"/>
              </a:rPr>
              <a:t>Reinforcement Learning</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title"/>
          </p:nvPr>
        </p:nvSpPr>
        <p:spPr>
          <a:xfrm>
            <a:off x="311700" y="256850"/>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Clr>
                <a:schemeClr val="dk1"/>
              </a:buClr>
              <a:buSzPct val="49009"/>
              <a:buFont typeface="Arial"/>
              <a:buNone/>
            </a:pPr>
            <a:r>
              <a:rPr b="1" lang="en" sz="2244">
                <a:solidFill>
                  <a:schemeClr val="dk2"/>
                </a:solidFill>
              </a:rPr>
              <a:t>Why would we want an agent to learn?</a:t>
            </a:r>
            <a:endParaRPr b="1" sz="3243"/>
          </a:p>
        </p:txBody>
      </p:sp>
      <p:sp>
        <p:nvSpPr>
          <p:cNvPr id="71" name="Google Shape;71;p15"/>
          <p:cNvSpPr txBox="1"/>
          <p:nvPr>
            <p:ph idx="1" type="body"/>
          </p:nvPr>
        </p:nvSpPr>
        <p:spPr>
          <a:xfrm>
            <a:off x="311700" y="744750"/>
            <a:ext cx="8611200" cy="4195800"/>
          </a:xfrm>
          <a:prstGeom prst="rect">
            <a:avLst/>
          </a:prstGeom>
          <a:noFill/>
          <a:ln>
            <a:noFill/>
          </a:ln>
        </p:spPr>
        <p:txBody>
          <a:bodyPr anchorCtr="0" anchor="t" bIns="91425" lIns="91425" spcFirstLastPara="1" rIns="91425" wrap="square" tIns="91425">
            <a:noAutofit/>
          </a:bodyPr>
          <a:lstStyle/>
          <a:p>
            <a:pPr indent="0" lvl="0" marL="0" rtl="0" algn="l">
              <a:lnSpc>
                <a:spcPct val="95000"/>
              </a:lnSpc>
              <a:spcBef>
                <a:spcPts val="0"/>
              </a:spcBef>
              <a:spcAft>
                <a:spcPts val="0"/>
              </a:spcAft>
              <a:buSzPts val="605"/>
              <a:buNone/>
            </a:pPr>
            <a:r>
              <a:rPr lang="en" sz="1590">
                <a:solidFill>
                  <a:srgbClr val="FF0000"/>
                </a:solidFill>
              </a:rPr>
              <a:t>If the design of the agent can be improved, why wouldn’t the designers just program in that improvement to begin with? </a:t>
            </a:r>
            <a:endParaRPr sz="1590">
              <a:solidFill>
                <a:srgbClr val="FF0000"/>
              </a:solidFill>
            </a:endParaRPr>
          </a:p>
          <a:p>
            <a:pPr indent="0" lvl="0" marL="0" rtl="0" algn="l">
              <a:lnSpc>
                <a:spcPct val="95000"/>
              </a:lnSpc>
              <a:spcBef>
                <a:spcPts val="1200"/>
              </a:spcBef>
              <a:spcAft>
                <a:spcPts val="0"/>
              </a:spcAft>
              <a:buSzPts val="605"/>
              <a:buNone/>
            </a:pPr>
            <a:r>
              <a:rPr lang="en" sz="1590">
                <a:solidFill>
                  <a:schemeClr val="dk1"/>
                </a:solidFill>
              </a:rPr>
              <a:t>There are three main reasons. </a:t>
            </a:r>
            <a:endParaRPr sz="1590">
              <a:solidFill>
                <a:schemeClr val="dk1"/>
              </a:solidFill>
            </a:endParaRPr>
          </a:p>
          <a:p>
            <a:pPr indent="-329565" lvl="0" marL="457200" rtl="0" algn="l">
              <a:lnSpc>
                <a:spcPct val="95000"/>
              </a:lnSpc>
              <a:spcBef>
                <a:spcPts val="1200"/>
              </a:spcBef>
              <a:spcAft>
                <a:spcPts val="0"/>
              </a:spcAft>
              <a:buSzPts val="1590"/>
              <a:buChar char="●"/>
            </a:pPr>
            <a:r>
              <a:rPr lang="en" sz="1590"/>
              <a:t>First, the designers </a:t>
            </a:r>
            <a:r>
              <a:rPr b="1" lang="en" sz="1590"/>
              <a:t>cannot anticipate all possible situations</a:t>
            </a:r>
            <a:r>
              <a:rPr lang="en" sz="1590"/>
              <a:t> that the agent might find itself in. </a:t>
            </a:r>
            <a:r>
              <a:rPr i="1" lang="en" sz="1590">
                <a:solidFill>
                  <a:srgbClr val="9900FF"/>
                </a:solidFill>
              </a:rPr>
              <a:t>For example, a robot designed to navigate mazes must learn the layout of each new maze it encounters</a:t>
            </a:r>
            <a:r>
              <a:rPr lang="en" sz="1590"/>
              <a:t>. </a:t>
            </a:r>
            <a:endParaRPr sz="1590"/>
          </a:p>
          <a:p>
            <a:pPr indent="-329565" lvl="0" marL="457200" rtl="0" algn="l">
              <a:lnSpc>
                <a:spcPct val="95000"/>
              </a:lnSpc>
              <a:spcBef>
                <a:spcPts val="0"/>
              </a:spcBef>
              <a:spcAft>
                <a:spcPts val="0"/>
              </a:spcAft>
              <a:buSzPts val="1590"/>
              <a:buChar char="●"/>
            </a:pPr>
            <a:r>
              <a:rPr lang="en" sz="1590"/>
              <a:t>Second, the designers </a:t>
            </a:r>
            <a:r>
              <a:rPr b="1" lang="en" sz="1590"/>
              <a:t>cannot anticipate all changes over time;</a:t>
            </a:r>
            <a:r>
              <a:rPr lang="en" sz="1590"/>
              <a:t> </a:t>
            </a:r>
            <a:r>
              <a:rPr i="1" lang="en" sz="1590">
                <a:solidFill>
                  <a:srgbClr val="9900FF"/>
                </a:solidFill>
              </a:rPr>
              <a:t>a program designed to predict tomorrow’s stock market prices must learn to adapt when conditions change from boom to bust.</a:t>
            </a:r>
            <a:endParaRPr i="1" sz="1590">
              <a:solidFill>
                <a:srgbClr val="9900FF"/>
              </a:solidFill>
            </a:endParaRPr>
          </a:p>
          <a:p>
            <a:pPr indent="-329565" lvl="0" marL="457200" rtl="0" algn="l">
              <a:lnSpc>
                <a:spcPct val="95000"/>
              </a:lnSpc>
              <a:spcBef>
                <a:spcPts val="0"/>
              </a:spcBef>
              <a:spcAft>
                <a:spcPts val="0"/>
              </a:spcAft>
              <a:buSzPts val="1590"/>
              <a:buChar char="●"/>
            </a:pPr>
            <a:r>
              <a:rPr lang="en" sz="1590"/>
              <a:t>Third, sometimes human programmers have no idea </a:t>
            </a:r>
            <a:r>
              <a:rPr b="1" lang="en" sz="1590"/>
              <a:t>how to program a solution themselves</a:t>
            </a:r>
            <a:r>
              <a:rPr lang="en" sz="1590"/>
              <a:t>. For example, </a:t>
            </a:r>
            <a:r>
              <a:rPr lang="en" sz="1590">
                <a:solidFill>
                  <a:srgbClr val="9900FF"/>
                </a:solidFill>
              </a:rPr>
              <a:t>most people are good at recognizing the faces of family members, but even the best programmers are unable to program a computer to accomplish that task, except by using learning algorithms.</a:t>
            </a:r>
            <a:endParaRPr sz="1590">
              <a:solidFill>
                <a:srgbClr val="9900FF"/>
              </a:solidFill>
            </a:endParaRPr>
          </a:p>
          <a:p>
            <a:pPr indent="0" lvl="0" marL="0" rtl="0" algn="l">
              <a:lnSpc>
                <a:spcPct val="95000"/>
              </a:lnSpc>
              <a:spcBef>
                <a:spcPts val="1200"/>
              </a:spcBef>
              <a:spcAft>
                <a:spcPts val="1200"/>
              </a:spcAft>
              <a:buSzPts val="605"/>
              <a:buNone/>
            </a:pPr>
            <a:r>
              <a:t/>
            </a:r>
            <a:endParaRPr sz="159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type="title"/>
          </p:nvPr>
        </p:nvSpPr>
        <p:spPr>
          <a:xfrm>
            <a:off x="201925" y="131400"/>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u="sng">
                <a:solidFill>
                  <a:schemeClr val="hlink"/>
                </a:solidFill>
                <a:hlinkClick r:id="rId3"/>
              </a:rPr>
              <a:t>Types of Learning (Link</a:t>
            </a:r>
            <a:r>
              <a:rPr lang="en" u="sng">
                <a:solidFill>
                  <a:schemeClr val="hlink"/>
                </a:solidFill>
              </a:rPr>
              <a:t>)</a:t>
            </a:r>
            <a:endParaRPr/>
          </a:p>
        </p:txBody>
      </p:sp>
      <p:sp>
        <p:nvSpPr>
          <p:cNvPr id="77" name="Google Shape;77;p16"/>
          <p:cNvSpPr txBox="1"/>
          <p:nvPr>
            <p:ph idx="1" type="body"/>
          </p:nvPr>
        </p:nvSpPr>
        <p:spPr>
          <a:xfrm>
            <a:off x="201925" y="704100"/>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Clr>
                <a:schemeClr val="dk1"/>
              </a:buClr>
              <a:buSzPts val="1100"/>
              <a:buFont typeface="Arial"/>
              <a:buNone/>
            </a:pPr>
            <a:r>
              <a:rPr b="1" lang="en" sz="1450">
                <a:solidFill>
                  <a:srgbClr val="FF4800"/>
                </a:solidFill>
                <a:highlight>
                  <a:srgbClr val="FFFFFF"/>
                </a:highlight>
                <a:latin typeface="Helvetica Neue"/>
                <a:ea typeface="Helvetica Neue"/>
                <a:cs typeface="Helvetica Neue"/>
                <a:sym typeface="Helvetica Neue"/>
              </a:rPr>
              <a:t>Learning Problems</a:t>
            </a:r>
            <a:endParaRPr b="1" sz="1450">
              <a:solidFill>
                <a:srgbClr val="FF4800"/>
              </a:solidFill>
              <a:highlight>
                <a:srgbClr val="FFFFFF"/>
              </a:highlight>
              <a:latin typeface="Helvetica Neue"/>
              <a:ea typeface="Helvetica Neue"/>
              <a:cs typeface="Helvetica Neue"/>
              <a:sym typeface="Helvetica Neue"/>
            </a:endParaRPr>
          </a:p>
          <a:p>
            <a:pPr indent="-320675" lvl="0" marL="457200" rtl="0" algn="l">
              <a:lnSpc>
                <a:spcPct val="90000"/>
              </a:lnSpc>
              <a:spcBef>
                <a:spcPts val="0"/>
              </a:spcBef>
              <a:spcAft>
                <a:spcPts val="0"/>
              </a:spcAft>
              <a:buClr>
                <a:srgbClr val="555555"/>
              </a:buClr>
              <a:buSzPts val="1450"/>
              <a:buFont typeface="Helvetica Neue"/>
              <a:buChar char="●"/>
            </a:pPr>
            <a:r>
              <a:rPr lang="en" sz="1450">
                <a:solidFill>
                  <a:srgbClr val="555555"/>
                </a:solidFill>
                <a:highlight>
                  <a:srgbClr val="FFFFFF"/>
                </a:highlight>
                <a:latin typeface="Helvetica Neue"/>
                <a:ea typeface="Helvetica Neue"/>
                <a:cs typeface="Helvetica Neue"/>
                <a:sym typeface="Helvetica Neue"/>
              </a:rPr>
              <a:t>1. </a:t>
            </a:r>
            <a:r>
              <a:rPr b="1" lang="en" sz="1450">
                <a:solidFill>
                  <a:srgbClr val="555555"/>
                </a:solidFill>
                <a:highlight>
                  <a:srgbClr val="FFFFFF"/>
                </a:highlight>
                <a:latin typeface="Helvetica Neue"/>
                <a:ea typeface="Helvetica Neue"/>
                <a:cs typeface="Helvetica Neue"/>
                <a:sym typeface="Helvetica Neue"/>
              </a:rPr>
              <a:t>Supervised Learning</a:t>
            </a:r>
            <a:r>
              <a:rPr lang="en" sz="1450">
                <a:solidFill>
                  <a:srgbClr val="555555"/>
                </a:solidFill>
                <a:highlight>
                  <a:srgbClr val="FFFFFF"/>
                </a:highlight>
                <a:latin typeface="Helvetica Neue"/>
                <a:ea typeface="Helvetica Neue"/>
                <a:cs typeface="Helvetica Neue"/>
                <a:sym typeface="Helvetica Neue"/>
              </a:rPr>
              <a:t>(Ex. : Decision Trees, Neural Networks, SVMS)</a:t>
            </a:r>
            <a:endParaRPr sz="1450">
              <a:solidFill>
                <a:srgbClr val="555555"/>
              </a:solidFill>
              <a:highlight>
                <a:srgbClr val="FFFFFF"/>
              </a:highlight>
              <a:latin typeface="Helvetica Neue"/>
              <a:ea typeface="Helvetica Neue"/>
              <a:cs typeface="Helvetica Neue"/>
              <a:sym typeface="Helvetica Neue"/>
            </a:endParaRPr>
          </a:p>
          <a:p>
            <a:pPr indent="-320675" lvl="0" marL="457200" rtl="0" algn="l">
              <a:lnSpc>
                <a:spcPct val="90000"/>
              </a:lnSpc>
              <a:spcBef>
                <a:spcPts val="0"/>
              </a:spcBef>
              <a:spcAft>
                <a:spcPts val="0"/>
              </a:spcAft>
              <a:buClr>
                <a:srgbClr val="555555"/>
              </a:buClr>
              <a:buSzPts val="1450"/>
              <a:buFont typeface="Helvetica Neue"/>
              <a:buChar char="●"/>
            </a:pPr>
            <a:r>
              <a:rPr lang="en" sz="1450">
                <a:solidFill>
                  <a:srgbClr val="555555"/>
                </a:solidFill>
                <a:highlight>
                  <a:srgbClr val="FFFFFF"/>
                </a:highlight>
                <a:latin typeface="Helvetica Neue"/>
                <a:ea typeface="Helvetica Neue"/>
                <a:cs typeface="Helvetica Neue"/>
                <a:sym typeface="Helvetica Neue"/>
              </a:rPr>
              <a:t>2. </a:t>
            </a:r>
            <a:r>
              <a:rPr b="1" lang="en" sz="1450">
                <a:solidFill>
                  <a:srgbClr val="555555"/>
                </a:solidFill>
                <a:highlight>
                  <a:srgbClr val="FFFFFF"/>
                </a:highlight>
                <a:latin typeface="Helvetica Neue"/>
                <a:ea typeface="Helvetica Neue"/>
                <a:cs typeface="Helvetica Neue"/>
                <a:sym typeface="Helvetica Neue"/>
              </a:rPr>
              <a:t>Unsupervised Learning</a:t>
            </a:r>
            <a:r>
              <a:rPr lang="en" sz="1450">
                <a:solidFill>
                  <a:srgbClr val="555555"/>
                </a:solidFill>
                <a:highlight>
                  <a:srgbClr val="FFFFFF"/>
                </a:highlight>
                <a:latin typeface="Helvetica Neue"/>
                <a:ea typeface="Helvetica Neue"/>
                <a:cs typeface="Helvetica Neue"/>
                <a:sym typeface="Helvetica Neue"/>
              </a:rPr>
              <a:t>(Ex. : K-means, clustering, .)</a:t>
            </a:r>
            <a:endParaRPr sz="1450">
              <a:solidFill>
                <a:srgbClr val="555555"/>
              </a:solidFill>
              <a:highlight>
                <a:srgbClr val="FFFFFF"/>
              </a:highlight>
              <a:latin typeface="Helvetica Neue"/>
              <a:ea typeface="Helvetica Neue"/>
              <a:cs typeface="Helvetica Neue"/>
              <a:sym typeface="Helvetica Neue"/>
            </a:endParaRPr>
          </a:p>
          <a:p>
            <a:pPr indent="-320675" lvl="0" marL="457200" rtl="0" algn="l">
              <a:lnSpc>
                <a:spcPct val="90000"/>
              </a:lnSpc>
              <a:spcBef>
                <a:spcPts val="0"/>
              </a:spcBef>
              <a:spcAft>
                <a:spcPts val="0"/>
              </a:spcAft>
              <a:buClr>
                <a:srgbClr val="555555"/>
              </a:buClr>
              <a:buSzPts val="1450"/>
              <a:buFont typeface="Helvetica Neue"/>
              <a:buChar char="●"/>
            </a:pPr>
            <a:r>
              <a:rPr lang="en" sz="1450">
                <a:solidFill>
                  <a:srgbClr val="555555"/>
                </a:solidFill>
                <a:highlight>
                  <a:srgbClr val="FFFFFF"/>
                </a:highlight>
                <a:latin typeface="Helvetica Neue"/>
                <a:ea typeface="Helvetica Neue"/>
                <a:cs typeface="Helvetica Neue"/>
                <a:sym typeface="Helvetica Neue"/>
              </a:rPr>
              <a:t>3. </a:t>
            </a:r>
            <a:r>
              <a:rPr b="1" lang="en" sz="1450">
                <a:solidFill>
                  <a:srgbClr val="555555"/>
                </a:solidFill>
                <a:highlight>
                  <a:srgbClr val="FFFFFF"/>
                </a:highlight>
                <a:latin typeface="Helvetica Neue"/>
                <a:ea typeface="Helvetica Neue"/>
                <a:cs typeface="Helvetica Neue"/>
                <a:sym typeface="Helvetica Neue"/>
              </a:rPr>
              <a:t>Reinforcement Learning</a:t>
            </a:r>
            <a:r>
              <a:rPr lang="en" sz="1450">
                <a:solidFill>
                  <a:srgbClr val="555555"/>
                </a:solidFill>
                <a:highlight>
                  <a:srgbClr val="FFFFFF"/>
                </a:highlight>
                <a:latin typeface="Helvetica Neue"/>
                <a:ea typeface="Helvetica Neue"/>
                <a:cs typeface="Helvetica Neue"/>
                <a:sym typeface="Helvetica Neue"/>
              </a:rPr>
              <a:t>(App. : robots, autonomous vehicles, . . .)</a:t>
            </a:r>
            <a:endParaRPr sz="1450">
              <a:solidFill>
                <a:srgbClr val="555555"/>
              </a:solidFill>
              <a:highlight>
                <a:srgbClr val="FFFFFF"/>
              </a:highlight>
              <a:latin typeface="Helvetica Neue"/>
              <a:ea typeface="Helvetica Neue"/>
              <a:cs typeface="Helvetica Neue"/>
              <a:sym typeface="Helvetica Neue"/>
            </a:endParaRPr>
          </a:p>
          <a:p>
            <a:pPr indent="0" lvl="0" marL="0" rtl="0" algn="l">
              <a:lnSpc>
                <a:spcPct val="90000"/>
              </a:lnSpc>
              <a:spcBef>
                <a:spcPts val="0"/>
              </a:spcBef>
              <a:spcAft>
                <a:spcPts val="0"/>
              </a:spcAft>
              <a:buClr>
                <a:schemeClr val="dk1"/>
              </a:buClr>
              <a:buSzPts val="1100"/>
              <a:buFont typeface="Arial"/>
              <a:buNone/>
            </a:pPr>
            <a:r>
              <a:rPr b="1" lang="en" sz="1450">
                <a:solidFill>
                  <a:srgbClr val="0000FF"/>
                </a:solidFill>
                <a:highlight>
                  <a:srgbClr val="FFFFFF"/>
                </a:highlight>
                <a:latin typeface="Helvetica Neue"/>
                <a:ea typeface="Helvetica Neue"/>
                <a:cs typeface="Helvetica Neue"/>
                <a:sym typeface="Helvetica Neue"/>
              </a:rPr>
              <a:t>Hybrid Learning Problems</a:t>
            </a:r>
            <a:endParaRPr b="1" sz="1450">
              <a:solidFill>
                <a:srgbClr val="0000FF"/>
              </a:solidFill>
              <a:highlight>
                <a:srgbClr val="FFFFFF"/>
              </a:highlight>
              <a:latin typeface="Helvetica Neue"/>
              <a:ea typeface="Helvetica Neue"/>
              <a:cs typeface="Helvetica Neue"/>
              <a:sym typeface="Helvetica Neue"/>
            </a:endParaRPr>
          </a:p>
          <a:p>
            <a:pPr indent="-320675" lvl="0" marL="457200" rtl="0" algn="l">
              <a:lnSpc>
                <a:spcPct val="90000"/>
              </a:lnSpc>
              <a:spcBef>
                <a:spcPts val="0"/>
              </a:spcBef>
              <a:spcAft>
                <a:spcPts val="0"/>
              </a:spcAft>
              <a:buClr>
                <a:srgbClr val="555555"/>
              </a:buClr>
              <a:buSzPts val="1450"/>
              <a:buFont typeface="Helvetica Neue"/>
              <a:buChar char="●"/>
            </a:pPr>
            <a:r>
              <a:rPr lang="en" sz="1450">
                <a:solidFill>
                  <a:srgbClr val="555555"/>
                </a:solidFill>
                <a:highlight>
                  <a:srgbClr val="FFFFFF"/>
                </a:highlight>
                <a:latin typeface="Helvetica Neue"/>
                <a:ea typeface="Helvetica Neue"/>
                <a:cs typeface="Helvetica Neue"/>
                <a:sym typeface="Helvetica Neue"/>
              </a:rPr>
              <a:t>4. </a:t>
            </a:r>
            <a:r>
              <a:rPr b="1" lang="en" sz="1450">
                <a:solidFill>
                  <a:srgbClr val="555555"/>
                </a:solidFill>
                <a:highlight>
                  <a:srgbClr val="FFFFFF"/>
                </a:highlight>
                <a:latin typeface="Helvetica Neue"/>
                <a:ea typeface="Helvetica Neue"/>
                <a:cs typeface="Helvetica Neue"/>
                <a:sym typeface="Helvetica Neue"/>
              </a:rPr>
              <a:t>Semi-Supervised Learning</a:t>
            </a:r>
            <a:endParaRPr b="1" sz="1450">
              <a:solidFill>
                <a:srgbClr val="555555"/>
              </a:solidFill>
              <a:highlight>
                <a:srgbClr val="FFFFFF"/>
              </a:highlight>
              <a:latin typeface="Helvetica Neue"/>
              <a:ea typeface="Helvetica Neue"/>
              <a:cs typeface="Helvetica Neue"/>
              <a:sym typeface="Helvetica Neue"/>
            </a:endParaRPr>
          </a:p>
          <a:p>
            <a:pPr indent="-320675" lvl="0" marL="457200" rtl="0" algn="l">
              <a:lnSpc>
                <a:spcPct val="90000"/>
              </a:lnSpc>
              <a:spcBef>
                <a:spcPts val="0"/>
              </a:spcBef>
              <a:spcAft>
                <a:spcPts val="0"/>
              </a:spcAft>
              <a:buClr>
                <a:srgbClr val="555555"/>
              </a:buClr>
              <a:buSzPts val="1450"/>
              <a:buFont typeface="Helvetica Neue"/>
              <a:buChar char="●"/>
            </a:pPr>
            <a:r>
              <a:rPr lang="en" sz="1450">
                <a:solidFill>
                  <a:srgbClr val="555555"/>
                </a:solidFill>
                <a:highlight>
                  <a:srgbClr val="FFFFFF"/>
                </a:highlight>
                <a:latin typeface="Helvetica Neue"/>
                <a:ea typeface="Helvetica Neue"/>
                <a:cs typeface="Helvetica Neue"/>
                <a:sym typeface="Helvetica Neue"/>
              </a:rPr>
              <a:t>5. Self-Supervised Learning</a:t>
            </a:r>
            <a:endParaRPr sz="1450">
              <a:solidFill>
                <a:srgbClr val="555555"/>
              </a:solidFill>
              <a:highlight>
                <a:srgbClr val="FFFFFF"/>
              </a:highlight>
              <a:latin typeface="Helvetica Neue"/>
              <a:ea typeface="Helvetica Neue"/>
              <a:cs typeface="Helvetica Neue"/>
              <a:sym typeface="Helvetica Neue"/>
            </a:endParaRPr>
          </a:p>
          <a:p>
            <a:pPr indent="-320675" lvl="0" marL="457200" rtl="0" algn="l">
              <a:lnSpc>
                <a:spcPct val="90000"/>
              </a:lnSpc>
              <a:spcBef>
                <a:spcPts val="0"/>
              </a:spcBef>
              <a:spcAft>
                <a:spcPts val="0"/>
              </a:spcAft>
              <a:buClr>
                <a:srgbClr val="555555"/>
              </a:buClr>
              <a:buSzPts val="1450"/>
              <a:buFont typeface="Helvetica Neue"/>
              <a:buChar char="●"/>
            </a:pPr>
            <a:r>
              <a:rPr lang="en" sz="1450">
                <a:solidFill>
                  <a:srgbClr val="555555"/>
                </a:solidFill>
                <a:highlight>
                  <a:srgbClr val="FFFFFF"/>
                </a:highlight>
                <a:latin typeface="Helvetica Neue"/>
                <a:ea typeface="Helvetica Neue"/>
                <a:cs typeface="Helvetica Neue"/>
                <a:sym typeface="Helvetica Neue"/>
              </a:rPr>
              <a:t>6. Multi-Instance Learning</a:t>
            </a:r>
            <a:endParaRPr sz="1450">
              <a:solidFill>
                <a:srgbClr val="555555"/>
              </a:solidFill>
              <a:highlight>
                <a:srgbClr val="FFFFFF"/>
              </a:highlight>
              <a:latin typeface="Helvetica Neue"/>
              <a:ea typeface="Helvetica Neue"/>
              <a:cs typeface="Helvetica Neue"/>
              <a:sym typeface="Helvetica Neue"/>
            </a:endParaRPr>
          </a:p>
          <a:p>
            <a:pPr indent="0" lvl="0" marL="0" rtl="0" algn="l">
              <a:lnSpc>
                <a:spcPct val="90000"/>
              </a:lnSpc>
              <a:spcBef>
                <a:spcPts val="0"/>
              </a:spcBef>
              <a:spcAft>
                <a:spcPts val="0"/>
              </a:spcAft>
              <a:buClr>
                <a:schemeClr val="dk1"/>
              </a:buClr>
              <a:buSzPts val="1100"/>
              <a:buFont typeface="Arial"/>
              <a:buNone/>
            </a:pPr>
            <a:r>
              <a:rPr b="1" lang="en" sz="1450">
                <a:solidFill>
                  <a:srgbClr val="E69138"/>
                </a:solidFill>
                <a:highlight>
                  <a:srgbClr val="FFFFFF"/>
                </a:highlight>
                <a:latin typeface="Helvetica Neue"/>
                <a:ea typeface="Helvetica Neue"/>
                <a:cs typeface="Helvetica Neue"/>
                <a:sym typeface="Helvetica Neue"/>
              </a:rPr>
              <a:t>Statistical Inference</a:t>
            </a:r>
            <a:endParaRPr b="1" sz="1450">
              <a:solidFill>
                <a:srgbClr val="E69138"/>
              </a:solidFill>
              <a:highlight>
                <a:srgbClr val="FFFFFF"/>
              </a:highlight>
              <a:latin typeface="Helvetica Neue"/>
              <a:ea typeface="Helvetica Neue"/>
              <a:cs typeface="Helvetica Neue"/>
              <a:sym typeface="Helvetica Neue"/>
            </a:endParaRPr>
          </a:p>
          <a:p>
            <a:pPr indent="-320675" lvl="0" marL="457200" rtl="0" algn="l">
              <a:lnSpc>
                <a:spcPct val="90000"/>
              </a:lnSpc>
              <a:spcBef>
                <a:spcPts val="0"/>
              </a:spcBef>
              <a:spcAft>
                <a:spcPts val="0"/>
              </a:spcAft>
              <a:buClr>
                <a:srgbClr val="555555"/>
              </a:buClr>
              <a:buSzPts val="1450"/>
              <a:buFont typeface="Helvetica Neue"/>
              <a:buChar char="●"/>
            </a:pPr>
            <a:r>
              <a:rPr lang="en" sz="1450">
                <a:solidFill>
                  <a:srgbClr val="555555"/>
                </a:solidFill>
                <a:highlight>
                  <a:srgbClr val="FFFFFF"/>
                </a:highlight>
                <a:latin typeface="Helvetica Neue"/>
                <a:ea typeface="Helvetica Neue"/>
                <a:cs typeface="Helvetica Neue"/>
                <a:sym typeface="Helvetica Neue"/>
              </a:rPr>
              <a:t>7. Inductive Learning</a:t>
            </a:r>
            <a:endParaRPr sz="1450">
              <a:solidFill>
                <a:srgbClr val="555555"/>
              </a:solidFill>
              <a:highlight>
                <a:srgbClr val="FFFFFF"/>
              </a:highlight>
              <a:latin typeface="Helvetica Neue"/>
              <a:ea typeface="Helvetica Neue"/>
              <a:cs typeface="Helvetica Neue"/>
              <a:sym typeface="Helvetica Neue"/>
            </a:endParaRPr>
          </a:p>
          <a:p>
            <a:pPr indent="-320675" lvl="0" marL="457200" rtl="0" algn="l">
              <a:lnSpc>
                <a:spcPct val="90000"/>
              </a:lnSpc>
              <a:spcBef>
                <a:spcPts val="0"/>
              </a:spcBef>
              <a:spcAft>
                <a:spcPts val="0"/>
              </a:spcAft>
              <a:buClr>
                <a:srgbClr val="555555"/>
              </a:buClr>
              <a:buSzPts val="1450"/>
              <a:buFont typeface="Helvetica Neue"/>
              <a:buChar char="●"/>
            </a:pPr>
            <a:r>
              <a:rPr lang="en" sz="1450">
                <a:solidFill>
                  <a:srgbClr val="555555"/>
                </a:solidFill>
                <a:highlight>
                  <a:srgbClr val="FFFFFF"/>
                </a:highlight>
                <a:latin typeface="Helvetica Neue"/>
                <a:ea typeface="Helvetica Neue"/>
                <a:cs typeface="Helvetica Neue"/>
                <a:sym typeface="Helvetica Neue"/>
              </a:rPr>
              <a:t>8. Deductive Inference</a:t>
            </a:r>
            <a:endParaRPr sz="1450">
              <a:solidFill>
                <a:srgbClr val="555555"/>
              </a:solidFill>
              <a:highlight>
                <a:srgbClr val="FFFFFF"/>
              </a:highlight>
              <a:latin typeface="Helvetica Neue"/>
              <a:ea typeface="Helvetica Neue"/>
              <a:cs typeface="Helvetica Neue"/>
              <a:sym typeface="Helvetica Neue"/>
            </a:endParaRPr>
          </a:p>
          <a:p>
            <a:pPr indent="-320675" lvl="0" marL="457200" rtl="0" algn="l">
              <a:lnSpc>
                <a:spcPct val="90000"/>
              </a:lnSpc>
              <a:spcBef>
                <a:spcPts val="0"/>
              </a:spcBef>
              <a:spcAft>
                <a:spcPts val="0"/>
              </a:spcAft>
              <a:buClr>
                <a:srgbClr val="555555"/>
              </a:buClr>
              <a:buSzPts val="1450"/>
              <a:buFont typeface="Helvetica Neue"/>
              <a:buChar char="●"/>
            </a:pPr>
            <a:r>
              <a:rPr lang="en" sz="1450">
                <a:solidFill>
                  <a:srgbClr val="555555"/>
                </a:solidFill>
                <a:highlight>
                  <a:srgbClr val="FFFFFF"/>
                </a:highlight>
                <a:latin typeface="Helvetica Neue"/>
                <a:ea typeface="Helvetica Neue"/>
                <a:cs typeface="Helvetica Neue"/>
                <a:sym typeface="Helvetica Neue"/>
              </a:rPr>
              <a:t>9. Transductive Learning</a:t>
            </a:r>
            <a:endParaRPr sz="1450">
              <a:solidFill>
                <a:srgbClr val="555555"/>
              </a:solidFill>
              <a:highlight>
                <a:srgbClr val="FFFFFF"/>
              </a:highlight>
              <a:latin typeface="Helvetica Neue"/>
              <a:ea typeface="Helvetica Neue"/>
              <a:cs typeface="Helvetica Neue"/>
              <a:sym typeface="Helvetica Neue"/>
            </a:endParaRPr>
          </a:p>
          <a:p>
            <a:pPr indent="0" lvl="0" marL="0" rtl="0" algn="l">
              <a:lnSpc>
                <a:spcPct val="90000"/>
              </a:lnSpc>
              <a:spcBef>
                <a:spcPts val="0"/>
              </a:spcBef>
              <a:spcAft>
                <a:spcPts val="0"/>
              </a:spcAft>
              <a:buClr>
                <a:schemeClr val="dk1"/>
              </a:buClr>
              <a:buSzPts val="1100"/>
              <a:buFont typeface="Arial"/>
              <a:buNone/>
            </a:pPr>
            <a:r>
              <a:rPr b="1" lang="en" sz="1450">
                <a:solidFill>
                  <a:srgbClr val="555555"/>
                </a:solidFill>
                <a:highlight>
                  <a:srgbClr val="FFFFFF"/>
                </a:highlight>
                <a:latin typeface="Helvetica Neue"/>
                <a:ea typeface="Helvetica Neue"/>
                <a:cs typeface="Helvetica Neue"/>
                <a:sym typeface="Helvetica Neue"/>
              </a:rPr>
              <a:t>Learning Techniques</a:t>
            </a:r>
            <a:endParaRPr b="1" sz="1450">
              <a:solidFill>
                <a:srgbClr val="555555"/>
              </a:solidFill>
              <a:highlight>
                <a:srgbClr val="FFFFFF"/>
              </a:highlight>
              <a:latin typeface="Helvetica Neue"/>
              <a:ea typeface="Helvetica Neue"/>
              <a:cs typeface="Helvetica Neue"/>
              <a:sym typeface="Helvetica Neue"/>
            </a:endParaRPr>
          </a:p>
          <a:p>
            <a:pPr indent="-320675" lvl="0" marL="457200" rtl="0" algn="l">
              <a:lnSpc>
                <a:spcPct val="90000"/>
              </a:lnSpc>
              <a:spcBef>
                <a:spcPts val="0"/>
              </a:spcBef>
              <a:spcAft>
                <a:spcPts val="0"/>
              </a:spcAft>
              <a:buClr>
                <a:srgbClr val="555555"/>
              </a:buClr>
              <a:buSzPts val="1450"/>
              <a:buFont typeface="Helvetica Neue"/>
              <a:buChar char="●"/>
            </a:pPr>
            <a:r>
              <a:rPr lang="en" sz="1450">
                <a:solidFill>
                  <a:srgbClr val="555555"/>
                </a:solidFill>
                <a:highlight>
                  <a:srgbClr val="FFFFFF"/>
                </a:highlight>
                <a:latin typeface="Helvetica Neue"/>
                <a:ea typeface="Helvetica Neue"/>
                <a:cs typeface="Helvetica Neue"/>
                <a:sym typeface="Helvetica Neue"/>
              </a:rPr>
              <a:t>10. Multi-Task Learning</a:t>
            </a:r>
            <a:endParaRPr sz="1450">
              <a:solidFill>
                <a:srgbClr val="555555"/>
              </a:solidFill>
              <a:highlight>
                <a:srgbClr val="FFFFFF"/>
              </a:highlight>
              <a:latin typeface="Helvetica Neue"/>
              <a:ea typeface="Helvetica Neue"/>
              <a:cs typeface="Helvetica Neue"/>
              <a:sym typeface="Helvetica Neue"/>
            </a:endParaRPr>
          </a:p>
          <a:p>
            <a:pPr indent="-320675" lvl="0" marL="457200" rtl="0" algn="l">
              <a:lnSpc>
                <a:spcPct val="90000"/>
              </a:lnSpc>
              <a:spcBef>
                <a:spcPts val="0"/>
              </a:spcBef>
              <a:spcAft>
                <a:spcPts val="0"/>
              </a:spcAft>
              <a:buClr>
                <a:srgbClr val="555555"/>
              </a:buClr>
              <a:buSzPts val="1450"/>
              <a:buFont typeface="Helvetica Neue"/>
              <a:buChar char="●"/>
            </a:pPr>
            <a:r>
              <a:rPr lang="en" sz="1450">
                <a:solidFill>
                  <a:srgbClr val="555555"/>
                </a:solidFill>
                <a:highlight>
                  <a:srgbClr val="FFFFFF"/>
                </a:highlight>
                <a:latin typeface="Helvetica Neue"/>
                <a:ea typeface="Helvetica Neue"/>
                <a:cs typeface="Helvetica Neue"/>
                <a:sym typeface="Helvetica Neue"/>
              </a:rPr>
              <a:t>11. Active Learning</a:t>
            </a:r>
            <a:endParaRPr sz="1450">
              <a:solidFill>
                <a:srgbClr val="555555"/>
              </a:solidFill>
              <a:highlight>
                <a:srgbClr val="FFFFFF"/>
              </a:highlight>
              <a:latin typeface="Helvetica Neue"/>
              <a:ea typeface="Helvetica Neue"/>
              <a:cs typeface="Helvetica Neue"/>
              <a:sym typeface="Helvetica Neue"/>
            </a:endParaRPr>
          </a:p>
          <a:p>
            <a:pPr indent="-320675" lvl="0" marL="457200" rtl="0" algn="l">
              <a:lnSpc>
                <a:spcPct val="90000"/>
              </a:lnSpc>
              <a:spcBef>
                <a:spcPts val="0"/>
              </a:spcBef>
              <a:spcAft>
                <a:spcPts val="0"/>
              </a:spcAft>
              <a:buClr>
                <a:srgbClr val="555555"/>
              </a:buClr>
              <a:buSzPts val="1450"/>
              <a:buFont typeface="Helvetica Neue"/>
              <a:buChar char="●"/>
            </a:pPr>
            <a:r>
              <a:rPr lang="en" sz="1450">
                <a:solidFill>
                  <a:srgbClr val="555555"/>
                </a:solidFill>
                <a:highlight>
                  <a:srgbClr val="FFFFFF"/>
                </a:highlight>
                <a:latin typeface="Helvetica Neue"/>
                <a:ea typeface="Helvetica Neue"/>
                <a:cs typeface="Helvetica Neue"/>
                <a:sym typeface="Helvetica Neue"/>
              </a:rPr>
              <a:t>12. Online Learning</a:t>
            </a:r>
            <a:endParaRPr sz="1450">
              <a:solidFill>
                <a:srgbClr val="555555"/>
              </a:solidFill>
              <a:highlight>
                <a:srgbClr val="FFFFFF"/>
              </a:highlight>
              <a:latin typeface="Helvetica Neue"/>
              <a:ea typeface="Helvetica Neue"/>
              <a:cs typeface="Helvetica Neue"/>
              <a:sym typeface="Helvetica Neue"/>
            </a:endParaRPr>
          </a:p>
          <a:p>
            <a:pPr indent="-320675" lvl="0" marL="457200" rtl="0" algn="l">
              <a:lnSpc>
                <a:spcPct val="90000"/>
              </a:lnSpc>
              <a:spcBef>
                <a:spcPts val="0"/>
              </a:spcBef>
              <a:spcAft>
                <a:spcPts val="0"/>
              </a:spcAft>
              <a:buClr>
                <a:srgbClr val="555555"/>
              </a:buClr>
              <a:buSzPts val="1450"/>
              <a:buFont typeface="Helvetica Neue"/>
              <a:buChar char="●"/>
            </a:pPr>
            <a:r>
              <a:rPr lang="en" sz="1450">
                <a:solidFill>
                  <a:srgbClr val="555555"/>
                </a:solidFill>
                <a:highlight>
                  <a:srgbClr val="FFFFFF"/>
                </a:highlight>
                <a:latin typeface="Helvetica Neue"/>
                <a:ea typeface="Helvetica Neue"/>
                <a:cs typeface="Helvetica Neue"/>
                <a:sym typeface="Helvetica Neue"/>
              </a:rPr>
              <a:t>13. Transfer Learning</a:t>
            </a:r>
            <a:endParaRPr sz="1450">
              <a:solidFill>
                <a:srgbClr val="555555"/>
              </a:solidFill>
              <a:highlight>
                <a:srgbClr val="FFFFFF"/>
              </a:highlight>
              <a:latin typeface="Helvetica Neue"/>
              <a:ea typeface="Helvetica Neue"/>
              <a:cs typeface="Helvetica Neue"/>
              <a:sym typeface="Helvetica Neue"/>
            </a:endParaRPr>
          </a:p>
          <a:p>
            <a:pPr indent="-320675" lvl="0" marL="457200" rtl="0" algn="l">
              <a:lnSpc>
                <a:spcPct val="90000"/>
              </a:lnSpc>
              <a:spcBef>
                <a:spcPts val="0"/>
              </a:spcBef>
              <a:spcAft>
                <a:spcPts val="0"/>
              </a:spcAft>
              <a:buClr>
                <a:srgbClr val="555555"/>
              </a:buClr>
              <a:buSzPts val="1450"/>
              <a:buFont typeface="Helvetica Neue"/>
              <a:buChar char="●"/>
            </a:pPr>
            <a:r>
              <a:rPr lang="en" sz="1450">
                <a:solidFill>
                  <a:srgbClr val="555555"/>
                </a:solidFill>
                <a:highlight>
                  <a:srgbClr val="FFFFFF"/>
                </a:highlight>
                <a:latin typeface="Helvetica Neue"/>
                <a:ea typeface="Helvetica Neue"/>
                <a:cs typeface="Helvetica Neue"/>
                <a:sym typeface="Helvetica Neue"/>
              </a:rPr>
              <a:t>14. Ensemble Learning</a:t>
            </a:r>
            <a:endParaRPr sz="1450">
              <a:solidFill>
                <a:srgbClr val="555555"/>
              </a:solidFill>
              <a:highlight>
                <a:srgbClr val="FFFFFF"/>
              </a:highlight>
              <a:latin typeface="Helvetica Neue"/>
              <a:ea typeface="Helvetica Neue"/>
              <a:cs typeface="Helvetica Neue"/>
              <a:sym typeface="Helvetica Neue"/>
            </a:endParaRPr>
          </a:p>
          <a:p>
            <a:pPr indent="0" lvl="0" marL="0" rtl="0" algn="l">
              <a:lnSpc>
                <a:spcPct val="90000"/>
              </a:lnSpc>
              <a:spcBef>
                <a:spcPts val="0"/>
              </a:spcBef>
              <a:spcAft>
                <a:spcPts val="0"/>
              </a:spcAft>
              <a:buSzPts val="1800"/>
              <a:buNone/>
            </a:pPr>
            <a:r>
              <a:t/>
            </a:r>
            <a:endParaRPr sz="2100"/>
          </a:p>
        </p:txBody>
      </p:sp>
      <p:pic>
        <p:nvPicPr>
          <p:cNvPr id="78" name="Google Shape;78;p16"/>
          <p:cNvPicPr preferRelativeResize="0"/>
          <p:nvPr/>
        </p:nvPicPr>
        <p:blipFill rotWithShape="1">
          <a:blip r:embed="rId4">
            <a:alphaModFix/>
          </a:blip>
          <a:srcRect b="0" l="0" r="0" t="0"/>
          <a:stretch/>
        </p:blipFill>
        <p:spPr>
          <a:xfrm>
            <a:off x="4572000" y="2160200"/>
            <a:ext cx="4401425" cy="1914197"/>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1941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lang="en"/>
              <a:t>FORMS OF LEARNING</a:t>
            </a:r>
            <a:endParaRPr b="1"/>
          </a:p>
        </p:txBody>
      </p:sp>
      <p:sp>
        <p:nvSpPr>
          <p:cNvPr id="84" name="Google Shape;84;p1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just">
              <a:lnSpc>
                <a:spcPct val="115000"/>
              </a:lnSpc>
              <a:spcBef>
                <a:spcPts val="0"/>
              </a:spcBef>
              <a:spcAft>
                <a:spcPts val="0"/>
              </a:spcAft>
              <a:buClr>
                <a:schemeClr val="dk1"/>
              </a:buClr>
              <a:buSzPts val="1100"/>
              <a:buFont typeface="Arial"/>
              <a:buNone/>
            </a:pPr>
            <a:r>
              <a:rPr lang="en">
                <a:solidFill>
                  <a:schemeClr val="dk1"/>
                </a:solidFill>
              </a:rPr>
              <a:t>Any component of an agent can be improved by learning from </a:t>
            </a:r>
            <a:r>
              <a:rPr b="1" lang="en">
                <a:solidFill>
                  <a:schemeClr val="dk1"/>
                </a:solidFill>
              </a:rPr>
              <a:t>data</a:t>
            </a:r>
            <a:r>
              <a:rPr lang="en">
                <a:solidFill>
                  <a:schemeClr val="dk1"/>
                </a:solidFill>
              </a:rPr>
              <a:t>. </a:t>
            </a:r>
            <a:endParaRPr>
              <a:solidFill>
                <a:schemeClr val="dk1"/>
              </a:solidFill>
            </a:endParaRPr>
          </a:p>
          <a:p>
            <a:pPr indent="0" lvl="0" marL="0" rtl="0" algn="just">
              <a:lnSpc>
                <a:spcPct val="115000"/>
              </a:lnSpc>
              <a:spcBef>
                <a:spcPts val="1200"/>
              </a:spcBef>
              <a:spcAft>
                <a:spcPts val="0"/>
              </a:spcAft>
              <a:buClr>
                <a:schemeClr val="dk1"/>
              </a:buClr>
              <a:buSzPts val="1100"/>
              <a:buFont typeface="Arial"/>
              <a:buNone/>
            </a:pPr>
            <a:r>
              <a:rPr lang="en">
                <a:solidFill>
                  <a:schemeClr val="dk1"/>
                </a:solidFill>
              </a:rPr>
              <a:t>The improvements, and the techniques used to make them, depend on four major factors:</a:t>
            </a:r>
            <a:endParaRPr>
              <a:solidFill>
                <a:schemeClr val="dk1"/>
              </a:solidFill>
            </a:endParaRPr>
          </a:p>
          <a:p>
            <a:pPr indent="-342900" lvl="0" marL="457200" rtl="0" algn="just">
              <a:lnSpc>
                <a:spcPct val="115000"/>
              </a:lnSpc>
              <a:spcBef>
                <a:spcPts val="1200"/>
              </a:spcBef>
              <a:spcAft>
                <a:spcPts val="0"/>
              </a:spcAft>
              <a:buSzPts val="1800"/>
              <a:buChar char="●"/>
            </a:pPr>
            <a:r>
              <a:rPr lang="en"/>
              <a:t>Which </a:t>
            </a:r>
            <a:r>
              <a:rPr lang="en">
                <a:solidFill>
                  <a:srgbClr val="FF4800"/>
                </a:solidFill>
              </a:rPr>
              <a:t>component </a:t>
            </a:r>
            <a:r>
              <a:rPr lang="en"/>
              <a:t>is to be improved.</a:t>
            </a:r>
            <a:endParaRPr/>
          </a:p>
          <a:p>
            <a:pPr indent="-342900" lvl="0" marL="457200" rtl="0" algn="just">
              <a:lnSpc>
                <a:spcPct val="115000"/>
              </a:lnSpc>
              <a:spcBef>
                <a:spcPts val="0"/>
              </a:spcBef>
              <a:spcAft>
                <a:spcPts val="0"/>
              </a:spcAft>
              <a:buSzPts val="1800"/>
              <a:buChar char="●"/>
            </a:pPr>
            <a:r>
              <a:rPr lang="en"/>
              <a:t>What </a:t>
            </a:r>
            <a:r>
              <a:rPr lang="en">
                <a:solidFill>
                  <a:srgbClr val="9900FF"/>
                </a:solidFill>
              </a:rPr>
              <a:t>prior knowledge</a:t>
            </a:r>
            <a:r>
              <a:rPr lang="en"/>
              <a:t> the agent already has.</a:t>
            </a:r>
            <a:endParaRPr/>
          </a:p>
          <a:p>
            <a:pPr indent="-342900" lvl="0" marL="457200" rtl="0" algn="just">
              <a:lnSpc>
                <a:spcPct val="115000"/>
              </a:lnSpc>
              <a:spcBef>
                <a:spcPts val="0"/>
              </a:spcBef>
              <a:spcAft>
                <a:spcPts val="0"/>
              </a:spcAft>
              <a:buSzPts val="1800"/>
              <a:buChar char="●"/>
            </a:pPr>
            <a:r>
              <a:rPr lang="en"/>
              <a:t>What </a:t>
            </a:r>
            <a:r>
              <a:rPr lang="en">
                <a:solidFill>
                  <a:srgbClr val="B45F06"/>
                </a:solidFill>
              </a:rPr>
              <a:t>representation</a:t>
            </a:r>
            <a:r>
              <a:rPr lang="en"/>
              <a:t> is used for the data and the component.</a:t>
            </a:r>
            <a:endParaRPr/>
          </a:p>
          <a:p>
            <a:pPr indent="-342900" lvl="0" marL="457200" rtl="0" algn="just">
              <a:lnSpc>
                <a:spcPct val="115000"/>
              </a:lnSpc>
              <a:spcBef>
                <a:spcPts val="0"/>
              </a:spcBef>
              <a:spcAft>
                <a:spcPts val="0"/>
              </a:spcAft>
              <a:buSzPts val="1800"/>
              <a:buChar char="●"/>
            </a:pPr>
            <a:r>
              <a:rPr lang="en"/>
              <a:t>What </a:t>
            </a:r>
            <a:r>
              <a:rPr lang="en">
                <a:solidFill>
                  <a:srgbClr val="E69138"/>
                </a:solidFill>
              </a:rPr>
              <a:t>feedback</a:t>
            </a:r>
            <a:r>
              <a:rPr lang="en"/>
              <a:t> is available to learn from. Next slide</a:t>
            </a:r>
            <a:endParaRPr/>
          </a:p>
          <a:p>
            <a:pPr indent="0" lvl="0" marL="0" rtl="0" algn="just">
              <a:lnSpc>
                <a:spcPct val="115000"/>
              </a:lnSpc>
              <a:spcBef>
                <a:spcPts val="1200"/>
              </a:spcBef>
              <a:spcAft>
                <a:spcPts val="1200"/>
              </a:spcAft>
              <a:buSzPts val="1800"/>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1157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lang="en"/>
              <a:t>	Learning agent</a:t>
            </a:r>
            <a:endParaRPr b="1"/>
          </a:p>
        </p:txBody>
      </p:sp>
      <p:sp>
        <p:nvSpPr>
          <p:cNvPr id="90" name="Google Shape;90;p18"/>
          <p:cNvSpPr txBox="1"/>
          <p:nvPr>
            <p:ph idx="1" type="body"/>
          </p:nvPr>
        </p:nvSpPr>
        <p:spPr>
          <a:xfrm>
            <a:off x="110100" y="610000"/>
            <a:ext cx="8722200" cy="4456200"/>
          </a:xfrm>
          <a:prstGeom prst="rect">
            <a:avLst/>
          </a:prstGeom>
          <a:noFill/>
          <a:ln>
            <a:noFill/>
          </a:ln>
        </p:spPr>
        <p:txBody>
          <a:bodyPr anchorCtr="0" anchor="t" bIns="91425" lIns="91425" spcFirstLastPara="1" rIns="91425" wrap="square" tIns="91425">
            <a:noAutofit/>
          </a:bodyPr>
          <a:lstStyle/>
          <a:p>
            <a:pPr indent="0" lvl="0" marL="0" rtl="0" algn="just">
              <a:lnSpc>
                <a:spcPct val="95000"/>
              </a:lnSpc>
              <a:spcBef>
                <a:spcPts val="0"/>
              </a:spcBef>
              <a:spcAft>
                <a:spcPts val="0"/>
              </a:spcAft>
              <a:buClr>
                <a:schemeClr val="dk1"/>
              </a:buClr>
              <a:buSzPts val="275"/>
              <a:buFont typeface="Arial"/>
              <a:buNone/>
            </a:pPr>
            <a:r>
              <a:rPr lang="en" sz="1650">
                <a:solidFill>
                  <a:schemeClr val="dk1"/>
                </a:solidFill>
              </a:rPr>
              <a:t>The </a:t>
            </a:r>
            <a:r>
              <a:rPr lang="en" sz="1650">
                <a:solidFill>
                  <a:srgbClr val="FF0000"/>
                </a:solidFill>
              </a:rPr>
              <a:t>components</a:t>
            </a:r>
            <a:r>
              <a:rPr lang="en" sz="1650">
                <a:solidFill>
                  <a:schemeClr val="dk1"/>
                </a:solidFill>
              </a:rPr>
              <a:t> of these agents include:</a:t>
            </a:r>
            <a:endParaRPr sz="1650">
              <a:solidFill>
                <a:schemeClr val="dk1"/>
              </a:solidFill>
            </a:endParaRPr>
          </a:p>
          <a:p>
            <a:pPr indent="0" lvl="0" marL="0" rtl="0" algn="just">
              <a:lnSpc>
                <a:spcPct val="95000"/>
              </a:lnSpc>
              <a:spcBef>
                <a:spcPts val="0"/>
              </a:spcBef>
              <a:spcAft>
                <a:spcPts val="0"/>
              </a:spcAft>
              <a:buClr>
                <a:schemeClr val="dk1"/>
              </a:buClr>
              <a:buSzPts val="275"/>
              <a:buFont typeface="Arial"/>
              <a:buNone/>
            </a:pPr>
            <a:r>
              <a:rPr b="1" lang="en" sz="1650">
                <a:solidFill>
                  <a:schemeClr val="dk1"/>
                </a:solidFill>
              </a:rPr>
              <a:t>1. </a:t>
            </a:r>
            <a:r>
              <a:rPr b="1" lang="en" sz="1650">
                <a:solidFill>
                  <a:srgbClr val="3333CC"/>
                </a:solidFill>
              </a:rPr>
              <a:t>A direct mapping from conditions on the current state to actions.</a:t>
            </a:r>
            <a:endParaRPr b="1" sz="1650">
              <a:solidFill>
                <a:srgbClr val="3333CC"/>
              </a:solidFill>
            </a:endParaRPr>
          </a:p>
          <a:p>
            <a:pPr indent="0" lvl="0" marL="0" rtl="0" algn="just">
              <a:lnSpc>
                <a:spcPct val="95000"/>
              </a:lnSpc>
              <a:spcBef>
                <a:spcPts val="0"/>
              </a:spcBef>
              <a:spcAft>
                <a:spcPts val="0"/>
              </a:spcAft>
              <a:buClr>
                <a:schemeClr val="dk1"/>
              </a:buClr>
              <a:buSzPts val="275"/>
              <a:buFont typeface="Arial"/>
              <a:buNone/>
            </a:pPr>
            <a:r>
              <a:rPr b="1" lang="en" sz="1650">
                <a:solidFill>
                  <a:schemeClr val="dk1"/>
                </a:solidFill>
              </a:rPr>
              <a:t>2. </a:t>
            </a:r>
            <a:r>
              <a:rPr b="1" lang="en" sz="1650">
                <a:solidFill>
                  <a:srgbClr val="6AA84F"/>
                </a:solidFill>
              </a:rPr>
              <a:t>A means to infer relevant properties of the world from the percept sequence.</a:t>
            </a:r>
            <a:endParaRPr b="1" sz="1650">
              <a:solidFill>
                <a:srgbClr val="6AA84F"/>
              </a:solidFill>
            </a:endParaRPr>
          </a:p>
          <a:p>
            <a:pPr indent="0" lvl="0" marL="0" rtl="0" algn="just">
              <a:lnSpc>
                <a:spcPct val="95000"/>
              </a:lnSpc>
              <a:spcBef>
                <a:spcPts val="0"/>
              </a:spcBef>
              <a:spcAft>
                <a:spcPts val="0"/>
              </a:spcAft>
              <a:buClr>
                <a:schemeClr val="dk1"/>
              </a:buClr>
              <a:buSzPts val="275"/>
              <a:buFont typeface="Arial"/>
              <a:buNone/>
            </a:pPr>
            <a:r>
              <a:rPr b="1" lang="en" sz="1650">
                <a:solidFill>
                  <a:schemeClr val="dk1"/>
                </a:solidFill>
              </a:rPr>
              <a:t>3. Information about the way the world evolves and about the results of possible actions</a:t>
            </a:r>
            <a:endParaRPr b="1" sz="1650">
              <a:solidFill>
                <a:schemeClr val="dk1"/>
              </a:solidFill>
            </a:endParaRPr>
          </a:p>
          <a:p>
            <a:pPr indent="0" lvl="0" marL="0" rtl="0" algn="just">
              <a:lnSpc>
                <a:spcPct val="95000"/>
              </a:lnSpc>
              <a:spcBef>
                <a:spcPts val="0"/>
              </a:spcBef>
              <a:spcAft>
                <a:spcPts val="0"/>
              </a:spcAft>
              <a:buClr>
                <a:schemeClr val="dk1"/>
              </a:buClr>
              <a:buSzPts val="275"/>
              <a:buFont typeface="Arial"/>
              <a:buNone/>
            </a:pPr>
            <a:r>
              <a:rPr b="1" lang="en" sz="1650">
                <a:solidFill>
                  <a:schemeClr val="dk1"/>
                </a:solidFill>
              </a:rPr>
              <a:t>the agent can take.</a:t>
            </a:r>
            <a:endParaRPr b="1" sz="1650">
              <a:solidFill>
                <a:schemeClr val="dk1"/>
              </a:solidFill>
            </a:endParaRPr>
          </a:p>
          <a:p>
            <a:pPr indent="0" lvl="0" marL="0" rtl="0" algn="just">
              <a:lnSpc>
                <a:spcPct val="95000"/>
              </a:lnSpc>
              <a:spcBef>
                <a:spcPts val="0"/>
              </a:spcBef>
              <a:spcAft>
                <a:spcPts val="0"/>
              </a:spcAft>
              <a:buClr>
                <a:schemeClr val="dk1"/>
              </a:buClr>
              <a:buSzPts val="275"/>
              <a:buFont typeface="Arial"/>
              <a:buNone/>
            </a:pPr>
            <a:r>
              <a:rPr b="1" lang="en" sz="1650">
                <a:solidFill>
                  <a:schemeClr val="dk1"/>
                </a:solidFill>
              </a:rPr>
              <a:t>4.</a:t>
            </a:r>
            <a:r>
              <a:rPr b="1" lang="en" sz="1650">
                <a:solidFill>
                  <a:srgbClr val="674EA7"/>
                </a:solidFill>
              </a:rPr>
              <a:t> Utility information indicating the desirability of world states.</a:t>
            </a:r>
            <a:endParaRPr b="1" sz="1650">
              <a:solidFill>
                <a:srgbClr val="674EA7"/>
              </a:solidFill>
            </a:endParaRPr>
          </a:p>
          <a:p>
            <a:pPr indent="0" lvl="0" marL="0" rtl="0" algn="just">
              <a:lnSpc>
                <a:spcPct val="95000"/>
              </a:lnSpc>
              <a:spcBef>
                <a:spcPts val="0"/>
              </a:spcBef>
              <a:spcAft>
                <a:spcPts val="0"/>
              </a:spcAft>
              <a:buClr>
                <a:schemeClr val="dk1"/>
              </a:buClr>
              <a:buSzPts val="275"/>
              <a:buFont typeface="Arial"/>
              <a:buNone/>
            </a:pPr>
            <a:r>
              <a:rPr b="1" lang="en" sz="1650">
                <a:solidFill>
                  <a:schemeClr val="dk1"/>
                </a:solidFill>
              </a:rPr>
              <a:t>5. Action-value information indicating the desirability of actions.</a:t>
            </a:r>
            <a:endParaRPr b="1" sz="1650">
              <a:solidFill>
                <a:schemeClr val="dk1"/>
              </a:solidFill>
            </a:endParaRPr>
          </a:p>
          <a:p>
            <a:pPr indent="0" lvl="0" marL="0" rtl="0" algn="just">
              <a:lnSpc>
                <a:spcPct val="95000"/>
              </a:lnSpc>
              <a:spcBef>
                <a:spcPts val="0"/>
              </a:spcBef>
              <a:spcAft>
                <a:spcPts val="0"/>
              </a:spcAft>
              <a:buClr>
                <a:schemeClr val="dk1"/>
              </a:buClr>
              <a:buSzPts val="275"/>
              <a:buFont typeface="Arial"/>
              <a:buNone/>
            </a:pPr>
            <a:r>
              <a:rPr b="1" lang="en" sz="1650">
                <a:solidFill>
                  <a:schemeClr val="dk1"/>
                </a:solidFill>
              </a:rPr>
              <a:t>6. Goals that describe classes of states whose achievement maximizes the agent’s utility.</a:t>
            </a:r>
            <a:endParaRPr b="1" sz="1650">
              <a:solidFill>
                <a:schemeClr val="dk1"/>
              </a:solidFill>
            </a:endParaRPr>
          </a:p>
          <a:p>
            <a:pPr indent="0" lvl="0" marL="0" rtl="0" algn="just">
              <a:lnSpc>
                <a:spcPct val="95000"/>
              </a:lnSpc>
              <a:spcBef>
                <a:spcPts val="0"/>
              </a:spcBef>
              <a:spcAft>
                <a:spcPts val="0"/>
              </a:spcAft>
              <a:buClr>
                <a:schemeClr val="dk1"/>
              </a:buClr>
              <a:buSzPts val="275"/>
              <a:buFont typeface="Arial"/>
              <a:buNone/>
            </a:pPr>
            <a:r>
              <a:rPr lang="en" sz="1650">
                <a:solidFill>
                  <a:schemeClr val="dk1"/>
                </a:solidFill>
              </a:rPr>
              <a:t>Each of these components can be learned. </a:t>
            </a:r>
            <a:r>
              <a:rPr b="1" lang="en" sz="1650">
                <a:solidFill>
                  <a:srgbClr val="FF0000"/>
                </a:solidFill>
              </a:rPr>
              <a:t>Consider, for example, an agent training to become a taxi driver.</a:t>
            </a:r>
            <a:r>
              <a:rPr lang="en" sz="1650">
                <a:solidFill>
                  <a:schemeClr val="dk1"/>
                </a:solidFill>
              </a:rPr>
              <a:t> </a:t>
            </a:r>
            <a:r>
              <a:rPr lang="en" sz="1650">
                <a:solidFill>
                  <a:srgbClr val="3333CC"/>
                </a:solidFill>
              </a:rPr>
              <a:t>Every time the instructor shouts “Brake!” the agent might learn a condition–action rule for when to brake (component 1</a:t>
            </a:r>
            <a:r>
              <a:rPr lang="en" sz="1650">
                <a:solidFill>
                  <a:schemeClr val="dk1"/>
                </a:solidFill>
              </a:rPr>
              <a:t>); the agent also learns every time the instructor does not shout. </a:t>
            </a:r>
            <a:r>
              <a:rPr lang="en" sz="1650">
                <a:solidFill>
                  <a:srgbClr val="6AA84F"/>
                </a:solidFill>
              </a:rPr>
              <a:t>By seeing many camera images that it is told contain buses, it can learn to recognize them (2)</a:t>
            </a:r>
            <a:r>
              <a:rPr lang="en" sz="1650">
                <a:solidFill>
                  <a:schemeClr val="dk1"/>
                </a:solidFill>
              </a:rPr>
              <a:t>. By trying actions and observing the results—for example, braking hard on a wet road—it can learn the effects of its actions (3). </a:t>
            </a:r>
            <a:r>
              <a:rPr lang="en" sz="1650">
                <a:solidFill>
                  <a:srgbClr val="674EA7"/>
                </a:solidFill>
              </a:rPr>
              <a:t>Then, when it receives no tip from passengers who have been thoroughly shaken up during the trip, it can learn a useful component of its overall utility function (4).</a:t>
            </a:r>
            <a:endParaRPr sz="1650">
              <a:solidFill>
                <a:srgbClr val="674EA7"/>
              </a:solidFill>
            </a:endParaRPr>
          </a:p>
          <a:p>
            <a:pPr indent="0" lvl="0" marL="0" rtl="0" algn="just">
              <a:lnSpc>
                <a:spcPct val="95000"/>
              </a:lnSpc>
              <a:spcBef>
                <a:spcPts val="0"/>
              </a:spcBef>
              <a:spcAft>
                <a:spcPts val="0"/>
              </a:spcAft>
              <a:buSzPts val="275"/>
              <a:buNone/>
            </a:pPr>
            <a:r>
              <a:t/>
            </a:r>
            <a:endParaRPr sz="165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9"/>
          <p:cNvSpPr txBox="1"/>
          <p:nvPr>
            <p:ph idx="1" type="body"/>
          </p:nvPr>
        </p:nvSpPr>
        <p:spPr>
          <a:xfrm>
            <a:off x="311700" y="399775"/>
            <a:ext cx="8520600" cy="4525200"/>
          </a:xfrm>
          <a:prstGeom prst="rect">
            <a:avLst/>
          </a:prstGeom>
          <a:noFill/>
          <a:ln>
            <a:noFill/>
          </a:ln>
        </p:spPr>
        <p:txBody>
          <a:bodyPr anchorCtr="0" anchor="t" bIns="91425" lIns="91425" spcFirstLastPara="1" rIns="91425" wrap="square" tIns="91425">
            <a:noAutofit/>
          </a:bodyPr>
          <a:lstStyle/>
          <a:p>
            <a:pPr indent="0" lvl="0" marL="0" rtl="0" algn="just">
              <a:lnSpc>
                <a:spcPct val="80000"/>
              </a:lnSpc>
              <a:spcBef>
                <a:spcPts val="0"/>
              </a:spcBef>
              <a:spcAft>
                <a:spcPts val="0"/>
              </a:spcAft>
              <a:buSzPts val="935"/>
              <a:buNone/>
            </a:pPr>
            <a:r>
              <a:rPr b="1" lang="en" sz="2430">
                <a:solidFill>
                  <a:srgbClr val="9900FF"/>
                </a:solidFill>
              </a:rPr>
              <a:t>Representation and prior knowledge</a:t>
            </a:r>
            <a:endParaRPr b="1" sz="2430">
              <a:solidFill>
                <a:srgbClr val="9900FF"/>
              </a:solidFill>
            </a:endParaRPr>
          </a:p>
          <a:p>
            <a:pPr indent="0" lvl="0" marL="0" rtl="0" algn="just">
              <a:lnSpc>
                <a:spcPct val="80000"/>
              </a:lnSpc>
              <a:spcBef>
                <a:spcPts val="0"/>
              </a:spcBef>
              <a:spcAft>
                <a:spcPts val="0"/>
              </a:spcAft>
              <a:buClr>
                <a:schemeClr val="dk1"/>
              </a:buClr>
              <a:buSzPts val="935"/>
              <a:buFont typeface="Arial"/>
              <a:buNone/>
            </a:pPr>
            <a:r>
              <a:t/>
            </a:r>
            <a:endParaRPr sz="1729">
              <a:solidFill>
                <a:srgbClr val="9900FF"/>
              </a:solidFill>
            </a:endParaRPr>
          </a:p>
          <a:p>
            <a:pPr indent="0" lvl="0" marL="0" rtl="0" algn="just">
              <a:lnSpc>
                <a:spcPct val="80000"/>
              </a:lnSpc>
              <a:spcBef>
                <a:spcPts val="0"/>
              </a:spcBef>
              <a:spcAft>
                <a:spcPts val="0"/>
              </a:spcAft>
              <a:buClr>
                <a:schemeClr val="dk1"/>
              </a:buClr>
              <a:buSzPts val="935"/>
              <a:buFont typeface="Arial"/>
              <a:buNone/>
            </a:pPr>
            <a:r>
              <a:rPr lang="en" sz="1729">
                <a:solidFill>
                  <a:schemeClr val="dk1"/>
                </a:solidFill>
              </a:rPr>
              <a:t>We have seen several examples of representations for agent components: </a:t>
            </a:r>
            <a:r>
              <a:rPr b="1" lang="en" sz="1729">
                <a:solidFill>
                  <a:schemeClr val="dk1"/>
                </a:solidFill>
              </a:rPr>
              <a:t>propositional and first-order logical sentences for the components in a logical agent; Bayesian networks for the inferential components of a decision-theoretic agent, and so on. </a:t>
            </a:r>
            <a:endParaRPr b="1" sz="1729">
              <a:solidFill>
                <a:schemeClr val="dk1"/>
              </a:solidFill>
            </a:endParaRPr>
          </a:p>
          <a:p>
            <a:pPr indent="0" lvl="0" marL="0" rtl="0" algn="just">
              <a:lnSpc>
                <a:spcPct val="80000"/>
              </a:lnSpc>
              <a:spcBef>
                <a:spcPts val="0"/>
              </a:spcBef>
              <a:spcAft>
                <a:spcPts val="0"/>
              </a:spcAft>
              <a:buClr>
                <a:schemeClr val="dk1"/>
              </a:buClr>
              <a:buSzPts val="935"/>
              <a:buFont typeface="Arial"/>
              <a:buNone/>
            </a:pPr>
            <a:r>
              <a:t/>
            </a:r>
            <a:endParaRPr b="1" sz="1729">
              <a:solidFill>
                <a:schemeClr val="dk1"/>
              </a:solidFill>
            </a:endParaRPr>
          </a:p>
          <a:p>
            <a:pPr indent="0" lvl="0" marL="0" rtl="0" algn="just">
              <a:lnSpc>
                <a:spcPct val="80000"/>
              </a:lnSpc>
              <a:spcBef>
                <a:spcPts val="0"/>
              </a:spcBef>
              <a:spcAft>
                <a:spcPts val="0"/>
              </a:spcAft>
              <a:buClr>
                <a:schemeClr val="dk1"/>
              </a:buClr>
              <a:buSzPts val="935"/>
              <a:buFont typeface="Arial"/>
              <a:buNone/>
            </a:pPr>
            <a:r>
              <a:rPr lang="en" sz="1729">
                <a:solidFill>
                  <a:schemeClr val="dk1"/>
                </a:solidFill>
              </a:rPr>
              <a:t>Effective learning algorithms have been devised for all of these representations. This  includes a vector of attribute values—and outputs that can be either a continuous numerical value or a discrete Value.</a:t>
            </a:r>
            <a:endParaRPr sz="1729">
              <a:solidFill>
                <a:schemeClr val="dk1"/>
              </a:solidFill>
            </a:endParaRPr>
          </a:p>
          <a:p>
            <a:pPr indent="0" lvl="0" marL="0" rtl="0" algn="just">
              <a:lnSpc>
                <a:spcPct val="80000"/>
              </a:lnSpc>
              <a:spcBef>
                <a:spcPts val="0"/>
              </a:spcBef>
              <a:spcAft>
                <a:spcPts val="0"/>
              </a:spcAft>
              <a:buSzPts val="935"/>
              <a:buNone/>
            </a:pPr>
            <a:r>
              <a:t/>
            </a:r>
            <a:endParaRPr sz="1729">
              <a:solidFill>
                <a:schemeClr val="dk1"/>
              </a:solidFill>
            </a:endParaRPr>
          </a:p>
          <a:p>
            <a:pPr indent="0" lvl="0" marL="0" rtl="0" algn="just">
              <a:lnSpc>
                <a:spcPct val="80000"/>
              </a:lnSpc>
              <a:spcBef>
                <a:spcPts val="0"/>
              </a:spcBef>
              <a:spcAft>
                <a:spcPts val="0"/>
              </a:spcAft>
              <a:buSzPts val="935"/>
              <a:buNone/>
            </a:pPr>
            <a:r>
              <a:t/>
            </a:r>
            <a:endParaRPr sz="1729"/>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0"/>
          <p:cNvSpPr txBox="1"/>
          <p:nvPr>
            <p:ph idx="1" type="body"/>
          </p:nvPr>
        </p:nvSpPr>
        <p:spPr>
          <a:xfrm>
            <a:off x="90750" y="50850"/>
            <a:ext cx="8962500" cy="5041800"/>
          </a:xfrm>
          <a:prstGeom prst="rect">
            <a:avLst/>
          </a:prstGeom>
          <a:noFill/>
          <a:ln>
            <a:noFill/>
          </a:ln>
        </p:spPr>
        <p:txBody>
          <a:bodyPr anchorCtr="0" anchor="t" bIns="91425" lIns="91425" spcFirstLastPara="1" rIns="91425" wrap="square" tIns="91425">
            <a:noAutofit/>
          </a:bodyPr>
          <a:lstStyle/>
          <a:p>
            <a:pPr indent="0" lvl="0" marL="0" rtl="0" algn="just">
              <a:lnSpc>
                <a:spcPct val="100000"/>
              </a:lnSpc>
              <a:spcBef>
                <a:spcPts val="0"/>
              </a:spcBef>
              <a:spcAft>
                <a:spcPts val="0"/>
              </a:spcAft>
              <a:buClr>
                <a:schemeClr val="dk1"/>
              </a:buClr>
              <a:buSzPts val="514"/>
              <a:buFont typeface="Arial"/>
              <a:buNone/>
            </a:pPr>
            <a:r>
              <a:rPr b="1" lang="en" sz="2791">
                <a:solidFill>
                  <a:srgbClr val="FF9900"/>
                </a:solidFill>
              </a:rPr>
              <a:t>Feedback to learn from</a:t>
            </a:r>
            <a:endParaRPr b="1" sz="2791">
              <a:solidFill>
                <a:srgbClr val="FF9900"/>
              </a:solidFill>
            </a:endParaRPr>
          </a:p>
          <a:p>
            <a:pPr indent="0" lvl="0" marL="0" rtl="0" algn="just">
              <a:lnSpc>
                <a:spcPct val="100000"/>
              </a:lnSpc>
              <a:spcBef>
                <a:spcPts val="0"/>
              </a:spcBef>
              <a:spcAft>
                <a:spcPts val="0"/>
              </a:spcAft>
              <a:buClr>
                <a:schemeClr val="dk1"/>
              </a:buClr>
              <a:buSzPts val="514"/>
              <a:buFont typeface="Arial"/>
              <a:buNone/>
            </a:pPr>
            <a:r>
              <a:rPr lang="en" sz="1600">
                <a:solidFill>
                  <a:schemeClr val="dk1"/>
                </a:solidFill>
              </a:rPr>
              <a:t>There are three types of feedback that determine the three main types of learning:</a:t>
            </a:r>
            <a:endParaRPr sz="1600">
              <a:solidFill>
                <a:schemeClr val="dk1"/>
              </a:solidFill>
            </a:endParaRPr>
          </a:p>
          <a:p>
            <a:pPr indent="0" lvl="0" marL="0" rtl="0" algn="just">
              <a:lnSpc>
                <a:spcPct val="100000"/>
              </a:lnSpc>
              <a:spcBef>
                <a:spcPts val="0"/>
              </a:spcBef>
              <a:spcAft>
                <a:spcPts val="0"/>
              </a:spcAft>
              <a:buClr>
                <a:schemeClr val="dk1"/>
              </a:buClr>
              <a:buSzPts val="514"/>
              <a:buFont typeface="Arial"/>
              <a:buNone/>
            </a:pPr>
            <a:r>
              <a:rPr b="1" lang="en" sz="1600">
                <a:solidFill>
                  <a:schemeClr val="dk1"/>
                </a:solidFill>
              </a:rPr>
              <a:t>In unsupervised learning the agent learns patterns in the input even though </a:t>
            </a:r>
            <a:r>
              <a:rPr b="1" lang="en" sz="1600">
                <a:solidFill>
                  <a:srgbClr val="FF0000"/>
                </a:solidFill>
              </a:rPr>
              <a:t>no explicit feedback</a:t>
            </a:r>
            <a:r>
              <a:rPr b="1" lang="en" sz="1600">
                <a:solidFill>
                  <a:schemeClr val="dk1"/>
                </a:solidFill>
              </a:rPr>
              <a:t> is supplied. For example, a taxi agent might gradually develop a concept of “good traffic days” and “bad traffic days” without ever being given labeled examples of each by a teacher.</a:t>
            </a:r>
            <a:endParaRPr b="1" sz="1600">
              <a:solidFill>
                <a:schemeClr val="dk1"/>
              </a:solidFill>
            </a:endParaRPr>
          </a:p>
          <a:p>
            <a:pPr indent="0" lvl="0" marL="0" rtl="0" algn="just">
              <a:lnSpc>
                <a:spcPct val="100000"/>
              </a:lnSpc>
              <a:spcBef>
                <a:spcPts val="0"/>
              </a:spcBef>
              <a:spcAft>
                <a:spcPts val="0"/>
              </a:spcAft>
              <a:buClr>
                <a:schemeClr val="dk1"/>
              </a:buClr>
              <a:buSzPts val="605"/>
              <a:buFont typeface="Arial"/>
              <a:buNone/>
            </a:pPr>
            <a:r>
              <a:rPr b="1" lang="en" sz="1600">
                <a:solidFill>
                  <a:srgbClr val="BF9000"/>
                </a:solidFill>
              </a:rPr>
              <a:t>In reinforcement learning the agent learns from a series of reinforcements—</a:t>
            </a:r>
            <a:r>
              <a:rPr b="1" lang="en" sz="1600">
                <a:solidFill>
                  <a:srgbClr val="FF0000"/>
                </a:solidFill>
              </a:rPr>
              <a:t>rewards.or punishments.</a:t>
            </a:r>
            <a:r>
              <a:rPr b="1" lang="en" sz="1600">
                <a:solidFill>
                  <a:srgbClr val="BF9000"/>
                </a:solidFill>
              </a:rPr>
              <a:t> For example, the lack of a tip at the end of the journey gives the taxi agent an indication that it did something wrong. The two points for a win at the end of a chess game tells the agent it did something right. It is up to the agent to decide which of the actions prior to the reinforcement were most responsible for it.</a:t>
            </a:r>
            <a:endParaRPr b="1" sz="1600">
              <a:solidFill>
                <a:srgbClr val="BF9000"/>
              </a:solidFill>
            </a:endParaRPr>
          </a:p>
          <a:p>
            <a:pPr indent="0" lvl="0" marL="0" rtl="0" algn="just">
              <a:lnSpc>
                <a:spcPct val="100000"/>
              </a:lnSpc>
              <a:spcBef>
                <a:spcPts val="0"/>
              </a:spcBef>
              <a:spcAft>
                <a:spcPts val="0"/>
              </a:spcAft>
              <a:buClr>
                <a:schemeClr val="dk1"/>
              </a:buClr>
              <a:buSzPts val="605"/>
              <a:buFont typeface="Arial"/>
              <a:buNone/>
            </a:pPr>
            <a:r>
              <a:rPr b="1" lang="en" sz="1600">
                <a:solidFill>
                  <a:srgbClr val="EA9999"/>
                </a:solidFill>
              </a:rPr>
              <a:t>In supervised learning the agent observes some example input–output pairs and learns a function that maps from input to output. In component 1 above, the inputs are percepts and the output are provided by a teacher who says “Brake!” or “Turn left.” In component 2, the inputs are camera images and the outputs again come from a teacher who says “that’s a bus.”In 3, the theory of braking is a function from states and braking actions to stopping distance in feet. In this case the output value is available directly from the agent’s percepts (after the fact); the environment is the teacher.</a:t>
            </a:r>
            <a:endParaRPr b="1" sz="1600">
              <a:solidFill>
                <a:srgbClr val="EA9999"/>
              </a:solidFill>
            </a:endParaRPr>
          </a:p>
          <a:p>
            <a:pPr indent="0" lvl="0" marL="0" rtl="0" algn="just">
              <a:lnSpc>
                <a:spcPct val="100000"/>
              </a:lnSpc>
              <a:spcBef>
                <a:spcPts val="0"/>
              </a:spcBef>
              <a:spcAft>
                <a:spcPts val="0"/>
              </a:spcAft>
              <a:buClr>
                <a:schemeClr val="dk1"/>
              </a:buClr>
              <a:buSzPts val="605"/>
              <a:buFont typeface="Arial"/>
              <a:buNone/>
            </a:pPr>
            <a:r>
              <a:t/>
            </a:r>
            <a:endParaRPr sz="1600">
              <a:solidFill>
                <a:schemeClr val="dk1"/>
              </a:solidFill>
            </a:endParaRPr>
          </a:p>
          <a:p>
            <a:pPr indent="0" lvl="0" marL="0" rtl="0" algn="just">
              <a:lnSpc>
                <a:spcPct val="100000"/>
              </a:lnSpc>
              <a:spcBef>
                <a:spcPts val="0"/>
              </a:spcBef>
              <a:spcAft>
                <a:spcPts val="0"/>
              </a:spcAft>
              <a:buSzPts val="605"/>
              <a:buNone/>
            </a:pPr>
            <a:r>
              <a:t/>
            </a:r>
            <a:endParaRPr sz="1690"/>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