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5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</p:sldIdLst>
  <p:sldSz cx="9144000" cy="6858000" type="screen4x3"/>
  <p:notesSz cx="6858000" cy="9144000"/>
  <p:embeddedFontLst>
    <p:embeddedFont>
      <p:font typeface="Noto Sans Symbols" panose="020B0604020202020204" charset="0"/>
      <p:regular r:id="rId58"/>
      <p:bold r:id="rId59"/>
    </p:embeddedFon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Georgia" panose="02040502050405020303" pitchFamily="18" charset="0"/>
      <p:regular r:id="rId64"/>
      <p:bold r:id="rId65"/>
      <p:italic r:id="rId66"/>
      <p:boldItalic r:id="rId67"/>
    </p:embeddedFont>
    <p:embeddedFont>
      <p:font typeface="Tahoma" panose="020B0604030504040204" pitchFamily="34" charset="0"/>
      <p:regular r:id="rId68"/>
      <p:bold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6.fntdata"/><Relationship Id="rId68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5" Type="http://schemas.openxmlformats.org/officeDocument/2006/relationships/slide" Target="slides/slide3.xml"/><Relationship Id="rId61" Type="http://schemas.openxmlformats.org/officeDocument/2006/relationships/font" Target="fonts/font4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7.fntdata"/><Relationship Id="rId69" Type="http://schemas.openxmlformats.org/officeDocument/2006/relationships/font" Target="fonts/font12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2.fntdata"/><Relationship Id="rId67" Type="http://schemas.openxmlformats.org/officeDocument/2006/relationships/font" Target="fonts/font10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5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9" name="Google Shape;14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6" name="Google Shape;15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78" name="Google Shape;17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9" name="Google Shape;23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46" name="Google Shape;24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3" name="Google Shape;25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61" name="Google Shape;26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69" name="Google Shape;26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77" name="Google Shape;27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8" name="Google Shape;28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98" name="Google Shape;29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7" name="Google Shape;30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14" name="Google Shape;31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27" name="Google Shape;32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36" name="Google Shape;33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44" name="Google Shape;34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51" name="Google Shape;35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59" name="Google Shape;35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66" name="Google Shape;36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73" name="Google Shape;37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80" name="Google Shape;38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88" name="Google Shape;38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96" name="Google Shape;39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05" name="Google Shape;40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32" name="Google Shape;43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39" name="Google Shape;43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/>
          </a:p>
        </p:txBody>
      </p:sp>
      <p:sp>
        <p:nvSpPr>
          <p:cNvPr id="447" name="Google Shape;44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48" name="Google Shape;44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fld>
            <a:endParaRPr/>
          </a:p>
        </p:txBody>
      </p:sp>
      <p:sp>
        <p:nvSpPr>
          <p:cNvPr id="465" name="Google Shape;46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66" name="Google Shape;46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fld>
            <a:endParaRPr/>
          </a:p>
        </p:txBody>
      </p:sp>
      <p:sp>
        <p:nvSpPr>
          <p:cNvPr id="474" name="Google Shape;47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75" name="Google Shape;475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fld>
            <a:endParaRPr/>
          </a:p>
        </p:txBody>
      </p:sp>
      <p:sp>
        <p:nvSpPr>
          <p:cNvPr id="483" name="Google Shape;48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84" name="Google Shape;484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8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</a:t>
            </a:fld>
            <a:endParaRPr/>
          </a:p>
        </p:txBody>
      </p:sp>
      <p:sp>
        <p:nvSpPr>
          <p:cNvPr id="497" name="Google Shape;49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98" name="Google Shape;49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https://www.youtube.com/watch?v=hEZjPZ-Ze0A&amp;list=RDLVhEZjPZ-Ze0A&amp;index=1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8" name="Google Shape;528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https://www.youtube.com/watch?v=hEZjPZ-Ze0A&amp;list=RDLVhEZjPZ-Ze0A&amp;index=1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34" name="Google Shape;53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https://www.youtube.com/watch?v=hEZjPZ-Ze0A&amp;list=RDLVhEZjPZ-Ze0A&amp;index=1</a:t>
            </a:r>
            <a:endParaRPr/>
          </a:p>
        </p:txBody>
      </p:sp>
      <p:sp>
        <p:nvSpPr>
          <p:cNvPr id="535" name="Google Shape;535;p5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53</a:t>
            </a:fld>
            <a:endParaRPr/>
          </a:p>
        </p:txBody>
      </p:sp>
      <p:sp>
        <p:nvSpPr>
          <p:cNvPr id="542" name="Google Shape;54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43" name="Google Shape;543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50" name="Google Shape;550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5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1" name="Google Shape;12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3429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b" anchorCtr="0">
            <a:no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lvl="0" algn="ctr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41529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3429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4610100" y="13716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3429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3"/>
          </p:nvPr>
        </p:nvSpPr>
        <p:spPr>
          <a:xfrm>
            <a:off x="4610100" y="4000500"/>
            <a:ext cx="41529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3429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 rot="5400000">
            <a:off x="4274344" y="2445544"/>
            <a:ext cx="6767512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 rot="5400000">
            <a:off x="83344" y="464344"/>
            <a:ext cx="6767512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3429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 rot="5400000">
            <a:off x="1943100" y="114300"/>
            <a:ext cx="52578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3429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431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6pPr>
            <a:lvl7pPr marL="3200400" lvl="6" indent="-355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7pPr>
            <a:lvl8pPr marL="3657600" lvl="7" indent="-355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8pPr>
            <a:lvl9pPr marL="4114800" lvl="8" indent="-355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b" anchorCtr="0">
            <a:no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3810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marL="3200400" lvl="6" indent="-330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marL="3657600" lvl="7" indent="-330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marL="4114800" lvl="8" indent="-330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b" anchorCtr="0">
            <a:noAutofit/>
          </a:bodyPr>
          <a:lstStyle>
            <a:lvl1pPr marL="457200" lvl="0" indent="-228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3810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6pPr>
            <a:lvl7pPr marL="3200400" lvl="6" indent="-330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7pPr>
            <a:lvl8pPr marL="3657600" lvl="7" indent="-330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8pPr>
            <a:lvl9pPr marL="4114800" lvl="8" indent="-330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406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marL="3200400" lvl="6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marL="3657600" lvl="7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marL="4114800" lvl="8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lvl="0" indent="-406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6pPr>
            <a:lvl7pPr marL="3200400" lvl="6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7pPr>
            <a:lvl8pPr marL="3657600" lvl="7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8pPr>
            <a:lvl9pPr marL="4114800" lvl="8" indent="-3429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marR="0" lvl="0" indent="-4318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honburi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>
            <a:lvl1pPr marL="457200" marR="0" lvl="0" indent="-4318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honburi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Artificial Intelligence</a:t>
            </a:r>
            <a:b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Uncertainty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/>
          <a:p>
            <a:pPr marL="382588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probability notation</a:t>
            </a: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Propositions</a:t>
            </a:r>
            <a:endParaRPr/>
          </a:p>
          <a:p>
            <a:pPr marL="782637" lvl="1" indent="-2857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Degrees of belief are always applied to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propositions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assertions that such-and-such is the case.</a:t>
            </a:r>
            <a:endParaRPr/>
          </a:p>
          <a:p>
            <a:pPr marL="782637" lvl="1" indent="-2857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 element of the language used in probability theory is the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variable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can be thought of as referring to a “part” of the world whose “status” is initially unknown.</a:t>
            </a:r>
            <a:endParaRPr/>
          </a:p>
          <a:p>
            <a:pPr marL="782637" lvl="1" indent="-2857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might refer to whether my lower left wisdom tooth has a cavity.</a:t>
            </a:r>
            <a:endParaRPr/>
          </a:p>
          <a:p>
            <a:pPr marL="782637" lvl="1" indent="-2857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random variable has a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values that it can take 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Propositions</a:t>
            </a: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with CSP variables, random variables (RVs) are typically divided into three kinds, depending on the type of the domain:</a:t>
            </a:r>
            <a:endParaRPr/>
          </a:p>
          <a:p>
            <a:pPr marL="782637" lvl="1" indent="-28574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RVs, such as 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have the domain &lt;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&gt;. </a:t>
            </a:r>
            <a:endParaRPr/>
          </a:p>
          <a:p>
            <a:pPr marL="782637" lvl="1" indent="-28574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Discrete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RVs, which include Boolean RVs as a special case, take on values from a 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countable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domain.</a:t>
            </a:r>
            <a:endParaRPr/>
          </a:p>
          <a:p>
            <a:pPr marL="782637" lvl="1" indent="-28574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RVs take on values from the real numbers.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Atomic events</a:t>
            </a:r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onburi"/>
              <a:buChar char="•"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atomic event (or </a:t>
            </a:r>
            <a:r>
              <a:rPr lang="en-US" sz="3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point</a:t>
            </a: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a </a:t>
            </a:r>
            <a:r>
              <a:rPr lang="en-US" sz="3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complete</a:t>
            </a: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specification of the state of the world.</a:t>
            </a:r>
            <a:endParaRPr/>
          </a:p>
          <a:p>
            <a:pPr marL="382587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onburi"/>
              <a:buChar char="•"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an assignment of particular values to all the variables of which the world is composed.</a:t>
            </a:r>
            <a:endParaRPr/>
          </a:p>
          <a:p>
            <a:pPr marL="382587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onburi"/>
              <a:buChar char="•"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782637" lvl="1" indent="-2857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honburi"/>
              <a:buChar char="–"/>
            </a:pP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world consists of only the Boolean variables </a:t>
            </a:r>
            <a:r>
              <a:rPr lang="en-US" sz="2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then there are just four distinct atomic events.</a:t>
            </a:r>
            <a:endParaRPr/>
          </a:p>
          <a:p>
            <a:pPr marL="782637" lvl="1" indent="-2857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honburi"/>
              <a:buChar char="–"/>
            </a:pP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proposition </a:t>
            </a:r>
            <a:r>
              <a:rPr lang="en-US" sz="2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∧ </a:t>
            </a:r>
            <a:r>
              <a:rPr lang="en-US" sz="2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one such event.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Axioms of probability</a:t>
            </a:r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any propositions </a:t>
            </a:r>
            <a:r>
              <a:rPr lang="en-US" sz="3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b</a:t>
            </a:r>
            <a:endParaRPr/>
          </a:p>
          <a:p>
            <a:pPr marL="782637" lvl="1" indent="-2857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≤ P(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≤ 1</a:t>
            </a:r>
            <a:endParaRPr/>
          </a:p>
          <a:p>
            <a:pPr marL="782637" lvl="1" indent="-2857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1 and P(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</a:t>
            </a:r>
            <a:endParaRPr/>
          </a:p>
          <a:p>
            <a:pPr marL="782637" lvl="1" indent="-2857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∨ 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P(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P(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- P(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∧ 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8400" y="3810000"/>
            <a:ext cx="37814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 probability</a:t>
            </a:r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honburi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unconditional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 probability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associated with a proposition </a:t>
            </a:r>
            <a:r>
              <a:rPr lang="en-US" sz="2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degree of belief accorded to it </a:t>
            </a:r>
            <a:r>
              <a:rPr lang="en-US" sz="2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absence of any other information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honburi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written as </a:t>
            </a:r>
            <a:r>
              <a:rPr lang="en-US" sz="2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honburi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endParaRPr/>
          </a:p>
          <a:p>
            <a:pPr marL="782637" lvl="1" indent="-28574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</a:pPr>
            <a:r>
              <a:rPr lang="en-US" sz="2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en-US" sz="2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0.1   or   </a:t>
            </a:r>
            <a:r>
              <a:rPr lang="en-US" sz="2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0.1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honburi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important to remember that </a:t>
            </a:r>
            <a:r>
              <a:rPr lang="en-US" sz="2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can be used only when there is no other information.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honburi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talk about the probabilities of all the possible values of a RV:</a:t>
            </a:r>
            <a:endParaRPr/>
          </a:p>
          <a:p>
            <a:pPr marL="782637" lvl="1" indent="-28574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honburi"/>
              <a:buChar char="–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expressions such as </a:t>
            </a:r>
            <a:r>
              <a:rPr lang="en-US" sz="2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Weather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are used, denoting a </a:t>
            </a:r>
            <a:r>
              <a:rPr lang="en-US" sz="2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values for the probabilities of each individual state of the weather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 probability</a:t>
            </a:r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782637" lvl="1" indent="-2857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–"/>
            </a:pPr>
            <a:r>
              <a:rPr lang="en-US" sz="23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3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Weather</a:t>
            </a:r>
            <a:r>
              <a:rPr lang="en-US" sz="2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&lt;0.7, 0.2, 0.08, 0.02&gt; (</a:t>
            </a:r>
            <a:r>
              <a:rPr lang="en-US" sz="23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normalized</a:t>
            </a:r>
            <a:r>
              <a:rPr lang="en-US" sz="2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i.e., sums to 1)</a:t>
            </a:r>
            <a:endParaRPr/>
          </a:p>
          <a:p>
            <a:pPr marL="782637" lvl="1" indent="-2857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honburi"/>
              <a:buChar char="–"/>
            </a:pPr>
            <a:r>
              <a:rPr lang="en-US" sz="2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3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Weather</a:t>
            </a:r>
            <a:r>
              <a:rPr lang="en-US" sz="2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‘s domain is &lt;</a:t>
            </a:r>
            <a:r>
              <a:rPr lang="en-US" sz="23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sunny</a:t>
            </a:r>
            <a:r>
              <a:rPr lang="en-US" sz="2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rain</a:t>
            </a:r>
            <a:r>
              <a:rPr lang="en-US" sz="2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cloudy</a:t>
            </a:r>
            <a:r>
              <a:rPr lang="en-US" sz="2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3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snow</a:t>
            </a:r>
            <a:r>
              <a:rPr lang="en-US" sz="2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&gt;)</a:t>
            </a:r>
            <a:endParaRPr/>
          </a:p>
          <a:p>
            <a:pPr marL="382587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honburi"/>
              <a:buChar char="•"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statement defines a prior </a:t>
            </a:r>
            <a:r>
              <a:rPr lang="en-US" sz="31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 distribution</a:t>
            </a: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random variable </a:t>
            </a:r>
            <a:r>
              <a:rPr lang="en-US" sz="31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Weather</a:t>
            </a: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82587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honburi"/>
              <a:buChar char="•"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Expressions such as </a:t>
            </a:r>
            <a:r>
              <a:rPr lang="en-US" sz="31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1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Weather, Cavity</a:t>
            </a: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are used to denote the probabilities of all combinations of the values of a set of RVs.</a:t>
            </a:r>
            <a:endParaRPr/>
          </a:p>
          <a:p>
            <a:pPr marL="382587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Thonburi"/>
              <a:buChar char="•"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called the </a:t>
            </a:r>
            <a:r>
              <a:rPr lang="en-US" sz="31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joint probability distribution</a:t>
            </a: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31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Weather</a:t>
            </a: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31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09D"/>
              </a:buClr>
              <a:buSzPts val="2900"/>
              <a:buFont typeface="Arial"/>
              <a:buChar char="•"/>
            </a:pPr>
            <a:r>
              <a:rPr lang="en-US" sz="2900" b="0" i="0" u="none">
                <a:solidFill>
                  <a:srgbClr val="34309D"/>
                </a:solidFill>
                <a:latin typeface="Arial"/>
                <a:ea typeface="Arial"/>
                <a:cs typeface="Arial"/>
                <a:sym typeface="Arial"/>
              </a:rPr>
              <a:t>Joint probability distribution</a:t>
            </a:r>
            <a:r>
              <a:rPr lang="en-US" sz="2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 set of random variables gives the probability of every atomic event with those random variables.</a:t>
            </a:r>
            <a:endParaRPr/>
          </a:p>
          <a:p>
            <a:pPr marL="782637" lvl="1" indent="-28574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5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Weather,Cavity</a:t>
            </a: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a 4 × 2 matrix of probability values:</a:t>
            </a:r>
            <a:endParaRPr/>
          </a:p>
          <a:p>
            <a:pPr marL="2097086" lvl="4" indent="-2285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</a:pPr>
            <a:r>
              <a:rPr lang="en-US" sz="2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marL="2097086" lvl="4" indent="-2285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97086" lvl="4" indent="-2285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97086" lvl="4" indent="-2285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97086" lvl="4" indent="-2285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900"/>
              <a:buFont typeface="Arial"/>
              <a:buChar char="•"/>
            </a:pPr>
            <a:r>
              <a:rPr lang="en-US" sz="29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Every question about a domain can be answered by the joint distribution.</a:t>
            </a:r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 probability</a:t>
            </a:r>
            <a:endParaRPr/>
          </a:p>
        </p:txBody>
      </p:sp>
      <p:grpSp>
        <p:nvGrpSpPr>
          <p:cNvPr id="183" name="Google Shape;183;p30"/>
          <p:cNvGrpSpPr/>
          <p:nvPr/>
        </p:nvGrpSpPr>
        <p:grpSpPr>
          <a:xfrm>
            <a:off x="1116012" y="3716337"/>
            <a:ext cx="6840537" cy="1225550"/>
            <a:chOff x="0" y="0"/>
            <a:chExt cx="4309" cy="772"/>
          </a:xfrm>
        </p:grpSpPr>
        <p:sp>
          <p:nvSpPr>
            <p:cNvPr id="184" name="Google Shape;184;p30"/>
            <p:cNvSpPr txBox="1"/>
            <p:nvPr/>
          </p:nvSpPr>
          <p:spPr>
            <a:xfrm>
              <a:off x="0" y="0"/>
              <a:ext cx="1136" cy="26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39687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Weather</a:t>
              </a:r>
              <a:r>
                <a:rPr lang="en-US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  <a:endParaRPr/>
            </a:p>
          </p:txBody>
        </p:sp>
        <p:sp>
          <p:nvSpPr>
            <p:cNvPr id="185" name="Google Shape;185;p30"/>
            <p:cNvSpPr txBox="1"/>
            <p:nvPr/>
          </p:nvSpPr>
          <p:spPr>
            <a:xfrm>
              <a:off x="1136" y="0"/>
              <a:ext cx="723" cy="26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39687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sunny</a:t>
              </a:r>
              <a:endParaRPr/>
            </a:p>
          </p:txBody>
        </p:sp>
        <p:sp>
          <p:nvSpPr>
            <p:cNvPr id="186" name="Google Shape;186;p30"/>
            <p:cNvSpPr txBox="1"/>
            <p:nvPr/>
          </p:nvSpPr>
          <p:spPr>
            <a:xfrm>
              <a:off x="1859" y="0"/>
              <a:ext cx="817" cy="26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39687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rainy</a:t>
              </a:r>
              <a:endParaRPr/>
            </a:p>
          </p:txBody>
        </p:sp>
        <p:sp>
          <p:nvSpPr>
            <p:cNvPr id="187" name="Google Shape;187;p30"/>
            <p:cNvSpPr txBox="1"/>
            <p:nvPr/>
          </p:nvSpPr>
          <p:spPr>
            <a:xfrm>
              <a:off x="2676" y="0"/>
              <a:ext cx="816" cy="26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39687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cloudy</a:t>
              </a:r>
              <a:endParaRPr/>
            </a:p>
          </p:txBody>
        </p:sp>
        <p:sp>
          <p:nvSpPr>
            <p:cNvPr id="188" name="Google Shape;188;p30"/>
            <p:cNvSpPr txBox="1"/>
            <p:nvPr/>
          </p:nvSpPr>
          <p:spPr>
            <a:xfrm>
              <a:off x="3492" y="0"/>
              <a:ext cx="817" cy="26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39687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snow</a:t>
              </a:r>
              <a:endParaRPr/>
            </a:p>
          </p:txBody>
        </p:sp>
        <p:sp>
          <p:nvSpPr>
            <p:cNvPr id="189" name="Google Shape;189;p30"/>
            <p:cNvSpPr txBox="1"/>
            <p:nvPr/>
          </p:nvSpPr>
          <p:spPr>
            <a:xfrm>
              <a:off x="0" y="262"/>
              <a:ext cx="1136" cy="25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39687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Cavity</a:t>
              </a:r>
              <a:r>
                <a:rPr lang="en-US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true</a:t>
              </a:r>
              <a:endParaRPr/>
            </a:p>
          </p:txBody>
        </p:sp>
        <p:sp>
          <p:nvSpPr>
            <p:cNvPr id="190" name="Google Shape;190;p30"/>
            <p:cNvSpPr txBox="1"/>
            <p:nvPr/>
          </p:nvSpPr>
          <p:spPr>
            <a:xfrm>
              <a:off x="1136" y="262"/>
              <a:ext cx="723" cy="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39687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0.144</a:t>
              </a:r>
              <a:endParaRPr/>
            </a:p>
          </p:txBody>
        </p:sp>
        <p:sp>
          <p:nvSpPr>
            <p:cNvPr id="191" name="Google Shape;191;p30"/>
            <p:cNvSpPr txBox="1"/>
            <p:nvPr/>
          </p:nvSpPr>
          <p:spPr>
            <a:xfrm>
              <a:off x="1859" y="262"/>
              <a:ext cx="817" cy="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39687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0.02</a:t>
              </a:r>
              <a:endParaRPr/>
            </a:p>
          </p:txBody>
        </p:sp>
        <p:sp>
          <p:nvSpPr>
            <p:cNvPr id="192" name="Google Shape;192;p30"/>
            <p:cNvSpPr txBox="1"/>
            <p:nvPr/>
          </p:nvSpPr>
          <p:spPr>
            <a:xfrm>
              <a:off x="2676" y="262"/>
              <a:ext cx="816" cy="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39687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0.016</a:t>
              </a:r>
              <a:endParaRPr/>
            </a:p>
          </p:txBody>
        </p:sp>
        <p:sp>
          <p:nvSpPr>
            <p:cNvPr id="193" name="Google Shape;193;p30"/>
            <p:cNvSpPr txBox="1"/>
            <p:nvPr/>
          </p:nvSpPr>
          <p:spPr>
            <a:xfrm>
              <a:off x="3492" y="262"/>
              <a:ext cx="817" cy="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39687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0.02</a:t>
              </a:r>
              <a:endParaRPr/>
            </a:p>
          </p:txBody>
        </p:sp>
        <p:sp>
          <p:nvSpPr>
            <p:cNvPr id="194" name="Google Shape;194;p30"/>
            <p:cNvSpPr txBox="1"/>
            <p:nvPr/>
          </p:nvSpPr>
          <p:spPr>
            <a:xfrm>
              <a:off x="0" y="519"/>
              <a:ext cx="1136" cy="25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39687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Cavity</a:t>
              </a:r>
              <a:r>
                <a:rPr lang="en-US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 false</a:t>
              </a:r>
              <a:endParaRPr/>
            </a:p>
          </p:txBody>
        </p:sp>
        <p:sp>
          <p:nvSpPr>
            <p:cNvPr id="195" name="Google Shape;195;p30"/>
            <p:cNvSpPr txBox="1"/>
            <p:nvPr/>
          </p:nvSpPr>
          <p:spPr>
            <a:xfrm>
              <a:off x="1136" y="519"/>
              <a:ext cx="723" cy="2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39687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0.576</a:t>
              </a:r>
              <a:endParaRPr/>
            </a:p>
          </p:txBody>
        </p:sp>
        <p:sp>
          <p:nvSpPr>
            <p:cNvPr id="196" name="Google Shape;196;p30"/>
            <p:cNvSpPr txBox="1"/>
            <p:nvPr/>
          </p:nvSpPr>
          <p:spPr>
            <a:xfrm>
              <a:off x="1859" y="519"/>
              <a:ext cx="817" cy="2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39687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0.08</a:t>
              </a:r>
              <a:endParaRPr/>
            </a:p>
          </p:txBody>
        </p:sp>
        <p:sp>
          <p:nvSpPr>
            <p:cNvPr id="197" name="Google Shape;197;p30"/>
            <p:cNvSpPr txBox="1"/>
            <p:nvPr/>
          </p:nvSpPr>
          <p:spPr>
            <a:xfrm>
              <a:off x="2676" y="519"/>
              <a:ext cx="816" cy="2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39687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0.064</a:t>
              </a:r>
              <a:endParaRPr/>
            </a:p>
          </p:txBody>
        </p:sp>
        <p:sp>
          <p:nvSpPr>
            <p:cNvPr id="198" name="Google Shape;198;p30"/>
            <p:cNvSpPr txBox="1"/>
            <p:nvPr/>
          </p:nvSpPr>
          <p:spPr>
            <a:xfrm>
              <a:off x="3492" y="519"/>
              <a:ext cx="817" cy="2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39687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0.08</a:t>
              </a:r>
              <a:endParaRPr/>
            </a:p>
          </p:txBody>
        </p:sp>
        <p:cxnSp>
          <p:nvCxnSpPr>
            <p:cNvPr id="199" name="Google Shape;199;p30"/>
            <p:cNvCxnSpPr/>
            <p:nvPr/>
          </p:nvCxnSpPr>
          <p:spPr>
            <a:xfrm>
              <a:off x="1136" y="519"/>
              <a:ext cx="723" cy="0"/>
            </a:xfrm>
            <a:prstGeom prst="straightConnector1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0" name="Google Shape;200;p30"/>
            <p:cNvCxnSpPr/>
            <p:nvPr/>
          </p:nvCxnSpPr>
          <p:spPr>
            <a:xfrm>
              <a:off x="1136" y="0"/>
              <a:ext cx="0" cy="262"/>
            </a:xfrm>
            <a:prstGeom prst="straightConnector1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1" name="Google Shape;201;p30"/>
            <p:cNvCxnSpPr/>
            <p:nvPr/>
          </p:nvCxnSpPr>
          <p:spPr>
            <a:xfrm>
              <a:off x="1136" y="262"/>
              <a:ext cx="0" cy="257"/>
            </a:xfrm>
            <a:prstGeom prst="straightConnector1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2" name="Google Shape;202;p30"/>
            <p:cNvCxnSpPr/>
            <p:nvPr/>
          </p:nvCxnSpPr>
          <p:spPr>
            <a:xfrm>
              <a:off x="1136" y="519"/>
              <a:ext cx="0" cy="253"/>
            </a:xfrm>
            <a:prstGeom prst="straightConnector1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3" name="Google Shape;203;p30"/>
            <p:cNvCxnSpPr/>
            <p:nvPr/>
          </p:nvCxnSpPr>
          <p:spPr>
            <a:xfrm>
              <a:off x="1859" y="0"/>
              <a:ext cx="0" cy="262"/>
            </a:xfrm>
            <a:prstGeom prst="straightConnector1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4" name="Google Shape;204;p30"/>
            <p:cNvCxnSpPr/>
            <p:nvPr/>
          </p:nvCxnSpPr>
          <p:spPr>
            <a:xfrm>
              <a:off x="1859" y="262"/>
              <a:ext cx="0" cy="257"/>
            </a:xfrm>
            <a:prstGeom prst="straightConnector1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5" name="Google Shape;205;p30"/>
            <p:cNvCxnSpPr/>
            <p:nvPr/>
          </p:nvCxnSpPr>
          <p:spPr>
            <a:xfrm>
              <a:off x="1859" y="519"/>
              <a:ext cx="0" cy="253"/>
            </a:xfrm>
            <a:prstGeom prst="straightConnector1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6" name="Google Shape;206;p30"/>
            <p:cNvCxnSpPr/>
            <p:nvPr/>
          </p:nvCxnSpPr>
          <p:spPr>
            <a:xfrm>
              <a:off x="2676" y="0"/>
              <a:ext cx="0" cy="262"/>
            </a:xfrm>
            <a:prstGeom prst="straightConnector1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7" name="Google Shape;207;p30"/>
            <p:cNvCxnSpPr/>
            <p:nvPr/>
          </p:nvCxnSpPr>
          <p:spPr>
            <a:xfrm>
              <a:off x="2676" y="262"/>
              <a:ext cx="0" cy="257"/>
            </a:xfrm>
            <a:prstGeom prst="straightConnector1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8" name="Google Shape;208;p30"/>
            <p:cNvCxnSpPr/>
            <p:nvPr/>
          </p:nvCxnSpPr>
          <p:spPr>
            <a:xfrm>
              <a:off x="2676" y="519"/>
              <a:ext cx="0" cy="253"/>
            </a:xfrm>
            <a:prstGeom prst="straightConnector1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9" name="Google Shape;209;p30"/>
            <p:cNvCxnSpPr/>
            <p:nvPr/>
          </p:nvCxnSpPr>
          <p:spPr>
            <a:xfrm>
              <a:off x="3492" y="0"/>
              <a:ext cx="0" cy="262"/>
            </a:xfrm>
            <a:prstGeom prst="straightConnector1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0" name="Google Shape;210;p30"/>
            <p:cNvCxnSpPr/>
            <p:nvPr/>
          </p:nvCxnSpPr>
          <p:spPr>
            <a:xfrm>
              <a:off x="3492" y="262"/>
              <a:ext cx="0" cy="257"/>
            </a:xfrm>
            <a:prstGeom prst="straightConnector1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1" name="Google Shape;211;p30"/>
            <p:cNvCxnSpPr/>
            <p:nvPr/>
          </p:nvCxnSpPr>
          <p:spPr>
            <a:xfrm>
              <a:off x="3492" y="519"/>
              <a:ext cx="0" cy="253"/>
            </a:xfrm>
            <a:prstGeom prst="straightConnector1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2" name="Google Shape;212;p30"/>
            <p:cNvCxnSpPr/>
            <p:nvPr/>
          </p:nvCxnSpPr>
          <p:spPr>
            <a:xfrm>
              <a:off x="2676" y="519"/>
              <a:ext cx="816" cy="0"/>
            </a:xfrm>
            <a:prstGeom prst="straightConnector1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3" name="Google Shape;213;p30"/>
            <p:cNvCxnSpPr/>
            <p:nvPr/>
          </p:nvCxnSpPr>
          <p:spPr>
            <a:xfrm>
              <a:off x="3492" y="519"/>
              <a:ext cx="817" cy="0"/>
            </a:xfrm>
            <a:prstGeom prst="straightConnector1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4" name="Google Shape;214;p30"/>
            <p:cNvCxnSpPr/>
            <p:nvPr/>
          </p:nvCxnSpPr>
          <p:spPr>
            <a:xfrm>
              <a:off x="0" y="262"/>
              <a:ext cx="1136" cy="0"/>
            </a:xfrm>
            <a:prstGeom prst="straightConnector1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5" name="Google Shape;215;p30"/>
            <p:cNvCxnSpPr/>
            <p:nvPr/>
          </p:nvCxnSpPr>
          <p:spPr>
            <a:xfrm>
              <a:off x="1136" y="262"/>
              <a:ext cx="723" cy="0"/>
            </a:xfrm>
            <a:prstGeom prst="straightConnector1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6" name="Google Shape;216;p30"/>
            <p:cNvCxnSpPr/>
            <p:nvPr/>
          </p:nvCxnSpPr>
          <p:spPr>
            <a:xfrm>
              <a:off x="1859" y="262"/>
              <a:ext cx="817" cy="0"/>
            </a:xfrm>
            <a:prstGeom prst="straightConnector1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7" name="Google Shape;217;p30"/>
            <p:cNvCxnSpPr/>
            <p:nvPr/>
          </p:nvCxnSpPr>
          <p:spPr>
            <a:xfrm>
              <a:off x="2676" y="262"/>
              <a:ext cx="816" cy="0"/>
            </a:xfrm>
            <a:prstGeom prst="straightConnector1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8" name="Google Shape;218;p30"/>
            <p:cNvCxnSpPr/>
            <p:nvPr/>
          </p:nvCxnSpPr>
          <p:spPr>
            <a:xfrm>
              <a:off x="3492" y="262"/>
              <a:ext cx="817" cy="0"/>
            </a:xfrm>
            <a:prstGeom prst="straightConnector1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9" name="Google Shape;219;p30"/>
            <p:cNvCxnSpPr/>
            <p:nvPr/>
          </p:nvCxnSpPr>
          <p:spPr>
            <a:xfrm>
              <a:off x="0" y="519"/>
              <a:ext cx="1136" cy="0"/>
            </a:xfrm>
            <a:prstGeom prst="straightConnector1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0" name="Google Shape;220;p30"/>
            <p:cNvCxnSpPr/>
            <p:nvPr/>
          </p:nvCxnSpPr>
          <p:spPr>
            <a:xfrm>
              <a:off x="1859" y="519"/>
              <a:ext cx="817" cy="0"/>
            </a:xfrm>
            <a:prstGeom prst="straightConnector1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1" name="Google Shape;221;p30"/>
            <p:cNvCxnSpPr/>
            <p:nvPr/>
          </p:nvCxnSpPr>
          <p:spPr>
            <a:xfrm>
              <a:off x="4309" y="519"/>
              <a:ext cx="0" cy="253"/>
            </a:xfrm>
            <a:prstGeom prst="straightConnector1">
              <a:avLst/>
            </a:prstGeom>
            <a:noFill/>
            <a:ln w="28575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2" name="Google Shape;222;p30"/>
            <p:cNvCxnSpPr/>
            <p:nvPr/>
          </p:nvCxnSpPr>
          <p:spPr>
            <a:xfrm>
              <a:off x="1136" y="0"/>
              <a:ext cx="723" cy="0"/>
            </a:xfrm>
            <a:prstGeom prst="straightConnector1">
              <a:avLst/>
            </a:prstGeom>
            <a:noFill/>
            <a:ln w="28575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3" name="Google Shape;223;p30"/>
            <p:cNvCxnSpPr/>
            <p:nvPr/>
          </p:nvCxnSpPr>
          <p:spPr>
            <a:xfrm>
              <a:off x="1859" y="0"/>
              <a:ext cx="817" cy="0"/>
            </a:xfrm>
            <a:prstGeom prst="straightConnector1">
              <a:avLst/>
            </a:prstGeom>
            <a:noFill/>
            <a:ln w="28575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4" name="Google Shape;224;p30"/>
            <p:cNvCxnSpPr/>
            <p:nvPr/>
          </p:nvCxnSpPr>
          <p:spPr>
            <a:xfrm>
              <a:off x="2676" y="0"/>
              <a:ext cx="816" cy="0"/>
            </a:xfrm>
            <a:prstGeom prst="straightConnector1">
              <a:avLst/>
            </a:prstGeom>
            <a:noFill/>
            <a:ln w="28575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5" name="Google Shape;225;p30"/>
            <p:cNvCxnSpPr/>
            <p:nvPr/>
          </p:nvCxnSpPr>
          <p:spPr>
            <a:xfrm>
              <a:off x="3492" y="0"/>
              <a:ext cx="817" cy="0"/>
            </a:xfrm>
            <a:prstGeom prst="straightConnector1">
              <a:avLst/>
            </a:prstGeom>
            <a:noFill/>
            <a:ln w="28575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6" name="Google Shape;226;p30"/>
            <p:cNvCxnSpPr/>
            <p:nvPr/>
          </p:nvCxnSpPr>
          <p:spPr>
            <a:xfrm>
              <a:off x="0" y="772"/>
              <a:ext cx="1136" cy="0"/>
            </a:xfrm>
            <a:prstGeom prst="straightConnector1">
              <a:avLst/>
            </a:prstGeom>
            <a:noFill/>
            <a:ln w="28575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7" name="Google Shape;227;p30"/>
            <p:cNvCxnSpPr/>
            <p:nvPr/>
          </p:nvCxnSpPr>
          <p:spPr>
            <a:xfrm>
              <a:off x="1136" y="772"/>
              <a:ext cx="723" cy="0"/>
            </a:xfrm>
            <a:prstGeom prst="straightConnector1">
              <a:avLst/>
            </a:prstGeom>
            <a:noFill/>
            <a:ln w="28575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8" name="Google Shape;228;p30"/>
            <p:cNvCxnSpPr/>
            <p:nvPr/>
          </p:nvCxnSpPr>
          <p:spPr>
            <a:xfrm>
              <a:off x="1859" y="772"/>
              <a:ext cx="817" cy="0"/>
            </a:xfrm>
            <a:prstGeom prst="straightConnector1">
              <a:avLst/>
            </a:prstGeom>
            <a:noFill/>
            <a:ln w="28575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9" name="Google Shape;229;p30"/>
            <p:cNvCxnSpPr/>
            <p:nvPr/>
          </p:nvCxnSpPr>
          <p:spPr>
            <a:xfrm>
              <a:off x="2676" y="772"/>
              <a:ext cx="816" cy="0"/>
            </a:xfrm>
            <a:prstGeom prst="straightConnector1">
              <a:avLst/>
            </a:prstGeom>
            <a:noFill/>
            <a:ln w="28575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0" name="Google Shape;230;p30"/>
            <p:cNvCxnSpPr/>
            <p:nvPr/>
          </p:nvCxnSpPr>
          <p:spPr>
            <a:xfrm>
              <a:off x="3492" y="772"/>
              <a:ext cx="817" cy="0"/>
            </a:xfrm>
            <a:prstGeom prst="straightConnector1">
              <a:avLst/>
            </a:prstGeom>
            <a:noFill/>
            <a:ln w="28575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1" name="Google Shape;231;p30"/>
            <p:cNvCxnSpPr/>
            <p:nvPr/>
          </p:nvCxnSpPr>
          <p:spPr>
            <a:xfrm>
              <a:off x="0" y="0"/>
              <a:ext cx="0" cy="262"/>
            </a:xfrm>
            <a:prstGeom prst="straightConnector1">
              <a:avLst/>
            </a:prstGeom>
            <a:noFill/>
            <a:ln w="28575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2" name="Google Shape;232;p30"/>
            <p:cNvCxnSpPr/>
            <p:nvPr/>
          </p:nvCxnSpPr>
          <p:spPr>
            <a:xfrm>
              <a:off x="0" y="262"/>
              <a:ext cx="0" cy="257"/>
            </a:xfrm>
            <a:prstGeom prst="straightConnector1">
              <a:avLst/>
            </a:prstGeom>
            <a:noFill/>
            <a:ln w="28575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3" name="Google Shape;233;p30"/>
            <p:cNvCxnSpPr/>
            <p:nvPr/>
          </p:nvCxnSpPr>
          <p:spPr>
            <a:xfrm>
              <a:off x="0" y="519"/>
              <a:ext cx="0" cy="253"/>
            </a:xfrm>
            <a:prstGeom prst="straightConnector1">
              <a:avLst/>
            </a:prstGeom>
            <a:noFill/>
            <a:ln w="28575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4" name="Google Shape;234;p30"/>
            <p:cNvCxnSpPr/>
            <p:nvPr/>
          </p:nvCxnSpPr>
          <p:spPr>
            <a:xfrm>
              <a:off x="4309" y="0"/>
              <a:ext cx="0" cy="262"/>
            </a:xfrm>
            <a:prstGeom prst="straightConnector1">
              <a:avLst/>
            </a:prstGeom>
            <a:noFill/>
            <a:ln w="28575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5" name="Google Shape;235;p30"/>
            <p:cNvCxnSpPr/>
            <p:nvPr/>
          </p:nvCxnSpPr>
          <p:spPr>
            <a:xfrm>
              <a:off x="4309" y="262"/>
              <a:ext cx="0" cy="257"/>
            </a:xfrm>
            <a:prstGeom prst="straightConnector1">
              <a:avLst/>
            </a:prstGeom>
            <a:noFill/>
            <a:ln w="28575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6" name="Google Shape;236;p30"/>
            <p:cNvCxnSpPr/>
            <p:nvPr/>
          </p:nvCxnSpPr>
          <p:spPr>
            <a:xfrm>
              <a:off x="0" y="0"/>
              <a:ext cx="1136" cy="0"/>
            </a:xfrm>
            <a:prstGeom prst="straightConnector1">
              <a:avLst/>
            </a:prstGeom>
            <a:noFill/>
            <a:ln w="28575" cap="sq" cmpd="sng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probability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4309D"/>
              </a:buClr>
              <a:buSzPts val="2200"/>
              <a:buFont typeface="Arial"/>
              <a:buChar char="•"/>
            </a:pPr>
            <a:r>
              <a:rPr lang="en-US" sz="2200" b="0" i="0" u="none">
                <a:solidFill>
                  <a:srgbClr val="34309D"/>
                </a:solidFill>
                <a:latin typeface="Arial"/>
                <a:ea typeface="Arial"/>
                <a:cs typeface="Arial"/>
                <a:sym typeface="Arial"/>
              </a:rPr>
              <a:t>Conditional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200" b="0" i="0" u="none">
                <a:solidFill>
                  <a:srgbClr val="34309D"/>
                </a:solidFill>
                <a:latin typeface="Arial"/>
                <a:ea typeface="Arial"/>
                <a:cs typeface="Arial"/>
                <a:sym typeface="Arial"/>
              </a:rPr>
              <a:t>posterior probabilities: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P(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0.8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i.e., given that 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all I know</a:t>
            </a:r>
            <a:endParaRPr/>
          </a:p>
          <a:p>
            <a:pPr marL="2097086" lvl="4" indent="-228598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honburi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Notation for conditional distributions: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2-element vector of 2-element vectors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honburi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know more, e.g., </a:t>
            </a:r>
            <a:r>
              <a:rPr lang="en-US" sz="2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also given, then we have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 | toothache, cavity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1   (trivial)</a:t>
            </a:r>
            <a:endParaRPr/>
          </a:p>
          <a:p>
            <a:pPr marL="382587" lvl="0" indent="-203199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honburi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honburi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evidence may be irrelevant, allowing simplification, e.g.,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 | toothache, sunny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P(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0.8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honburi"/>
              <a:buChar char="•"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kind of inference, sanctioned by domain knowledge, is crucial.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probability</a:t>
            </a:r>
            <a:endParaRPr/>
          </a:p>
        </p:txBody>
      </p:sp>
      <p:sp>
        <p:nvSpPr>
          <p:cNvPr id="250" name="Google Shape;250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honburi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of conditional probability: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P(a | b) = P(a ∧ b) / P(b) if  P(b) &gt; 0</a:t>
            </a:r>
            <a:endParaRPr/>
          </a:p>
          <a:p>
            <a:pPr marL="2097086" lvl="4" indent="-139698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34309D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34309D"/>
                </a:solidFill>
                <a:latin typeface="Arial"/>
                <a:ea typeface="Arial"/>
                <a:cs typeface="Arial"/>
                <a:sym typeface="Arial"/>
              </a:rPr>
              <a:t>Product rule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gives an alternative formulation: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P(a ∧ b) = P(a | b) P(b) = P(b | a) P(a)</a:t>
            </a:r>
            <a:endParaRPr/>
          </a:p>
          <a:p>
            <a:pPr marL="2097086" lvl="4" indent="-228598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honburi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general version holds for whole distributions, e.g.,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Weather,Cavity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Weather | Cavity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honburi"/>
              <a:buChar char="–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(View as a set of 4 × 2 equations, </a:t>
            </a:r>
            <a:r>
              <a:rPr lang="en-US" sz="18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matrix multiplication)</a:t>
            </a:r>
            <a:endParaRPr/>
          </a:p>
          <a:p>
            <a:pPr marL="2097086" lvl="4" indent="-139698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34309D"/>
              </a:buClr>
              <a:buSzPts val="1400"/>
              <a:buFont typeface="Arial"/>
              <a:buNone/>
            </a:pPr>
            <a:endParaRPr sz="1400" b="0" i="0" u="none">
              <a:solidFill>
                <a:srgbClr val="34309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34309D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rgbClr val="34309D"/>
                </a:solidFill>
                <a:latin typeface="Arial"/>
                <a:ea typeface="Arial"/>
                <a:cs typeface="Arial"/>
                <a:sym typeface="Arial"/>
              </a:rPr>
              <a:t>Chain rule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derived by successive application of product rule: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	=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,...,X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,...,X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	=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,...,X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n-2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,...,X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n-2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,...,X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	= …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	= π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i= 1</a:t>
            </a:r>
            <a:r>
              <a:rPr lang="en-US" sz="18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 ,X</a:t>
            </a:r>
            <a:r>
              <a:rPr lang="en-US" sz="1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i-1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Inference by enumeration</a:t>
            </a:r>
            <a:endParaRPr/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simple method for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probabilistic inference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uses observed evidence for computation of posterior probabilities.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the joint probability distribution:</a:t>
            </a:r>
            <a:endParaRPr/>
          </a:p>
          <a:p>
            <a:pPr marL="382587" lvl="0" indent="-1650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1650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1650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any proposition φ, sum the atomic events where it is true: P(φ) = Σ</a:t>
            </a:r>
            <a:r>
              <a:rPr lang="en-US" sz="2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ω:ω╞φ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P(ω)</a:t>
            </a:r>
            <a:endParaRPr/>
          </a:p>
        </p:txBody>
      </p:sp>
      <p:pic>
        <p:nvPicPr>
          <p:cNvPr id="258" name="Google Shape;25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3500437"/>
            <a:ext cx="3657600" cy="14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Acting under uncertainty</a:t>
            </a: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rmAutofit/>
          </a:bodyPr>
          <a:lstStyle/>
          <a:p>
            <a:pPr marL="382587" lvl="0" indent="-34289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honburi"/>
              <a:buChar char="•"/>
            </a:pPr>
            <a:r>
              <a:rPr lang="en-US" sz="2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Almost never the epistemological commitment that propositions are true or false can be made.</a:t>
            </a:r>
            <a:endParaRPr/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honburi"/>
              <a:buChar char="•"/>
            </a:pPr>
            <a:r>
              <a:rPr lang="en-US" sz="2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practice, programs have to act under </a:t>
            </a:r>
            <a:r>
              <a:rPr lang="en-US" sz="2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uncertainty</a:t>
            </a:r>
            <a:r>
              <a:rPr lang="en-US" sz="2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honburi"/>
              <a:buChar char="–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a simple but incorrect theory of the world, which does not take into account uncertainty and will work </a:t>
            </a:r>
            <a:r>
              <a:rPr lang="en-US" sz="25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time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honburi"/>
              <a:buChar char="–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handling uncertain knowledge and utility (tradeoff between accuracy and usefulness) in a rational way</a:t>
            </a:r>
            <a:endParaRPr/>
          </a:p>
          <a:p>
            <a:pPr marL="1182687" lvl="2" indent="-22859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honburi"/>
              <a:buChar char="•"/>
            </a:pPr>
            <a:r>
              <a:rPr lang="en-US"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right thing to do (the </a:t>
            </a:r>
            <a:r>
              <a:rPr lang="en-US" sz="21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rational decision</a:t>
            </a:r>
            <a:r>
              <a:rPr lang="en-US"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depends on:</a:t>
            </a:r>
            <a:endParaRPr/>
          </a:p>
          <a:p>
            <a:pPr marL="1639886" lvl="3" indent="-228598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honburi"/>
              <a:buChar char="–"/>
            </a:pPr>
            <a:r>
              <a:rPr lang="en-US" sz="17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relative importance of various goals</a:t>
            </a:r>
            <a:endParaRPr/>
          </a:p>
          <a:p>
            <a:pPr marL="1639886" lvl="3" indent="-228598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honburi"/>
              <a:buChar char="–"/>
            </a:pPr>
            <a:r>
              <a:rPr lang="en-US" sz="17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likelihood that, and degree to which, they will be achieved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Inference by enumeration</a:t>
            </a:r>
            <a:endParaRPr/>
          </a:p>
        </p:txBody>
      </p:sp>
      <p:sp>
        <p:nvSpPr>
          <p:cNvPr id="265" name="Google Shape;265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the joint probability distribution:</a:t>
            </a:r>
            <a:endParaRPr/>
          </a:p>
          <a:p>
            <a:pPr marL="382587" lvl="0" indent="-1650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1650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1650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any proposition φ, sum the atomic events where it is true: P(φ) = Σ</a:t>
            </a:r>
            <a:r>
              <a:rPr lang="en-US" sz="2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ω:ω╞φ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P(ω)</a:t>
            </a:r>
            <a:endParaRPr/>
          </a:p>
          <a:p>
            <a:pPr marL="382587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0.108 + 0.012 + 0.016 + 0.064 = 0.2</a:t>
            </a:r>
            <a:endParaRPr/>
          </a:p>
        </p:txBody>
      </p:sp>
      <p:pic>
        <p:nvPicPr>
          <p:cNvPr id="266" name="Google Shape;26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2193925"/>
            <a:ext cx="3657600" cy="14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Inference by enumeration</a:t>
            </a:r>
            <a:endParaRPr/>
          </a:p>
        </p:txBody>
      </p:sp>
      <p:sp>
        <p:nvSpPr>
          <p:cNvPr id="273" name="Google Shape;273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the joint probability distribution:</a:t>
            </a:r>
            <a:endParaRPr/>
          </a:p>
          <a:p>
            <a:pPr marL="382587" lvl="0" indent="-1650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1650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1650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any proposition φ, sum the atomic events where it is true: P(φ) = Σ</a:t>
            </a:r>
            <a:r>
              <a:rPr lang="en-US" sz="2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ω:ω╞φ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P(ω)</a:t>
            </a:r>
            <a:endParaRPr/>
          </a:p>
          <a:p>
            <a:pPr marL="382587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 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∨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cavity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0.108 + 0.012 + 0.016 + 0.064 + 0.072 + 0.008 = 0.28</a:t>
            </a:r>
            <a:endParaRPr/>
          </a:p>
        </p:txBody>
      </p:sp>
      <p:pic>
        <p:nvPicPr>
          <p:cNvPr id="274" name="Google Shape;27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2152650"/>
            <a:ext cx="3581400" cy="142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Inference by enumeration</a:t>
            </a:r>
            <a:endParaRPr/>
          </a:p>
        </p:txBody>
      </p:sp>
      <p:sp>
        <p:nvSpPr>
          <p:cNvPr id="281" name="Google Shape;281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with the joint probability distribution:</a:t>
            </a:r>
            <a:endParaRPr/>
          </a:p>
          <a:p>
            <a:pPr marL="382587" lvl="0" indent="-190499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190499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190499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probabilities: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P(¬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	= P(¬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∧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P(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= 	      0.016+0.064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   0.108 + 0.012 + 0.016 + 0.064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= 0.4</a:t>
            </a:r>
            <a:endParaRPr/>
          </a:p>
        </p:txBody>
      </p:sp>
      <p:pic>
        <p:nvPicPr>
          <p:cNvPr id="282" name="Google Shape;28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2133600"/>
            <a:ext cx="3657600" cy="145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3" name="Google Shape;283;p36"/>
          <p:cNvCxnSpPr/>
          <p:nvPr/>
        </p:nvCxnSpPr>
        <p:spPr>
          <a:xfrm>
            <a:off x="4495800" y="4533900"/>
            <a:ext cx="3124200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4" name="Google Shape;284;p36"/>
          <p:cNvCxnSpPr/>
          <p:nvPr/>
        </p:nvCxnSpPr>
        <p:spPr>
          <a:xfrm>
            <a:off x="4495800" y="5346700"/>
            <a:ext cx="4038600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85" name="Google Shape;285;p36"/>
          <p:cNvSpPr txBox="1"/>
          <p:nvPr/>
        </p:nvSpPr>
        <p:spPr>
          <a:xfrm>
            <a:off x="-396875" y="6453187"/>
            <a:ext cx="4572000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82637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P(a | b) = P(a ∧ b) / P(b) if  P(b) &gt; 0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/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292" name="Google Shape;292;p37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Marginalization</a:t>
            </a:r>
            <a:endParaRPr/>
          </a:p>
        </p:txBody>
      </p:sp>
      <p:sp>
        <p:nvSpPr>
          <p:cNvPr id="293" name="Google Shape;293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particularly common task is to extract the distribution over some subset of variables or a single variable.</a:t>
            </a:r>
            <a:endParaRPr/>
          </a:p>
          <a:p>
            <a:pPr marL="382587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adding the entries in the first row gives the </a:t>
            </a: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unconditional probability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3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496887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0.108+0.012+0.072+0.008 = 0.2</a:t>
            </a:r>
            <a:endParaRPr/>
          </a:p>
        </p:txBody>
      </p:sp>
      <p:sp>
        <p:nvSpPr>
          <p:cNvPr id="294" name="Google Shape;294;p37"/>
          <p:cNvSpPr txBox="1"/>
          <p:nvPr/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pic>
        <p:nvPicPr>
          <p:cNvPr id="295" name="Google Shape;29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5357812"/>
            <a:ext cx="3657600" cy="14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/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302" name="Google Shape;302;p38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Marginalization</a:t>
            </a:r>
            <a:endParaRPr/>
          </a:p>
        </p:txBody>
      </p:sp>
      <p:sp>
        <p:nvSpPr>
          <p:cNvPr id="303" name="Google Shape;303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process is called </a:t>
            </a: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marginalization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summing out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because the variables other than </a:t>
            </a:r>
            <a:r>
              <a:rPr lang="en-US" sz="3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summed out.</a:t>
            </a:r>
            <a:endParaRPr/>
          </a:p>
          <a:p>
            <a:pPr marL="382587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marginalization rule for any sets of variables </a:t>
            </a: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496887" lvl="1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Σ</a:t>
            </a:r>
            <a:r>
              <a:rPr lang="en-US" sz="28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82587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honburi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distribution over </a:t>
            </a: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obtained by summing out all the other variables from any joint distribution containing </a:t>
            </a: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04" name="Google Shape;304;p38"/>
          <p:cNvSpPr txBox="1"/>
          <p:nvPr/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Marginalization</a:t>
            </a:r>
            <a:endParaRPr/>
          </a:p>
        </p:txBody>
      </p:sp>
      <p:sp>
        <p:nvSpPr>
          <p:cNvPr id="311" name="Google Shape;311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Typically, we are interested in:</a:t>
            </a:r>
            <a:endParaRPr/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posterior joint distribution of the </a:t>
            </a:r>
            <a:r>
              <a:rPr lang="en-US" sz="2500" b="0" i="0" u="none">
                <a:solidFill>
                  <a:srgbClr val="34309D"/>
                </a:solidFill>
                <a:latin typeface="Arial"/>
                <a:ea typeface="Arial"/>
                <a:cs typeface="Arial"/>
                <a:sym typeface="Arial"/>
              </a:rPr>
              <a:t>query variables</a:t>
            </a: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endParaRPr sz="25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given specific values </a:t>
            </a:r>
            <a:r>
              <a:rPr lang="en-US" sz="25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</a:t>
            </a:r>
            <a:r>
              <a:rPr lang="en-US" sz="2500" b="0" i="0" u="none">
                <a:solidFill>
                  <a:srgbClr val="34309D"/>
                </a:solidFill>
                <a:latin typeface="Arial"/>
                <a:ea typeface="Arial"/>
                <a:cs typeface="Arial"/>
                <a:sym typeface="Arial"/>
              </a:rPr>
              <a:t>evidence variables</a:t>
            </a: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5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 sz="27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the </a:t>
            </a:r>
            <a:r>
              <a:rPr lang="en-US" sz="2600" b="0" i="0" u="none">
                <a:solidFill>
                  <a:srgbClr val="34309D"/>
                </a:solidFill>
                <a:latin typeface="Arial"/>
                <a:ea typeface="Arial"/>
                <a:cs typeface="Arial"/>
                <a:sym typeface="Arial"/>
              </a:rPr>
              <a:t>hidden variables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 </a:t>
            </a:r>
            <a:r>
              <a:rPr lang="en-US" sz="2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Y.</a:t>
            </a:r>
            <a:endParaRPr sz="26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the required summation of joint entries is done by summing out the hidden variables:</a:t>
            </a:r>
            <a:endParaRPr/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2637" lvl="1" indent="-285749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960000"/>
              </a:buClr>
              <a:buSzPts val="2000"/>
              <a:buNone/>
            </a:pPr>
            <a:r>
              <a:rPr lang="en-US" sz="2000" b="0" i="0" u="none">
                <a:solidFill>
                  <a:srgbClr val="960000"/>
                </a:solidFill>
                <a:latin typeface="Arial"/>
                <a:ea typeface="Arial"/>
                <a:cs typeface="Arial"/>
                <a:sym typeface="Arial"/>
              </a:rPr>
              <a:t>P(X | E = e) = P(X,E = e) / P(e) = Σ</a:t>
            </a:r>
            <a:r>
              <a:rPr lang="en-US" sz="2000" b="0" i="0" u="none" baseline="-25000">
                <a:solidFill>
                  <a:srgbClr val="960000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2000" b="0" i="0" u="none">
                <a:solidFill>
                  <a:srgbClr val="960000"/>
                </a:solidFill>
                <a:latin typeface="Arial"/>
                <a:ea typeface="Arial"/>
                <a:cs typeface="Arial"/>
                <a:sym typeface="Arial"/>
              </a:rPr>
              <a:t>P(X,E = e, Y = y) / P(e)</a:t>
            </a:r>
            <a:endParaRPr/>
          </a:p>
          <a:p>
            <a:pPr marL="382587" lvl="0" indent="-1777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honburi"/>
              <a:buNone/>
            </a:pPr>
            <a:endParaRPr sz="2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lang="en-US" sz="2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together exhaust the set of random variables.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 txBox="1"/>
          <p:nvPr/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  <p:sp>
        <p:nvSpPr>
          <p:cNvPr id="318" name="Google Shape;318;p40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  <a:endParaRPr/>
          </a:p>
        </p:txBody>
      </p:sp>
      <p:sp>
        <p:nvSpPr>
          <p:cNvPr id="319" name="Google Shape;319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	= P(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∧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</a:t>
            </a:r>
            <a:endParaRPr/>
          </a:p>
          <a:p>
            <a:pPr marL="382587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</a:t>
            </a:r>
            <a:r>
              <a:rPr lang="en-US" sz="2400" b="0" i="0" u="none">
                <a:solidFill>
                  <a:srgbClr val="960000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lang="en-US" sz="2400" b="0" i="1" u="none">
                <a:solidFill>
                  <a:srgbClr val="960000"/>
                </a:solidFill>
                <a:latin typeface="Arial"/>
                <a:ea typeface="Arial"/>
                <a:cs typeface="Arial"/>
                <a:sym typeface="Arial"/>
              </a:rPr>
              <a:t>toothache</a:t>
            </a:r>
            <a:r>
              <a:rPr lang="en-US" sz="2400" b="0" i="0" u="none">
                <a:solidFill>
                  <a:srgbClr val="96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= 	      0.108+0.012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   </a:t>
            </a:r>
            <a:r>
              <a:rPr lang="en-US" sz="2400" b="0" i="0" u="none">
                <a:solidFill>
                  <a:srgbClr val="960000"/>
                </a:solidFill>
                <a:latin typeface="Arial"/>
                <a:ea typeface="Arial"/>
                <a:cs typeface="Arial"/>
                <a:sym typeface="Arial"/>
              </a:rPr>
              <a:t>0.108 + 0.012 + 0.016 + 0.064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190499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P(¬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	= P(¬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∧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</a:t>
            </a:r>
            <a:endParaRPr/>
          </a:p>
          <a:p>
            <a:pPr marL="382587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</a:t>
            </a:r>
            <a:r>
              <a:rPr lang="en-US" sz="2400" b="0" i="0" u="none">
                <a:solidFill>
                  <a:srgbClr val="960000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lang="en-US" sz="2400" b="0" i="1" u="none">
                <a:solidFill>
                  <a:srgbClr val="960000"/>
                </a:solidFill>
                <a:latin typeface="Arial"/>
                <a:ea typeface="Arial"/>
                <a:cs typeface="Arial"/>
                <a:sym typeface="Arial"/>
              </a:rPr>
              <a:t>toothache</a:t>
            </a:r>
            <a:r>
              <a:rPr lang="en-US" sz="2400" b="0" i="0" u="none">
                <a:solidFill>
                  <a:srgbClr val="96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= 	      0.016+0.064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   </a:t>
            </a:r>
            <a:r>
              <a:rPr lang="en-US" sz="2400" b="0" i="0" u="none">
                <a:solidFill>
                  <a:srgbClr val="960000"/>
                </a:solidFill>
                <a:latin typeface="Arial"/>
                <a:ea typeface="Arial"/>
                <a:cs typeface="Arial"/>
                <a:sym typeface="Arial"/>
              </a:rPr>
              <a:t>0.108 + 0.012 + 0.016 + 0.064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honburi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Notice that in these two calculations the term             </a:t>
            </a:r>
            <a:r>
              <a:rPr lang="en-US" sz="25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1/P(toothache)</a:t>
            </a: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remains constant, no matter which value of </a:t>
            </a:r>
            <a:r>
              <a:rPr lang="en-US" sz="25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 calculate.</a:t>
            </a:r>
            <a:endParaRPr/>
          </a:p>
        </p:txBody>
      </p:sp>
      <p:sp>
        <p:nvSpPr>
          <p:cNvPr id="320" name="Google Shape;320;p40"/>
          <p:cNvSpPr txBox="1"/>
          <p:nvPr/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/>
          </a:p>
        </p:txBody>
      </p:sp>
      <p:cxnSp>
        <p:nvCxnSpPr>
          <p:cNvPr id="321" name="Google Shape;321;p40"/>
          <p:cNvCxnSpPr/>
          <p:nvPr/>
        </p:nvCxnSpPr>
        <p:spPr>
          <a:xfrm rot="10800000" flipH="1">
            <a:off x="4445000" y="2090737"/>
            <a:ext cx="2876550" cy="31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432300" y="2895600"/>
            <a:ext cx="4038600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23" name="Google Shape;323;p40"/>
          <p:cNvCxnSpPr/>
          <p:nvPr/>
        </p:nvCxnSpPr>
        <p:spPr>
          <a:xfrm>
            <a:off x="4445000" y="4267200"/>
            <a:ext cx="3124200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24" name="Google Shape;324;p40"/>
          <p:cNvCxnSpPr/>
          <p:nvPr/>
        </p:nvCxnSpPr>
        <p:spPr>
          <a:xfrm>
            <a:off x="4432300" y="5067300"/>
            <a:ext cx="4038600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/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  <p:sp>
        <p:nvSpPr>
          <p:cNvPr id="331" name="Google Shape;331;p41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  <a:endParaRPr/>
          </a:p>
        </p:txBody>
      </p:sp>
      <p:sp>
        <p:nvSpPr>
          <p:cNvPr id="332" name="Google Shape;332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denominator can be viewed as a </a:t>
            </a:r>
            <a:r>
              <a:rPr lang="en-US" sz="3200" b="0" i="0" u="none">
                <a:solidFill>
                  <a:srgbClr val="960000"/>
                </a:solidFill>
                <a:latin typeface="Arial"/>
                <a:ea typeface="Arial"/>
                <a:cs typeface="Arial"/>
                <a:sym typeface="Arial"/>
              </a:rPr>
              <a:t>normalization constant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α for the distribution </a:t>
            </a:r>
            <a:r>
              <a:rPr lang="en-US" sz="3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 | toothache</a:t>
            </a: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ensuring it adds up to 1.</a:t>
            </a:r>
            <a:endParaRPr/>
          </a:p>
          <a:p>
            <a:pPr marL="382587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this notation and using marginalization, we can write the two preceding equations in one:</a:t>
            </a:r>
            <a:endParaRPr/>
          </a:p>
          <a:p>
            <a:pPr marL="496887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 | toothache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α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Cavity,toothache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marL="1738311" lvl="2" indent="-28574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α [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Cavity,toothache,catch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Cavity,toothache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,¬ 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)]</a:t>
            </a:r>
            <a:endParaRPr/>
          </a:p>
          <a:p>
            <a:pPr marL="1738311" lvl="2" indent="-2857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α [&lt;0.108,0.016&gt; + &lt;0.012,0.064&gt;] </a:t>
            </a:r>
            <a:endParaRPr/>
          </a:p>
          <a:p>
            <a:pPr marL="1738311" lvl="2" indent="-285748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α &lt;0.12,0.08&gt; = &lt;0.6,0.4&gt;</a:t>
            </a:r>
            <a:endParaRPr/>
          </a:p>
        </p:txBody>
      </p:sp>
      <p:sp>
        <p:nvSpPr>
          <p:cNvPr id="333" name="Google Shape;333;p41"/>
          <p:cNvSpPr txBox="1"/>
          <p:nvPr/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447800"/>
            <a:ext cx="3810000" cy="19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69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Normalization</a:t>
            </a:r>
            <a:endParaRPr/>
          </a:p>
        </p:txBody>
      </p:sp>
      <p:sp>
        <p:nvSpPr>
          <p:cNvPr id="341" name="Google Shape;341;p42"/>
          <p:cNvSpPr txBox="1">
            <a:spLocks noGrp="1"/>
          </p:cNvSpPr>
          <p:nvPr>
            <p:ph type="body" idx="1"/>
          </p:nvPr>
        </p:nvSpPr>
        <p:spPr>
          <a:xfrm>
            <a:off x="457200" y="2997200"/>
            <a:ext cx="8229600" cy="38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21589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honburi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3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 | toothache</a:t>
            </a:r>
            <a:r>
              <a:rPr lang="en-US" sz="2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α </a:t>
            </a:r>
            <a:r>
              <a:rPr lang="en-US" sz="23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3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Cavity,toothache</a:t>
            </a:r>
            <a:r>
              <a:rPr lang="en-US" sz="2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α [</a:t>
            </a:r>
            <a:r>
              <a:rPr lang="en-US" sz="21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1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Cavity,toothache,catch</a:t>
            </a:r>
            <a:r>
              <a:rPr lang="en-US"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+ </a:t>
            </a:r>
            <a:r>
              <a:rPr lang="en-US" sz="21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1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Cavity,toothache</a:t>
            </a:r>
            <a:r>
              <a:rPr lang="en-US"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,¬ </a:t>
            </a:r>
            <a:r>
              <a:rPr lang="en-US" sz="21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lang="en-US"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)]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α [&lt;0.108,0.016&gt; + &lt;0.012,0.064&gt;] 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α &lt;0.12,0.08&gt; = &lt;0.6,0.4&gt;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idea: compute distribution on query variable by fixing </a:t>
            </a:r>
            <a:r>
              <a:rPr lang="en-US" sz="2300" b="0" i="0" u="none">
                <a:solidFill>
                  <a:srgbClr val="34309D"/>
                </a:solidFill>
                <a:latin typeface="Arial"/>
                <a:ea typeface="Arial"/>
                <a:cs typeface="Arial"/>
                <a:sym typeface="Arial"/>
              </a:rPr>
              <a:t>evidence variables</a:t>
            </a:r>
            <a:r>
              <a:rPr lang="en-US" sz="2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summing over </a:t>
            </a:r>
            <a:r>
              <a:rPr lang="en-US" sz="2300" b="0" i="0" u="none">
                <a:solidFill>
                  <a:srgbClr val="34309D"/>
                </a:solidFill>
                <a:latin typeface="Arial"/>
                <a:ea typeface="Arial"/>
                <a:cs typeface="Arial"/>
                <a:sym typeface="Arial"/>
              </a:rPr>
              <a:t>hidden variables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Inference by enumeration</a:t>
            </a:r>
            <a:endParaRPr/>
          </a:p>
        </p:txBody>
      </p:sp>
      <p:sp>
        <p:nvSpPr>
          <p:cNvPr id="348" name="Google Shape;348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Obvious problems:</a:t>
            </a:r>
            <a:endParaRPr/>
          </a:p>
          <a:p>
            <a:pPr marL="1239837" lvl="2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Worst-case time complexity: 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O(d</a:t>
            </a:r>
            <a:r>
              <a:rPr lang="en-US" sz="2800" b="0" i="1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largest arity and 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number of variables</a:t>
            </a:r>
            <a:endParaRPr/>
          </a:p>
          <a:p>
            <a:pPr marL="1239837" lvl="2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 complexity: 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O(d</a:t>
            </a:r>
            <a:r>
              <a:rPr lang="en-US" sz="2800" b="0" i="1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store the joint distribution</a:t>
            </a:r>
            <a:endParaRPr/>
          </a:p>
          <a:p>
            <a:pPr marL="1239837" lvl="2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define the probabilities for 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O(d</a:t>
            </a:r>
            <a:r>
              <a:rPr lang="en-US" sz="2800" b="0" i="1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entries, when variables can be hundreds or thousand?</a:t>
            </a:r>
            <a:endParaRPr/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quickly becomes completely impractical to define the vast number of probabilities required.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Handling uncertain knowledge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649287" lvl="0" indent="-609599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of rule for dental diagnosis using first-order logic:</a:t>
            </a:r>
            <a:endParaRPr/>
          </a:p>
          <a:p>
            <a:pPr marL="1411287" lvl="2" indent="-45719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lang="en-US" sz="2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Symptom(p, Toothache) ⇒ Disease(p, Cavity)</a:t>
            </a:r>
            <a:endParaRPr/>
          </a:p>
          <a:p>
            <a:pPr marL="649287" lvl="0" indent="-609599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rule is wrong and in order to make it true we have to add an almost unlimited list of possible causes:</a:t>
            </a:r>
            <a:endParaRPr/>
          </a:p>
          <a:p>
            <a:pPr marL="1411287" lvl="2" indent="-45719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lang="en-US" sz="2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Symptom(p, Toothache) ⇒ Disease(p, Cavity) ∨ Disease(p, GumDisease) ∨ Disease(p, Abscess)…</a:t>
            </a:r>
            <a:endParaRPr/>
          </a:p>
          <a:p>
            <a:pPr marL="649287" lvl="0" indent="-609599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Trying to use first-order logic to cope with a domain like medical diagnosis fails for three main reasons:</a:t>
            </a:r>
            <a:endParaRPr/>
          </a:p>
          <a:p>
            <a:pPr marL="1411287" lvl="2" indent="-45719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Laziness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It is too much work to list the complete set of antecedents or consequents needed to ensure an exceptionless rule and too hard to use such rules.</a:t>
            </a:r>
            <a:endParaRPr/>
          </a:p>
          <a:p>
            <a:pPr marL="1411287" lvl="2" indent="-45719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Theoretical ignorance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Medical science has no complete theory for the domain.</a:t>
            </a: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11287" lvl="2" indent="-45719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 ignorance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Even if we know all the rules, we might be uncertain about a particular patient because not all the necessary tests have been or can be run.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Independence</a:t>
            </a:r>
            <a:endParaRPr/>
          </a:p>
        </p:txBody>
      </p:sp>
      <p:sp>
        <p:nvSpPr>
          <p:cNvPr id="355" name="Google Shape;355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independent iff</a:t>
            </a:r>
            <a:endParaRPr/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A|B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  or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B|A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   or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(A, B) =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82587" lvl="0" indent="-215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honburi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215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honburi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215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honburi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Toothache, Catch, Cavity, Weather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Toothache, Catch, Cavity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Weather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2097086" lvl="4" indent="-228598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honburi"/>
              <a:buChar char="•"/>
            </a:pPr>
            <a:r>
              <a:rPr lang="en-US" sz="27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 entries reduced to 12</a:t>
            </a:r>
            <a:endParaRPr/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honburi"/>
              <a:buChar char="•"/>
            </a:pPr>
            <a:r>
              <a:rPr lang="en-US" sz="27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27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7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independent biased coins, </a:t>
            </a:r>
            <a:r>
              <a:rPr lang="en-US" sz="27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O(2</a:t>
            </a:r>
            <a:r>
              <a:rPr lang="en-US" sz="2700" b="0" i="1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7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7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</a:t>
            </a:r>
            <a:r>
              <a:rPr lang="en-US" sz="27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O(n)</a:t>
            </a:r>
            <a:endParaRPr sz="3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honburi"/>
              <a:buChar char="•"/>
            </a:pPr>
            <a:r>
              <a:rPr lang="en-US" sz="27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Absolute independence</a:t>
            </a:r>
            <a:r>
              <a:rPr lang="en-US" sz="27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powerful but rare</a:t>
            </a:r>
            <a:endParaRPr/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honburi"/>
              <a:buChar char="•"/>
            </a:pPr>
            <a:r>
              <a:rPr lang="en-US" sz="27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Dentistry is a large field with hundreds of variables, none of which are independent. What to do?</a:t>
            </a:r>
            <a:endParaRPr/>
          </a:p>
        </p:txBody>
      </p:sp>
      <p:pic>
        <p:nvPicPr>
          <p:cNvPr id="356" name="Google Shape;35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2387600"/>
            <a:ext cx="472440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5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independence</a:t>
            </a:r>
            <a:endParaRPr/>
          </a:p>
        </p:txBody>
      </p:sp>
      <p:sp>
        <p:nvSpPr>
          <p:cNvPr id="363" name="Google Shape;363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Toothache, Cavity, Catch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has 2</a:t>
            </a:r>
            <a:r>
              <a:rPr lang="en-US" sz="20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1 (because the numbers must sum to 1) = 7 independent entries</a:t>
            </a:r>
            <a:endParaRPr/>
          </a:p>
          <a:p>
            <a:pPr marL="2097086" lvl="4" indent="-139698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honburi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 have a cavity, the probability that the probe catches in it doesn't depend on whether I have a toothache: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 | toothache, cavity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 | cavity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2097086" lvl="4" indent="-139698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honburi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same independence holds if I haven't got a cavity: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 | toothache,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¬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¬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2097086" lvl="4" indent="-228598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sz="20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conditionally independent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 | Toothache,Cavity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 | Cavity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2097086" lvl="4" indent="-228598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honburi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Equivalent statements: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 | Catch, Cavity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 | Cavity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Toothache, Catch | Cavity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 | Cavity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 | Cavity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independence</a:t>
            </a:r>
            <a:endParaRPr/>
          </a:p>
        </p:txBody>
      </p:sp>
      <p:sp>
        <p:nvSpPr>
          <p:cNvPr id="370" name="Google Shape;370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joint distribution using product rule:</a:t>
            </a:r>
            <a:endParaRPr/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Toothache, Catch, Cavity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 | Catch, Cavity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Catch, Cavity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 | Catch, Cavity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 | Cavity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 | Cavity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 | Cavity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resultant three smaller tables contain 5 independent entries (2*(2</a:t>
            </a:r>
            <a:r>
              <a:rPr lang="en-US" sz="20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-1) for each conditional probability distribution and 2</a:t>
            </a:r>
            <a:r>
              <a:rPr lang="en-US" sz="20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 for the prior on 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97086" lvl="4" indent="-126998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sz="16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 most cases, the use of conditional independence reduces the size of the representation of the joint distribution from exponential in </a:t>
            </a:r>
            <a:r>
              <a:rPr lang="en-US" sz="24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 linear in </a:t>
            </a:r>
            <a:r>
              <a:rPr lang="en-US" sz="2400" b="0" i="1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2097086" lvl="4" indent="-126998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endParaRPr sz="1600" b="0" i="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Conditional independence is our most basic and robust form of knowledge about uncertain environments.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7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Bayes' rule</a:t>
            </a:r>
            <a:endParaRPr/>
          </a:p>
        </p:txBody>
      </p:sp>
      <p:sp>
        <p:nvSpPr>
          <p:cNvPr id="377" name="Google Shape;377;p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rule </a:t>
            </a:r>
            <a:endParaRPr/>
          </a:p>
          <a:p>
            <a:pPr marL="382587" lvl="0" indent="-342898" algn="ctr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P(a∧b) = P(a | b) P(b)</a:t>
            </a:r>
            <a:endParaRPr/>
          </a:p>
          <a:p>
            <a:pPr marL="382587" lvl="0" indent="-342898" algn="ctr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P(a∧b) = P(b | a) P(a)</a:t>
            </a:r>
            <a:endParaRPr/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34309D"/>
              </a:buClr>
              <a:buSzPts val="3200"/>
              <a:buNone/>
            </a:pPr>
            <a:r>
              <a:rPr lang="en-US" sz="3200" b="0" i="0" u="none">
                <a:solidFill>
                  <a:srgbClr val="34309D"/>
                </a:solidFill>
                <a:latin typeface="Arial"/>
                <a:ea typeface="Arial"/>
                <a:cs typeface="Arial"/>
                <a:sym typeface="Arial"/>
              </a:rPr>
              <a:t>	⇒ Bayes' rule: </a:t>
            </a:r>
            <a:endParaRPr/>
          </a:p>
          <a:p>
            <a:pPr marL="382587" lvl="0" indent="-342898" algn="ctr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P(a | b) = P(b | a) P(a) / P(b)</a:t>
            </a:r>
            <a:endParaRPr/>
          </a:p>
          <a:p>
            <a:pPr marL="2097086" lvl="4" indent="-76198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in distribution form </a:t>
            </a:r>
            <a:endParaRPr/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(Y|X) =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(X|Y)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(Y) /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(X) = α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(X|Y)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(Y)</a:t>
            </a: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97086" lvl="4" indent="-228598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for assessing </a:t>
            </a:r>
            <a:r>
              <a:rPr lang="en-US" sz="3200" b="0" i="0" u="none">
                <a:solidFill>
                  <a:srgbClr val="34309D"/>
                </a:solidFill>
                <a:latin typeface="Arial"/>
                <a:ea typeface="Arial"/>
                <a:cs typeface="Arial"/>
                <a:sym typeface="Arial"/>
              </a:rPr>
              <a:t>diagnostic 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 from </a:t>
            </a:r>
            <a:r>
              <a:rPr lang="en-US" sz="3200" b="0" i="0" u="none">
                <a:solidFill>
                  <a:srgbClr val="34309D"/>
                </a:solidFill>
                <a:latin typeface="Arial"/>
                <a:ea typeface="Arial"/>
                <a:cs typeface="Arial"/>
                <a:sym typeface="Arial"/>
              </a:rPr>
              <a:t>causal 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probability: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honburi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P(Cause|Effect) = P(Effect|Cause) P(Cause) / P(Effect)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/>
          <a:p>
            <a:pPr marL="39687" lvl="0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Bayes' rule: example</a:t>
            </a:r>
            <a:endParaRPr/>
          </a:p>
        </p:txBody>
      </p:sp>
      <p:sp>
        <p:nvSpPr>
          <p:cNvPr id="384" name="Google Shape;384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rmAutofit/>
          </a:bodyPr>
          <a:lstStyle/>
          <a:p>
            <a:pPr marL="382587" marR="0" lvl="0" indent="-34289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Here's a story problem about a situation that doctors often encounter:</a:t>
            </a:r>
            <a:endParaRPr/>
          </a:p>
          <a:p>
            <a:pPr marL="731837" marR="0" lvl="1" indent="-28574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1% of women at age forty who participate in routine screening have breast cancer.  80% of women with breast cancer will get positive mammographies.  9.6% of women without breast cancer will also get positive mammographies.  A woman in this age group had a positive mammography in a routine screening.  What is the probability that she actually has breast cancer?</a:t>
            </a:r>
            <a:endParaRPr/>
          </a:p>
          <a:p>
            <a:pPr marL="382587" marR="0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 you think the answer is?</a:t>
            </a:r>
            <a:endParaRPr/>
          </a:p>
        </p:txBody>
      </p:sp>
      <p:sp>
        <p:nvSpPr>
          <p:cNvPr id="385" name="Google Shape;385;p48"/>
          <p:cNvSpPr txBox="1"/>
          <p:nvPr/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9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/>
          <a:p>
            <a:pPr marL="39687" lvl="0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Bayes' rule: example</a:t>
            </a:r>
            <a:endParaRPr/>
          </a:p>
        </p:txBody>
      </p:sp>
      <p:sp>
        <p:nvSpPr>
          <p:cNvPr id="392" name="Google Shape;392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rmAutofit/>
          </a:bodyPr>
          <a:lstStyle/>
          <a:p>
            <a:pPr marL="382587" marR="0" lvl="0" indent="-34289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onburi"/>
              <a:buChar char="•"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doctors get the same wrong answer on this problem - usually, only around </a:t>
            </a:r>
            <a:r>
              <a:rPr lang="en-US" sz="3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15%</a:t>
            </a: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doctors</a:t>
            </a: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get it right.  ("Really?  15%?  Is that a real number, or an urban legend based on an Internet poll?"  It's a real number.  See Casscells, Schoenberger, and Grayboys 1978; Eddy 1982; Gigerenzer and Hoffrage 1995.  It's a surprising result which is easy to replicate, so it's been extensively replicated.)</a:t>
            </a:r>
            <a:endParaRPr/>
          </a:p>
          <a:p>
            <a:pPr marL="382587" marR="0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honburi"/>
              <a:buChar char="•"/>
            </a:pP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story problem above, most doctors estimate the probability to be </a:t>
            </a:r>
            <a:r>
              <a:rPr lang="en-US" sz="3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70% and 80%</a:t>
            </a: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is wildly incorrect.</a:t>
            </a:r>
            <a:endParaRPr/>
          </a:p>
        </p:txBody>
      </p:sp>
      <p:sp>
        <p:nvSpPr>
          <p:cNvPr id="393" name="Google Shape;393;p49"/>
          <p:cNvSpPr txBox="1"/>
          <p:nvPr/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0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/>
          <a:p>
            <a:pPr marL="39687" lvl="0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Bayes' rule: example</a:t>
            </a:r>
            <a:endParaRPr/>
          </a:p>
        </p:txBody>
      </p:sp>
      <p:sp>
        <p:nvSpPr>
          <p:cNvPr id="400" name="Google Shape;400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/>
          <a:p>
            <a:pPr marL="382587" marR="0" lvl="0" indent="-3428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= breast cancer (having, not having)</a:t>
            </a:r>
            <a:endParaRPr/>
          </a:p>
          <a:p>
            <a:pPr marL="382587" marR="0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= mammographies (positive, negative)</a:t>
            </a:r>
            <a:endParaRPr/>
          </a:p>
          <a:p>
            <a:pPr marL="382587" marR="0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None/>
            </a:pPr>
            <a:endParaRPr sz="32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marR="0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(C) = &lt;0.01, 0.99&gt;</a:t>
            </a:r>
            <a:endParaRPr/>
          </a:p>
          <a:p>
            <a:pPr marL="382587" marR="0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 | c) = 0.8</a:t>
            </a:r>
            <a:endParaRPr/>
          </a:p>
          <a:p>
            <a:pPr marL="382587" marR="0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 | ¬c) = 0.096</a:t>
            </a:r>
            <a:endParaRPr/>
          </a:p>
        </p:txBody>
      </p:sp>
      <p:sp>
        <p:nvSpPr>
          <p:cNvPr id="401" name="Google Shape;401;p50"/>
          <p:cNvSpPr txBox="1"/>
          <p:nvPr/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/>
          </a:p>
        </p:txBody>
      </p:sp>
      <p:sp>
        <p:nvSpPr>
          <p:cNvPr id="402" name="Google Shape;402;p50"/>
          <p:cNvSpPr txBox="1"/>
          <p:nvPr/>
        </p:nvSpPr>
        <p:spPr>
          <a:xfrm>
            <a:off x="4656137" y="4491037"/>
            <a:ext cx="4572000" cy="17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1% of women at age forty who participate in routine screening have breast cancer.  80% of women with breast cancer will get positive mammographies.  9.6% of women without breast cancer will also get positive mammographies. 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1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/>
          <a:p>
            <a:pPr marL="39687" lvl="0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Bayes' rule: example</a:t>
            </a:r>
            <a:endParaRPr/>
          </a:p>
        </p:txBody>
      </p:sp>
      <p:sp>
        <p:nvSpPr>
          <p:cNvPr id="409" name="Google Shape;409;p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/>
          <a:p>
            <a:pPr marL="382587" marR="0" lvl="0" indent="-3428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(c| m) = </a:t>
            </a: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 | c) </a:t>
            </a: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(c) / </a:t>
            </a: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(m) </a:t>
            </a:r>
            <a:endParaRPr/>
          </a:p>
          <a:p>
            <a:pPr marL="382587" marR="0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α </a:t>
            </a: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 | c) </a:t>
            </a: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(c) </a:t>
            </a:r>
            <a:endParaRPr/>
          </a:p>
          <a:p>
            <a:pPr marL="382587" marR="0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α &lt;</a:t>
            </a: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 | c) </a:t>
            </a: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(c), </a:t>
            </a: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 | ¬c) </a:t>
            </a: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(¬c)&gt; (probability of having cancer and not having cancer adds upto 1)</a:t>
            </a:r>
            <a:endParaRPr/>
          </a:p>
          <a:p>
            <a:pPr marL="382587" marR="0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α &lt;0.8 * 0.01, 0.096 * 0.99&gt; </a:t>
            </a:r>
            <a:endParaRPr/>
          </a:p>
          <a:p>
            <a:pPr marL="382587" marR="0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α &lt;0.008, 0.095&gt; = &lt;0.078, 0.922&gt;</a:t>
            </a:r>
            <a:endParaRPr/>
          </a:p>
          <a:p>
            <a:pPr marL="382587" marR="0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marR="0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 | m) = 7.8%</a:t>
            </a:r>
            <a:endParaRPr/>
          </a:p>
        </p:txBody>
      </p:sp>
      <p:sp>
        <p:nvSpPr>
          <p:cNvPr id="410" name="Google Shape;410;p51"/>
          <p:cNvSpPr txBox="1"/>
          <p:nvPr/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/>
          </a:p>
        </p:txBody>
      </p:sp>
      <p:sp>
        <p:nvSpPr>
          <p:cNvPr id="411" name="Google Shape;411;p51"/>
          <p:cNvSpPr txBox="1"/>
          <p:nvPr/>
        </p:nvSpPr>
        <p:spPr>
          <a:xfrm>
            <a:off x="4572000" y="5441950"/>
            <a:ext cx="45720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woman in this age group had a positive mammography in a routine screening.  </a:t>
            </a:r>
            <a:endParaRPr/>
          </a:p>
        </p:txBody>
      </p:sp>
      <p:sp>
        <p:nvSpPr>
          <p:cNvPr id="412" name="Google Shape;412;p51"/>
          <p:cNvSpPr txBox="1"/>
          <p:nvPr/>
        </p:nvSpPr>
        <p:spPr>
          <a:xfrm>
            <a:off x="4114800" y="6086475"/>
            <a:ext cx="4572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probability that she has breast cancer?</a:t>
            </a:r>
            <a:endParaRPr/>
          </a:p>
        </p:txBody>
      </p:sp>
      <p:sp>
        <p:nvSpPr>
          <p:cNvPr id="413" name="Google Shape;413;p51"/>
          <p:cNvSpPr txBox="1"/>
          <p:nvPr/>
        </p:nvSpPr>
        <p:spPr>
          <a:xfrm>
            <a:off x="6629400" y="1398587"/>
            <a:ext cx="45720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= &lt;0.01, 0.99&gt;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 | c) = 0.8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 | ¬c) = 0.096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2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/>
          <a:p>
            <a:pPr marL="39688" lvl="0" indent="-39688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/>
          <a:p>
            <a:pPr marL="382588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52"/>
          <p:cNvSpPr txBox="1"/>
          <p:nvPr/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/>
          </a:p>
        </p:txBody>
      </p:sp>
      <p:pic>
        <p:nvPicPr>
          <p:cNvPr id="421" name="Google Shape;421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650" y="582612"/>
            <a:ext cx="7196137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3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/>
          <a:p>
            <a:pPr marL="39688" lvl="0" indent="-39688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/>
          <a:p>
            <a:pPr marL="382588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53"/>
          <p:cNvSpPr txBox="1"/>
          <p:nvPr/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/>
          </a:p>
        </p:txBody>
      </p:sp>
      <p:pic>
        <p:nvPicPr>
          <p:cNvPr id="429" name="Google Shape;429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350" y="1882775"/>
            <a:ext cx="6584950" cy="25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Handling uncertain knowledge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Actually, the connection between toothaches and cavities is just </a:t>
            </a:r>
            <a:r>
              <a:rPr lang="en-US" sz="32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a logical consequence 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any direction.</a:t>
            </a:r>
            <a:endParaRPr/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3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judgmental domains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(medical, law, design...) the agent’s knowledge can at best provide a </a:t>
            </a: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degree of belief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relevant sentences.</a:t>
            </a:r>
            <a:endParaRPr/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main tool for dealing with degrees of belief is </a:t>
            </a: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 theory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assigns to each sentence a numerical degree of belief between 0 and 1.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4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Bayes' Rule and conditional independence</a:t>
            </a:r>
            <a:endParaRPr/>
          </a:p>
        </p:txBody>
      </p:sp>
      <p:sp>
        <p:nvSpPr>
          <p:cNvPr id="436" name="Google Shape;436;p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sz="3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 | toothache </a:t>
            </a: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∧</a:t>
            </a:r>
            <a:r>
              <a:rPr lang="en-US" sz="3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catch</a:t>
            </a:r>
            <a:r>
              <a:rPr lang="en-US" sz="3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marL="782637" lvl="1" indent="-28574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α</a:t>
            </a:r>
            <a:r>
              <a:rPr lang="en-US" sz="2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 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∧</a:t>
            </a:r>
            <a:r>
              <a:rPr lang="en-US" sz="2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catch | Cavity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marL="782637" lvl="1" indent="-28574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α</a:t>
            </a:r>
            <a:r>
              <a:rPr lang="en-US" sz="2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 | Cavity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 | Cavity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marL="382587" lvl="0" indent="-136523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50"/>
              <a:buFont typeface="Arial"/>
              <a:buNone/>
            </a:pPr>
            <a:endParaRPr sz="2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information requirements are the same as for inference using each piece of evidence separately:</a:t>
            </a:r>
            <a:endParaRPr/>
          </a:p>
          <a:p>
            <a:pPr marL="782637" lvl="1" indent="-28574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prior probability </a:t>
            </a:r>
            <a:r>
              <a:rPr lang="en-US" sz="2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6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query variable</a:t>
            </a:r>
            <a:endParaRPr/>
          </a:p>
          <a:p>
            <a:pPr marL="782637" lvl="1" indent="-28574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conditional probability of each effect, given its cause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5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Naive Bayes</a:t>
            </a:r>
            <a:endParaRPr/>
          </a:p>
        </p:txBody>
      </p:sp>
      <p:sp>
        <p:nvSpPr>
          <p:cNvPr id="443" name="Google Shape;443;p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Cavity, Toothache, Catch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Toothache, Catch, Cavity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 | Catch, Cavity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Catch, Cavity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 | Catch, Cavity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 | Cavity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Toothache | Cavity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 | Cavity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Cavity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an example of a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naïve Bayes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model:</a:t>
            </a:r>
            <a:endParaRPr/>
          </a:p>
          <a:p>
            <a:pPr marL="782637" lvl="1" indent="-28574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(Cause,Effect</a:t>
            </a:r>
            <a:r>
              <a:rPr lang="en-US" sz="20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 ,Effect</a:t>
            </a:r>
            <a:r>
              <a:rPr lang="en-US" sz="20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(Cause) π</a:t>
            </a:r>
            <a:r>
              <a:rPr lang="en-US" sz="20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(Effect</a:t>
            </a:r>
            <a:r>
              <a:rPr lang="en-US" sz="20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|Cause)</a:t>
            </a:r>
            <a:endParaRPr/>
          </a:p>
          <a:p>
            <a:pPr marL="382587" lvl="0" indent="-1396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1396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1396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number of parameters (the size of the representation) is </a:t>
            </a:r>
            <a:r>
              <a:rPr lang="en-US" sz="2400" b="0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444" name="Google Shape;44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4127500"/>
            <a:ext cx="484822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6"/>
          <p:cNvSpPr txBox="1"/>
          <p:nvPr/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42</a:t>
            </a:fld>
            <a:endParaRPr/>
          </a:p>
        </p:txBody>
      </p:sp>
      <p:sp>
        <p:nvSpPr>
          <p:cNvPr id="451" name="Google Shape;451;p56"/>
          <p:cNvSpPr txBox="1">
            <a:spLocks noGrp="1"/>
          </p:cNvSpPr>
          <p:nvPr>
            <p:ph type="title"/>
          </p:nvPr>
        </p:nvSpPr>
        <p:spPr>
          <a:xfrm>
            <a:off x="304800" y="381000"/>
            <a:ext cx="840263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/>
          <a:p>
            <a:pPr marL="39687" lvl="0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Naïve Bayes Classifier </a:t>
            </a:r>
            <a:endParaRPr/>
          </a:p>
        </p:txBody>
      </p:sp>
      <p:sp>
        <p:nvSpPr>
          <p:cNvPr id="452" name="Google Shape;452;p56"/>
          <p:cNvSpPr txBox="1">
            <a:spLocks noGrp="1"/>
          </p:cNvSpPr>
          <p:nvPr>
            <p:ph type="body" idx="1"/>
          </p:nvPr>
        </p:nvSpPr>
        <p:spPr>
          <a:xfrm>
            <a:off x="304800" y="12954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/>
          <a:p>
            <a:pPr marL="382587" lvl="0" indent="-34289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simplified assumption: attributes are conditionally independent (i.e., no dependence relation between attributes):</a:t>
            </a:r>
            <a:endParaRPr/>
          </a:p>
          <a:p>
            <a:pPr marL="382587" lvl="0" indent="-190499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greatly reduces the computation cost: Only counts the class distribution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categorical, P(x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|C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the # of tuples in C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having value x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A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divided by |C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i, D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(# of tuples of C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D)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continous-valued, P(x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|C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usually computed based on Gaussian distribution with a mean μ and standard deviation σ</a:t>
            </a:r>
            <a:endParaRPr/>
          </a:p>
          <a:p>
            <a:pPr marL="382587" lvl="0" indent="-190499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31837" lvl="1" indent="-28574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P(x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|C</a:t>
            </a:r>
            <a:r>
              <a:rPr lang="en-US" sz="24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</a:t>
            </a:r>
            <a:endParaRPr/>
          </a:p>
          <a:p>
            <a:pPr marL="382588" lvl="0" indent="-1905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3" name="Google Shape;453;p5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38400" y="1905000"/>
            <a:ext cx="6172200" cy="8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191000" y="4953000"/>
            <a:ext cx="32766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91000" y="5943600"/>
            <a:ext cx="28194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 txBox="1"/>
          <p:nvPr/>
        </p:nvSpPr>
        <p:spPr>
          <a:xfrm>
            <a:off x="30162" y="2214562"/>
            <a:ext cx="44069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None/>
            </a:pPr>
            <a:r>
              <a:rPr lang="en-US" sz="1800" b="0" i="0" u="none" strike="noStrike" cap="non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Consider the following data. Depending on the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None/>
            </a:pPr>
            <a:r>
              <a:rPr lang="en-US" sz="1800" b="0" i="0" u="none" strike="noStrike" cap="non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weather (sunny, rainy or overcast),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None/>
            </a:pPr>
            <a:r>
              <a:rPr lang="en-US" sz="1800" b="0" i="0" u="none" strike="noStrike" cap="non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 the children will play(Y) or not play(N).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None/>
            </a:pPr>
            <a:r>
              <a:rPr lang="en-US" sz="1800" b="0" i="0" u="none" strike="noStrike" cap="non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Here, the total number of observations = 14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800"/>
              <a:buFont typeface="Georgia"/>
              <a:buNone/>
            </a:pPr>
            <a:r>
              <a:rPr lang="en-US" sz="1800" b="0" i="0" u="none" strike="noStrike" cap="non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Probability that children will play given that weather is sunny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29292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None/>
            </a:pPr>
            <a:r>
              <a:rPr lang="en-US" sz="1500" b="0" i="0" u="none" strike="noStrike" cap="non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P( Yes| Sunny) = P(Sunny | Yes) * P(Yes) / P(Sunny)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None/>
            </a:pPr>
            <a:r>
              <a:rPr lang="en-US" sz="1500" b="0" i="0" u="none" strike="noStrike" cap="non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= 0.33 * 0.64 / 0.36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None/>
            </a:pPr>
            <a:r>
              <a:rPr lang="en-US" sz="1500" b="0" i="0" u="none" strike="noStrike" cap="none">
                <a:solidFill>
                  <a:srgbClr val="292929"/>
                </a:solidFill>
                <a:latin typeface="Georgia"/>
                <a:ea typeface="Georgia"/>
                <a:cs typeface="Georgia"/>
                <a:sym typeface="Georgia"/>
              </a:rPr>
              <a:t>= 0.59</a:t>
            </a:r>
            <a:endParaRPr/>
          </a:p>
        </p:txBody>
      </p:sp>
      <p:pic>
        <p:nvPicPr>
          <p:cNvPr id="461" name="Google Shape;461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7062" y="927100"/>
            <a:ext cx="4329112" cy="4975225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57"/>
          <p:cNvSpPr txBox="1">
            <a:spLocks noGrp="1"/>
          </p:cNvSpPr>
          <p:nvPr>
            <p:ph type="title"/>
          </p:nvPr>
        </p:nvSpPr>
        <p:spPr>
          <a:xfrm>
            <a:off x="177800" y="446087"/>
            <a:ext cx="8520112" cy="57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1706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F81706"/>
                </a:solidFill>
                <a:latin typeface="Arial"/>
                <a:ea typeface="Arial"/>
                <a:cs typeface="Arial"/>
                <a:sym typeface="Arial"/>
              </a:rPr>
              <a:t>Simple Inference</a:t>
            </a:r>
            <a:r>
              <a:rPr lang="en-US" sz="1800" b="1" i="0" u="none">
                <a:solidFill>
                  <a:srgbClr val="F81706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800" b="1" i="0" u="none">
                <a:solidFill>
                  <a:srgbClr val="F81706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8"/>
          <p:cNvSpPr txBox="1"/>
          <p:nvPr/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44</a:t>
            </a:fld>
            <a:endParaRPr/>
          </a:p>
        </p:txBody>
      </p:sp>
      <p:sp>
        <p:nvSpPr>
          <p:cNvPr id="469" name="Google Shape;469;p58"/>
          <p:cNvSpPr txBox="1">
            <a:spLocks noGrp="1"/>
          </p:cNvSpPr>
          <p:nvPr>
            <p:ph type="title"/>
          </p:nvPr>
        </p:nvSpPr>
        <p:spPr>
          <a:xfrm>
            <a:off x="0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/>
          <a:p>
            <a:pPr marL="39687" lvl="0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Naïve Bayes Classifier: Training Dataset</a:t>
            </a:r>
            <a:endParaRPr/>
          </a:p>
        </p:txBody>
      </p:sp>
      <p:sp>
        <p:nvSpPr>
          <p:cNvPr id="470" name="Google Shape;470;p58"/>
          <p:cNvSpPr txBox="1"/>
          <p:nvPr/>
        </p:nvSpPr>
        <p:spPr>
          <a:xfrm>
            <a:off x="152400" y="1828800"/>
            <a:ext cx="3429000" cy="374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Class: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C1:buys_computer = ‘yes’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C2:buys_computer = ‘no’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to be classified: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(age &lt;=30,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Income = medium,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= yes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Credit_rating = Fair)</a:t>
            </a:r>
            <a:endParaRPr/>
          </a:p>
        </p:txBody>
      </p:sp>
      <p:pic>
        <p:nvPicPr>
          <p:cNvPr id="471" name="Google Shape;471;p5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10000" y="1295400"/>
            <a:ext cx="5110162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9"/>
          <p:cNvSpPr txBox="1"/>
          <p:nvPr/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45</a:t>
            </a:fld>
            <a:endParaRPr/>
          </a:p>
        </p:txBody>
      </p:sp>
      <p:sp>
        <p:nvSpPr>
          <p:cNvPr id="478" name="Google Shape;478;p59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067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/>
          <a:p>
            <a:pPr marL="39687" lvl="0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Naïve Bayes Classifier: An Example</a:t>
            </a:r>
            <a:endParaRPr/>
          </a:p>
        </p:txBody>
      </p:sp>
      <p:sp>
        <p:nvSpPr>
          <p:cNvPr id="479" name="Google Shape;479;p59"/>
          <p:cNvSpPr txBox="1">
            <a:spLocks noGrp="1"/>
          </p:cNvSpPr>
          <p:nvPr>
            <p:ph type="body" idx="1"/>
          </p:nvPr>
        </p:nvSpPr>
        <p:spPr>
          <a:xfrm>
            <a:off x="228600" y="954087"/>
            <a:ext cx="86868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/>
          <a:p>
            <a:pPr marL="382587" lvl="0" indent="-34289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honburi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</a:t>
            </a:r>
            <a:r>
              <a:rPr lang="en-US" sz="16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    P(buys_computer = “yes”)  = 9/14 = 0.643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P(buys_computer = “no”) = 5/14= 0.357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honburi"/>
              <a:buChar char="•"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P(X|C</a:t>
            </a:r>
            <a:r>
              <a:rPr lang="en-US" sz="16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for each class</a:t>
            </a:r>
            <a:endParaRPr/>
          </a:p>
          <a:p>
            <a:pPr marL="731837" lvl="1" indent="-28574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P(age = “&lt;=30” | buys_computer = “yes”)  = 2/9 = 0.222</a:t>
            </a:r>
            <a:endParaRPr/>
          </a:p>
          <a:p>
            <a:pPr marL="731837" lvl="1" indent="-28574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P(age = “&lt;= 30” | buys_computer = “no”) = 3/5 = 0.6</a:t>
            </a:r>
            <a:endParaRPr/>
          </a:p>
          <a:p>
            <a:pPr marL="731837" lvl="1" indent="-28574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P(income = “medium” | buys_computer = “yes”) = 4/9 = 0.444</a:t>
            </a:r>
            <a:endParaRPr/>
          </a:p>
          <a:p>
            <a:pPr marL="731837" lvl="1" indent="-28574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P(income = “medium” | buys_computer = “no”) = 2/5 = 0.4</a:t>
            </a:r>
            <a:endParaRPr/>
          </a:p>
          <a:p>
            <a:pPr marL="731837" lvl="1" indent="-28574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P(student = “yes” | buys_computer = “yes) = 6/9 = 0.667</a:t>
            </a:r>
            <a:endParaRPr/>
          </a:p>
          <a:p>
            <a:pPr marL="731837" lvl="1" indent="-28574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P(student = “yes” | buys_computer = “no”) = 1/5 = 0.2</a:t>
            </a:r>
            <a:endParaRPr/>
          </a:p>
          <a:p>
            <a:pPr marL="731837" lvl="1" indent="-28574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P(credit_rating = “fair” | buys_computer = “yes”) = 6/9 = 0.667</a:t>
            </a:r>
            <a:endParaRPr/>
          </a:p>
          <a:p>
            <a:pPr marL="731837" lvl="1" indent="-28574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P(credit_rating = “fair” | buys_computer = “no”) = 2/5 = 0.4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honburi"/>
              <a:buChar char="•"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= (age &lt;= 30 , income = medium, student = yes, credit_rating = fair)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P(X|C</a:t>
            </a:r>
            <a:r>
              <a:rPr lang="en-US" sz="16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:</a:t>
            </a: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P(X|buys_computer = “yes”) = 0.222 x 0.444 x 0.667 x 0.667 = 0.044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P(X|buys_computer = “no”) = 0.6 x 0.4 x 0.2 x 0.4 = 0.019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P(X|C</a:t>
            </a:r>
            <a:r>
              <a:rPr lang="en-US" sz="16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)*P(C</a:t>
            </a:r>
            <a:r>
              <a:rPr lang="en-US" sz="1600" b="1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: </a:t>
            </a: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P(X|buys_computer = “yes”) * P(buys_computer = “yes”) = 0.028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     </a:t>
            </a: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P(X|buys_computer = “no”) * P(buys_computer = “no”) = 0.007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Therefore,  X belongs to class (“buys_computer = yes”)		</a:t>
            </a:r>
            <a:endParaRPr/>
          </a:p>
        </p:txBody>
      </p:sp>
      <p:pic>
        <p:nvPicPr>
          <p:cNvPr id="480" name="Google Shape;480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9562" y="762000"/>
            <a:ext cx="2465387" cy="2738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"/>
          <p:cNvSpPr txBox="1"/>
          <p:nvPr/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46</a:t>
            </a:fld>
            <a:endParaRPr/>
          </a:p>
        </p:txBody>
      </p:sp>
      <p:sp>
        <p:nvSpPr>
          <p:cNvPr id="487" name="Google Shape;487;p60"/>
          <p:cNvSpPr txBox="1">
            <a:spLocks noGrp="1"/>
          </p:cNvSpPr>
          <p:nvPr>
            <p:ph type="title"/>
          </p:nvPr>
        </p:nvSpPr>
        <p:spPr>
          <a:xfrm>
            <a:off x="9525" y="3048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/>
          <a:p>
            <a:pPr marL="39687" lvl="0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Naïve Bayes Classifier: Comments</a:t>
            </a:r>
            <a:endParaRPr/>
          </a:p>
        </p:txBody>
      </p:sp>
      <p:sp>
        <p:nvSpPr>
          <p:cNvPr id="488" name="Google Shape;488;p60"/>
          <p:cNvSpPr txBox="1">
            <a:spLocks noGrp="1"/>
          </p:cNvSpPr>
          <p:nvPr>
            <p:ph type="body" idx="1"/>
          </p:nvPr>
        </p:nvSpPr>
        <p:spPr>
          <a:xfrm>
            <a:off x="276225" y="8763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/>
          <a:p>
            <a:pPr marL="382587" lvl="0" indent="-34289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</a:t>
            </a:r>
            <a:endParaRPr/>
          </a:p>
          <a:p>
            <a:pPr marL="731837" lvl="1" indent="-28574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implement </a:t>
            </a:r>
            <a:endParaRPr/>
          </a:p>
          <a:p>
            <a:pPr marL="731837" lvl="1" indent="-28574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results obtained in most of the cases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Disadvantages</a:t>
            </a:r>
            <a:endParaRPr/>
          </a:p>
          <a:p>
            <a:pPr marL="731837" lvl="1" indent="-28574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Assumption: class conditional independence, therefore loss of accuracy</a:t>
            </a:r>
            <a:endParaRPr/>
          </a:p>
          <a:p>
            <a:pPr marL="731837" lvl="1" indent="-28574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Practically, dependencies exist among variables </a:t>
            </a:r>
            <a:endParaRPr/>
          </a:p>
          <a:p>
            <a:pPr marL="1131887" lvl="2" indent="-22859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 hospitals: patients: Profile: age, family history, etc. </a:t>
            </a:r>
            <a:endParaRPr/>
          </a:p>
          <a:p>
            <a:pPr marL="1589087" lvl="3" indent="-2285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Symptoms: fever, cough etc., Disease: lung cancer, diabetes, etc. </a:t>
            </a:r>
            <a:endParaRPr/>
          </a:p>
          <a:p>
            <a:pPr marL="1131887" lvl="2" indent="-22859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Dependencies among these cannot be modeled by Naïve Bayes Classifier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deal with these dependencies? Bayesian Belief Networks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1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/>
          <a:p>
            <a:pPr marL="39687" lvl="0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BAYESIAN BELIEF NETWORK</a:t>
            </a:r>
            <a:endParaRPr/>
          </a:p>
        </p:txBody>
      </p:sp>
      <p:sp>
        <p:nvSpPr>
          <p:cNvPr id="494" name="Google Shape;494;p61"/>
          <p:cNvSpPr txBox="1">
            <a:spLocks noGrp="1"/>
          </p:cNvSpPr>
          <p:nvPr>
            <p:ph type="body" idx="1"/>
          </p:nvPr>
        </p:nvSpPr>
        <p:spPr>
          <a:xfrm>
            <a:off x="228600" y="1219200"/>
            <a:ext cx="8610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/>
          <a:p>
            <a:pPr marL="382587" lvl="0" indent="-34289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Naïve Bayes Classifier we make the assumption of class conditional independence, that is given the class label of a sample, the value of the attributes are conditionally independent of one another. 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However, there can be dependences between      value of attributes. To avoid this we use Bayesian Belief Network which provide joint conditional        probability distribution. 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Bayesian network is a form of probabilistic          graphical model. Specifically, a Bayesian network   is a directed acyclic graph of nodes representing 	 variables and arcs representing dependence          relations among the variables.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48</a:t>
            </a:fld>
            <a:endParaRPr/>
          </a:p>
        </p:txBody>
      </p:sp>
      <p:sp>
        <p:nvSpPr>
          <p:cNvPr id="501" name="Google Shape;501;p62"/>
          <p:cNvSpPr txBox="1">
            <a:spLocks noGrp="1"/>
          </p:cNvSpPr>
          <p:nvPr>
            <p:ph type="title" idx="4294967295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/>
          <a:p>
            <a:pPr marL="39687" marR="0" lvl="0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Bayesian Belief Networks</a:t>
            </a:r>
            <a:endParaRPr/>
          </a:p>
        </p:txBody>
      </p:sp>
      <p:sp>
        <p:nvSpPr>
          <p:cNvPr id="502" name="Google Shape;502;p62"/>
          <p:cNvSpPr txBox="1">
            <a:spLocks noGrp="1"/>
          </p:cNvSpPr>
          <p:nvPr>
            <p:ph type="body" idx="4294967295"/>
          </p:nvPr>
        </p:nvSpPr>
        <p:spPr>
          <a:xfrm>
            <a:off x="304800" y="1219200"/>
            <a:ext cx="8534400" cy="301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/>
          <a:p>
            <a:pPr marL="382587" marR="0" lvl="0" indent="-342898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Bayesian belief networks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(also known as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Bayesian networks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probabilistic networks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 allow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conditional independencies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subsets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variables</a:t>
            </a:r>
            <a:endParaRPr/>
          </a:p>
          <a:p>
            <a:pPr marL="382587" marR="0" lvl="0" indent="-342898" algn="l" rtl="0">
              <a:lnSpc>
                <a:spcPct val="13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(</a:t>
            </a:r>
            <a:r>
              <a:rPr lang="en-US" sz="24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directed acyclic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graphical model of causal relationships</a:t>
            </a:r>
            <a:endParaRPr/>
          </a:p>
          <a:p>
            <a:pPr marL="731837" marR="0" lvl="1" indent="-2857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Represents </a:t>
            </a:r>
            <a:r>
              <a:rPr lang="en-US" sz="24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dependency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among the variables </a:t>
            </a:r>
            <a:endParaRPr/>
          </a:p>
          <a:p>
            <a:pPr marL="731837" marR="0" lvl="1" indent="-2857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honburi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Gives a specification of joint probability distribution </a:t>
            </a:r>
            <a:endParaRPr/>
          </a:p>
        </p:txBody>
      </p:sp>
      <p:sp>
        <p:nvSpPr>
          <p:cNvPr id="503" name="Google Shape;503;p62"/>
          <p:cNvSpPr/>
          <p:nvPr/>
        </p:nvSpPr>
        <p:spPr>
          <a:xfrm>
            <a:off x="1447800" y="4876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endParaRPr/>
          </a:p>
        </p:txBody>
      </p:sp>
      <p:grpSp>
        <p:nvGrpSpPr>
          <p:cNvPr id="504" name="Google Shape;504;p62"/>
          <p:cNvGrpSpPr/>
          <p:nvPr/>
        </p:nvGrpSpPr>
        <p:grpSpPr>
          <a:xfrm>
            <a:off x="1676400" y="4419600"/>
            <a:ext cx="1905000" cy="1905000"/>
            <a:chOff x="1344" y="2400"/>
            <a:chExt cx="1200" cy="1200"/>
          </a:xfrm>
        </p:grpSpPr>
        <p:sp>
          <p:nvSpPr>
            <p:cNvPr id="505" name="Google Shape;505;p62"/>
            <p:cNvSpPr/>
            <p:nvPr/>
          </p:nvSpPr>
          <p:spPr>
            <a:xfrm>
              <a:off x="2064" y="264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Y</a:t>
              </a:r>
              <a:endParaRPr/>
            </a:p>
          </p:txBody>
        </p:sp>
        <p:sp>
          <p:nvSpPr>
            <p:cNvPr id="506" name="Google Shape;506;p62"/>
            <p:cNvSpPr/>
            <p:nvPr/>
          </p:nvSpPr>
          <p:spPr>
            <a:xfrm>
              <a:off x="1584" y="316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Z</a:t>
              </a:r>
              <a:endParaRPr/>
            </a:p>
          </p:txBody>
        </p:sp>
        <p:cxnSp>
          <p:nvCxnSpPr>
            <p:cNvPr id="507" name="Google Shape;507;p62"/>
            <p:cNvCxnSpPr/>
            <p:nvPr/>
          </p:nvCxnSpPr>
          <p:spPr>
            <a:xfrm>
              <a:off x="1440" y="2928"/>
              <a:ext cx="192" cy="2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508" name="Google Shape;508;p62"/>
            <p:cNvCxnSpPr/>
            <p:nvPr/>
          </p:nvCxnSpPr>
          <p:spPr>
            <a:xfrm flipH="1">
              <a:off x="1776" y="2880"/>
              <a:ext cx="336" cy="3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509" name="Google Shape;509;p62"/>
            <p:cNvSpPr/>
            <p:nvPr/>
          </p:nvSpPr>
          <p:spPr>
            <a:xfrm>
              <a:off x="2256" y="331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P</a:t>
              </a:r>
              <a:endParaRPr/>
            </a:p>
          </p:txBody>
        </p:sp>
        <p:cxnSp>
          <p:nvCxnSpPr>
            <p:cNvPr id="510" name="Google Shape;510;p62"/>
            <p:cNvCxnSpPr/>
            <p:nvPr/>
          </p:nvCxnSpPr>
          <p:spPr>
            <a:xfrm>
              <a:off x="2256" y="2928"/>
              <a:ext cx="96" cy="43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511" name="Google Shape;511;p62"/>
            <p:cNvCxnSpPr/>
            <p:nvPr/>
          </p:nvCxnSpPr>
          <p:spPr>
            <a:xfrm>
              <a:off x="1344" y="2400"/>
              <a:ext cx="0" cy="2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512" name="Google Shape;512;p62"/>
            <p:cNvCxnSpPr/>
            <p:nvPr/>
          </p:nvCxnSpPr>
          <p:spPr>
            <a:xfrm>
              <a:off x="2112" y="2400"/>
              <a:ext cx="48" cy="24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513" name="Google Shape;513;p62"/>
          <p:cNvSpPr txBox="1"/>
          <p:nvPr/>
        </p:nvSpPr>
        <p:spPr>
          <a:xfrm>
            <a:off x="4038600" y="4232275"/>
            <a:ext cx="4938712" cy="247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Nodes: random variables</a:t>
            </a:r>
            <a:endParaRPr/>
          </a:p>
          <a:p>
            <a:pPr marL="0" marR="0" lvl="0" indent="-127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Links: dependency</a:t>
            </a:r>
            <a:endParaRPr/>
          </a:p>
          <a:p>
            <a:pPr marL="0" marR="0" lvl="0" indent="-127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X and Y are the parents of Z, and Y is the parent of P</a:t>
            </a:r>
            <a:endParaRPr/>
          </a:p>
          <a:p>
            <a:pPr marL="0" marR="0" lvl="0" indent="-127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No dependency between Z and P</a:t>
            </a:r>
            <a:endParaRPr/>
          </a:p>
          <a:p>
            <a:pPr marL="0" marR="0" lvl="0" indent="-127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Has no loops/cycles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3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/>
          <a:p>
            <a:pPr marL="39687" lvl="0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BAYESIAN BELIEF NETWORK</a:t>
            </a:r>
            <a:endParaRPr/>
          </a:p>
        </p:txBody>
      </p:sp>
      <p:sp>
        <p:nvSpPr>
          <p:cNvPr id="519" name="Google Shape;519;p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82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/>
          <a:p>
            <a:pPr marL="382587" lvl="0" indent="-3428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Bayesian network is a representation of the       joint distribution over all the variables represented by nodes in the graph. Let the variables be X(1), ..., X(n). </a:t>
            </a:r>
            <a:endParaRPr/>
          </a:p>
          <a:p>
            <a:pPr marL="382587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parents(A) be the parents of the node A. Then the joint distribution for X(1) through X(n) is       represented as the product of the probability       distributions P(Xi|Parents(Xi)) for i = 1 to n. If X   has no parents, its probability distribution is said  to be unconditional, otherwise it is conditional.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Handling uncertain knowledge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 provides a way of </a:t>
            </a: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summarizing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uncertainty that comes from our laziness and ignorance.</a:t>
            </a:r>
            <a:endParaRPr/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 theory makes </a:t>
            </a:r>
            <a:r>
              <a:rPr lang="en-US" sz="3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same ontological commitment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logic:</a:t>
            </a:r>
            <a:endParaRPr/>
          </a:p>
          <a:p>
            <a:pPr marL="782637" lvl="1" indent="-28574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facts either do or do not hold in the world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Degree of truth, as opposed to degree of belief, is the subject of </a:t>
            </a: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fuzzy logic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4"/>
          <p:cNvSpPr txBox="1"/>
          <p:nvPr/>
        </p:nvSpPr>
        <p:spPr>
          <a:xfrm>
            <a:off x="5143500" y="4048125"/>
            <a:ext cx="722312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0.01</a:t>
            </a:r>
            <a:endParaRPr/>
          </a:p>
        </p:txBody>
      </p:sp>
      <p:pic>
        <p:nvPicPr>
          <p:cNvPr id="525" name="Google Shape;525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9637" y="1376362"/>
            <a:ext cx="732472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12" y="1433512"/>
            <a:ext cx="9020175" cy="39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65"/>
          <p:cNvSpPr txBox="1"/>
          <p:nvPr/>
        </p:nvSpPr>
        <p:spPr>
          <a:xfrm>
            <a:off x="-12700" y="5629275"/>
            <a:ext cx="9020175" cy="147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Probability of j depends on a so p(j/a)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Probability of m depends on a so p(m/a)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Probability of a depends on b and e but in problem it is not b , not e so p(a|not b, not 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b and e independent event so p(b) in problem it is p(not b) same for 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6"/>
          <p:cNvSpPr txBox="1"/>
          <p:nvPr/>
        </p:nvSpPr>
        <p:spPr>
          <a:xfrm>
            <a:off x="7863841" y="6245224"/>
            <a:ext cx="658494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 dirty="0"/>
          </a:p>
        </p:txBody>
      </p:sp>
      <p:pic>
        <p:nvPicPr>
          <p:cNvPr id="538" name="Google Shape;538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50" y="1490662"/>
            <a:ext cx="8877300" cy="38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66"/>
          <p:cNvSpPr txBox="1"/>
          <p:nvPr/>
        </p:nvSpPr>
        <p:spPr>
          <a:xfrm>
            <a:off x="2051050" y="549275"/>
            <a:ext cx="626586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Marginal probability : probability of single variable 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7"/>
          <p:cNvSpPr txBox="1"/>
          <p:nvPr/>
        </p:nvSpPr>
        <p:spPr>
          <a:xfrm>
            <a:off x="7462837" y="6245225"/>
            <a:ext cx="312737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53</a:t>
            </a:fld>
            <a:endParaRPr/>
          </a:p>
        </p:txBody>
      </p:sp>
      <p:sp>
        <p:nvSpPr>
          <p:cNvPr id="546" name="Google Shape;546;p67"/>
          <p:cNvSpPr txBox="1">
            <a:spLocks noGrp="1"/>
          </p:cNvSpPr>
          <p:nvPr>
            <p:ph type="title"/>
          </p:nvPr>
        </p:nvSpPr>
        <p:spPr>
          <a:xfrm>
            <a:off x="228600" y="76200"/>
            <a:ext cx="8707437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ctr" anchorCtr="0">
            <a:noAutofit/>
          </a:bodyPr>
          <a:lstStyle/>
          <a:p>
            <a:pPr marL="39687" lvl="0" indent="-3968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Bayesian Networks: Several Scenarios</a:t>
            </a:r>
            <a:endParaRPr/>
          </a:p>
        </p:txBody>
      </p:sp>
      <p:sp>
        <p:nvSpPr>
          <p:cNvPr id="547" name="Google Shape;547;p67"/>
          <p:cNvSpPr txBox="1">
            <a:spLocks noGrp="1"/>
          </p:cNvSpPr>
          <p:nvPr>
            <p:ph type="body" idx="1"/>
          </p:nvPr>
        </p:nvSpPr>
        <p:spPr>
          <a:xfrm>
            <a:off x="304800" y="1371600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91425" bIns="50800" anchor="t" anchorCtr="0">
            <a:noAutofit/>
          </a:bodyPr>
          <a:lstStyle/>
          <a:p>
            <a:pPr marL="382587" lvl="0" indent="-3428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honburi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Scenario 1:  Given both the network structure and all variables observable: 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only the CPT entries</a:t>
            </a:r>
            <a:endParaRPr/>
          </a:p>
          <a:p>
            <a:pPr marL="382587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honburi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Scenario 2: Network structure known, some variables hidden: 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gradient descent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(greedy hill-climbing) method, i.e., search for a solution along the steepest descent of a criterion function </a:t>
            </a:r>
            <a:endParaRPr/>
          </a:p>
          <a:p>
            <a:pPr marL="731837" lvl="1" indent="-2857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honburi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Weights are initialized to random probability values</a:t>
            </a:r>
            <a:endParaRPr/>
          </a:p>
          <a:p>
            <a:pPr marL="731837" lvl="1" indent="-2857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honburi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each iteration, it moves towards what appears to be the best solution at the moment, w.o. backtracking</a:t>
            </a:r>
            <a:endParaRPr/>
          </a:p>
          <a:p>
            <a:pPr marL="731837" lvl="1" indent="-28574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honburi"/>
              <a:buChar char="–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Weights are updated at each iteration &amp; converge to local optimum</a:t>
            </a:r>
            <a:endParaRPr/>
          </a:p>
          <a:p>
            <a:pPr marL="382587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honburi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Scenario 3: Network structure unknown, all variables observable: search through the model space to 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reconstruct network topology </a:t>
            </a:r>
            <a:endParaRPr/>
          </a:p>
          <a:p>
            <a:pPr marL="382587" lvl="0" indent="-342898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honburi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Scenario 4: Unknown structure, all hidden variables: No good algorithms known for this purpose</a:t>
            </a:r>
            <a:endParaRPr/>
          </a:p>
          <a:p>
            <a:pPr marL="382588" lvl="0" indent="-2159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8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554" name="Google Shape;554;p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honburi"/>
              <a:buChar char="•"/>
            </a:pPr>
            <a:r>
              <a:rPr lang="en-US" sz="3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Probability is a rigorous formalism for uncertain knowledge.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4309D"/>
              </a:buClr>
              <a:buSzPts val="3300"/>
              <a:buFont typeface="Arial"/>
              <a:buChar char="•"/>
            </a:pPr>
            <a:r>
              <a:rPr lang="en-US" sz="3300" b="0" i="0" u="none">
                <a:solidFill>
                  <a:srgbClr val="34309D"/>
                </a:solidFill>
                <a:latin typeface="Arial"/>
                <a:ea typeface="Arial"/>
                <a:cs typeface="Arial"/>
                <a:sym typeface="Arial"/>
              </a:rPr>
              <a:t>Joint probability distribution</a:t>
            </a:r>
            <a:r>
              <a:rPr lang="en-US" sz="3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specifies probability of every </a:t>
            </a:r>
            <a:r>
              <a:rPr lang="en-US" sz="3300" b="0" i="0" u="none">
                <a:solidFill>
                  <a:srgbClr val="34309D"/>
                </a:solidFill>
                <a:latin typeface="Arial"/>
                <a:ea typeface="Arial"/>
                <a:cs typeface="Arial"/>
                <a:sym typeface="Arial"/>
              </a:rPr>
              <a:t>atomic event.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honburi"/>
              <a:buChar char="•"/>
            </a:pPr>
            <a:r>
              <a:rPr lang="en-US" sz="3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Queries can be answered by summing over atomic events.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Thonburi"/>
              <a:buChar char="•"/>
            </a:pPr>
            <a:r>
              <a:rPr lang="en-US" sz="3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nontrivial domains, we must find a way to reduce the joint size.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34309D"/>
              </a:buClr>
              <a:buSzPts val="3300"/>
              <a:buFont typeface="Arial"/>
              <a:buChar char="•"/>
            </a:pPr>
            <a:r>
              <a:rPr lang="en-US" sz="3300" b="0" i="0" u="none">
                <a:solidFill>
                  <a:srgbClr val="34309D"/>
                </a:solidFill>
                <a:latin typeface="Arial"/>
                <a:ea typeface="Arial"/>
                <a:cs typeface="Arial"/>
                <a:sym typeface="Arial"/>
              </a:rPr>
              <a:t>Independence,</a:t>
            </a:r>
            <a:r>
              <a:rPr lang="en-US" sz="3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300" b="0" i="0" u="none">
                <a:solidFill>
                  <a:srgbClr val="34309D"/>
                </a:solidFill>
                <a:latin typeface="Arial"/>
                <a:ea typeface="Arial"/>
                <a:cs typeface="Arial"/>
                <a:sym typeface="Arial"/>
              </a:rPr>
              <a:t>conditional independence</a:t>
            </a:r>
            <a:r>
              <a:rPr lang="en-US" sz="3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3300" b="0" i="0" u="none">
                <a:solidFill>
                  <a:srgbClr val="34309D"/>
                </a:solidFill>
                <a:latin typeface="Arial"/>
                <a:ea typeface="Arial"/>
                <a:cs typeface="Arial"/>
                <a:sym typeface="Arial"/>
              </a:rPr>
              <a:t>Bayes’ rule</a:t>
            </a:r>
            <a:r>
              <a:rPr lang="en-US" sz="33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provide the tools.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Handling uncertain knowledge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honburi"/>
              <a:buChar char="•"/>
            </a:pPr>
            <a:r>
              <a:rPr lang="en-US" sz="2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belief could be derived from: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honburi"/>
              <a:buChar char="–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statistical data </a:t>
            </a:r>
            <a:endParaRPr/>
          </a:p>
          <a:p>
            <a:pPr marL="1182687" lvl="2" indent="-22859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honburi"/>
              <a:buChar char="•"/>
            </a:pPr>
            <a:r>
              <a:rPr lang="en-US"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80% of the toothache patients have had cavities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honburi"/>
              <a:buChar char="–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general rules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honburi"/>
              <a:buChar char="–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combination of evidence sources</a:t>
            </a:r>
            <a:endParaRPr/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honburi"/>
              <a:buChar char="•"/>
            </a:pPr>
            <a:r>
              <a:rPr lang="en-US" sz="2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Assigning a probability of </a:t>
            </a:r>
            <a:r>
              <a:rPr lang="en-US" sz="2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 given sentence corresponds to an unequivocal belief that the sentence is </a:t>
            </a:r>
            <a:r>
              <a:rPr lang="en-US" sz="2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-US" sz="2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honburi"/>
              <a:buChar char="•"/>
            </a:pPr>
            <a:r>
              <a:rPr lang="en-US" sz="2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Assigning a probability of </a:t>
            </a:r>
            <a:r>
              <a:rPr lang="en-US" sz="2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corresponds to an unequivocal belief that the sentence is </a:t>
            </a:r>
            <a:r>
              <a:rPr lang="en-US" sz="2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2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Thonburi"/>
              <a:buChar char="•"/>
            </a:pPr>
            <a:r>
              <a:rPr lang="en-US" sz="2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Probabilities between 0 and 1 correspond to intermediate degrees of belief in the truth of the sentence.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Handling uncertain knowledge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sentence itself is </a:t>
            </a:r>
            <a:r>
              <a:rPr lang="en-US" sz="32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fact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either</a:t>
            </a: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true 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false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degree of belief </a:t>
            </a: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different from a degree of truth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82587" lvl="0" indent="-342898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honburi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probability of 0.8 does not mean “80% true”, but rather an 80% degree of belief that something is true.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Handling uncertain knowledge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honburi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logic, a sentence such as “</a:t>
            </a:r>
            <a:r>
              <a:rPr lang="en-US" sz="25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patient has a cavity</a:t>
            </a: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is true or false.</a:t>
            </a:r>
            <a:endParaRPr/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honburi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probability theory, a sentence such as “</a:t>
            </a:r>
            <a:r>
              <a:rPr lang="en-US" sz="25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probability that the patient has a cavity is 0.8</a:t>
            </a: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is about the agent’s belief, not directly about the world.</a:t>
            </a:r>
            <a:endParaRPr/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honburi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beliefs depend on the percepts that the agent has received to date.</a:t>
            </a:r>
            <a:endParaRPr/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honburi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percepts constitute the </a:t>
            </a:r>
            <a:r>
              <a:rPr lang="en-US" sz="25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evidence</a:t>
            </a: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which probability assertions are based</a:t>
            </a:r>
            <a:endParaRPr/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honburi"/>
              <a:buChar char="•"/>
            </a:pPr>
            <a:r>
              <a:rPr lang="en-US" sz="25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honburi"/>
              <a:buChar char="–"/>
            </a:pPr>
            <a:r>
              <a:rPr lang="en-US"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agent draws a card from a shuffled pack.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honburi"/>
              <a:buChar char="–"/>
            </a:pPr>
            <a:r>
              <a:rPr lang="en-US"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looking at the card, the agent might assign a probability of 1/52 to its being the ace of spades.</a:t>
            </a:r>
            <a:endParaRPr/>
          </a:p>
          <a:p>
            <a:pPr marL="782637" lvl="1" indent="-285749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honburi"/>
              <a:buChar char="–"/>
            </a:pPr>
            <a:r>
              <a:rPr lang="en-US" sz="2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looking at the card, an appropriate probability for the same proposition would be 0 or 1.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457200" y="90487"/>
            <a:ext cx="82296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ctr" anchorCtr="0">
            <a:noAutofit/>
          </a:bodyPr>
          <a:lstStyle/>
          <a:p>
            <a:pPr marL="39687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Handling uncertain knowledge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132075" bIns="50800" anchor="t" anchorCtr="0">
            <a:noAutofit/>
          </a:bodyPr>
          <a:lstStyle/>
          <a:p>
            <a:pPr marL="382587" lvl="0" indent="-34289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assignment of probability to a proposition is analogous to saying whether a given logical sentence </a:t>
            </a:r>
            <a:r>
              <a:rPr lang="en-US" sz="28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entailed by the knowledge base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rather than whether or not it is true.</a:t>
            </a:r>
            <a:endParaRPr/>
          </a:p>
          <a:p>
            <a:pPr marL="382587" lvl="0" indent="-1650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None/>
            </a:pP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evidence is obtained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unconditional probability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382587" lvl="0" indent="-342898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honburi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evidence is obtained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posterior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conditional probability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ACE1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2EE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ACE1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2EE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3554</Words>
  <Application>Microsoft Office PowerPoint</Application>
  <PresentationFormat>On-screen Show (4:3)</PresentationFormat>
  <Paragraphs>511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Times New Roman</vt:lpstr>
      <vt:lpstr>Noto Sans Symbols</vt:lpstr>
      <vt:lpstr>Calibri</vt:lpstr>
      <vt:lpstr>Thonburi</vt:lpstr>
      <vt:lpstr>Georgia</vt:lpstr>
      <vt:lpstr>Tahoma</vt:lpstr>
      <vt:lpstr>Diseño predeterminado</vt:lpstr>
      <vt:lpstr>1_Diseño predeterminado</vt:lpstr>
      <vt:lpstr>Artificial Intelligence Uncertainty</vt:lpstr>
      <vt:lpstr>Acting under uncertainty</vt:lpstr>
      <vt:lpstr>Handling uncertain knowledge</vt:lpstr>
      <vt:lpstr>Handling uncertain knowledge</vt:lpstr>
      <vt:lpstr>Handling uncertain knowledge</vt:lpstr>
      <vt:lpstr>Handling uncertain knowledge</vt:lpstr>
      <vt:lpstr>Handling uncertain knowledge</vt:lpstr>
      <vt:lpstr>Handling uncertain knowledge</vt:lpstr>
      <vt:lpstr>Handling uncertain knowledge</vt:lpstr>
      <vt:lpstr>Basic probability notation</vt:lpstr>
      <vt:lpstr>Propositions</vt:lpstr>
      <vt:lpstr>Atomic events</vt:lpstr>
      <vt:lpstr>Axioms of probability</vt:lpstr>
      <vt:lpstr>Prior probability</vt:lpstr>
      <vt:lpstr>Prior probability</vt:lpstr>
      <vt:lpstr>Prior probability</vt:lpstr>
      <vt:lpstr>Conditional probability</vt:lpstr>
      <vt:lpstr>Conditional probability</vt:lpstr>
      <vt:lpstr>Inference by enumeration</vt:lpstr>
      <vt:lpstr>Inference by enumeration</vt:lpstr>
      <vt:lpstr>Inference by enumeration</vt:lpstr>
      <vt:lpstr>Inference by enumeration</vt:lpstr>
      <vt:lpstr>Marginalization</vt:lpstr>
      <vt:lpstr>Marginalization</vt:lpstr>
      <vt:lpstr>Marginalization</vt:lpstr>
      <vt:lpstr>Normalization</vt:lpstr>
      <vt:lpstr>Normalization</vt:lpstr>
      <vt:lpstr>Normalization</vt:lpstr>
      <vt:lpstr>Inference by enumeration</vt:lpstr>
      <vt:lpstr>Independence</vt:lpstr>
      <vt:lpstr>Conditional independence</vt:lpstr>
      <vt:lpstr>Conditional independence</vt:lpstr>
      <vt:lpstr>Bayes' rule</vt:lpstr>
      <vt:lpstr>Bayes' rule: example</vt:lpstr>
      <vt:lpstr>Bayes' rule: example</vt:lpstr>
      <vt:lpstr>Bayes' rule: example</vt:lpstr>
      <vt:lpstr>Bayes' rule: example</vt:lpstr>
      <vt:lpstr>PowerPoint Presentation</vt:lpstr>
      <vt:lpstr>PowerPoint Presentation</vt:lpstr>
      <vt:lpstr>Bayes' Rule and conditional independence</vt:lpstr>
      <vt:lpstr>Naive Bayes</vt:lpstr>
      <vt:lpstr>Naïve Bayes Classifier </vt:lpstr>
      <vt:lpstr>Simple Inference </vt:lpstr>
      <vt:lpstr>Naïve Bayes Classifier: Training Dataset</vt:lpstr>
      <vt:lpstr>Naïve Bayes Classifier: An Example</vt:lpstr>
      <vt:lpstr>Naïve Bayes Classifier: Comments</vt:lpstr>
      <vt:lpstr>BAYESIAN BELIEF NETWORK</vt:lpstr>
      <vt:lpstr>Bayesian Belief Networks</vt:lpstr>
      <vt:lpstr>BAYESIAN BELIEF NETWORK</vt:lpstr>
      <vt:lpstr>PowerPoint Presentation</vt:lpstr>
      <vt:lpstr>PowerPoint Presentation</vt:lpstr>
      <vt:lpstr>PowerPoint Presentation</vt:lpstr>
      <vt:lpstr>Training Bayesian Networks: Several Scenarios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Uncertainty</dc:title>
  <cp:lastModifiedBy>Admin1</cp:lastModifiedBy>
  <cp:revision>2</cp:revision>
  <dcterms:modified xsi:type="dcterms:W3CDTF">2023-10-14T10:09:37Z</dcterms:modified>
</cp:coreProperties>
</file>