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89" r:id="rId3"/>
    <p:sldId id="306" r:id="rId4"/>
    <p:sldId id="314"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40" r:id="rId25"/>
    <p:sldId id="335" r:id="rId26"/>
    <p:sldId id="336" r:id="rId27"/>
    <p:sldId id="337" r:id="rId28"/>
    <p:sldId id="338" r:id="rId29"/>
    <p:sldId id="339" r:id="rId30"/>
    <p:sldId id="341" r:id="rId31"/>
    <p:sldId id="342" r:id="rId32"/>
    <p:sldId id="343" r:id="rId33"/>
    <p:sldId id="350" r:id="rId34"/>
    <p:sldId id="351" r:id="rId35"/>
    <p:sldId id="352" r:id="rId36"/>
    <p:sldId id="353" r:id="rId37"/>
    <p:sldId id="354" r:id="rId38"/>
    <p:sldId id="355" r:id="rId39"/>
    <p:sldId id="356" r:id="rId40"/>
    <p:sldId id="357" r:id="rId41"/>
    <p:sldId id="344" r:id="rId42"/>
    <p:sldId id="345" r:id="rId43"/>
    <p:sldId id="34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7" autoAdjust="0"/>
    <p:restoredTop sz="94660" autoAdjust="0"/>
  </p:normalViewPr>
  <p:slideViewPr>
    <p:cSldViewPr>
      <p:cViewPr varScale="1">
        <p:scale>
          <a:sx n="73" d="100"/>
          <a:sy n="73" d="100"/>
        </p:scale>
        <p:origin x="1296"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dirty="0"/>
          </a:p>
        </p:txBody>
      </p:sp>
      <p:sp>
        <p:nvSpPr>
          <p:cNvPr id="34509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dirty="0"/>
          </a:p>
        </p:txBody>
      </p:sp>
      <p:sp>
        <p:nvSpPr>
          <p:cNvPr id="34509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dirty="0"/>
          </a:p>
        </p:txBody>
      </p:sp>
      <p:sp>
        <p:nvSpPr>
          <p:cNvPr id="345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E392AD6D-A6BB-4602-9E27-56BF31A07028}" type="slidenum">
              <a:rPr lang="en-US"/>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endParaRPr lang="en-US" dirty="0"/>
          </a:p>
        </p:txBody>
      </p:sp>
      <p:sp>
        <p:nvSpPr>
          <p:cNvPr id="3440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endParaRPr lang="en-US" dirty="0"/>
          </a:p>
        </p:txBody>
      </p:sp>
      <p:sp>
        <p:nvSpPr>
          <p:cNvPr id="344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3440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440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endParaRPr lang="en-US" dirty="0"/>
          </a:p>
        </p:txBody>
      </p:sp>
      <p:sp>
        <p:nvSpPr>
          <p:cNvPr id="344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8F2346CB-DC82-4CC8-9EE4-CBAD2B908EEF}" type="slidenum">
              <a:rPr lang="en-US"/>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endParaRPr lang="en-US" alt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altLang="en-US" dirty="0"/>
          </a:p>
        </p:txBody>
      </p:sp>
      <p:sp>
        <p:nvSpPr>
          <p:cNvPr id="6" name="Slide Number Placeholder 5"/>
          <p:cNvSpPr>
            <a:spLocks noGrp="1"/>
          </p:cNvSpPr>
          <p:nvPr>
            <p:ph type="sldNum" sz="quarter" idx="12"/>
          </p:nvPr>
        </p:nvSpPr>
        <p:spPr>
          <a:xfrm>
            <a:off x="8275320" y="6117336"/>
            <a:ext cx="411480" cy="365125"/>
          </a:xfrm>
        </p:spPr>
        <p:txBody>
          <a:bodyPr/>
          <a:lstStyle/>
          <a:p>
            <a:fld id="{15EE4001-585A-40E0-96CC-806D0B8A9005}" type="slidenum">
              <a:rPr lang="en-US" altLang="en-US" smtClean="0"/>
            </a:fld>
            <a:endParaRPr lang="en-US" alt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A4D98056-C389-4AAC-9E31-65505271DD45}" type="slidenum">
              <a:rPr lang="en-US" altLang="en-US" smtClean="0"/>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A4D98056-C389-4AAC-9E31-65505271DD45}" type="slidenum">
              <a:rPr lang="en-US" altLang="en-US" smtClean="0"/>
            </a:fld>
            <a:endParaRPr lang="en-US"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A4D98056-C389-4AAC-9E31-65505271DD45}" type="slidenum">
              <a:rPr lang="en-US" altLang="en-US" smtClean="0"/>
            </a:fld>
            <a:endParaRPr lang="en-US"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A4D98056-C389-4AAC-9E31-65505271DD45}" type="slidenum">
              <a:rPr lang="en-US" altLang="en-US" smtClean="0"/>
            </a:fld>
            <a:endParaRPr lang="en-US"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A4D98056-C389-4AAC-9E31-65505271DD45}" type="slidenum">
              <a:rPr lang="en-US" altLang="en-US" smtClean="0"/>
            </a:fld>
            <a:endParaRPr lang="en-US"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A4D98056-C389-4AAC-9E31-65505271DD45}" type="slidenum">
              <a:rPr lang="en-US" altLang="en-US" smtClean="0"/>
            </a:fld>
            <a:endParaRPr lang="en-US"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358A820C-843B-4AC0-80AC-52654DEBD778}" type="slidenum">
              <a:rPr lang="en-US" altLang="en-US" smtClean="0"/>
            </a:fld>
            <a:endParaRPr lang="en-US"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p:txBody>
          <a:bodyPr/>
          <a:lstStyle/>
          <a:p>
            <a:fld id="{5C6BEF44-647C-4A45-BB6E-E8369E7D2821}" type="slidenum">
              <a:rPr lang="en-US" altLang="en-US" smtClean="0"/>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endParaRPr lang="en-US" alt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altLang="en-US" dirty="0"/>
          </a:p>
        </p:txBody>
      </p:sp>
      <p:sp>
        <p:nvSpPr>
          <p:cNvPr id="6" name="Slide Number Placeholder 5"/>
          <p:cNvSpPr>
            <a:spLocks noGrp="1"/>
          </p:cNvSpPr>
          <p:nvPr>
            <p:ph type="sldNum" sz="quarter" idx="12"/>
          </p:nvPr>
        </p:nvSpPr>
        <p:spPr>
          <a:xfrm>
            <a:off x="8258967" y="6108173"/>
            <a:ext cx="427833" cy="365125"/>
          </a:xfrm>
        </p:spPr>
        <p:txBody>
          <a:bodyPr/>
          <a:lstStyle/>
          <a:p>
            <a:fld id="{97F0EF49-6AC6-412B-9C87-29B1FA02FCFE}" type="slidenum">
              <a:rPr lang="en-US" altLang="en-US" smtClean="0"/>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ltLang="en-US" dirty="0"/>
          </a:p>
        </p:txBody>
      </p:sp>
      <p:sp>
        <p:nvSpPr>
          <p:cNvPr id="5" name="Footer Placeholder 4"/>
          <p:cNvSpPr>
            <a:spLocks noGrp="1"/>
          </p:cNvSpPr>
          <p:nvPr>
            <p:ph type="ftr" sz="quarter" idx="11"/>
          </p:nvPr>
        </p:nvSpPr>
        <p:spPr/>
        <p:txBody>
          <a:bodyPr/>
          <a:lstStyle/>
          <a:p>
            <a:endParaRPr lang="en-US" altLang="en-US" dirty="0"/>
          </a:p>
        </p:txBody>
      </p:sp>
      <p:sp>
        <p:nvSpPr>
          <p:cNvPr id="6" name="Slide Number Placeholder 5"/>
          <p:cNvSpPr>
            <a:spLocks noGrp="1"/>
          </p:cNvSpPr>
          <p:nvPr>
            <p:ph type="sldNum" sz="quarter" idx="12"/>
          </p:nvPr>
        </p:nvSpPr>
        <p:spPr>
          <a:xfrm>
            <a:off x="8273317" y="6116070"/>
            <a:ext cx="413483" cy="365125"/>
          </a:xfrm>
        </p:spPr>
        <p:txBody>
          <a:bodyPr/>
          <a:lstStyle/>
          <a:p>
            <a:fld id="{4C04638A-BBFA-4880-9955-AAACE3072F83}" type="slidenum">
              <a:rPr lang="en-US" altLang="en-US" smtClean="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43B8E7AD-AFC3-41EB-A46E-979DDE2C14F6}" type="slidenum">
              <a:rPr lang="en-US" altLang="en-US" smtClean="0"/>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dirty="0"/>
          </a:p>
        </p:txBody>
      </p:sp>
      <p:sp>
        <p:nvSpPr>
          <p:cNvPr id="8" name="Footer Placeholder 7"/>
          <p:cNvSpPr>
            <a:spLocks noGrp="1"/>
          </p:cNvSpPr>
          <p:nvPr>
            <p:ph type="ftr" sz="quarter" idx="11"/>
          </p:nvPr>
        </p:nvSpPr>
        <p:spPr/>
        <p:txBody>
          <a:bodyPr/>
          <a:lstStyle/>
          <a:p>
            <a:endParaRPr lang="en-US" altLang="en-US" dirty="0"/>
          </a:p>
        </p:txBody>
      </p:sp>
      <p:sp>
        <p:nvSpPr>
          <p:cNvPr id="9" name="Slide Number Placeholder 8"/>
          <p:cNvSpPr>
            <a:spLocks noGrp="1"/>
          </p:cNvSpPr>
          <p:nvPr>
            <p:ph type="sldNum" sz="quarter" idx="12"/>
          </p:nvPr>
        </p:nvSpPr>
        <p:spPr/>
        <p:txBody>
          <a:bodyPr/>
          <a:lstStyle/>
          <a:p>
            <a:fld id="{54A48D99-CD74-4108-8529-FBFB84E218D9}" type="slidenum">
              <a:rPr lang="en-US" altLang="en-US" smtClean="0"/>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dirty="0"/>
          </a:p>
        </p:txBody>
      </p:sp>
      <p:sp>
        <p:nvSpPr>
          <p:cNvPr id="4" name="Footer Placeholder 3"/>
          <p:cNvSpPr>
            <a:spLocks noGrp="1"/>
          </p:cNvSpPr>
          <p:nvPr>
            <p:ph type="ftr" sz="quarter" idx="11"/>
          </p:nvPr>
        </p:nvSpPr>
        <p:spPr/>
        <p:txBody>
          <a:bodyPr/>
          <a:lstStyle/>
          <a:p>
            <a:endParaRPr lang="en-US" altLang="en-US" dirty="0"/>
          </a:p>
        </p:txBody>
      </p:sp>
      <p:sp>
        <p:nvSpPr>
          <p:cNvPr id="5" name="Slide Number Placeholder 4"/>
          <p:cNvSpPr>
            <a:spLocks noGrp="1"/>
          </p:cNvSpPr>
          <p:nvPr>
            <p:ph type="sldNum" sz="quarter" idx="12"/>
          </p:nvPr>
        </p:nvSpPr>
        <p:spPr/>
        <p:txBody>
          <a:bodyPr/>
          <a:lstStyle/>
          <a:p>
            <a:fld id="{56FA5768-18DE-483C-B55D-83C523B437BC}" type="slidenum">
              <a:rPr lang="en-US" altLang="en-US" smtClean="0"/>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dirty="0"/>
          </a:p>
        </p:txBody>
      </p:sp>
      <p:sp>
        <p:nvSpPr>
          <p:cNvPr id="3" name="Footer Placeholder 2"/>
          <p:cNvSpPr>
            <a:spLocks noGrp="1"/>
          </p:cNvSpPr>
          <p:nvPr>
            <p:ph type="ftr" sz="quarter" idx="11"/>
          </p:nvPr>
        </p:nvSpPr>
        <p:spPr/>
        <p:txBody>
          <a:bodyPr/>
          <a:lstStyle/>
          <a:p>
            <a:endParaRPr lang="en-US" altLang="en-US" dirty="0"/>
          </a:p>
        </p:txBody>
      </p:sp>
      <p:sp>
        <p:nvSpPr>
          <p:cNvPr id="4" name="Slide Number Placeholder 3"/>
          <p:cNvSpPr>
            <a:spLocks noGrp="1"/>
          </p:cNvSpPr>
          <p:nvPr>
            <p:ph type="sldNum" sz="quarter" idx="12"/>
          </p:nvPr>
        </p:nvSpPr>
        <p:spPr/>
        <p:txBody>
          <a:bodyPr/>
          <a:lstStyle/>
          <a:p>
            <a:fld id="{DE9B4012-99C3-4C20-951E-9723CBF609E5}" type="slidenum">
              <a:rPr lang="en-US" altLang="en-US" smtClean="0"/>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endParaRPr lang="en-US" altLang="en-US" dirty="0"/>
          </a:p>
        </p:txBody>
      </p:sp>
      <p:sp>
        <p:nvSpPr>
          <p:cNvPr id="7" name="Slide Number Placeholder 6"/>
          <p:cNvSpPr>
            <a:spLocks noGrp="1"/>
          </p:cNvSpPr>
          <p:nvPr>
            <p:ph type="sldNum" sz="quarter" idx="12"/>
          </p:nvPr>
        </p:nvSpPr>
        <p:spPr/>
        <p:txBody>
          <a:bodyPr/>
          <a:lstStyle/>
          <a:p>
            <a:fld id="{5F6DC1EB-D346-4F5F-8824-DBA40C4EB83A}" type="slidenum">
              <a:rPr lang="en-US" altLang="en-US" smtClean="0"/>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lt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2248E8-68C5-44C9-A825-12D10EB2E46C}" type="slidenum">
              <a:rPr lang="en-US" altLang="en-US" smtClean="0"/>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US" alt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lt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D98056-C389-4AAC-9E31-65505271DD45}" type="slidenum">
              <a:rPr lang="en-US" altLang="en-US" smtClean="0"/>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066800"/>
            <a:ext cx="7391400" cy="1371600"/>
          </a:xfrm>
        </p:spPr>
        <p:txBody>
          <a:bodyPr>
            <a:normAutofit/>
          </a:bodyPr>
          <a:lstStyle/>
          <a:p>
            <a:pPr algn="ctr"/>
            <a:r>
              <a:rPr lang="en-US" dirty="0"/>
              <a:t>Module 5</a:t>
            </a:r>
            <a:br>
              <a:rPr lang="en-US" dirty="0"/>
            </a:br>
            <a:r>
              <a:rPr lang="en-US" dirty="0" smtClean="0"/>
              <a:t>Cloud Security</a:t>
            </a:r>
            <a:endParaRPr lang="en-US" dirty="0"/>
          </a:p>
        </p:txBody>
      </p:sp>
      <p:sp>
        <p:nvSpPr>
          <p:cNvPr id="3" name="TextBox 2"/>
          <p:cNvSpPr txBox="1"/>
          <p:nvPr/>
        </p:nvSpPr>
        <p:spPr>
          <a:xfrm>
            <a:off x="1828800" y="2703016"/>
            <a:ext cx="6172200" cy="4154984"/>
          </a:xfrm>
          <a:prstGeom prst="rect">
            <a:avLst/>
          </a:prstGeom>
          <a:noFill/>
        </p:spPr>
        <p:txBody>
          <a:bodyPr wrap="square" rtlCol="0">
            <a:spAutoFit/>
          </a:bodyPr>
          <a:lstStyle/>
          <a:p>
            <a:pPr marL="342900" indent="-342900">
              <a:buFont typeface="Wingdings" panose="05000000000000000000" pitchFamily="2" charset="2"/>
              <a:buChar char="§"/>
            </a:pPr>
            <a:r>
              <a:rPr lang="en-US" sz="2400" dirty="0" smtClean="0">
                <a:solidFill>
                  <a:srgbClr val="C00000"/>
                </a:solidFill>
                <a:latin typeface="+mn-lt"/>
              </a:rPr>
              <a:t>Security for Virtualization Platform</a:t>
            </a:r>
            <a:endParaRPr lang="en-US" sz="2400" dirty="0" smtClean="0">
              <a:solidFill>
                <a:srgbClr val="C00000"/>
              </a:solidFill>
              <a:latin typeface="+mn-lt"/>
            </a:endParaRPr>
          </a:p>
          <a:p>
            <a:pPr marL="342900" indent="-342900">
              <a:buFont typeface="Wingdings" panose="05000000000000000000" pitchFamily="2" charset="2"/>
              <a:buChar char="§"/>
            </a:pPr>
            <a:r>
              <a:rPr lang="en-US" sz="2400" dirty="0" smtClean="0">
                <a:solidFill>
                  <a:srgbClr val="C00000"/>
                </a:solidFill>
                <a:latin typeface="+mn-lt"/>
              </a:rPr>
              <a:t>Host security</a:t>
            </a:r>
            <a:endParaRPr lang="en-US" sz="2400" dirty="0" smtClean="0">
              <a:solidFill>
                <a:srgbClr val="C00000"/>
              </a:solidFill>
              <a:latin typeface="+mn-lt"/>
            </a:endParaRPr>
          </a:p>
          <a:p>
            <a:pPr marL="342900" indent="-342900">
              <a:buFont typeface="Wingdings" panose="05000000000000000000" pitchFamily="2" charset="2"/>
              <a:buChar char="§"/>
            </a:pPr>
            <a:r>
              <a:rPr lang="en-US" sz="2400" dirty="0" smtClean="0">
                <a:solidFill>
                  <a:srgbClr val="C00000"/>
                </a:solidFill>
                <a:latin typeface="+mn-lt"/>
              </a:rPr>
              <a:t>Data security</a:t>
            </a:r>
            <a:endParaRPr lang="en-US" sz="2400" dirty="0" smtClean="0">
              <a:solidFill>
                <a:srgbClr val="C00000"/>
              </a:solidFill>
              <a:latin typeface="+mn-lt"/>
            </a:endParaRPr>
          </a:p>
          <a:p>
            <a:pPr marL="342900" indent="-342900">
              <a:buFont typeface="Wingdings" panose="05000000000000000000" pitchFamily="2" charset="2"/>
              <a:buChar char="§"/>
            </a:pPr>
            <a:r>
              <a:rPr lang="en-US" sz="2400" dirty="0" smtClean="0">
                <a:solidFill>
                  <a:srgbClr val="C00000"/>
                </a:solidFill>
                <a:latin typeface="+mn-lt"/>
              </a:rPr>
              <a:t>Data confidentiality and encryption, Data availability, Data integrity</a:t>
            </a:r>
            <a:endParaRPr lang="en-US" sz="2400" dirty="0" smtClean="0">
              <a:solidFill>
                <a:srgbClr val="C00000"/>
              </a:solidFill>
              <a:latin typeface="+mn-lt"/>
            </a:endParaRPr>
          </a:p>
          <a:p>
            <a:pPr marL="342900" indent="-342900">
              <a:buFont typeface="Wingdings" panose="05000000000000000000" pitchFamily="2" charset="2"/>
              <a:buChar char="§"/>
            </a:pPr>
            <a:r>
              <a:rPr lang="en-US" sz="2400" dirty="0" smtClean="0">
                <a:solidFill>
                  <a:srgbClr val="C00000"/>
                </a:solidFill>
                <a:latin typeface="+mn-lt"/>
              </a:rPr>
              <a:t>Cloud firewall</a:t>
            </a:r>
            <a:endParaRPr lang="en-US" sz="2400" dirty="0" smtClean="0">
              <a:solidFill>
                <a:srgbClr val="C00000"/>
              </a:solidFill>
              <a:latin typeface="+mn-lt"/>
            </a:endParaRPr>
          </a:p>
          <a:p>
            <a:pPr marL="342900" indent="-342900">
              <a:buFont typeface="Wingdings" panose="05000000000000000000" pitchFamily="2" charset="2"/>
              <a:buChar char="§"/>
            </a:pPr>
            <a:r>
              <a:rPr lang="en-US" sz="2400" dirty="0" smtClean="0">
                <a:solidFill>
                  <a:srgbClr val="C00000"/>
                </a:solidFill>
                <a:latin typeface="+mn-lt"/>
              </a:rPr>
              <a:t>AAA administration for clouds (AAA model)</a:t>
            </a:r>
            <a:endParaRPr lang="en-US" sz="2400" dirty="0" smtClean="0">
              <a:solidFill>
                <a:srgbClr val="C00000"/>
              </a:solidFill>
              <a:latin typeface="+mn-lt"/>
            </a:endParaRPr>
          </a:p>
          <a:p>
            <a:pPr marL="342900" indent="-342900">
              <a:buFont typeface="Wingdings" panose="05000000000000000000" pitchFamily="2" charset="2"/>
              <a:buChar char="§"/>
            </a:pPr>
            <a:r>
              <a:rPr lang="en-US" sz="2400" dirty="0" smtClean="0">
                <a:solidFill>
                  <a:srgbClr val="C00000"/>
                </a:solidFill>
                <a:latin typeface="+mn-lt"/>
              </a:rPr>
              <a:t>SSO for clouds</a:t>
            </a:r>
            <a:endParaRPr lang="en-US" sz="2400" dirty="0" smtClean="0">
              <a:solidFill>
                <a:srgbClr val="C00000"/>
              </a:solidFill>
              <a:latin typeface="+mn-lt"/>
            </a:endParaRPr>
          </a:p>
          <a:p>
            <a:pPr marL="342900" indent="-342900">
              <a:buFont typeface="Wingdings" panose="05000000000000000000" pitchFamily="2" charset="2"/>
              <a:buChar char="§"/>
            </a:pPr>
            <a:r>
              <a:rPr lang="en-US" sz="2400" dirty="0" smtClean="0">
                <a:solidFill>
                  <a:srgbClr val="C00000"/>
                </a:solidFill>
                <a:latin typeface="+mn-lt"/>
              </a:rPr>
              <a:t>Authentication and authorization in clouds</a:t>
            </a:r>
            <a:endParaRPr lang="en-US" sz="2400" dirty="0" smtClean="0">
              <a:solidFill>
                <a:srgbClr val="C00000"/>
              </a:solidFill>
              <a:latin typeface="+mn-lt"/>
            </a:endParaRPr>
          </a:p>
          <a:p>
            <a:pPr marL="342900" indent="-342900">
              <a:buFont typeface="Wingdings" panose="05000000000000000000" pitchFamily="2" charset="2"/>
              <a:buChar char="§"/>
            </a:pPr>
            <a:r>
              <a:rPr lang="en-US" sz="2400" dirty="0" smtClean="0">
                <a:solidFill>
                  <a:srgbClr val="C00000"/>
                </a:solidFill>
                <a:latin typeface="+mn-lt"/>
              </a:rPr>
              <a:t>Accounting and Resource utilization</a:t>
            </a:r>
            <a:endParaRPr lang="en-US" sz="2400" dirty="0" smtClean="0">
              <a:solidFill>
                <a:srgbClr val="C00000"/>
              </a:solidFill>
              <a:latin typeface="+mn-lt"/>
            </a:endParaRPr>
          </a:p>
          <a:p>
            <a:endParaRPr lang="en-US" sz="2400" dirty="0">
              <a:solidFill>
                <a:srgbClr val="C00000"/>
              </a:solidFill>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304800"/>
            <a:ext cx="7772400" cy="5791200"/>
          </a:xfrm>
        </p:spPr>
        <p:txBody>
          <a:bodyPr>
            <a:normAutofit lnSpcReduction="10000"/>
          </a:bodyPr>
          <a:lstStyle/>
          <a:p>
            <a:pPr marL="342900" indent="-342900" algn="l">
              <a:buFont typeface="Arial" panose="020B0604020202020204" pitchFamily="34" charset="0"/>
              <a:buChar char="•"/>
            </a:pPr>
            <a:r>
              <a:rPr lang="en-US" dirty="0"/>
              <a:t>The following are some ways to tighten the host-level security in an IaaS cloud</a:t>
            </a:r>
            <a:r>
              <a:rPr lang="en-US" dirty="0" smtClean="0"/>
              <a:t>:</a:t>
            </a:r>
            <a:endParaRPr lang="en-US" dirty="0" smtClean="0"/>
          </a:p>
          <a:p>
            <a:pPr marL="514350" indent="-514350" algn="l">
              <a:buAutoNum type="romanLcPeriod"/>
            </a:pPr>
            <a:r>
              <a:rPr lang="en-US" dirty="0" smtClean="0"/>
              <a:t>Users </a:t>
            </a:r>
            <a:r>
              <a:rPr lang="en-US" dirty="0"/>
              <a:t>should create their own OS image to be installed on virtual servers. This protects the integrity of users OS </a:t>
            </a:r>
            <a:r>
              <a:rPr lang="en-US" dirty="0" smtClean="0"/>
              <a:t>image</a:t>
            </a:r>
            <a:endParaRPr lang="en-US" dirty="0" smtClean="0"/>
          </a:p>
          <a:p>
            <a:pPr marL="514350" indent="-514350" algn="l">
              <a:buAutoNum type="romanLcPeriod"/>
            </a:pPr>
            <a:r>
              <a:rPr lang="en-US" dirty="0"/>
              <a:t>Every time a user installs an OS on a virtual host, it is important to customize the hosts to run services required by the application on the host. In this way, the users will be able to decrease the attack surface and the number of patch updates needed to install on the </a:t>
            </a:r>
            <a:r>
              <a:rPr lang="en-US" dirty="0" smtClean="0"/>
              <a:t>host</a:t>
            </a:r>
            <a:endParaRPr lang="en-US" dirty="0" smtClean="0"/>
          </a:p>
          <a:p>
            <a:pPr marL="514350" indent="-514350" algn="l">
              <a:buAutoNum type="romanLcPeriod"/>
            </a:pPr>
            <a:r>
              <a:rPr lang="en-US" dirty="0"/>
              <a:t>Block ports that are not used such as FTP (ports 20 and 21), telnet (port 23) and NetBIOS (port 139), SMTP (port 25). According to Internet Security Systems (ISS), Port 139 is the single most dangerous port on the </a:t>
            </a:r>
            <a:r>
              <a:rPr lang="en-US" dirty="0" smtClean="0"/>
              <a:t>Internet as all </a:t>
            </a:r>
            <a:r>
              <a:rPr lang="en-US" dirty="0"/>
              <a:t>file and printer sharing on a Windows machine runs over this </a:t>
            </a:r>
            <a:r>
              <a:rPr lang="en-US" dirty="0" smtClean="0"/>
              <a:t>port</a:t>
            </a:r>
            <a:endParaRPr lang="en-US" dirty="0" smtClean="0"/>
          </a:p>
          <a:p>
            <a:pPr marL="514350" indent="-514350" algn="l">
              <a:buFont typeface="Arial" panose="020B0604020202020204"/>
              <a:buAutoNum type="romanLcPeriod"/>
            </a:pPr>
            <a:r>
              <a:rPr lang="en-US" dirty="0"/>
              <a:t>Install host-based IPS and IDS services to monitor and analyze the OS and log files. It records the object attributes (such as modification dates, size and permissions) and creates a check-sum database for later comparison</a:t>
            </a:r>
            <a:endParaRPr lang="en-US" dirty="0"/>
          </a:p>
          <a:p>
            <a:pPr marL="514350" indent="-514350" algn="l">
              <a:buAutoNum type="romanLcPeriod"/>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600" y="228600"/>
            <a:ext cx="7924800" cy="6324600"/>
          </a:xfrm>
        </p:spPr>
        <p:txBody>
          <a:bodyPr/>
          <a:lstStyle/>
          <a:p>
            <a:pPr algn="l"/>
            <a:r>
              <a:rPr lang="en-US" sz="2400" dirty="0" smtClean="0">
                <a:solidFill>
                  <a:srgbClr val="0070C0"/>
                </a:solidFill>
              </a:rPr>
              <a:t>v. </a:t>
            </a:r>
            <a:r>
              <a:rPr lang="en-US" dirty="0" smtClean="0"/>
              <a:t>Enable </a:t>
            </a:r>
            <a:r>
              <a:rPr lang="en-US" dirty="0"/>
              <a:t>event logging for all security and user activities to a dedicated log server. Setup automated alerts for malicious events. Review log files regularly for security </a:t>
            </a:r>
            <a:r>
              <a:rPr lang="en-US" dirty="0" smtClean="0"/>
              <a:t>breaches</a:t>
            </a:r>
            <a:endParaRPr lang="en-US" dirty="0" smtClean="0"/>
          </a:p>
          <a:p>
            <a:pPr algn="l"/>
            <a:r>
              <a:rPr lang="en-US" sz="2400" dirty="0">
                <a:solidFill>
                  <a:srgbClr val="0070C0"/>
                </a:solidFill>
              </a:rPr>
              <a:t>vi. </a:t>
            </a:r>
            <a:r>
              <a:rPr lang="en-US" dirty="0"/>
              <a:t>Protect the encryption keys. Keep the keys separate from the cloud where the data is stored. If the service or data processing requires keys, users need to co-locate them. After the processing is over, it is best to remove the keys from the </a:t>
            </a:r>
            <a:r>
              <a:rPr lang="en-US" dirty="0" smtClean="0"/>
              <a:t>cloud</a:t>
            </a:r>
            <a:endParaRPr lang="en-US" dirty="0" smtClean="0"/>
          </a:p>
          <a:p>
            <a:pPr algn="l"/>
            <a:r>
              <a:rPr lang="en-US" sz="2400" dirty="0" smtClean="0">
                <a:solidFill>
                  <a:srgbClr val="0070C0"/>
                </a:solidFill>
              </a:rPr>
              <a:t>vii. </a:t>
            </a:r>
            <a:r>
              <a:rPr lang="en-US" dirty="0" smtClean="0"/>
              <a:t>Users </a:t>
            </a:r>
            <a:r>
              <a:rPr lang="en-US" dirty="0"/>
              <a:t>are required to type passwords for </a:t>
            </a:r>
            <a:r>
              <a:rPr lang="en-US" dirty="0" err="1"/>
              <a:t>sudo</a:t>
            </a:r>
            <a:r>
              <a:rPr lang="en-US" dirty="0"/>
              <a:t> access to gain root-level rights for Unix hosts</a:t>
            </a:r>
            <a:r>
              <a:rPr lang="en-US" dirty="0" smtClean="0"/>
              <a:t>.</a:t>
            </a:r>
            <a:endParaRPr lang="en-US" dirty="0" smtClean="0"/>
          </a:p>
          <a:p>
            <a:pPr algn="l"/>
            <a:r>
              <a:rPr lang="en-US" sz="2400" dirty="0" smtClean="0">
                <a:solidFill>
                  <a:srgbClr val="0070C0"/>
                </a:solidFill>
              </a:rPr>
              <a:t>viii. </a:t>
            </a:r>
            <a:r>
              <a:rPr lang="en-US" dirty="0" smtClean="0"/>
              <a:t>Enforce </a:t>
            </a:r>
            <a:r>
              <a:rPr lang="en-US" dirty="0"/>
              <a:t>strong passwords for </a:t>
            </a:r>
            <a:r>
              <a:rPr lang="en-US" dirty="0" smtClean="0"/>
              <a:t>users</a:t>
            </a:r>
            <a:endParaRPr lang="en-US" dirty="0" smtClean="0"/>
          </a:p>
          <a:p>
            <a:pPr marL="342900" indent="-342900" algn="l">
              <a:buFont typeface="Arial" panose="020B0604020202020204" pitchFamily="34" charset="0"/>
              <a:buChar char="•"/>
            </a:pPr>
            <a:r>
              <a:rPr lang="en-US" dirty="0"/>
              <a:t>Trend Micro™ has a product called </a:t>
            </a:r>
            <a:r>
              <a:rPr lang="en-US" dirty="0" err="1"/>
              <a:t>SecureCloud</a:t>
            </a:r>
            <a:r>
              <a:rPr lang="en-US" dirty="0"/>
              <a:t>™ that encrypts and controls data in public and private cloud environments with a simple, policy-based key </a:t>
            </a:r>
            <a:r>
              <a:rPr lang="en-US" dirty="0" smtClean="0"/>
              <a:t>management</a:t>
            </a:r>
            <a:endParaRPr lang="en-US" dirty="0" smtClean="0"/>
          </a:p>
          <a:p>
            <a:pPr marL="342900" indent="-342900" algn="l">
              <a:buFont typeface="Arial" panose="020B0604020202020204" pitchFamily="34" charset="0"/>
              <a:buChar char="•"/>
            </a:pPr>
            <a:r>
              <a:rPr lang="en-US" dirty="0"/>
              <a:t>Deep Security (again from Trend Micro™) provides security for virtual hosts in a private or public cloud. It combines intrusion detection and prevention, firewall, integrity monitoring, log inspection and agent-less anti-malware capabilities in a single, centrally-managed solution.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572036"/>
          </a:xfrm>
        </p:spPr>
        <p:txBody>
          <a:bodyPr>
            <a:normAutofit fontScale="90000"/>
          </a:bodyPr>
          <a:lstStyle/>
          <a:p>
            <a:pPr algn="ctr"/>
            <a:r>
              <a:rPr lang="en-US" dirty="0" smtClean="0"/>
              <a:t>Data Security</a:t>
            </a:r>
            <a:endParaRPr lang="en-US" dirty="0"/>
          </a:p>
        </p:txBody>
      </p:sp>
      <p:sp>
        <p:nvSpPr>
          <p:cNvPr id="3" name="Text Placeholder 2"/>
          <p:cNvSpPr>
            <a:spLocks noGrp="1"/>
          </p:cNvSpPr>
          <p:nvPr>
            <p:ph type="body" idx="1"/>
          </p:nvPr>
        </p:nvSpPr>
        <p:spPr>
          <a:xfrm>
            <a:off x="1143000" y="762000"/>
            <a:ext cx="8001000" cy="5931794"/>
          </a:xfrm>
        </p:spPr>
        <p:txBody>
          <a:bodyPr>
            <a:normAutofit fontScale="92500" lnSpcReduction="10000"/>
          </a:bodyPr>
          <a:lstStyle/>
          <a:p>
            <a:pPr marL="342900" indent="-342900" algn="l">
              <a:buFont typeface="Arial" panose="020B0604020202020204" pitchFamily="34" charset="0"/>
              <a:buChar char="•"/>
            </a:pPr>
            <a:r>
              <a:rPr lang="en-US" dirty="0"/>
              <a:t>Data stored in cloud, faces the following crucial threats</a:t>
            </a:r>
            <a:r>
              <a:rPr lang="en-US" dirty="0" smtClean="0"/>
              <a:t>:</a:t>
            </a:r>
            <a:endParaRPr lang="en-US" dirty="0" smtClean="0"/>
          </a:p>
          <a:p>
            <a:pPr marL="514350" indent="-514350" algn="l">
              <a:buAutoNum type="romanLcPeriod"/>
            </a:pPr>
            <a:r>
              <a:rPr lang="en-US" b="1" dirty="0" smtClean="0"/>
              <a:t>Data </a:t>
            </a:r>
            <a:r>
              <a:rPr lang="en-US" b="1" dirty="0"/>
              <a:t>Availability—A software or hardware fault or data integrity problem </a:t>
            </a:r>
            <a:r>
              <a:rPr lang="en-US" dirty="0"/>
              <a:t>in one part of the infrastructure or data storage unit impacts not only that part of the database but also the entire environment</a:t>
            </a:r>
            <a:r>
              <a:rPr lang="en-US" dirty="0" smtClean="0"/>
              <a:t>.</a:t>
            </a:r>
            <a:endParaRPr lang="en-US" dirty="0" smtClean="0"/>
          </a:p>
          <a:p>
            <a:pPr marL="514350" indent="-514350" algn="l">
              <a:buAutoNum type="romanLcPeriod"/>
            </a:pPr>
            <a:r>
              <a:rPr lang="en-US" b="1" dirty="0"/>
              <a:t>Data Performance</a:t>
            </a:r>
            <a:r>
              <a:rPr lang="en-US" dirty="0"/>
              <a:t>—</a:t>
            </a:r>
            <a:r>
              <a:rPr lang="en-US" b="1" dirty="0"/>
              <a:t>Data is located at various datacenters owned by the cloud provider. </a:t>
            </a:r>
            <a:r>
              <a:rPr lang="en-US" dirty="0"/>
              <a:t>Data is far from the users, has higher distance-induced </a:t>
            </a:r>
            <a:r>
              <a:rPr lang="en-US" b="1" dirty="0"/>
              <a:t>latency</a:t>
            </a:r>
            <a:r>
              <a:rPr lang="en-US" dirty="0"/>
              <a:t>, and has low performance with synchronous writes, </a:t>
            </a:r>
            <a:r>
              <a:rPr lang="en-US" b="1" dirty="0"/>
              <a:t>mirroring, and parallel read and write </a:t>
            </a:r>
            <a:r>
              <a:rPr lang="en-US" b="1" dirty="0" smtClean="0"/>
              <a:t>operations</a:t>
            </a:r>
            <a:endParaRPr lang="en-US" b="1" dirty="0" smtClean="0"/>
          </a:p>
          <a:p>
            <a:pPr marL="514350" indent="-514350" algn="l">
              <a:buAutoNum type="romanLcPeriod"/>
            </a:pPr>
            <a:r>
              <a:rPr lang="en-US" b="1" dirty="0"/>
              <a:t>Price—Price for storage space and bandwidth </a:t>
            </a:r>
            <a:r>
              <a:rPr lang="en-US" dirty="0"/>
              <a:t>to access the data must be </a:t>
            </a:r>
            <a:r>
              <a:rPr lang="en-US" dirty="0" smtClean="0"/>
              <a:t>low</a:t>
            </a:r>
            <a:endParaRPr lang="en-US" dirty="0" smtClean="0"/>
          </a:p>
          <a:p>
            <a:pPr marL="514350" indent="-514350" algn="l">
              <a:buAutoNum type="romanLcPeriod"/>
            </a:pPr>
            <a:r>
              <a:rPr lang="en-US" b="1" dirty="0"/>
              <a:t>Flexibility</a:t>
            </a:r>
            <a:r>
              <a:rPr lang="en-US" dirty="0"/>
              <a:t>—In a multi-tenant cloud, some tenant applications or activity causes high </a:t>
            </a:r>
            <a:r>
              <a:rPr lang="en-US" dirty="0" smtClean="0"/>
              <a:t>utilization</a:t>
            </a:r>
            <a:endParaRPr lang="en-US" dirty="0" smtClean="0"/>
          </a:p>
          <a:p>
            <a:pPr marL="514350" indent="-514350" algn="l">
              <a:buAutoNum type="romanLcPeriod"/>
            </a:pPr>
            <a:r>
              <a:rPr lang="en-US" b="1" dirty="0"/>
              <a:t>Underlying Complexity</a:t>
            </a:r>
            <a:r>
              <a:rPr lang="en-US" dirty="0"/>
              <a:t>—The underlying storage hardware can be </a:t>
            </a:r>
            <a:r>
              <a:rPr lang="en-US" dirty="0" smtClean="0"/>
              <a:t>heterogeneous</a:t>
            </a:r>
            <a:endParaRPr lang="en-US" dirty="0" smtClean="0"/>
          </a:p>
          <a:p>
            <a:pPr marL="514350" indent="-514350" algn="l">
              <a:buAutoNum type="romanLcPeriod"/>
            </a:pPr>
            <a:r>
              <a:rPr lang="en-US" b="1" dirty="0"/>
              <a:t>Data Security—The data must be encrypted </a:t>
            </a:r>
            <a:r>
              <a:rPr lang="en-US" dirty="0"/>
              <a:t>(while at rest and in-motion) </a:t>
            </a:r>
            <a:r>
              <a:rPr lang="en-US" b="1" dirty="0"/>
              <a:t>and kept </a:t>
            </a:r>
            <a:r>
              <a:rPr lang="en-US" b="1" dirty="0" smtClean="0"/>
              <a:t>safe</a:t>
            </a:r>
            <a:endParaRPr lang="en-US" b="1" dirty="0" smtClean="0"/>
          </a:p>
          <a:p>
            <a:pPr marL="514350" indent="-514350" algn="l">
              <a:buAutoNum type="romanLcPeriod"/>
            </a:pPr>
            <a:r>
              <a:rPr lang="en-US" b="1" dirty="0"/>
              <a:t>Data Integrity—With ease of access by varied user types, it is critical to manage data integrity</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838202"/>
          </a:xfrm>
        </p:spPr>
        <p:txBody>
          <a:bodyPr/>
          <a:lstStyle/>
          <a:p>
            <a:pPr algn="ctr"/>
            <a:r>
              <a:rPr lang="en-US" dirty="0"/>
              <a:t>Data Security </a:t>
            </a:r>
            <a:r>
              <a:rPr lang="en-US" dirty="0" smtClean="0"/>
              <a:t>Concerns</a:t>
            </a:r>
            <a:endParaRPr lang="en-US" dirty="0"/>
          </a:p>
        </p:txBody>
      </p:sp>
      <p:sp>
        <p:nvSpPr>
          <p:cNvPr id="3" name="Text Placeholder 2"/>
          <p:cNvSpPr>
            <a:spLocks noGrp="1"/>
          </p:cNvSpPr>
          <p:nvPr>
            <p:ph type="body" idx="1"/>
          </p:nvPr>
        </p:nvSpPr>
        <p:spPr>
          <a:xfrm>
            <a:off x="990600" y="914400"/>
            <a:ext cx="8077200" cy="5791200"/>
          </a:xfrm>
        </p:spPr>
        <p:txBody>
          <a:bodyPr/>
          <a:lstStyle/>
          <a:p>
            <a:pPr marL="342900" indent="-342900" algn="l">
              <a:buFont typeface="Arial" panose="020B0604020202020204" pitchFamily="34" charset="0"/>
              <a:buChar char="•"/>
            </a:pPr>
            <a:r>
              <a:rPr lang="en-US" b="1" dirty="0"/>
              <a:t>Security Risks—Due to inherent multi-tenancy and ease of access within a cloud, the data is subjected to various security </a:t>
            </a:r>
            <a:r>
              <a:rPr lang="en-US" b="1" dirty="0" smtClean="0"/>
              <a:t>risks</a:t>
            </a:r>
            <a:endParaRPr lang="en-US" b="1" dirty="0" smtClean="0"/>
          </a:p>
          <a:p>
            <a:pPr marL="514350" indent="-514350" algn="l">
              <a:buAutoNum type="romanLcPeriod"/>
            </a:pPr>
            <a:r>
              <a:rPr lang="en-US" b="1" dirty="0" smtClean="0"/>
              <a:t>Snooping—The </a:t>
            </a:r>
            <a:r>
              <a:rPr lang="en-US" b="1" dirty="0"/>
              <a:t>access of each tenant should be limited </a:t>
            </a:r>
            <a:r>
              <a:rPr lang="en-US" dirty="0"/>
              <a:t>to his/her own data. A tenant in the cloud should not gain access to another tenant’s data</a:t>
            </a:r>
            <a:r>
              <a:rPr lang="en-US" dirty="0" smtClean="0"/>
              <a:t>.</a:t>
            </a:r>
            <a:endParaRPr lang="en-US" dirty="0" smtClean="0"/>
          </a:p>
          <a:p>
            <a:pPr marL="514350" indent="-514350" algn="l">
              <a:buAutoNum type="romanLcPeriod"/>
            </a:pPr>
            <a:r>
              <a:rPr lang="en-US" b="1" dirty="0"/>
              <a:t>Unauthorized Discovery—Data should be invisible to all tenants except the </a:t>
            </a:r>
            <a:r>
              <a:rPr lang="en-US" b="1" dirty="0" smtClean="0"/>
              <a:t>owner</a:t>
            </a:r>
            <a:endParaRPr lang="en-US" b="1" dirty="0" smtClean="0"/>
          </a:p>
          <a:p>
            <a:pPr marL="514350" indent="-514350" algn="l">
              <a:buAutoNum type="romanLcPeriod"/>
            </a:pPr>
            <a:r>
              <a:rPr lang="en-US" b="1" dirty="0"/>
              <a:t>Spoofing—Authentication mechanisms </a:t>
            </a:r>
            <a:r>
              <a:rPr lang="en-US" dirty="0"/>
              <a:t>must be implemented to make sure that </a:t>
            </a:r>
            <a:r>
              <a:rPr lang="en-US" b="1" dirty="0"/>
              <a:t>no cloud tenant can assume the identity of another </a:t>
            </a:r>
            <a:r>
              <a:rPr lang="en-US" b="1" dirty="0" smtClean="0"/>
              <a:t>tenant</a:t>
            </a:r>
            <a:endParaRPr lang="en-US" b="1" dirty="0" smtClean="0"/>
          </a:p>
          <a:p>
            <a:pPr marL="514350" indent="-514350" algn="l">
              <a:buAutoNum type="romanLcPeriod"/>
            </a:pPr>
            <a:r>
              <a:rPr lang="en-US" b="1" dirty="0"/>
              <a:t>Accidental or Malicious Deletion—No user </a:t>
            </a:r>
            <a:r>
              <a:rPr lang="en-US" dirty="0"/>
              <a:t>(except the data owner) </a:t>
            </a:r>
            <a:r>
              <a:rPr lang="en-US" b="1" dirty="0"/>
              <a:t>should be able to delete the data belonging to another </a:t>
            </a:r>
            <a:r>
              <a:rPr lang="en-US" b="1" dirty="0" smtClean="0"/>
              <a:t>tenant</a:t>
            </a:r>
            <a:endParaRPr lang="en-US" b="1" dirty="0" smtClean="0"/>
          </a:p>
          <a:p>
            <a:pPr marL="514350" indent="-514350" algn="l">
              <a:buAutoNum type="romanLcPeriod"/>
            </a:pPr>
            <a:r>
              <a:rPr lang="en-US" b="1" dirty="0"/>
              <a:t>Denial-of-service Attacks—Other cloud users should not be able to launch denial of service attacks on the shared storage volumes of another customer’s data</a:t>
            </a: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1371600"/>
            <a:ext cx="7010400" cy="5105400"/>
          </a:xfrm>
        </p:spPr>
        <p:txBody>
          <a:bodyPr/>
          <a:lstStyle/>
          <a:p>
            <a:pPr marL="342900" indent="-342900" algn="l">
              <a:buFont typeface="Arial" panose="020B0604020202020204" pitchFamily="34" charset="0"/>
              <a:buChar char="•"/>
            </a:pPr>
            <a:r>
              <a:rPr lang="en-US" b="1" dirty="0"/>
              <a:t>Quality of </a:t>
            </a:r>
            <a:r>
              <a:rPr lang="en-US" b="1" dirty="0" smtClean="0"/>
              <a:t>Service</a:t>
            </a:r>
            <a:r>
              <a:rPr lang="en-US" dirty="0" smtClean="0"/>
              <a:t>: The </a:t>
            </a:r>
            <a:r>
              <a:rPr lang="en-US" dirty="0"/>
              <a:t>second concern, after security, is quality of service. Apprehensions </a:t>
            </a:r>
            <a:r>
              <a:rPr lang="en-US" b="1" dirty="0"/>
              <a:t>about performance, long response time, and WAN-induced latency,</a:t>
            </a:r>
            <a:r>
              <a:rPr lang="en-US" dirty="0"/>
              <a:t> inhibit many potential customers from readily accepting cloud </a:t>
            </a:r>
            <a:r>
              <a:rPr lang="en-US" dirty="0" smtClean="0"/>
              <a:t>services</a:t>
            </a:r>
            <a:endParaRPr lang="en-US" dirty="0" smtClean="0"/>
          </a:p>
          <a:p>
            <a:pPr marL="342900" indent="-342900" algn="l">
              <a:buFont typeface="Arial" panose="020B0604020202020204" pitchFamily="34" charset="0"/>
              <a:buChar char="•"/>
            </a:pPr>
            <a:r>
              <a:rPr lang="en-US" b="1" dirty="0"/>
              <a:t>Data Availability</a:t>
            </a:r>
            <a:r>
              <a:rPr lang="en-US" dirty="0"/>
              <a:t>—The third concern, after security and quality of service, is data availability. After a </a:t>
            </a:r>
            <a:r>
              <a:rPr lang="en-US" b="1" dirty="0"/>
              <a:t>customer starts using cloud services and data, there are chances of unexpected downtime</a:t>
            </a:r>
            <a:r>
              <a:rPr lang="en-US" dirty="0"/>
              <a:t>. There have been several outages at cloud providers despite their </a:t>
            </a:r>
            <a:r>
              <a:rPr lang="en-US" b="1" dirty="0"/>
              <a:t>redundancy and replication</a:t>
            </a:r>
            <a:endParaRPr lang="en-US"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838202"/>
          </a:xfrm>
        </p:spPr>
        <p:txBody>
          <a:bodyPr>
            <a:normAutofit fontScale="90000"/>
          </a:bodyPr>
          <a:lstStyle/>
          <a:p>
            <a:pPr algn="ctr"/>
            <a:r>
              <a:rPr lang="en-US" dirty="0"/>
              <a:t>Data Confidentiality and Encryption</a:t>
            </a:r>
            <a:endParaRPr lang="en-US" dirty="0"/>
          </a:p>
        </p:txBody>
      </p:sp>
      <p:sp>
        <p:nvSpPr>
          <p:cNvPr id="3" name="Text Placeholder 2"/>
          <p:cNvSpPr>
            <a:spLocks noGrp="1"/>
          </p:cNvSpPr>
          <p:nvPr>
            <p:ph type="body" idx="1"/>
          </p:nvPr>
        </p:nvSpPr>
        <p:spPr>
          <a:xfrm>
            <a:off x="1524000" y="1371600"/>
            <a:ext cx="7010400" cy="5105400"/>
          </a:xfrm>
        </p:spPr>
        <p:txBody>
          <a:bodyPr/>
          <a:lstStyle/>
          <a:p>
            <a:pPr marL="342900" indent="-342900" algn="l">
              <a:buFont typeface="Arial" panose="020B0604020202020204" pitchFamily="34" charset="0"/>
              <a:buChar char="•"/>
            </a:pPr>
            <a:r>
              <a:rPr lang="en-US" b="1" dirty="0"/>
              <a:t>Data confidentiality in the cloud is a way to protect data or messages </a:t>
            </a:r>
            <a:r>
              <a:rPr lang="en-US" dirty="0"/>
              <a:t>from being understood or used by unintended users or tenants of the </a:t>
            </a:r>
            <a:r>
              <a:rPr lang="en-US" dirty="0" smtClean="0"/>
              <a:t>cloud</a:t>
            </a:r>
            <a:endParaRPr lang="en-US" dirty="0" smtClean="0"/>
          </a:p>
          <a:p>
            <a:pPr marL="342900" indent="-342900" algn="l">
              <a:buFont typeface="Arial" panose="020B0604020202020204" pitchFamily="34" charset="0"/>
              <a:buChar char="•"/>
            </a:pPr>
            <a:r>
              <a:rPr lang="en-US" b="1" dirty="0" smtClean="0"/>
              <a:t>Data is encrypted to achieve confidentiality</a:t>
            </a:r>
            <a:endParaRPr lang="en-US" b="1" dirty="0" smtClean="0"/>
          </a:p>
          <a:p>
            <a:pPr marL="342900" indent="-342900" algn="l">
              <a:buFont typeface="Arial" panose="020B0604020202020204" pitchFamily="34" charset="0"/>
              <a:buChar char="•"/>
            </a:pPr>
            <a:r>
              <a:rPr lang="en-US" b="1" dirty="0"/>
              <a:t>There are two phases in the </a:t>
            </a:r>
            <a:r>
              <a:rPr lang="en-US" b="1" dirty="0" smtClean="0"/>
              <a:t>process:</a:t>
            </a:r>
            <a:endParaRPr lang="en-US" b="1" dirty="0" smtClean="0"/>
          </a:p>
          <a:p>
            <a:pPr marL="457200" indent="-457200" algn="l">
              <a:buAutoNum type="arabicPeriod"/>
            </a:pPr>
            <a:r>
              <a:rPr lang="en-US" b="1" dirty="0" smtClean="0"/>
              <a:t>a </a:t>
            </a:r>
            <a:r>
              <a:rPr lang="en-US" b="1" dirty="0"/>
              <a:t>mathematical function is used to convert the plain text to encrypted cipher. </a:t>
            </a:r>
            <a:r>
              <a:rPr lang="en-US" dirty="0"/>
              <a:t>This is the simpler of the two phases, but the mathematical function must be complex and sound enough to give a high degree of </a:t>
            </a:r>
            <a:r>
              <a:rPr lang="en-US" dirty="0" smtClean="0"/>
              <a:t>protection.</a:t>
            </a:r>
            <a:endParaRPr lang="en-US" dirty="0" smtClean="0"/>
          </a:p>
          <a:p>
            <a:pPr marL="457200" indent="-457200" algn="l">
              <a:buAutoNum type="arabicPeriod"/>
            </a:pPr>
            <a:r>
              <a:rPr lang="en-US" b="1" dirty="0"/>
              <a:t>The second phase is to enable the authorized recipients to decipher the </a:t>
            </a:r>
            <a:r>
              <a:rPr lang="en-US" b="1" dirty="0" err="1"/>
              <a:t>ciphertext</a:t>
            </a:r>
            <a:r>
              <a:rPr lang="en-US" b="1" dirty="0"/>
              <a:t> with </a:t>
            </a:r>
            <a:r>
              <a:rPr lang="en-US" b="1" dirty="0" smtClean="0"/>
              <a:t>ease</a:t>
            </a:r>
            <a:endParaRPr lang="en-US" b="1" dirty="0" smtClean="0"/>
          </a:p>
          <a:p>
            <a:pPr marL="342900" indent="-342900" algn="l">
              <a:buFont typeface="Arial" panose="020B0604020202020204" pitchFamily="34" charset="0"/>
              <a:buChar char="•"/>
            </a:pPr>
            <a:r>
              <a:rPr lang="en-US" b="1" dirty="0" smtClean="0"/>
              <a:t>Two types of encryption technique: Asymmetric and Symmetric</a:t>
            </a:r>
            <a:endParaRPr lang="en-US"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381000"/>
            <a:ext cx="7010400" cy="5105400"/>
          </a:xfrm>
        </p:spPr>
        <p:txBody>
          <a:bodyPr/>
          <a:lstStyle/>
          <a:p>
            <a:pPr marL="457200" indent="-457200" algn="l">
              <a:buAutoNum type="arabicPeriod"/>
            </a:pPr>
            <a:r>
              <a:rPr lang="en-US" b="1" dirty="0" smtClean="0"/>
              <a:t>Asymmetric </a:t>
            </a:r>
            <a:r>
              <a:rPr lang="en-US" b="1" dirty="0"/>
              <a:t>Encryption</a:t>
            </a:r>
            <a:r>
              <a:rPr lang="en-US" dirty="0"/>
              <a:t>—In asymmetric encryption, different keys are used for encrypting and decrypting, such as </a:t>
            </a:r>
            <a:r>
              <a:rPr lang="en-US" b="1" dirty="0"/>
              <a:t>a public and a private </a:t>
            </a:r>
            <a:r>
              <a:rPr lang="en-US" b="1" dirty="0" smtClean="0"/>
              <a:t>key</a:t>
            </a:r>
            <a:endParaRPr lang="en-US" b="1" dirty="0" smtClean="0"/>
          </a:p>
          <a:p>
            <a:pPr algn="l"/>
            <a:endParaRPr lang="en-US" dirty="0"/>
          </a:p>
        </p:txBody>
      </p:sp>
      <p:pic>
        <p:nvPicPr>
          <p:cNvPr id="4" name="Picture 3"/>
          <p:cNvPicPr>
            <a:picLocks noChangeAspect="1"/>
          </p:cNvPicPr>
          <p:nvPr/>
        </p:nvPicPr>
        <p:blipFill>
          <a:blip r:embed="rId1"/>
          <a:stretch>
            <a:fillRect/>
          </a:stretch>
        </p:blipFill>
        <p:spPr>
          <a:xfrm>
            <a:off x="1143000" y="1752600"/>
            <a:ext cx="7682041" cy="407866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152400"/>
            <a:ext cx="7010400" cy="6324600"/>
          </a:xfrm>
        </p:spPr>
        <p:txBody>
          <a:bodyPr/>
          <a:lstStyle/>
          <a:p>
            <a:pPr algn="l"/>
            <a:r>
              <a:rPr lang="en-US" dirty="0" smtClean="0"/>
              <a:t>2. </a:t>
            </a:r>
            <a:r>
              <a:rPr lang="en-US" b="1" dirty="0"/>
              <a:t>Symmetric Encryption: </a:t>
            </a:r>
            <a:r>
              <a:rPr lang="en-US" dirty="0" smtClean="0"/>
              <a:t>It </a:t>
            </a:r>
            <a:r>
              <a:rPr lang="en-US" dirty="0"/>
              <a:t>can be used for at-rest and in-transit cloud data. It uses a </a:t>
            </a:r>
            <a:r>
              <a:rPr lang="en-US" b="1" dirty="0"/>
              <a:t>shared secret key to encrypt as well as decrypt </a:t>
            </a:r>
            <a:r>
              <a:rPr lang="en-US" b="1" dirty="0" smtClean="0"/>
              <a:t>data.</a:t>
            </a:r>
            <a:endParaRPr lang="en-US" b="1" dirty="0" smtClean="0"/>
          </a:p>
          <a:p>
            <a:pPr algn="l"/>
            <a:endParaRPr lang="en-US" dirty="0"/>
          </a:p>
        </p:txBody>
      </p:sp>
      <p:pic>
        <p:nvPicPr>
          <p:cNvPr id="4" name="Picture 3"/>
          <p:cNvPicPr>
            <a:picLocks noChangeAspect="1"/>
          </p:cNvPicPr>
          <p:nvPr/>
        </p:nvPicPr>
        <p:blipFill>
          <a:blip r:embed="rId1"/>
          <a:stretch>
            <a:fillRect/>
          </a:stretch>
        </p:blipFill>
        <p:spPr>
          <a:xfrm>
            <a:off x="928783" y="1676400"/>
            <a:ext cx="8200834" cy="41910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838202"/>
          </a:xfrm>
        </p:spPr>
        <p:txBody>
          <a:bodyPr/>
          <a:lstStyle/>
          <a:p>
            <a:pPr algn="ctr"/>
            <a:r>
              <a:rPr lang="en-US" dirty="0" smtClean="0"/>
              <a:t>Key Protection</a:t>
            </a:r>
            <a:endParaRPr lang="en-US" dirty="0"/>
          </a:p>
        </p:txBody>
      </p:sp>
      <p:sp>
        <p:nvSpPr>
          <p:cNvPr id="3" name="Text Placeholder 2"/>
          <p:cNvSpPr>
            <a:spLocks noGrp="1"/>
          </p:cNvSpPr>
          <p:nvPr>
            <p:ph type="body" idx="1"/>
          </p:nvPr>
        </p:nvSpPr>
        <p:spPr>
          <a:xfrm>
            <a:off x="838200" y="1143000"/>
            <a:ext cx="8153400" cy="5486400"/>
          </a:xfrm>
        </p:spPr>
        <p:txBody>
          <a:bodyPr>
            <a:normAutofit/>
          </a:bodyPr>
          <a:lstStyle/>
          <a:p>
            <a:pPr marL="342900" indent="-342900" algn="just">
              <a:buFont typeface="Arial" panose="020B0604020202020204" pitchFamily="34" charset="0"/>
              <a:buChar char="•"/>
            </a:pPr>
            <a:r>
              <a:rPr lang="en-US" b="1" dirty="0"/>
              <a:t>The shared secret key can be a string of random letters, numbers, or a simple word. It is applied to the text to encrypt the </a:t>
            </a:r>
            <a:r>
              <a:rPr lang="en-US" b="1" dirty="0" smtClean="0"/>
              <a:t>content</a:t>
            </a:r>
            <a:endParaRPr lang="en-US" b="1" dirty="0" smtClean="0"/>
          </a:p>
          <a:p>
            <a:pPr marL="342900" indent="-342900" algn="just">
              <a:buFont typeface="Arial" panose="020B0604020202020204" pitchFamily="34" charset="0"/>
              <a:buChar char="•"/>
            </a:pPr>
            <a:r>
              <a:rPr lang="en-US" b="1" dirty="0" smtClean="0"/>
              <a:t>The </a:t>
            </a:r>
            <a:r>
              <a:rPr lang="en-US" b="1" dirty="0"/>
              <a:t>sender and the recipient are both aware of the key</a:t>
            </a:r>
            <a:r>
              <a:rPr lang="en-US" dirty="0"/>
              <a:t>, they can quickly encrypt and decrypt documents and messages exchanged between </a:t>
            </a:r>
            <a:r>
              <a:rPr lang="en-US" dirty="0" smtClean="0"/>
              <a:t>them</a:t>
            </a:r>
            <a:endParaRPr lang="en-US" dirty="0" smtClean="0"/>
          </a:p>
          <a:p>
            <a:pPr marL="342900" indent="-342900" algn="just">
              <a:buFont typeface="Arial" panose="020B0604020202020204" pitchFamily="34" charset="0"/>
              <a:buChar char="•"/>
            </a:pPr>
            <a:r>
              <a:rPr lang="en-US" dirty="0" smtClean="0"/>
              <a:t>The </a:t>
            </a:r>
            <a:r>
              <a:rPr lang="en-US" dirty="0"/>
              <a:t>shared key can be protected by encrypting the key </a:t>
            </a:r>
            <a:r>
              <a:rPr lang="en-US" dirty="0" smtClean="0"/>
              <a:t>itself the </a:t>
            </a:r>
            <a:r>
              <a:rPr lang="en-US" dirty="0"/>
              <a:t>shared key can be protected by encrypting the key </a:t>
            </a:r>
            <a:r>
              <a:rPr lang="en-US" dirty="0" smtClean="0"/>
              <a:t>itself using following steps;</a:t>
            </a:r>
            <a:endParaRPr lang="en-US" dirty="0" smtClean="0"/>
          </a:p>
          <a:p>
            <a:pPr marL="514350" indent="-514350" algn="just">
              <a:buAutoNum type="romanLcPeriod"/>
            </a:pPr>
            <a:r>
              <a:rPr lang="en-US" b="1" dirty="0" smtClean="0"/>
              <a:t>The </a:t>
            </a:r>
            <a:r>
              <a:rPr lang="en-US" b="1" dirty="0"/>
              <a:t>sender uses the recipient’s public key to encrypt the shared </a:t>
            </a:r>
            <a:r>
              <a:rPr lang="en-US" b="1" dirty="0" smtClean="0"/>
              <a:t>key</a:t>
            </a:r>
            <a:endParaRPr lang="en-US" b="1" dirty="0" smtClean="0"/>
          </a:p>
          <a:p>
            <a:pPr marL="514350" indent="-514350" algn="just">
              <a:buAutoNum type="romanLcPeriod"/>
            </a:pPr>
            <a:r>
              <a:rPr lang="en-US" b="1" dirty="0"/>
              <a:t>The encrypted shared key is sent to the </a:t>
            </a:r>
            <a:r>
              <a:rPr lang="en-US" b="1" dirty="0" smtClean="0"/>
              <a:t>recipient</a:t>
            </a:r>
            <a:endParaRPr lang="en-US" b="1" dirty="0" smtClean="0"/>
          </a:p>
          <a:p>
            <a:pPr marL="514350" indent="-514350" algn="just">
              <a:buAutoNum type="romanLcPeriod"/>
            </a:pPr>
            <a:r>
              <a:rPr lang="en-US" b="1" dirty="0"/>
              <a:t>The recipient uses its own private key to decrypt the </a:t>
            </a:r>
            <a:r>
              <a:rPr lang="en-US" b="1" dirty="0" smtClean="0"/>
              <a:t>key</a:t>
            </a:r>
            <a:endParaRPr lang="en-US" b="1" dirty="0" smtClean="0"/>
          </a:p>
          <a:p>
            <a:pPr marL="342900" indent="-342900" algn="just">
              <a:buFont typeface="Arial" panose="020B0604020202020204" pitchFamily="34" charset="0"/>
              <a:buChar char="•"/>
            </a:pPr>
            <a:r>
              <a:rPr lang="en-US" dirty="0"/>
              <a:t>The above process ensures that cloud users who get unauthorized access to the keys are not able to use the keys, because the keys are encrypted and can be decrypted only by the </a:t>
            </a:r>
            <a:r>
              <a:rPr lang="en-US" dirty="0" smtClean="0"/>
              <a:t>recipient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419636"/>
          </a:xfrm>
        </p:spPr>
        <p:txBody>
          <a:bodyPr>
            <a:normAutofit fontScale="90000"/>
          </a:bodyPr>
          <a:lstStyle/>
          <a:p>
            <a:pPr algn="ctr"/>
            <a:r>
              <a:rPr lang="en-US" dirty="0"/>
              <a:t>Data Availability</a:t>
            </a:r>
            <a:endParaRPr lang="en-US" dirty="0"/>
          </a:p>
        </p:txBody>
      </p:sp>
      <p:sp>
        <p:nvSpPr>
          <p:cNvPr id="3" name="Text Placeholder 2"/>
          <p:cNvSpPr>
            <a:spLocks noGrp="1"/>
          </p:cNvSpPr>
          <p:nvPr>
            <p:ph type="body" idx="1"/>
          </p:nvPr>
        </p:nvSpPr>
        <p:spPr>
          <a:xfrm>
            <a:off x="1371600" y="608527"/>
            <a:ext cx="7541368" cy="5105400"/>
          </a:xfrm>
        </p:spPr>
        <p:txBody>
          <a:bodyPr/>
          <a:lstStyle/>
          <a:p>
            <a:pPr marL="342900" indent="-342900" algn="l">
              <a:buFont typeface="Arial" panose="020B0604020202020204" pitchFamily="34" charset="0"/>
              <a:buChar char="•"/>
            </a:pPr>
            <a:r>
              <a:rPr lang="en-US" b="1" dirty="0"/>
              <a:t>If the user keeps the data confidential and secure, it must also be available to them whenever they need </a:t>
            </a:r>
            <a:r>
              <a:rPr lang="en-US" b="1" dirty="0" smtClean="0"/>
              <a:t>it</a:t>
            </a:r>
            <a:endParaRPr lang="en-US" b="1" dirty="0" smtClean="0"/>
          </a:p>
          <a:p>
            <a:pPr marL="342900" indent="-342900" algn="just">
              <a:buFont typeface="Arial" panose="020B0604020202020204" pitchFamily="34" charset="0"/>
              <a:buChar char="•"/>
            </a:pPr>
            <a:r>
              <a:rPr lang="en-US" b="1" dirty="0"/>
              <a:t>SLAs with your cloud provider must have data uptime </a:t>
            </a:r>
            <a:r>
              <a:rPr lang="en-US" b="1" dirty="0" smtClean="0"/>
              <a:t>agreements</a:t>
            </a:r>
            <a:endParaRPr lang="en-US" b="1" dirty="0" smtClean="0"/>
          </a:p>
          <a:p>
            <a:pPr marL="342900" indent="-342900" algn="l">
              <a:buFont typeface="Arial" panose="020B0604020202020204" pitchFamily="34" charset="0"/>
              <a:buChar char="•"/>
            </a:pPr>
            <a:r>
              <a:rPr lang="en-US" dirty="0"/>
              <a:t>Data or service availability is expressed as a percentage of uptime in a given year or </a:t>
            </a:r>
            <a:r>
              <a:rPr lang="en-US" dirty="0" smtClean="0"/>
              <a:t>month</a:t>
            </a:r>
            <a:endParaRPr lang="en-US" dirty="0" smtClean="0"/>
          </a:p>
          <a:p>
            <a:pPr marL="342900" indent="-342900" algn="l">
              <a:buFont typeface="Arial" panose="020B0604020202020204" pitchFamily="34" charset="0"/>
              <a:buChar char="•"/>
            </a:pPr>
            <a:r>
              <a:rPr lang="en-US" dirty="0"/>
              <a:t>SLA with the cloud service provider must refer to monthly allowed downtime</a:t>
            </a:r>
            <a:endParaRPr lang="en-US" dirty="0"/>
          </a:p>
        </p:txBody>
      </p:sp>
      <p:pic>
        <p:nvPicPr>
          <p:cNvPr id="4" name="Picture 3"/>
          <p:cNvPicPr>
            <a:picLocks noChangeAspect="1"/>
          </p:cNvPicPr>
          <p:nvPr/>
        </p:nvPicPr>
        <p:blipFill>
          <a:blip r:embed="rId1"/>
          <a:stretch>
            <a:fillRect/>
          </a:stretch>
        </p:blipFill>
        <p:spPr>
          <a:xfrm>
            <a:off x="313386" y="3429000"/>
            <a:ext cx="8608168" cy="31242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781800" cy="914400"/>
          </a:xfrm>
        </p:spPr>
        <p:txBody>
          <a:bodyPr>
            <a:normAutofit/>
          </a:bodyPr>
          <a:lstStyle/>
          <a:p>
            <a:pPr algn="ctr"/>
            <a:r>
              <a:rPr lang="en-US" dirty="0" smtClean="0"/>
              <a:t>Security</a:t>
            </a:r>
            <a:endParaRPr lang="en-US" dirty="0"/>
          </a:p>
        </p:txBody>
      </p:sp>
      <p:sp>
        <p:nvSpPr>
          <p:cNvPr id="3" name="Text Placeholder 2"/>
          <p:cNvSpPr>
            <a:spLocks noGrp="1"/>
          </p:cNvSpPr>
          <p:nvPr>
            <p:ph type="body" idx="1"/>
          </p:nvPr>
        </p:nvSpPr>
        <p:spPr>
          <a:xfrm>
            <a:off x="1219200" y="1295400"/>
            <a:ext cx="7696200" cy="5105400"/>
          </a:xfrm>
        </p:spPr>
        <p:txBody>
          <a:bodyPr>
            <a:normAutofit/>
          </a:bodyPr>
          <a:lstStyle/>
          <a:p>
            <a:pPr marL="342900" indent="-342900" algn="l">
              <a:buFont typeface="Arial" panose="020B0604020202020204" pitchFamily="34" charset="0"/>
              <a:buChar char="•"/>
            </a:pPr>
            <a:r>
              <a:rPr lang="en-US" dirty="0"/>
              <a:t>The </a:t>
            </a:r>
            <a:r>
              <a:rPr lang="en-US" b="1" dirty="0"/>
              <a:t>CSA (Cloud Security Alliance) </a:t>
            </a:r>
            <a:r>
              <a:rPr lang="en-US" dirty="0"/>
              <a:t>is also working on the best practices and standards to </a:t>
            </a:r>
            <a:r>
              <a:rPr lang="en-US" b="1" dirty="0"/>
              <a:t>enhance the privacy and security of cloud applications, </a:t>
            </a:r>
            <a:r>
              <a:rPr lang="en-US" b="1" dirty="0" smtClean="0"/>
              <a:t>data and </a:t>
            </a:r>
            <a:r>
              <a:rPr lang="en-US" b="1" dirty="0"/>
              <a:t>identity of users</a:t>
            </a:r>
            <a:r>
              <a:rPr lang="en-US" b="1" dirty="0" smtClean="0"/>
              <a:t>.	</a:t>
            </a:r>
            <a:endParaRPr lang="en-US" b="1" dirty="0" smtClean="0"/>
          </a:p>
          <a:p>
            <a:pPr marL="342900" indent="-342900" algn="l">
              <a:buFont typeface="Arial" panose="020B0604020202020204" pitchFamily="34" charset="0"/>
              <a:buChar char="•"/>
            </a:pPr>
            <a:r>
              <a:rPr lang="en-US" dirty="0" smtClean="0"/>
              <a:t>Authentication</a:t>
            </a:r>
            <a:endParaRPr lang="en-US" dirty="0" smtClean="0"/>
          </a:p>
          <a:p>
            <a:pPr marL="342900" indent="-342900" algn="l">
              <a:buFont typeface="Arial" panose="020B0604020202020204" pitchFamily="34" charset="0"/>
              <a:buChar char="•"/>
            </a:pPr>
            <a:r>
              <a:rPr lang="en-US" dirty="0" smtClean="0"/>
              <a:t>Authorization</a:t>
            </a:r>
            <a:endParaRPr lang="en-US" dirty="0" smtClean="0"/>
          </a:p>
          <a:p>
            <a:pPr marL="342900" indent="-342900" algn="l">
              <a:buFont typeface="Arial" panose="020B0604020202020204" pitchFamily="34" charset="0"/>
              <a:buChar char="•"/>
            </a:pPr>
            <a:r>
              <a:rPr lang="en-US" dirty="0" smtClean="0"/>
              <a:t>Security of data at rest/ data in motion</a:t>
            </a:r>
            <a:endParaRPr lang="en-US" dirty="0" smtClean="0"/>
          </a:p>
          <a:p>
            <a:pPr marL="342900" indent="-342900" algn="l">
              <a:buFont typeface="Arial" panose="020B0604020202020204" pitchFamily="34" charset="0"/>
              <a:buChar char="•"/>
            </a:pPr>
            <a:r>
              <a:rPr lang="en-US" dirty="0" smtClean="0"/>
              <a:t>Data integrity</a:t>
            </a:r>
            <a:endParaRPr lang="en-US" dirty="0" smtClean="0"/>
          </a:p>
          <a:p>
            <a:pPr marL="342900" indent="-342900" algn="l">
              <a:buFont typeface="Arial" panose="020B0604020202020204" pitchFamily="34" charset="0"/>
              <a:buChar char="•"/>
            </a:pPr>
            <a:r>
              <a:rPr lang="en-US" dirty="0" smtClean="0"/>
              <a:t>Auditing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95400" y="228600"/>
            <a:ext cx="7391400" cy="5181600"/>
          </a:xfrm>
        </p:spPr>
        <p:txBody>
          <a:bodyPr/>
          <a:lstStyle/>
          <a:p>
            <a:pPr marL="342900" indent="-342900" algn="l">
              <a:buFont typeface="Arial" panose="020B0604020202020204" pitchFamily="34" charset="0"/>
              <a:buChar char="•"/>
            </a:pPr>
            <a:r>
              <a:rPr lang="en-US" b="1" dirty="0"/>
              <a:t>If the data in the cloud is not accessible, the services are down. Downtime has a soft and a hard cost, which are explained as follows: </a:t>
            </a:r>
            <a:endParaRPr lang="en-US" b="1" dirty="0" smtClean="0"/>
          </a:p>
          <a:p>
            <a:pPr marL="342900" indent="-342900" algn="l">
              <a:buFontTx/>
              <a:buChar char="-"/>
            </a:pPr>
            <a:r>
              <a:rPr lang="en-US" b="1" dirty="0" smtClean="0"/>
              <a:t>Soft </a:t>
            </a:r>
            <a:r>
              <a:rPr lang="en-US" b="1" dirty="0"/>
              <a:t>Cost</a:t>
            </a:r>
            <a:r>
              <a:rPr lang="en-US" dirty="0"/>
              <a:t>—Loss in customer confidence and employee morale</a:t>
            </a:r>
            <a:r>
              <a:rPr lang="en-US" dirty="0" smtClean="0"/>
              <a:t>.</a:t>
            </a:r>
            <a:endParaRPr lang="en-US" dirty="0" smtClean="0"/>
          </a:p>
          <a:p>
            <a:pPr marL="342900" indent="-342900" algn="l">
              <a:buFontTx/>
              <a:buChar char="-"/>
            </a:pPr>
            <a:r>
              <a:rPr lang="en-US" b="1" dirty="0"/>
              <a:t>Hard Cost</a:t>
            </a:r>
            <a:r>
              <a:rPr lang="en-US" dirty="0"/>
              <a:t>—Loss due to employee productivity and customer revenue during the outage </a:t>
            </a:r>
            <a:r>
              <a:rPr lang="en-US" dirty="0" smtClean="0"/>
              <a:t>window</a:t>
            </a:r>
            <a:endParaRPr lang="en-US" dirty="0" smtClean="0"/>
          </a:p>
          <a:p>
            <a:pPr marL="342900" indent="-342900" algn="l">
              <a:buFont typeface="Arial" panose="020B0604020202020204" pitchFamily="34" charset="0"/>
              <a:buChar char="•"/>
            </a:pPr>
            <a:r>
              <a:rPr lang="en-US" dirty="0" smtClean="0"/>
              <a:t>Common </a:t>
            </a:r>
            <a:r>
              <a:rPr lang="en-US" dirty="0"/>
              <a:t>reasons for service outages: </a:t>
            </a:r>
            <a:endParaRPr lang="en-US" dirty="0"/>
          </a:p>
        </p:txBody>
      </p:sp>
      <p:pic>
        <p:nvPicPr>
          <p:cNvPr id="4" name="Picture 3"/>
          <p:cNvPicPr>
            <a:picLocks noChangeAspect="1"/>
          </p:cNvPicPr>
          <p:nvPr/>
        </p:nvPicPr>
        <p:blipFill>
          <a:blip r:embed="rId1"/>
          <a:stretch>
            <a:fillRect/>
          </a:stretch>
        </p:blipFill>
        <p:spPr>
          <a:xfrm>
            <a:off x="1752600" y="3048000"/>
            <a:ext cx="5715000" cy="362996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838202"/>
          </a:xfrm>
        </p:spPr>
        <p:txBody>
          <a:bodyPr/>
          <a:lstStyle/>
          <a:p>
            <a:pPr algn="ctr"/>
            <a:r>
              <a:rPr lang="en-US" dirty="0"/>
              <a:t>Data Integrity </a:t>
            </a:r>
            <a:endParaRPr lang="en-US" dirty="0"/>
          </a:p>
        </p:txBody>
      </p:sp>
      <p:sp>
        <p:nvSpPr>
          <p:cNvPr id="3" name="Text Placeholder 2"/>
          <p:cNvSpPr>
            <a:spLocks noGrp="1"/>
          </p:cNvSpPr>
          <p:nvPr>
            <p:ph type="body" idx="1"/>
          </p:nvPr>
        </p:nvSpPr>
        <p:spPr>
          <a:xfrm>
            <a:off x="1066800" y="1143000"/>
            <a:ext cx="7772400" cy="5410200"/>
          </a:xfrm>
        </p:spPr>
        <p:txBody>
          <a:bodyPr>
            <a:normAutofit/>
          </a:bodyPr>
          <a:lstStyle/>
          <a:p>
            <a:pPr marL="342900" indent="-342900" algn="l">
              <a:buFont typeface="Arial" panose="020B0604020202020204" pitchFamily="34" charset="0"/>
              <a:buChar char="•"/>
            </a:pPr>
            <a:r>
              <a:rPr lang="en-US" b="1" dirty="0"/>
              <a:t>The user needs to reactively detect if the data has been modified and prevent such occurrences from happening </a:t>
            </a:r>
            <a:r>
              <a:rPr lang="en-US" b="1" dirty="0" smtClean="0"/>
              <a:t>again</a:t>
            </a:r>
            <a:endParaRPr lang="en-US" b="1" dirty="0" smtClean="0"/>
          </a:p>
          <a:p>
            <a:pPr marL="342900" indent="-342900" algn="l">
              <a:buFont typeface="Arial" panose="020B0604020202020204" pitchFamily="34" charset="0"/>
              <a:buChar char="•"/>
            </a:pPr>
            <a:r>
              <a:rPr lang="en-US" b="1" dirty="0"/>
              <a:t>To detect if the data has been modified or tampered with, users need to have data origin </a:t>
            </a:r>
            <a:r>
              <a:rPr lang="en-US" b="1" dirty="0" smtClean="0"/>
              <a:t>authentication</a:t>
            </a:r>
            <a:endParaRPr lang="en-US" b="1" dirty="0" smtClean="0"/>
          </a:p>
          <a:p>
            <a:pPr marL="342900" indent="-342900" algn="l">
              <a:buFont typeface="Arial" panose="020B0604020202020204" pitchFamily="34" charset="0"/>
              <a:buChar char="•"/>
            </a:pPr>
            <a:r>
              <a:rPr lang="en-US" dirty="0" smtClean="0"/>
              <a:t>Regular </a:t>
            </a:r>
            <a:r>
              <a:rPr lang="en-US" b="1" dirty="0"/>
              <a:t>backups are important </a:t>
            </a:r>
            <a:r>
              <a:rPr lang="en-US" dirty="0"/>
              <a:t>to reactively replace tampered </a:t>
            </a:r>
            <a:r>
              <a:rPr lang="en-US" dirty="0" smtClean="0"/>
              <a:t>data</a:t>
            </a:r>
            <a:endParaRPr lang="en-US" dirty="0" smtClean="0"/>
          </a:p>
          <a:p>
            <a:pPr marL="342900" indent="-342900" algn="l">
              <a:buFont typeface="Arial" panose="020B0604020202020204" pitchFamily="34" charset="0"/>
              <a:buChar char="•"/>
            </a:pPr>
            <a:r>
              <a:rPr lang="en-US" dirty="0"/>
              <a:t>There are many proactive measures that the cloud provider can take to ensure data </a:t>
            </a:r>
            <a:r>
              <a:rPr lang="en-US" dirty="0" smtClean="0"/>
              <a:t>integrity:</a:t>
            </a:r>
            <a:endParaRPr lang="en-US" dirty="0" smtClean="0"/>
          </a:p>
          <a:p>
            <a:pPr marL="342900" indent="-342900" algn="l">
              <a:buFontTx/>
              <a:buChar char="-"/>
            </a:pPr>
            <a:r>
              <a:rPr lang="en-US" b="1" dirty="0"/>
              <a:t>M</a:t>
            </a:r>
            <a:r>
              <a:rPr lang="en-US" b="1" dirty="0" smtClean="0"/>
              <a:t>ust </a:t>
            </a:r>
            <a:r>
              <a:rPr lang="en-US" b="1" dirty="0"/>
              <a:t>control the access to data using mechanisms such as </a:t>
            </a:r>
            <a:r>
              <a:rPr lang="en-US" b="1" dirty="0" smtClean="0"/>
              <a:t>RBAC (Role based Access Control)</a:t>
            </a:r>
            <a:endParaRPr lang="en-US" b="1" dirty="0" smtClean="0"/>
          </a:p>
          <a:p>
            <a:pPr marL="342900" indent="-342900" algn="l">
              <a:buFontTx/>
              <a:buChar char="-"/>
            </a:pPr>
            <a:r>
              <a:rPr lang="en-US" dirty="0"/>
              <a:t>M</a:t>
            </a:r>
            <a:r>
              <a:rPr lang="en-US" dirty="0" smtClean="0"/>
              <a:t>ust </a:t>
            </a:r>
            <a:r>
              <a:rPr lang="en-US" dirty="0"/>
              <a:t>design and implement user interfaces that prevent input of invalid </a:t>
            </a:r>
            <a:r>
              <a:rPr lang="en-US" dirty="0" smtClean="0"/>
              <a:t>data</a:t>
            </a:r>
            <a:endParaRPr lang="en-US" dirty="0" smtClean="0"/>
          </a:p>
          <a:p>
            <a:pPr marL="342900" indent="-342900" algn="l">
              <a:buFontTx/>
              <a:buChar char="-"/>
            </a:pPr>
            <a:r>
              <a:rPr lang="en-US" dirty="0"/>
              <a:t>M</a:t>
            </a:r>
            <a:r>
              <a:rPr lang="en-US" dirty="0" smtClean="0"/>
              <a:t>ust </a:t>
            </a:r>
            <a:r>
              <a:rPr lang="en-US" dirty="0"/>
              <a:t>use </a:t>
            </a:r>
            <a:r>
              <a:rPr lang="en-US" b="1" dirty="0"/>
              <a:t>error detection and correction software </a:t>
            </a:r>
            <a:r>
              <a:rPr lang="en-US" dirty="0"/>
              <a:t>when transmitting data within or outside the </a:t>
            </a:r>
            <a:r>
              <a:rPr lang="en-US" dirty="0" smtClean="0"/>
              <a:t>cloud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838202"/>
          </a:xfrm>
        </p:spPr>
        <p:txBody>
          <a:bodyPr/>
          <a:lstStyle/>
          <a:p>
            <a:pPr algn="ctr"/>
            <a:r>
              <a:rPr lang="en-US" dirty="0"/>
              <a:t>Cloud Storage Gateways (CSGs) </a:t>
            </a:r>
            <a:endParaRPr lang="en-US" dirty="0"/>
          </a:p>
        </p:txBody>
      </p:sp>
      <p:sp>
        <p:nvSpPr>
          <p:cNvPr id="3" name="Text Placeholder 2"/>
          <p:cNvSpPr>
            <a:spLocks noGrp="1"/>
          </p:cNvSpPr>
          <p:nvPr>
            <p:ph type="body" idx="1"/>
          </p:nvPr>
        </p:nvSpPr>
        <p:spPr>
          <a:xfrm>
            <a:off x="914400" y="1028166"/>
            <a:ext cx="8001000" cy="5677434"/>
          </a:xfrm>
        </p:spPr>
        <p:txBody>
          <a:bodyPr/>
          <a:lstStyle/>
          <a:p>
            <a:pPr marL="342900" indent="-342900" algn="l">
              <a:buFont typeface="Arial" panose="020B0604020202020204" pitchFamily="34" charset="0"/>
              <a:buChar char="•"/>
            </a:pPr>
            <a:r>
              <a:rPr lang="en-US" b="1" dirty="0"/>
              <a:t>To address the performance and security issues in public clouds, consumer organizations can use </a:t>
            </a:r>
            <a:r>
              <a:rPr lang="en-US" b="1" dirty="0" smtClean="0"/>
              <a:t>CSGs</a:t>
            </a:r>
            <a:endParaRPr lang="en-US" b="1" dirty="0" smtClean="0"/>
          </a:p>
          <a:p>
            <a:pPr marL="342900" indent="-342900" algn="l">
              <a:buFont typeface="Arial" panose="020B0604020202020204" pitchFamily="34" charset="0"/>
              <a:buChar char="•"/>
            </a:pPr>
            <a:r>
              <a:rPr lang="en-US" b="1" dirty="0"/>
              <a:t>CSG is a storage </a:t>
            </a:r>
            <a:r>
              <a:rPr lang="en-US" b="1" dirty="0" smtClean="0"/>
              <a:t>appliance, residing </a:t>
            </a:r>
            <a:r>
              <a:rPr lang="en-US" b="1" dirty="0"/>
              <a:t>in the customers' premises and provides data protection by encrypting, compressing, and archiving data sets before moving the data to a </a:t>
            </a:r>
            <a:r>
              <a:rPr lang="en-US" b="1" dirty="0" smtClean="0"/>
              <a:t>cloud</a:t>
            </a:r>
            <a:endParaRPr lang="en-US" b="1" dirty="0" smtClean="0"/>
          </a:p>
          <a:p>
            <a:pPr marL="342900" indent="-342900" algn="l">
              <a:buFont typeface="Arial" panose="020B0604020202020204" pitchFamily="34" charset="0"/>
              <a:buChar char="•"/>
            </a:pPr>
            <a:r>
              <a:rPr lang="en-US" dirty="0"/>
              <a:t>It intercepts all the I/O between the customer datacenter and all the public </a:t>
            </a:r>
            <a:r>
              <a:rPr lang="en-US" dirty="0" smtClean="0"/>
              <a:t>clouds</a:t>
            </a:r>
            <a:endParaRPr lang="en-US" dirty="0"/>
          </a:p>
          <a:p>
            <a:pPr marL="342900" indent="-342900" algn="l">
              <a:buFont typeface="Arial" panose="020B0604020202020204" pitchFamily="34" charset="0"/>
              <a:buChar char="•"/>
            </a:pPr>
            <a:r>
              <a:rPr lang="en-US" dirty="0" smtClean="0"/>
              <a:t>A </a:t>
            </a:r>
            <a:r>
              <a:rPr lang="en-US" dirty="0"/>
              <a:t>hardware appliance with a </a:t>
            </a:r>
            <a:r>
              <a:rPr lang="en-US" dirty="0" smtClean="0"/>
              <a:t>cache</a:t>
            </a:r>
            <a:endParaRPr lang="en-US" dirty="0" smtClean="0"/>
          </a:p>
          <a:p>
            <a:pPr marL="342900" indent="-342900" algn="l">
              <a:buFont typeface="Arial" panose="020B0604020202020204" pitchFamily="34" charset="0"/>
              <a:buChar char="•"/>
            </a:pPr>
            <a:r>
              <a:rPr lang="en-US" dirty="0"/>
              <a:t>A CSG could also be a downloadable software program that can be installed on a server at the customer </a:t>
            </a:r>
            <a:r>
              <a:rPr lang="en-US" dirty="0" smtClean="0"/>
              <a:t>location</a:t>
            </a:r>
            <a:endParaRPr lang="en-US" dirty="0" smtClean="0"/>
          </a:p>
          <a:p>
            <a:pPr marL="342900" indent="-342900" algn="l">
              <a:buFont typeface="Arial" panose="020B0604020202020204" pitchFamily="34" charset="0"/>
              <a:buChar char="•"/>
            </a:pPr>
            <a:r>
              <a:rPr lang="en-US" dirty="0"/>
              <a:t>CSGs eliminate the issue of vendor lock-in, because they support various formats and facilitate data </a:t>
            </a:r>
            <a:r>
              <a:rPr lang="en-US" dirty="0" smtClean="0"/>
              <a:t>backup</a:t>
            </a:r>
            <a:endParaRPr lang="en-US" dirty="0" smtClean="0"/>
          </a:p>
          <a:p>
            <a:pPr marL="342900" indent="-342900" algn="l">
              <a:buFont typeface="Arial" panose="020B0604020202020204" pitchFamily="34" charset="0"/>
              <a:buChar char="•"/>
            </a:pPr>
            <a:r>
              <a:rPr lang="en-US" dirty="0"/>
              <a:t>CSG vendor </a:t>
            </a:r>
            <a:r>
              <a:rPr lang="en-US" dirty="0" smtClean="0"/>
              <a:t>provides credentials </a:t>
            </a:r>
            <a:r>
              <a:rPr lang="en-US" dirty="0"/>
              <a:t>for each cloud </a:t>
            </a:r>
            <a:r>
              <a:rPr lang="en-US" dirty="0" smtClean="0"/>
              <a:t>provider </a:t>
            </a:r>
            <a:r>
              <a:rPr lang="en-US" dirty="0"/>
              <a:t>and </a:t>
            </a:r>
            <a:r>
              <a:rPr lang="en-US" dirty="0" smtClean="0"/>
              <a:t>call-home </a:t>
            </a:r>
            <a:r>
              <a:rPr lang="en-US" dirty="0"/>
              <a:t>features</a:t>
            </a:r>
            <a:endParaRPr lang="en-US" dirty="0"/>
          </a:p>
        </p:txBody>
      </p:sp>
      <p:sp>
        <p:nvSpPr>
          <p:cNvPr id="6" name="Text Box 5"/>
          <p:cNvSpPr txBox="1"/>
          <p:nvPr/>
        </p:nvSpPr>
        <p:spPr>
          <a:xfrm>
            <a:off x="76200" y="76200"/>
            <a:ext cx="1650365" cy="460375"/>
          </a:xfrm>
          <a:prstGeom prst="rect">
            <a:avLst/>
          </a:prstGeom>
          <a:gradFill>
            <a:gsLst>
              <a:gs pos="0">
                <a:srgbClr val="FE4444"/>
              </a:gs>
              <a:gs pos="100000">
                <a:srgbClr val="832B2B"/>
              </a:gs>
            </a:gsLst>
            <a:lin ang="5400000" scaled="0"/>
          </a:gradFill>
        </p:spPr>
        <p:txBody>
          <a:bodyPr wrap="square" rtlCol="0">
            <a:spAutoFit/>
          </a:bodyPr>
          <a:p>
            <a:pPr algn="ctr"/>
            <a:r>
              <a:rPr lang="en-US" sz="2400">
                <a:solidFill>
                  <a:schemeClr val="bg1"/>
                </a:solidFill>
              </a:rPr>
              <a:t>Important</a:t>
            </a:r>
            <a:endParaRPr lang="en-US" sz="280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1"/>
          <a:stretch>
            <a:fillRect/>
          </a:stretch>
        </p:blipFill>
        <p:spPr>
          <a:xfrm>
            <a:off x="228600" y="914400"/>
            <a:ext cx="8740144" cy="5201670"/>
          </a:xfrm>
          <a:prstGeom prst="rect">
            <a:avLst/>
          </a:prstGeom>
        </p:spPr>
      </p:pic>
      <p:sp>
        <p:nvSpPr>
          <p:cNvPr id="5" name="TextBox 4"/>
          <p:cNvSpPr txBox="1"/>
          <p:nvPr/>
        </p:nvSpPr>
        <p:spPr>
          <a:xfrm>
            <a:off x="3505200" y="6291238"/>
            <a:ext cx="1467068" cy="369332"/>
          </a:xfrm>
          <a:prstGeom prst="rect">
            <a:avLst/>
          </a:prstGeom>
          <a:noFill/>
        </p:spPr>
        <p:txBody>
          <a:bodyPr wrap="none" rtlCol="0">
            <a:spAutoFit/>
          </a:bodyPr>
          <a:lstStyle/>
          <a:p>
            <a:r>
              <a:rPr lang="en-US" dirty="0" smtClean="0"/>
              <a:t>Figure: CGS</a:t>
            </a:r>
            <a:endParaRPr lang="en-US" dirty="0"/>
          </a:p>
        </p:txBody>
      </p:sp>
      <p:sp>
        <p:nvSpPr>
          <p:cNvPr id="6" name="Text Box 5"/>
          <p:cNvSpPr txBox="1"/>
          <p:nvPr/>
        </p:nvSpPr>
        <p:spPr>
          <a:xfrm>
            <a:off x="1295400" y="304800"/>
            <a:ext cx="2852420" cy="521970"/>
          </a:xfrm>
          <a:prstGeom prst="rect">
            <a:avLst/>
          </a:prstGeom>
          <a:gradFill>
            <a:gsLst>
              <a:gs pos="0">
                <a:srgbClr val="FE4444"/>
              </a:gs>
              <a:gs pos="100000">
                <a:srgbClr val="832B2B"/>
              </a:gs>
            </a:gsLst>
            <a:lin ang="5400000" scaled="0"/>
          </a:gradFill>
        </p:spPr>
        <p:txBody>
          <a:bodyPr wrap="square" rtlCol="0">
            <a:spAutoFit/>
          </a:bodyPr>
          <a:p>
            <a:pPr algn="ctr"/>
            <a:r>
              <a:rPr lang="en-US" sz="2800">
                <a:solidFill>
                  <a:schemeClr val="bg1"/>
                </a:solidFill>
              </a:rPr>
              <a:t>Important</a:t>
            </a:r>
            <a:endParaRPr lang="en-US" sz="2800">
              <a:solidFill>
                <a:schemeClr val="bg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600" y="609600"/>
            <a:ext cx="8001000" cy="5867400"/>
          </a:xfrm>
        </p:spPr>
        <p:txBody>
          <a:bodyPr/>
          <a:lstStyle/>
          <a:p>
            <a:pPr marL="342900" indent="-342900" algn="l">
              <a:buFont typeface="Arial" panose="020B0604020202020204" pitchFamily="34" charset="0"/>
              <a:buChar char="•"/>
            </a:pPr>
            <a:r>
              <a:rPr lang="en-US" b="1" dirty="0"/>
              <a:t>The call-home features allow the CSG to automatically report issues, status, problems, and diagnostic reports to the CSG vendor to enable preventive </a:t>
            </a:r>
            <a:r>
              <a:rPr lang="en-US" b="1" dirty="0" smtClean="0"/>
              <a:t>maintenance or </a:t>
            </a:r>
            <a:r>
              <a:rPr lang="en-US" b="1" dirty="0"/>
              <a:t>accelerate problem </a:t>
            </a:r>
            <a:r>
              <a:rPr lang="en-US" b="1" dirty="0" smtClean="0"/>
              <a:t>and resolution</a:t>
            </a:r>
            <a:endParaRPr lang="en-US" b="1" dirty="0" smtClean="0"/>
          </a:p>
          <a:p>
            <a:pPr marL="342900" indent="-342900" algn="l">
              <a:buFont typeface="Arial" panose="020B0604020202020204" pitchFamily="34" charset="0"/>
              <a:buChar char="•"/>
            </a:pPr>
            <a:r>
              <a:rPr lang="en-US" b="1" dirty="0"/>
              <a:t>The CSG provides data protection in 4 steps: </a:t>
            </a:r>
            <a:endParaRPr lang="en-US" b="1" dirty="0" smtClean="0"/>
          </a:p>
          <a:p>
            <a:pPr marL="514350" indent="-514350" algn="l">
              <a:buAutoNum type="romanLcPeriod"/>
            </a:pPr>
            <a:r>
              <a:rPr lang="en-US" dirty="0" smtClean="0"/>
              <a:t>The </a:t>
            </a:r>
            <a:r>
              <a:rPr lang="en-US" dirty="0"/>
              <a:t>CSG cache accelerates I/O rates and enables a convenient replication </a:t>
            </a:r>
            <a:r>
              <a:rPr lang="en-US" dirty="0" smtClean="0"/>
              <a:t>procedure</a:t>
            </a:r>
            <a:endParaRPr lang="en-US" dirty="0" smtClean="0"/>
          </a:p>
          <a:p>
            <a:pPr marL="514350" indent="-514350" algn="l">
              <a:buAutoNum type="romanLcPeriod"/>
            </a:pPr>
            <a:r>
              <a:rPr lang="en-US" dirty="0"/>
              <a:t>Files that are to-be-copied to the cloud are first stored in the CSG </a:t>
            </a:r>
            <a:r>
              <a:rPr lang="en-US" dirty="0" smtClean="0"/>
              <a:t>cache</a:t>
            </a:r>
            <a:endParaRPr lang="en-US" dirty="0" smtClean="0"/>
          </a:p>
          <a:p>
            <a:pPr marL="514350" indent="-514350" algn="l">
              <a:buAutoNum type="romanLcPeriod"/>
            </a:pPr>
            <a:r>
              <a:rPr lang="en-US" dirty="0"/>
              <a:t>After a certain pre-set time interval, the cache data is pushed to the </a:t>
            </a:r>
            <a:r>
              <a:rPr lang="en-US" dirty="0" smtClean="0"/>
              <a:t>cloud</a:t>
            </a:r>
            <a:endParaRPr lang="en-US" dirty="0" smtClean="0"/>
          </a:p>
          <a:p>
            <a:pPr marL="514350" indent="-514350" algn="l">
              <a:buAutoNum type="romanLcPeriod"/>
            </a:pPr>
            <a:r>
              <a:rPr lang="en-US" dirty="0"/>
              <a:t>Data that is read from the cloud is copied to the cache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600" y="0"/>
            <a:ext cx="8153400" cy="6400800"/>
          </a:xfrm>
        </p:spPr>
        <p:txBody>
          <a:bodyPr/>
          <a:lstStyle/>
          <a:p>
            <a:pPr algn="l"/>
            <a:r>
              <a:rPr lang="en-US" dirty="0" smtClean="0"/>
              <a:t>CSG must </a:t>
            </a:r>
            <a:r>
              <a:rPr lang="en-US" dirty="0"/>
              <a:t>provide the following features or benefits</a:t>
            </a:r>
            <a:r>
              <a:rPr lang="en-US" dirty="0" smtClean="0"/>
              <a:t>:</a:t>
            </a:r>
            <a:endParaRPr lang="en-US" dirty="0" smtClean="0"/>
          </a:p>
          <a:p>
            <a:pPr marL="342900" indent="-342900" algn="just">
              <a:buFont typeface="Arial" panose="020B0604020202020204" pitchFamily="34" charset="0"/>
              <a:buChar char="•"/>
            </a:pPr>
            <a:r>
              <a:rPr lang="en-US" b="1" dirty="0"/>
              <a:t>Caching Algorithms</a:t>
            </a:r>
            <a:r>
              <a:rPr lang="en-US" dirty="0"/>
              <a:t>: The </a:t>
            </a:r>
            <a:r>
              <a:rPr lang="en-US" b="1" dirty="0"/>
              <a:t>cache in a CSG provides a buffer of vital data to speed access and reads</a:t>
            </a:r>
            <a:r>
              <a:rPr lang="en-US" dirty="0"/>
              <a:t>, instead of having to reach out to the original servers to read data each time it is </a:t>
            </a:r>
            <a:r>
              <a:rPr lang="en-US" dirty="0" smtClean="0"/>
              <a:t>required</a:t>
            </a:r>
            <a:endParaRPr lang="en-US" dirty="0" smtClean="0"/>
          </a:p>
          <a:p>
            <a:pPr marL="342900" indent="-342900" algn="just">
              <a:buFont typeface="Arial" panose="020B0604020202020204" pitchFamily="34" charset="0"/>
              <a:buChar char="•"/>
            </a:pPr>
            <a:r>
              <a:rPr lang="en-US" b="1" dirty="0"/>
              <a:t>Intelligent Pre-fetching Algorithms</a:t>
            </a:r>
            <a:r>
              <a:rPr lang="en-US" dirty="0"/>
              <a:t>: </a:t>
            </a:r>
            <a:r>
              <a:rPr lang="en-US" b="1" dirty="0"/>
              <a:t>CSG must monitor read patterns and intelligently pre-fetch data from the cloud to the cache before the user requests the </a:t>
            </a:r>
            <a:r>
              <a:rPr lang="en-US" b="1" dirty="0" smtClean="0"/>
              <a:t>data</a:t>
            </a:r>
            <a:endParaRPr lang="en-US" b="1" dirty="0" smtClean="0"/>
          </a:p>
          <a:p>
            <a:pPr marL="342900" indent="-342900" algn="just">
              <a:buFont typeface="Arial" panose="020B0604020202020204" pitchFamily="34" charset="0"/>
              <a:buChar char="•"/>
            </a:pPr>
            <a:r>
              <a:rPr lang="en-US" b="1" dirty="0"/>
              <a:t>Caching Time Periods: Some CSGs allow users to setup a caching time </a:t>
            </a:r>
            <a:r>
              <a:rPr lang="en-US" b="1" dirty="0" smtClean="0"/>
              <a:t>duration</a:t>
            </a:r>
            <a:endParaRPr lang="en-US" b="1" dirty="0" smtClean="0"/>
          </a:p>
          <a:p>
            <a:pPr marL="342900" indent="-342900" algn="just">
              <a:buFont typeface="Arial" panose="020B0604020202020204" pitchFamily="34" charset="0"/>
              <a:buChar char="•"/>
            </a:pPr>
            <a:r>
              <a:rPr lang="en-US" b="1" dirty="0"/>
              <a:t>Synchronous Snapshots: CSG must take a synchronous snapshot of the user file tree and data. </a:t>
            </a:r>
            <a:r>
              <a:rPr lang="en-US" dirty="0"/>
              <a:t>This is an instantaneous, sub-second picture of the customer’s file system at a particular </a:t>
            </a:r>
            <a:r>
              <a:rPr lang="en-US" dirty="0" smtClean="0"/>
              <a:t>instant</a:t>
            </a:r>
            <a:endParaRPr lang="en-US" dirty="0" smtClean="0"/>
          </a:p>
          <a:p>
            <a:pPr marL="342900" indent="-342900" algn="just">
              <a:buFont typeface="Arial" panose="020B0604020202020204" pitchFamily="34" charset="0"/>
              <a:buChar char="•"/>
            </a:pPr>
            <a:r>
              <a:rPr lang="en-US" b="1" dirty="0"/>
              <a:t>Data Replication Process: CSG must have an efficient data transfer mechanism. Ideally, it must split files into chunks</a:t>
            </a:r>
            <a:endParaRPr lang="en-US" b="1" dirty="0"/>
          </a:p>
        </p:txBody>
      </p:sp>
      <p:pic>
        <p:nvPicPr>
          <p:cNvPr id="4" name="Picture 3"/>
          <p:cNvPicPr>
            <a:picLocks noChangeAspect="1"/>
          </p:cNvPicPr>
          <p:nvPr/>
        </p:nvPicPr>
        <p:blipFill>
          <a:blip r:embed="rId1"/>
          <a:stretch>
            <a:fillRect/>
          </a:stretch>
        </p:blipFill>
        <p:spPr>
          <a:xfrm>
            <a:off x="1371599" y="5029200"/>
            <a:ext cx="7037501" cy="1752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838200"/>
            <a:ext cx="7848600" cy="5486400"/>
          </a:xfrm>
        </p:spPr>
        <p:txBody>
          <a:bodyPr/>
          <a:lstStyle/>
          <a:p>
            <a:pPr marL="342900" indent="-342900" algn="l">
              <a:buFont typeface="Arial" panose="020B0604020202020204" pitchFamily="34" charset="0"/>
              <a:buChar char="•"/>
            </a:pPr>
            <a:r>
              <a:rPr lang="en-US" b="1" dirty="0"/>
              <a:t>End-to-end Encryption</a:t>
            </a:r>
            <a:r>
              <a:rPr lang="en-US" dirty="0"/>
              <a:t>: This protects data from being read by unauthorized users and hackers. The CSG must use strong data encryption for the content as well as the </a:t>
            </a:r>
            <a:r>
              <a:rPr lang="en-US" dirty="0" smtClean="0"/>
              <a:t>metadata</a:t>
            </a:r>
            <a:endParaRPr lang="en-US" dirty="0" smtClean="0"/>
          </a:p>
          <a:p>
            <a:pPr marL="342900" indent="-342900" algn="l">
              <a:buFont typeface="Arial" panose="020B0604020202020204" pitchFamily="34" charset="0"/>
              <a:buChar char="•"/>
            </a:pPr>
            <a:r>
              <a:rPr lang="en-US" b="1" dirty="0"/>
              <a:t>Secure Channels: </a:t>
            </a:r>
            <a:r>
              <a:rPr lang="en-US" dirty="0"/>
              <a:t>the data in-transit between the CSG and the cloud is double encrypted; it is encrypted before it is transmitted and also when it is sent over a </a:t>
            </a:r>
            <a:r>
              <a:rPr lang="en-US" b="1" dirty="0"/>
              <a:t>Virtual Private Network (VPN) tunnel </a:t>
            </a:r>
            <a:r>
              <a:rPr lang="en-US" dirty="0"/>
              <a:t>to the </a:t>
            </a:r>
            <a:r>
              <a:rPr lang="en-US" dirty="0" smtClean="0"/>
              <a:t>cloud</a:t>
            </a:r>
            <a:endParaRPr lang="en-US" dirty="0" smtClean="0"/>
          </a:p>
          <a:p>
            <a:pPr marL="342900" indent="-342900" algn="l">
              <a:buFont typeface="Arial" panose="020B0604020202020204" pitchFamily="34" charset="0"/>
              <a:buChar char="•"/>
            </a:pPr>
            <a:r>
              <a:rPr lang="en-US" b="1" dirty="0"/>
              <a:t>Data Compression: </a:t>
            </a:r>
            <a:r>
              <a:rPr lang="en-US" dirty="0"/>
              <a:t>It helps </a:t>
            </a:r>
            <a:r>
              <a:rPr lang="en-US" b="1" dirty="0"/>
              <a:t>reduce bandwidth and storage space </a:t>
            </a:r>
            <a:r>
              <a:rPr lang="en-US" b="1" dirty="0" smtClean="0"/>
              <a:t>utilization</a:t>
            </a:r>
            <a:endParaRPr lang="en-US" b="1" dirty="0" smtClean="0"/>
          </a:p>
          <a:p>
            <a:pPr marL="342900" indent="-342900" algn="l">
              <a:buFont typeface="Arial" panose="020B0604020202020204" pitchFamily="34" charset="0"/>
              <a:buChar char="•"/>
            </a:pPr>
            <a:r>
              <a:rPr lang="en-US" b="1" dirty="0"/>
              <a:t>CSG Tuning Parameters: CSG must allow its administrator to tune certain parameters such as maximum bandwidth utilization during certain time periods and cache push intervals</a:t>
            </a: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838202"/>
          </a:xfrm>
        </p:spPr>
        <p:txBody>
          <a:bodyPr/>
          <a:lstStyle/>
          <a:p>
            <a:pPr algn="ctr"/>
            <a:r>
              <a:rPr lang="en-US" dirty="0"/>
              <a:t>Cloud Firewall </a:t>
            </a:r>
            <a:endParaRPr lang="en-US" dirty="0"/>
          </a:p>
        </p:txBody>
      </p:sp>
      <p:sp>
        <p:nvSpPr>
          <p:cNvPr id="3" name="Text Placeholder 2"/>
          <p:cNvSpPr>
            <a:spLocks noGrp="1"/>
          </p:cNvSpPr>
          <p:nvPr>
            <p:ph type="body" idx="1"/>
          </p:nvPr>
        </p:nvSpPr>
        <p:spPr>
          <a:xfrm>
            <a:off x="990600" y="1371600"/>
            <a:ext cx="7772400" cy="5105400"/>
          </a:xfrm>
        </p:spPr>
        <p:txBody>
          <a:bodyPr>
            <a:normAutofit/>
          </a:bodyPr>
          <a:lstStyle/>
          <a:p>
            <a:pPr marL="342900" indent="-342900" algn="l">
              <a:buFont typeface="Arial" panose="020B0604020202020204" pitchFamily="34" charset="0"/>
              <a:buChar char="•"/>
            </a:pPr>
            <a:r>
              <a:rPr lang="en-US" b="1" dirty="0"/>
              <a:t>A cloud firewall is a network firewall appliance</a:t>
            </a:r>
            <a:r>
              <a:rPr lang="en-US" dirty="0"/>
              <a:t>, explicitly built to work with other </a:t>
            </a:r>
            <a:r>
              <a:rPr lang="en-US" b="1" dirty="0"/>
              <a:t>cloud-based security </a:t>
            </a:r>
            <a:r>
              <a:rPr lang="en-US" b="1" dirty="0" smtClean="0"/>
              <a:t>solutions</a:t>
            </a:r>
            <a:endParaRPr lang="en-US" b="1" dirty="0" smtClean="0"/>
          </a:p>
          <a:p>
            <a:pPr marL="342900" indent="-342900" algn="l">
              <a:buFont typeface="Arial" panose="020B0604020202020204" pitchFamily="34" charset="0"/>
              <a:buChar char="•"/>
            </a:pPr>
            <a:r>
              <a:rPr lang="en-US" b="1" dirty="0"/>
              <a:t>It serves the same purposes as traditional firewalls, but it is different from a traditional firewall on the following three aspects: </a:t>
            </a:r>
            <a:endParaRPr lang="en-US" b="1" dirty="0" smtClean="0"/>
          </a:p>
          <a:p>
            <a:pPr marL="457200" indent="-457200" algn="l">
              <a:buAutoNum type="arabicPeriod"/>
            </a:pPr>
            <a:r>
              <a:rPr lang="en-US" b="1" dirty="0" smtClean="0"/>
              <a:t>Scalability—Cloud </a:t>
            </a:r>
            <a:r>
              <a:rPr lang="en-US" b="1" dirty="0"/>
              <a:t>firewalls are designed to scale as customer bandwidth increases</a:t>
            </a:r>
            <a:r>
              <a:rPr lang="en-US" dirty="0"/>
              <a:t>, or at the least, any hardware upgrade has to be made transparent to customers</a:t>
            </a:r>
            <a:r>
              <a:rPr lang="en-US" dirty="0" smtClean="0"/>
              <a:t>.</a:t>
            </a:r>
            <a:endParaRPr lang="en-US" dirty="0" smtClean="0"/>
          </a:p>
          <a:p>
            <a:pPr marL="457200" indent="-457200" algn="l">
              <a:buAutoNum type="arabicPeriod"/>
            </a:pPr>
            <a:r>
              <a:rPr lang="en-US" b="1" dirty="0"/>
              <a:t>Availability</a:t>
            </a:r>
            <a:r>
              <a:rPr lang="en-US" dirty="0"/>
              <a:t>—Cloud firewall providers offer </a:t>
            </a:r>
            <a:r>
              <a:rPr lang="en-US" b="1" dirty="0"/>
              <a:t>extremely high availability through an infrastructure with fully redundant power and network services,</a:t>
            </a:r>
            <a:r>
              <a:rPr lang="en-US" dirty="0"/>
              <a:t> as well as </a:t>
            </a:r>
            <a:r>
              <a:rPr lang="en-US" b="1" dirty="0"/>
              <a:t>backup strategies </a:t>
            </a:r>
            <a:r>
              <a:rPr lang="en-US" dirty="0"/>
              <a:t>in the event of a site </a:t>
            </a:r>
            <a:r>
              <a:rPr lang="en-US" dirty="0" smtClean="0"/>
              <a:t>failure</a:t>
            </a:r>
            <a:endParaRPr lang="en-US" dirty="0" smtClean="0"/>
          </a:p>
          <a:p>
            <a:pPr marL="457200" indent="-457200" algn="l">
              <a:buAutoNum type="arabicPeriod"/>
            </a:pPr>
            <a:r>
              <a:rPr lang="en-US" b="1" dirty="0"/>
              <a:t>Extensibility—Cloud firewalls are available in locations where the network manager can provide a protected communications path</a:t>
            </a:r>
            <a:endParaRPr 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838202"/>
          </a:xfrm>
        </p:spPr>
        <p:txBody>
          <a:bodyPr/>
          <a:lstStyle/>
          <a:p>
            <a:pPr algn="ctr"/>
            <a:r>
              <a:rPr lang="en-US" dirty="0"/>
              <a:t>Virtual Firewall </a:t>
            </a:r>
            <a:endParaRPr lang="en-US" dirty="0"/>
          </a:p>
        </p:txBody>
      </p:sp>
      <p:sp>
        <p:nvSpPr>
          <p:cNvPr id="3" name="Text Placeholder 2"/>
          <p:cNvSpPr>
            <a:spLocks noGrp="1"/>
          </p:cNvSpPr>
          <p:nvPr>
            <p:ph type="body" idx="1"/>
          </p:nvPr>
        </p:nvSpPr>
        <p:spPr>
          <a:xfrm>
            <a:off x="762000" y="1028166"/>
            <a:ext cx="8229600" cy="5601234"/>
          </a:xfrm>
        </p:spPr>
        <p:txBody>
          <a:bodyPr>
            <a:normAutofit/>
          </a:bodyPr>
          <a:lstStyle/>
          <a:p>
            <a:pPr marL="342900" indent="-342900" algn="just">
              <a:buFont typeface="Arial" panose="020B0604020202020204" pitchFamily="34" charset="0"/>
              <a:buChar char="•"/>
            </a:pPr>
            <a:r>
              <a:rPr lang="en-US" b="1" dirty="0"/>
              <a:t>A VF is a network firewall service running entirely within a virtualized </a:t>
            </a:r>
            <a:r>
              <a:rPr lang="en-US" b="1" dirty="0" smtClean="0"/>
              <a:t>environment</a:t>
            </a:r>
            <a:endParaRPr lang="en-US" b="1" dirty="0" smtClean="0"/>
          </a:p>
          <a:p>
            <a:pPr marL="342900" indent="-342900" algn="just">
              <a:buFont typeface="Arial" panose="020B0604020202020204" pitchFamily="34" charset="0"/>
              <a:buChar char="•"/>
            </a:pPr>
            <a:r>
              <a:rPr lang="en-US" b="1" dirty="0"/>
              <a:t>Like a physical firewall, it provides the usual packet filtering and </a:t>
            </a:r>
            <a:r>
              <a:rPr lang="en-US" b="1" dirty="0" smtClean="0"/>
              <a:t>monitoring</a:t>
            </a:r>
            <a:endParaRPr lang="en-US" b="1" dirty="0" smtClean="0"/>
          </a:p>
          <a:p>
            <a:pPr marL="342900" indent="-342900" algn="just">
              <a:buFont typeface="Arial" panose="020B0604020202020204" pitchFamily="34" charset="0"/>
              <a:buChar char="•"/>
            </a:pPr>
            <a:r>
              <a:rPr lang="en-US" b="1" dirty="0"/>
              <a:t>Virtual firewalls provide an easy way to decrease investment </a:t>
            </a:r>
            <a:r>
              <a:rPr lang="en-US" dirty="0"/>
              <a:t>expenses by consolidating multiple logical firewalls onto a single </a:t>
            </a:r>
            <a:r>
              <a:rPr lang="en-US" dirty="0" smtClean="0"/>
              <a:t>platform</a:t>
            </a:r>
            <a:endParaRPr lang="en-US" dirty="0" smtClean="0"/>
          </a:p>
          <a:p>
            <a:pPr marL="342900" indent="-342900" algn="just">
              <a:buFont typeface="Arial" panose="020B0604020202020204" pitchFamily="34" charset="0"/>
              <a:buChar char="•"/>
            </a:pPr>
            <a:r>
              <a:rPr lang="en-US" b="1" dirty="0"/>
              <a:t>Depending on the point of deployment, virtual firewalls can operate in two different modes namely, bridge mode and hypervisor </a:t>
            </a:r>
            <a:r>
              <a:rPr lang="en-US" b="1" dirty="0" smtClean="0"/>
              <a:t>mode</a:t>
            </a:r>
            <a:endParaRPr lang="en-US" b="1" dirty="0" smtClean="0"/>
          </a:p>
          <a:p>
            <a:pPr marL="342900" indent="-342900" algn="just">
              <a:buFont typeface="Arial" panose="020B0604020202020204" pitchFamily="34" charset="0"/>
              <a:buChar char="•"/>
            </a:pPr>
            <a:r>
              <a:rPr lang="en-US" b="1" dirty="0"/>
              <a:t>In bridge-mode, the firewall acts like a physical firewall that works with a physical or virtual switch to intercept network traffic destined for other network </a:t>
            </a:r>
            <a:r>
              <a:rPr lang="en-US" b="1" dirty="0" smtClean="0"/>
              <a:t>segments</a:t>
            </a:r>
            <a:endParaRPr lang="en-US" b="1" dirty="0" smtClean="0"/>
          </a:p>
          <a:p>
            <a:pPr marL="342900" indent="-342900" algn="just">
              <a:buFont typeface="Arial" panose="020B0604020202020204" pitchFamily="34" charset="0"/>
              <a:buChar char="•"/>
            </a:pPr>
            <a:r>
              <a:rPr lang="en-US" b="1" dirty="0"/>
              <a:t>In hypervisor mode, the firewall service resides in the virtualization hypervisor, where it can capture, monitor, and filter all the activities of all the virtual machines and logical resources</a:t>
            </a: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048" y="990600"/>
            <a:ext cx="7010400" cy="838202"/>
          </a:xfrm>
        </p:spPr>
        <p:txBody>
          <a:bodyPr>
            <a:noAutofit/>
          </a:bodyPr>
          <a:lstStyle/>
          <a:p>
            <a:pPr algn="ctr"/>
            <a:r>
              <a:rPr lang="en-US" sz="3600" b="1" dirty="0">
                <a:solidFill>
                  <a:srgbClr val="FF0000"/>
                </a:solidFill>
              </a:rPr>
              <a:t>AAA</a:t>
            </a:r>
            <a:br>
              <a:rPr lang="en-US" sz="3600" dirty="0">
                <a:solidFill>
                  <a:srgbClr val="FF0000"/>
                </a:solidFill>
              </a:rPr>
            </a:br>
            <a:r>
              <a:rPr lang="en-US" sz="3600" dirty="0">
                <a:solidFill>
                  <a:srgbClr val="FF0000"/>
                </a:solidFill>
              </a:rPr>
              <a:t>Authentication, </a:t>
            </a:r>
            <a:r>
              <a:rPr lang="en-US" sz="3600" dirty="0" smtClean="0">
                <a:solidFill>
                  <a:srgbClr val="FF0000"/>
                </a:solidFill>
              </a:rPr>
              <a:t>Authorization </a:t>
            </a:r>
            <a:r>
              <a:rPr lang="en-US" sz="3600" dirty="0">
                <a:solidFill>
                  <a:srgbClr val="FF0000"/>
                </a:solidFill>
              </a:rPr>
              <a:t>and Accounting</a:t>
            </a:r>
            <a:endParaRPr lang="en-US" sz="3600" dirty="0">
              <a:solidFill>
                <a:srgbClr val="FF0000"/>
              </a:solidFill>
            </a:endParaRPr>
          </a:p>
        </p:txBody>
      </p:sp>
      <p:sp>
        <p:nvSpPr>
          <p:cNvPr id="3" name="Text Placeholder 2"/>
          <p:cNvSpPr>
            <a:spLocks noGrp="1"/>
          </p:cNvSpPr>
          <p:nvPr>
            <p:ph type="body" idx="1"/>
          </p:nvPr>
        </p:nvSpPr>
        <p:spPr>
          <a:xfrm>
            <a:off x="1510048" y="2286000"/>
            <a:ext cx="7010400" cy="4953000"/>
          </a:xfrm>
        </p:spPr>
        <p:txBody>
          <a:bodyPr/>
          <a:lstStyle/>
          <a:p>
            <a:pPr marL="342900" indent="-342900" algn="l">
              <a:buFont typeface="Arial" panose="020B0604020202020204" pitchFamily="34" charset="0"/>
              <a:buChar char="•"/>
            </a:pPr>
            <a:r>
              <a:rPr lang="en-US" dirty="0"/>
              <a:t>The key data requirements in a cloud are confidentiality, integrity, and </a:t>
            </a:r>
            <a:r>
              <a:rPr lang="en-US" dirty="0" smtClean="0"/>
              <a:t>availability</a:t>
            </a:r>
            <a:endParaRPr lang="en-US" dirty="0" smtClean="0"/>
          </a:p>
          <a:p>
            <a:pPr marL="342900" indent="-342900" algn="l">
              <a:buFont typeface="Arial" panose="020B0604020202020204" pitchFamily="34" charset="0"/>
              <a:buChar char="•"/>
            </a:pPr>
            <a:r>
              <a:rPr lang="en-US" dirty="0"/>
              <a:t>The cloud providers and users must make sure that the login access is well </a:t>
            </a:r>
            <a:r>
              <a:rPr lang="en-US" dirty="0" smtClean="0"/>
              <a:t>protected</a:t>
            </a:r>
            <a:endParaRPr lang="en-US" dirty="0" smtClean="0"/>
          </a:p>
          <a:p>
            <a:pPr marL="342900" indent="-342900" algn="l">
              <a:buFont typeface="Arial" panose="020B0604020202020204" pitchFamily="34" charset="0"/>
              <a:buChar char="•"/>
            </a:pPr>
            <a:r>
              <a:rPr lang="en-US" dirty="0"/>
              <a:t>In the cloud, users have multiple ways to authenticate and check user </a:t>
            </a:r>
            <a:r>
              <a:rPr lang="en-US" dirty="0" smtClean="0"/>
              <a:t>identities</a:t>
            </a:r>
            <a:endParaRPr lang="en-US" dirty="0" smtClean="0"/>
          </a:p>
          <a:p>
            <a:pPr marL="342900" indent="-342900" algn="l">
              <a:buFont typeface="Arial" panose="020B0604020202020204" pitchFamily="34" charset="0"/>
              <a:buChar char="•"/>
            </a:pPr>
            <a:r>
              <a:rPr lang="en-US" dirty="0"/>
              <a:t>The login credentials must be encrypted with the Personally Identifiable Information (PII) for security</a:t>
            </a:r>
            <a:endParaRPr lang="en-US" dirty="0"/>
          </a:p>
        </p:txBody>
      </p:sp>
      <p:sp>
        <p:nvSpPr>
          <p:cNvPr id="6" name="Text Box 5"/>
          <p:cNvSpPr txBox="1"/>
          <p:nvPr/>
        </p:nvSpPr>
        <p:spPr>
          <a:xfrm>
            <a:off x="0" y="76200"/>
            <a:ext cx="2392680" cy="521970"/>
          </a:xfrm>
          <a:prstGeom prst="rect">
            <a:avLst/>
          </a:prstGeom>
          <a:gradFill>
            <a:gsLst>
              <a:gs pos="0">
                <a:srgbClr val="FE4444"/>
              </a:gs>
              <a:gs pos="100000">
                <a:srgbClr val="832B2B"/>
              </a:gs>
            </a:gsLst>
            <a:lin ang="5400000" scaled="0"/>
          </a:gradFill>
        </p:spPr>
        <p:txBody>
          <a:bodyPr wrap="square" rtlCol="0">
            <a:spAutoFit/>
          </a:bodyPr>
          <a:p>
            <a:pPr algn="ctr"/>
            <a:r>
              <a:rPr lang="en-US" sz="2800">
                <a:solidFill>
                  <a:schemeClr val="bg1"/>
                </a:solidFill>
              </a:rPr>
              <a:t>Important</a:t>
            </a:r>
            <a:endParaRPr lang="en-US" sz="28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781800" cy="914400"/>
          </a:xfrm>
        </p:spPr>
        <p:txBody>
          <a:bodyPr>
            <a:normAutofit fontScale="90000"/>
          </a:bodyPr>
          <a:lstStyle/>
          <a:p>
            <a:pPr algn="ctr"/>
            <a:r>
              <a:rPr lang="en-US" dirty="0" smtClean="0"/>
              <a:t>Security for Virtualization Platform</a:t>
            </a:r>
            <a:endParaRPr lang="en-US" dirty="0"/>
          </a:p>
        </p:txBody>
      </p:sp>
      <p:sp>
        <p:nvSpPr>
          <p:cNvPr id="3" name="Text Placeholder 2"/>
          <p:cNvSpPr>
            <a:spLocks noGrp="1"/>
          </p:cNvSpPr>
          <p:nvPr>
            <p:ph type="body" idx="1"/>
          </p:nvPr>
        </p:nvSpPr>
        <p:spPr>
          <a:xfrm>
            <a:off x="1066800" y="1752600"/>
            <a:ext cx="7696200" cy="4419600"/>
          </a:xfrm>
        </p:spPr>
        <p:txBody>
          <a:bodyPr>
            <a:normAutofit/>
          </a:bodyPr>
          <a:lstStyle/>
          <a:p>
            <a:pPr marL="342900" indent="-342900" algn="l">
              <a:buFont typeface="Arial" panose="020B0604020202020204" pitchFamily="34" charset="0"/>
              <a:buChar char="•"/>
            </a:pPr>
            <a:r>
              <a:rPr lang="en-US" dirty="0" smtClean="0"/>
              <a:t>Security </a:t>
            </a:r>
            <a:r>
              <a:rPr lang="en-US" dirty="0"/>
              <a:t>for a cloud host is to some extent similar for traditional, non-virtualized </a:t>
            </a:r>
            <a:r>
              <a:rPr lang="en-US" dirty="0" smtClean="0"/>
              <a:t>on premise servers</a:t>
            </a:r>
            <a:endParaRPr lang="en-US" dirty="0" smtClean="0"/>
          </a:p>
          <a:p>
            <a:pPr marL="342900" indent="-342900" algn="l">
              <a:buFont typeface="Arial" panose="020B0604020202020204" pitchFamily="34" charset="0"/>
              <a:buChar char="•"/>
            </a:pPr>
            <a:r>
              <a:rPr lang="en-US" dirty="0"/>
              <a:t>With several users and applications in a cloud, malwares can magnify damages faster than in any dedicated </a:t>
            </a:r>
            <a:r>
              <a:rPr lang="en-US" dirty="0" smtClean="0"/>
              <a:t>environment</a:t>
            </a:r>
            <a:endParaRPr lang="en-US" dirty="0" smtClean="0"/>
          </a:p>
          <a:p>
            <a:pPr marL="342900" indent="-342900" algn="l">
              <a:buFont typeface="Arial" panose="020B0604020202020204" pitchFamily="34" charset="0"/>
              <a:buChar char="•"/>
            </a:pPr>
            <a:r>
              <a:rPr lang="en-US" b="1" dirty="0" smtClean="0"/>
              <a:t>In </a:t>
            </a:r>
            <a:r>
              <a:rPr lang="en-US" b="1" dirty="0"/>
              <a:t>a cloud, users will need to deploy tools that can immediately identify and resolve malware, data integrity and authentication </a:t>
            </a:r>
            <a:r>
              <a:rPr lang="en-US" b="1" dirty="0" smtClean="0"/>
              <a:t>problems</a:t>
            </a:r>
            <a:endParaRPr lang="en-US" b="1" dirty="0" smtClean="0"/>
          </a:p>
          <a:p>
            <a:pPr marL="342900" indent="-342900" algn="just">
              <a:buFont typeface="Arial" panose="020B0604020202020204" pitchFamily="34" charset="0"/>
              <a:buChar char="•"/>
            </a:pPr>
            <a:r>
              <a:rPr lang="en-US" b="1" dirty="0"/>
              <a:t>Above all, users must understand and document the responsibilities to be shared between the cloud provider and customer </a:t>
            </a:r>
            <a:r>
              <a:rPr lang="en-US" b="1" dirty="0" smtClean="0"/>
              <a:t>organization</a:t>
            </a:r>
            <a:endParaRPr lang="en-US" b="1" dirty="0" smtClean="0"/>
          </a:p>
          <a:p>
            <a:pPr marL="342900" indent="-342900" algn="just">
              <a:buFont typeface="Arial" panose="020B0604020202020204" pitchFamily="34" charset="0"/>
              <a:buChar char="•"/>
            </a:pPr>
            <a:r>
              <a:rPr lang="en-US" b="1" dirty="0"/>
              <a:t>These responsibilities will depend on the services (SaaS, PaaS or IaaS)</a:t>
            </a:r>
            <a:endParaRPr lang="en-US" b="1" dirty="0" smtClean="0"/>
          </a:p>
          <a:p>
            <a:pPr marL="342900" indent="-342900" algn="l">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838202"/>
          </a:xfrm>
        </p:spPr>
        <p:txBody>
          <a:bodyPr/>
          <a:lstStyle/>
          <a:p>
            <a:pPr algn="ctr"/>
            <a:r>
              <a:rPr lang="en-US" dirty="0"/>
              <a:t>AAA Model</a:t>
            </a:r>
            <a:endParaRPr lang="en-US" dirty="0"/>
          </a:p>
        </p:txBody>
      </p:sp>
      <p:sp>
        <p:nvSpPr>
          <p:cNvPr id="3" name="Text Placeholder 2"/>
          <p:cNvSpPr>
            <a:spLocks noGrp="1"/>
          </p:cNvSpPr>
          <p:nvPr>
            <p:ph type="body" idx="1"/>
          </p:nvPr>
        </p:nvSpPr>
        <p:spPr>
          <a:xfrm>
            <a:off x="914400" y="1028166"/>
            <a:ext cx="7620000" cy="5448834"/>
          </a:xfrm>
        </p:spPr>
        <p:txBody>
          <a:bodyPr/>
          <a:lstStyle/>
          <a:p>
            <a:pPr marL="342900" indent="-342900" algn="l">
              <a:buFont typeface="Arial" panose="020B0604020202020204" pitchFamily="34" charset="0"/>
              <a:buChar char="•"/>
            </a:pPr>
            <a:r>
              <a:rPr lang="en-US" dirty="0"/>
              <a:t>AAA (or triple-a) has traditionally proven to be a battle-tested model for user-access </a:t>
            </a:r>
            <a:r>
              <a:rPr lang="en-US" dirty="0" smtClean="0"/>
              <a:t>security</a:t>
            </a:r>
            <a:endParaRPr lang="en-US" dirty="0" smtClean="0"/>
          </a:p>
          <a:p>
            <a:pPr marL="342900" indent="-342900" algn="l">
              <a:buFont typeface="Arial" panose="020B0604020202020204" pitchFamily="34" charset="0"/>
              <a:buChar char="•"/>
            </a:pPr>
            <a:r>
              <a:rPr lang="en-US" dirty="0"/>
              <a:t>The login or security server first checks if the login name and password are </a:t>
            </a:r>
            <a:r>
              <a:rPr lang="en-US" dirty="0" smtClean="0"/>
              <a:t>legitimate- </a:t>
            </a:r>
            <a:r>
              <a:rPr lang="en-US" b="1" dirty="0" smtClean="0"/>
              <a:t>Authentication</a:t>
            </a:r>
            <a:endParaRPr lang="en-US" b="1" dirty="0" smtClean="0"/>
          </a:p>
          <a:p>
            <a:pPr marL="342900" indent="-342900" algn="l">
              <a:buFont typeface="Arial" panose="020B0604020202020204" pitchFamily="34" charset="0"/>
              <a:buChar char="•"/>
            </a:pPr>
            <a:r>
              <a:rPr lang="en-US" dirty="0"/>
              <a:t>It then decides the modules of the application or sets of data that he or she can use or </a:t>
            </a:r>
            <a:r>
              <a:rPr lang="en-US" dirty="0" smtClean="0"/>
              <a:t>view- </a:t>
            </a:r>
            <a:r>
              <a:rPr lang="en-US" b="1" dirty="0" smtClean="0"/>
              <a:t>Authorization</a:t>
            </a:r>
            <a:endParaRPr lang="en-US" b="1" dirty="0" smtClean="0"/>
          </a:p>
          <a:p>
            <a:pPr marL="342900" indent="-342900" algn="l">
              <a:buFont typeface="Arial" panose="020B0604020202020204" pitchFamily="34" charset="0"/>
              <a:buChar char="•"/>
            </a:pPr>
            <a:r>
              <a:rPr lang="en-US" dirty="0"/>
              <a:t>The server keeps a log or account of all the resources utilized and the user </a:t>
            </a:r>
            <a:r>
              <a:rPr lang="en-US" dirty="0" smtClean="0"/>
              <a:t>activities- </a:t>
            </a:r>
            <a:r>
              <a:rPr lang="en-US" b="1" dirty="0" smtClean="0"/>
              <a:t>Accounting</a:t>
            </a:r>
            <a:endParaRPr lang="en-US" b="1" dirty="0" smtClean="0"/>
          </a:p>
          <a:p>
            <a:pPr marL="342900" indent="-342900" algn="l">
              <a:buFont typeface="Arial" panose="020B0604020202020204" pitchFamily="34" charset="0"/>
              <a:buChar char="•"/>
            </a:pP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62000" y="838200"/>
            <a:ext cx="8171834" cy="4648200"/>
          </a:xfrm>
          <a:prstGeom prst="rect">
            <a:avLst/>
          </a:prstGeom>
        </p:spPr>
      </p:pic>
      <p:sp>
        <p:nvSpPr>
          <p:cNvPr id="5" name="TextBox 4"/>
          <p:cNvSpPr txBox="1"/>
          <p:nvPr/>
        </p:nvSpPr>
        <p:spPr>
          <a:xfrm>
            <a:off x="2241947" y="5715000"/>
            <a:ext cx="5211940" cy="369332"/>
          </a:xfrm>
          <a:prstGeom prst="rect">
            <a:avLst/>
          </a:prstGeom>
          <a:noFill/>
        </p:spPr>
        <p:txBody>
          <a:bodyPr wrap="none" rtlCol="0">
            <a:spAutoFit/>
          </a:bodyPr>
          <a:lstStyle/>
          <a:p>
            <a:r>
              <a:rPr lang="en-US" dirty="0" smtClean="0"/>
              <a:t>Fig. Authentication &amp; Authorization by AAA server</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781800" cy="914400"/>
          </a:xfrm>
        </p:spPr>
        <p:txBody>
          <a:bodyPr>
            <a:normAutofit fontScale="90000"/>
          </a:bodyPr>
          <a:lstStyle/>
          <a:p>
            <a:pPr algn="ctr"/>
            <a:r>
              <a:rPr lang="en-US" b="1" dirty="0" smtClean="0"/>
              <a:t>SSO for cloud (Authentication)</a:t>
            </a:r>
            <a:endParaRPr lang="en-US" b="1" dirty="0"/>
          </a:p>
        </p:txBody>
      </p:sp>
      <p:sp>
        <p:nvSpPr>
          <p:cNvPr id="3" name="Text Placeholder 2"/>
          <p:cNvSpPr>
            <a:spLocks noGrp="1"/>
          </p:cNvSpPr>
          <p:nvPr>
            <p:ph type="body" idx="1"/>
          </p:nvPr>
        </p:nvSpPr>
        <p:spPr>
          <a:xfrm>
            <a:off x="1219200" y="1295400"/>
            <a:ext cx="7696200" cy="5105400"/>
          </a:xfrm>
        </p:spPr>
        <p:txBody>
          <a:bodyPr>
            <a:normAutofit/>
          </a:bodyPr>
          <a:lstStyle/>
          <a:p>
            <a:pPr marL="342900" indent="-342900" algn="l">
              <a:buFont typeface="Arial" panose="020B0604020202020204" pitchFamily="34" charset="0"/>
              <a:buChar char="•"/>
            </a:pPr>
            <a:r>
              <a:rPr lang="en-US" dirty="0" smtClean="0"/>
              <a:t>Single Sign-on enables users to access multiple systems or applications after signing in only once</a:t>
            </a:r>
            <a:endParaRPr lang="en-US" dirty="0" smtClean="0"/>
          </a:p>
          <a:p>
            <a:pPr marL="342900" indent="-342900" algn="l">
              <a:buFont typeface="Arial" panose="020B0604020202020204" pitchFamily="34" charset="0"/>
              <a:buChar char="•"/>
            </a:pPr>
            <a:r>
              <a:rPr lang="en-US" dirty="0" smtClean="0"/>
              <a:t>When user signs in, the user identity is recognized and there is no need to sign in again and again to access</a:t>
            </a:r>
            <a:endParaRPr lang="en-US" dirty="0" smtClean="0"/>
          </a:p>
          <a:p>
            <a:pPr marL="342900" indent="-342900" algn="l">
              <a:buFont typeface="Arial" panose="020B0604020202020204" pitchFamily="34" charset="0"/>
              <a:buChar char="•"/>
            </a:pPr>
            <a:r>
              <a:rPr lang="en-US" dirty="0" smtClean="0"/>
              <a:t>Mechanisms for SSO:</a:t>
            </a:r>
            <a:endParaRPr lang="en-US" dirty="0" smtClean="0"/>
          </a:p>
          <a:p>
            <a:pPr marL="514350" indent="-514350" algn="l">
              <a:buAutoNum type="romanLcPeriod"/>
            </a:pPr>
            <a:r>
              <a:rPr lang="en-US" dirty="0" smtClean="0"/>
              <a:t>SAML token</a:t>
            </a:r>
            <a:endParaRPr lang="en-US" dirty="0" smtClean="0"/>
          </a:p>
          <a:p>
            <a:pPr marL="514350" indent="-514350" algn="l">
              <a:buAutoNum type="romanLcPeriod"/>
            </a:pPr>
            <a:r>
              <a:rPr lang="en-US" dirty="0" err="1" smtClean="0"/>
              <a:t>Kreberos</a:t>
            </a:r>
            <a:endParaRPr lang="en-US" dirty="0" smtClean="0"/>
          </a:p>
          <a:p>
            <a:pPr marL="514350" indent="-514350" algn="l">
              <a:buAutoNum type="romanLcPeriod"/>
            </a:pPr>
            <a:r>
              <a:rPr lang="en-US" dirty="0" smtClean="0"/>
              <a:t>OTP </a:t>
            </a:r>
            <a:endParaRPr lang="en-US" dirty="0" smtClean="0"/>
          </a:p>
          <a:p>
            <a:pPr algn="l"/>
            <a:endParaRPr lang="en-US" dirty="0" smtClean="0"/>
          </a:p>
          <a:p>
            <a:pPr marL="342900" indent="-342900" algn="l">
              <a:buFont typeface="Arial" panose="020B0604020202020204" pitchFamily="34" charset="0"/>
              <a:buChar char="•"/>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781800" cy="914400"/>
          </a:xfrm>
        </p:spPr>
        <p:txBody>
          <a:bodyPr>
            <a:normAutofit/>
          </a:bodyPr>
          <a:lstStyle/>
          <a:p>
            <a:pPr algn="ctr"/>
            <a:r>
              <a:rPr lang="en-US" dirty="0" smtClean="0"/>
              <a:t>SAML</a:t>
            </a:r>
            <a:endParaRPr lang="en-US" dirty="0"/>
          </a:p>
        </p:txBody>
      </p:sp>
      <p:sp>
        <p:nvSpPr>
          <p:cNvPr id="3" name="Text Placeholder 2"/>
          <p:cNvSpPr>
            <a:spLocks noGrp="1"/>
          </p:cNvSpPr>
          <p:nvPr>
            <p:ph type="body" idx="1"/>
          </p:nvPr>
        </p:nvSpPr>
        <p:spPr>
          <a:xfrm>
            <a:off x="1219200" y="1295400"/>
            <a:ext cx="7696200" cy="5105400"/>
          </a:xfrm>
        </p:spPr>
        <p:txBody>
          <a:bodyPr>
            <a:normAutofit/>
          </a:bodyPr>
          <a:lstStyle/>
          <a:p>
            <a:pPr marL="342900" indent="-342900" algn="l">
              <a:buFont typeface="Arial" panose="020B0604020202020204" pitchFamily="34" charset="0"/>
              <a:buChar char="•"/>
            </a:pPr>
            <a:r>
              <a:rPr lang="en-US" dirty="0" smtClean="0"/>
              <a:t>Security Assertion Markup Language is XML-based open standard data format for exchanging security information</a:t>
            </a:r>
            <a:endParaRPr lang="en-US" dirty="0" smtClean="0"/>
          </a:p>
          <a:p>
            <a:pPr marL="342900" indent="-342900" algn="l">
              <a:buFont typeface="Arial" panose="020B0604020202020204" pitchFamily="34" charset="0"/>
              <a:buChar char="•"/>
            </a:pPr>
            <a:r>
              <a:rPr lang="en-US" dirty="0" smtClean="0"/>
              <a:t>When user tries to access cloud application, a SAML request is generated and user is redirected to the identity provider</a:t>
            </a:r>
            <a:endParaRPr lang="en-US" dirty="0" smtClean="0"/>
          </a:p>
          <a:p>
            <a:pPr marL="342900" indent="-342900" algn="l">
              <a:buFont typeface="Arial" panose="020B0604020202020204" pitchFamily="34" charset="0"/>
              <a:buChar char="•"/>
            </a:pPr>
            <a:r>
              <a:rPr lang="en-US" dirty="0" smtClean="0"/>
              <a:t>SP parses the SAML request and authenticate user on cloud</a:t>
            </a:r>
            <a:endParaRPr lang="en-US" dirty="0" smtClean="0"/>
          </a:p>
          <a:p>
            <a:pPr marL="342900" indent="-342900" algn="l">
              <a:buFont typeface="Arial" panose="020B0604020202020204" pitchFamily="34" charset="0"/>
              <a:buChar char="•"/>
            </a:pPr>
            <a:endParaRPr lang="en-US" dirty="0"/>
          </a:p>
        </p:txBody>
      </p:sp>
      <p:pic>
        <p:nvPicPr>
          <p:cNvPr id="4" name="Picture 3"/>
          <p:cNvPicPr>
            <a:picLocks noChangeAspect="1"/>
          </p:cNvPicPr>
          <p:nvPr/>
        </p:nvPicPr>
        <p:blipFill>
          <a:blip r:embed="rId1"/>
          <a:stretch>
            <a:fillRect/>
          </a:stretch>
        </p:blipFill>
        <p:spPr>
          <a:xfrm>
            <a:off x="1600200" y="3301093"/>
            <a:ext cx="6957737" cy="35247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781800" cy="685800"/>
          </a:xfrm>
        </p:spPr>
        <p:txBody>
          <a:bodyPr>
            <a:normAutofit fontScale="90000"/>
          </a:bodyPr>
          <a:lstStyle/>
          <a:p>
            <a:pPr algn="ctr"/>
            <a:r>
              <a:rPr lang="en-US" dirty="0" smtClean="0"/>
              <a:t>Kerberos</a:t>
            </a:r>
            <a:endParaRPr lang="en-US" dirty="0"/>
          </a:p>
        </p:txBody>
      </p:sp>
      <p:sp>
        <p:nvSpPr>
          <p:cNvPr id="3" name="Text Placeholder 2"/>
          <p:cNvSpPr>
            <a:spLocks noGrp="1"/>
          </p:cNvSpPr>
          <p:nvPr>
            <p:ph type="body" idx="1"/>
          </p:nvPr>
        </p:nvSpPr>
        <p:spPr>
          <a:xfrm>
            <a:off x="1219200" y="1066800"/>
            <a:ext cx="7696200" cy="5334000"/>
          </a:xfrm>
        </p:spPr>
        <p:txBody>
          <a:bodyPr>
            <a:normAutofit/>
          </a:bodyPr>
          <a:lstStyle/>
          <a:p>
            <a:pPr marL="342900" indent="-342900" algn="l">
              <a:buFont typeface="Arial" panose="020B0604020202020204" pitchFamily="34" charset="0"/>
              <a:buChar char="•"/>
            </a:pPr>
            <a:r>
              <a:rPr lang="en-US" dirty="0" smtClean="0"/>
              <a:t>It is open authentication protocol </a:t>
            </a:r>
            <a:endParaRPr lang="en-US" dirty="0" smtClean="0"/>
          </a:p>
          <a:p>
            <a:pPr marL="342900" indent="-342900" algn="l">
              <a:buFont typeface="Arial" panose="020B0604020202020204" pitchFamily="34" charset="0"/>
              <a:buChar char="•"/>
            </a:pPr>
            <a:r>
              <a:rPr lang="en-US" dirty="0" smtClean="0"/>
              <a:t>Uses tickets for authenticating client to a service that communicate over an un-secure network</a:t>
            </a:r>
            <a:endParaRPr lang="en-US" dirty="0" smtClean="0"/>
          </a:p>
          <a:p>
            <a:pPr marL="342900" indent="-342900" algn="l">
              <a:buFont typeface="Arial" panose="020B0604020202020204" pitchFamily="34" charset="0"/>
              <a:buChar char="•"/>
            </a:pPr>
            <a:r>
              <a:rPr lang="en-US" dirty="0" smtClean="0"/>
              <a:t>Provides authentication for both client and server</a:t>
            </a:r>
            <a:endParaRPr lang="en-US" dirty="0"/>
          </a:p>
        </p:txBody>
      </p:sp>
      <p:pic>
        <p:nvPicPr>
          <p:cNvPr id="4" name="Picture 3"/>
          <p:cNvPicPr>
            <a:picLocks noChangeAspect="1"/>
          </p:cNvPicPr>
          <p:nvPr/>
        </p:nvPicPr>
        <p:blipFill>
          <a:blip r:embed="rId1"/>
          <a:stretch>
            <a:fillRect/>
          </a:stretch>
        </p:blipFill>
        <p:spPr>
          <a:xfrm>
            <a:off x="1524000" y="2770652"/>
            <a:ext cx="6781800" cy="408734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200" y="457200"/>
            <a:ext cx="7696200" cy="5943600"/>
          </a:xfrm>
        </p:spPr>
        <p:txBody>
          <a:bodyPr>
            <a:normAutofit fontScale="92500" lnSpcReduction="10000"/>
          </a:bodyPr>
          <a:lstStyle/>
          <a:p>
            <a:pPr marL="342900" indent="-342900" algn="l">
              <a:buFont typeface="Arial" panose="020B0604020202020204" pitchFamily="34" charset="0"/>
              <a:buChar char="•"/>
            </a:pPr>
            <a:r>
              <a:rPr lang="en-US" dirty="0" smtClean="0"/>
              <a:t>Client authenticates itself to Authentication server on KDC (Key distribution center). Sends client ID and remote service to access</a:t>
            </a:r>
            <a:endParaRPr lang="en-US" dirty="0" smtClean="0"/>
          </a:p>
          <a:p>
            <a:pPr marL="342900" indent="-342900" algn="l">
              <a:buFont typeface="Arial" panose="020B0604020202020204" pitchFamily="34" charset="0"/>
              <a:buChar char="•"/>
            </a:pPr>
            <a:r>
              <a:rPr lang="en-US" dirty="0" smtClean="0"/>
              <a:t>AS checks if client is on database and generates TGS session key. That will be used by client and remote service for communication. Session key further encrypted with user password.</a:t>
            </a:r>
            <a:endParaRPr lang="en-US" dirty="0" smtClean="0"/>
          </a:p>
          <a:p>
            <a:pPr marL="342900" indent="-342900" algn="l">
              <a:buFont typeface="Arial" panose="020B0604020202020204" pitchFamily="34" charset="0"/>
              <a:buChar char="•"/>
            </a:pPr>
            <a:r>
              <a:rPr lang="en-US" dirty="0" smtClean="0"/>
              <a:t>KDC generates ticket i.e. TGT (Ticket granting ticket) includes client id, client network address, ticket validity period and session key. Encrypt this ticket with secret TGS key</a:t>
            </a:r>
            <a:endParaRPr lang="en-US" dirty="0" smtClean="0"/>
          </a:p>
          <a:p>
            <a:pPr marL="342900" indent="-342900" algn="l">
              <a:buFont typeface="Arial" panose="020B0604020202020204" pitchFamily="34" charset="0"/>
              <a:buChar char="•"/>
            </a:pPr>
            <a:r>
              <a:rPr lang="en-US" dirty="0" smtClean="0"/>
              <a:t>Further, KDC sends encrypted session key and TGT to client</a:t>
            </a:r>
            <a:endParaRPr lang="en-US" dirty="0" smtClean="0"/>
          </a:p>
          <a:p>
            <a:pPr marL="342900" indent="-342900" algn="l">
              <a:buFont typeface="Arial" panose="020B0604020202020204" pitchFamily="34" charset="0"/>
              <a:buChar char="•"/>
            </a:pPr>
            <a:r>
              <a:rPr lang="en-US" dirty="0" smtClean="0"/>
              <a:t>Client decrypt and uses session key</a:t>
            </a:r>
            <a:endParaRPr lang="en-US" dirty="0" smtClean="0"/>
          </a:p>
          <a:p>
            <a:pPr marL="342900" indent="-342900" algn="l">
              <a:buFont typeface="Arial" panose="020B0604020202020204" pitchFamily="34" charset="0"/>
              <a:buChar char="•"/>
            </a:pPr>
            <a:r>
              <a:rPr lang="en-US" dirty="0" smtClean="0"/>
              <a:t>Client encrypts client ID and current time using session key to prepare authenticator and sends it to TGS along with TGT</a:t>
            </a:r>
            <a:endParaRPr lang="en-US" dirty="0" smtClean="0"/>
          </a:p>
          <a:p>
            <a:pPr marL="342900" indent="-342900" algn="l">
              <a:buFont typeface="Arial" panose="020B0604020202020204" pitchFamily="34" charset="0"/>
              <a:buChar char="•"/>
            </a:pPr>
            <a:r>
              <a:rPr lang="en-US" dirty="0" smtClean="0"/>
              <a:t>TGS decrypts TGT using secret key and retrieves session key. TGS then decrypts the authenticator using session key and uses client ID and time. </a:t>
            </a:r>
            <a:endParaRPr lang="en-US" dirty="0" smtClean="0"/>
          </a:p>
          <a:p>
            <a:pPr marL="342900" indent="-342900" algn="l">
              <a:buFont typeface="Arial" panose="020B0604020202020204" pitchFamily="34" charset="0"/>
              <a:buChar char="•"/>
            </a:pPr>
            <a:r>
              <a:rPr lang="en-US" dirty="0" smtClean="0"/>
              <a:t>TGS then sends two piece of data to client- Service secret key and session key</a:t>
            </a:r>
            <a:endParaRPr lang="en-US" dirty="0" smtClean="0"/>
          </a:p>
          <a:p>
            <a:pPr marL="342900" indent="-342900" algn="l">
              <a:buFont typeface="Arial" panose="020B0604020202020204" pitchFamily="34" charset="0"/>
              <a:buChar char="•"/>
            </a:pPr>
            <a:r>
              <a:rPr lang="en-US" dirty="0" smtClean="0"/>
              <a:t>After receiving client server ticket and session key from TGS, the client has enough information to authenticate itself to remote services</a:t>
            </a:r>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smtClean="0"/>
          </a:p>
          <a:p>
            <a:pPr marL="342900" indent="-342900" algn="l">
              <a:buFont typeface="Arial" panose="020B0604020202020204" pitchFamily="34" charset="0"/>
              <a:buChar char="•"/>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200" y="1295400"/>
            <a:ext cx="7696200" cy="5105400"/>
          </a:xfrm>
        </p:spPr>
        <p:txBody>
          <a:bodyPr>
            <a:normAutofit/>
          </a:bodyPr>
          <a:lstStyle/>
          <a:p>
            <a:pPr marL="342900" indent="-342900" algn="l">
              <a:buFont typeface="Arial" panose="020B0604020202020204" pitchFamily="34" charset="0"/>
              <a:buChar char="•"/>
            </a:pPr>
            <a:r>
              <a:rPr lang="en-US" dirty="0" smtClean="0"/>
              <a:t>When client wants to communicate with remote services,</a:t>
            </a:r>
            <a:endParaRPr lang="en-US" dirty="0" smtClean="0"/>
          </a:p>
          <a:p>
            <a:pPr marL="342900" indent="-342900" algn="l">
              <a:buFontTx/>
              <a:buChar char="-"/>
            </a:pPr>
            <a:r>
              <a:rPr lang="en-US" dirty="0" smtClean="0"/>
              <a:t>Client sends two piece of data- (</a:t>
            </a:r>
            <a:r>
              <a:rPr lang="en-US" dirty="0" err="1" smtClean="0"/>
              <a:t>i</a:t>
            </a:r>
            <a:r>
              <a:rPr lang="en-US" dirty="0" smtClean="0"/>
              <a:t>) Client-server ticket encrypted with service’s secret key  and (ii) New authenticator includes client id, timestamp and encrypted session key</a:t>
            </a:r>
            <a:endParaRPr lang="en-US" dirty="0" smtClean="0"/>
          </a:p>
          <a:p>
            <a:pPr marL="342900" indent="-342900" algn="l">
              <a:buFontTx/>
              <a:buChar char="-"/>
            </a:pPr>
            <a:r>
              <a:rPr lang="en-US" dirty="0" smtClean="0"/>
              <a:t>Remote service decrypts client-server key and authenticator</a:t>
            </a:r>
            <a:r>
              <a:rPr lang="en-US" dirty="0"/>
              <a:t> </a:t>
            </a:r>
            <a:r>
              <a:rPr lang="en-US" dirty="0" smtClean="0"/>
              <a:t>to get session key</a:t>
            </a:r>
            <a:endParaRPr lang="en-US" dirty="0" smtClean="0"/>
          </a:p>
          <a:p>
            <a:pPr marL="342900" indent="-342900" algn="l">
              <a:buFontTx/>
              <a:buChar char="-"/>
            </a:pPr>
            <a:r>
              <a:rPr lang="en-US" dirty="0" smtClean="0"/>
              <a:t>It responds with timestamp found in client’s authenticator plus 1, encrypted using session key</a:t>
            </a:r>
            <a:endParaRPr lang="en-US" dirty="0" smtClean="0"/>
          </a:p>
          <a:p>
            <a:pPr marL="342900" indent="-342900" algn="l">
              <a:buFontTx/>
              <a:buChar char="-"/>
            </a:pPr>
            <a:r>
              <a:rPr lang="en-US" dirty="0" smtClean="0"/>
              <a:t>Client will decrypt the message using session key and confirms timestamp</a:t>
            </a:r>
            <a:endParaRPr lang="en-US"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6781800" cy="914400"/>
          </a:xfrm>
        </p:spPr>
        <p:txBody>
          <a:bodyPr>
            <a:normAutofit/>
          </a:bodyPr>
          <a:lstStyle/>
          <a:p>
            <a:pPr algn="ctr"/>
            <a:r>
              <a:rPr lang="en-US" dirty="0" smtClean="0"/>
              <a:t>One Time Password (OTP)</a:t>
            </a:r>
            <a:endParaRPr lang="en-US" dirty="0"/>
          </a:p>
        </p:txBody>
      </p:sp>
      <p:sp>
        <p:nvSpPr>
          <p:cNvPr id="3" name="Text Placeholder 2"/>
          <p:cNvSpPr>
            <a:spLocks noGrp="1"/>
          </p:cNvSpPr>
          <p:nvPr>
            <p:ph type="body" idx="1"/>
          </p:nvPr>
        </p:nvSpPr>
        <p:spPr>
          <a:xfrm>
            <a:off x="1219200" y="1295400"/>
            <a:ext cx="7696200" cy="5105400"/>
          </a:xfrm>
        </p:spPr>
        <p:txBody>
          <a:bodyPr>
            <a:normAutofit/>
          </a:bodyPr>
          <a:lstStyle/>
          <a:p>
            <a:pPr marL="342900" indent="-342900" algn="l">
              <a:buFont typeface="Arial" panose="020B0604020202020204" pitchFamily="34" charset="0"/>
              <a:buChar char="•"/>
            </a:pPr>
            <a:r>
              <a:rPr lang="en-US" dirty="0" smtClean="0"/>
              <a:t>It is authentication mechanism</a:t>
            </a:r>
            <a:endParaRPr lang="en-US" dirty="0" smtClean="0"/>
          </a:p>
          <a:p>
            <a:pPr marL="342900" indent="-342900" algn="l">
              <a:buFont typeface="Arial" panose="020B0604020202020204" pitchFamily="34" charset="0"/>
              <a:buChar char="•"/>
            </a:pPr>
            <a:r>
              <a:rPr lang="en-US" dirty="0" smtClean="0"/>
              <a:t>Uses OTM tokens are useful to prevent replay attacks</a:t>
            </a:r>
            <a:endParaRPr lang="en-US" dirty="0" smtClean="0"/>
          </a:p>
          <a:p>
            <a:pPr marL="342900" indent="-342900" algn="l">
              <a:buFont typeface="Arial" panose="020B0604020202020204" pitchFamily="34" charset="0"/>
              <a:buChar char="•"/>
            </a:pPr>
            <a:r>
              <a:rPr lang="en-US" dirty="0" smtClean="0"/>
              <a:t>Text messaging is most commonly used communication for OTP</a:t>
            </a:r>
            <a:endParaRPr lang="en-US" dirty="0" smtClean="0"/>
          </a:p>
          <a:p>
            <a:pPr marL="342900" indent="-342900" algn="l">
              <a:buFont typeface="Arial" panose="020B0604020202020204" pitchFamily="34" charset="0"/>
              <a:buChar char="•"/>
            </a:pPr>
            <a:r>
              <a:rPr lang="en-US" dirty="0" smtClean="0"/>
              <a:t>Time based OTP generation is a popular synchronization based </a:t>
            </a:r>
            <a:r>
              <a:rPr lang="en-US" smtClean="0"/>
              <a:t>algorithm </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6781800" cy="914400"/>
          </a:xfrm>
        </p:spPr>
        <p:txBody>
          <a:bodyPr>
            <a:normAutofit fontScale="90000"/>
          </a:bodyPr>
          <a:lstStyle/>
          <a:p>
            <a:pPr algn="ctr"/>
            <a:r>
              <a:rPr lang="en-US" dirty="0" smtClean="0"/>
              <a:t>Authorization Management in clouds</a:t>
            </a:r>
            <a:endParaRPr lang="en-US" dirty="0"/>
          </a:p>
        </p:txBody>
      </p:sp>
      <p:sp>
        <p:nvSpPr>
          <p:cNvPr id="3" name="Text Placeholder 2"/>
          <p:cNvSpPr>
            <a:spLocks noGrp="1"/>
          </p:cNvSpPr>
          <p:nvPr>
            <p:ph type="body" idx="1"/>
          </p:nvPr>
        </p:nvSpPr>
        <p:spPr>
          <a:xfrm>
            <a:off x="1219200" y="1295400"/>
            <a:ext cx="7696200" cy="5105400"/>
          </a:xfrm>
        </p:spPr>
        <p:txBody>
          <a:bodyPr>
            <a:normAutofit/>
          </a:bodyPr>
          <a:lstStyle/>
          <a:p>
            <a:pPr algn="l"/>
            <a:r>
              <a:rPr lang="en-US" dirty="0"/>
              <a:t>Authorization refers to specifying the access rights to the protected res0urces using access policies.</a:t>
            </a:r>
            <a:endParaRPr lang="en-US" dirty="0"/>
          </a:p>
          <a:p>
            <a:pPr marL="342900" indent="-342900" algn="l">
              <a:buFont typeface="Arial" panose="020B0604020202020204" pitchFamily="34" charset="0"/>
              <a:buChar char="•"/>
            </a:pPr>
            <a:r>
              <a:rPr lang="en-US" dirty="0"/>
              <a:t>OAuth:</a:t>
            </a:r>
            <a:endParaRPr lang="en-US" dirty="0"/>
          </a:p>
          <a:p>
            <a:pPr marL="342900" indent="-342900" algn="l">
              <a:buFontTx/>
              <a:buChar char="-"/>
            </a:pPr>
            <a:r>
              <a:rPr lang="en-US" dirty="0"/>
              <a:t>Open standard for authorization that allows resource owners to share their private resources stored on one site with another site</a:t>
            </a:r>
            <a:endParaRPr lang="en-US" dirty="0"/>
          </a:p>
          <a:p>
            <a:pPr marL="342900" indent="-342900" algn="l">
              <a:buFontTx/>
              <a:buChar char="-"/>
            </a:pPr>
            <a:r>
              <a:rPr lang="en-US" dirty="0"/>
              <a:t>OAuth 1.0 protocol was published in 2010 and OAuth 2.0 framework was published in 2012</a:t>
            </a:r>
            <a:endParaRPr lang="en-US" dirty="0"/>
          </a:p>
          <a:p>
            <a:pPr marL="342900" indent="-342900" algn="l">
              <a:buFontTx/>
              <a:buChar char="-"/>
            </a:pPr>
            <a:r>
              <a:rPr lang="en-US" dirty="0"/>
              <a:t>In OAuth model, an application requests access to resources controlled by the resource owner</a:t>
            </a:r>
            <a:endParaRPr lang="en-US" dirty="0"/>
          </a:p>
          <a:p>
            <a:pPr marL="342900" indent="-342900" algn="l">
              <a:buFontTx/>
              <a:buChar char="-"/>
            </a:pPr>
            <a:r>
              <a:rPr lang="en-US" dirty="0"/>
              <a:t>The resource owner grants permission to access the resources in the form of a token and matching shared-secret</a:t>
            </a:r>
            <a:endParaRPr lang="en-US" dirty="0"/>
          </a:p>
          <a:p>
            <a:pPr marL="342900" indent="-342900" algn="l">
              <a:buFontTx/>
              <a:buChar char="-"/>
            </a:pPr>
            <a:r>
              <a:rPr lang="en-US" dirty="0"/>
              <a:t>Token does not share credentials for resources. Tokens can be granted with a restricted scope and limited lifetime</a:t>
            </a:r>
            <a:endParaRPr lang="en-US" dirty="0"/>
          </a:p>
          <a:p>
            <a:pPr marL="342900" indent="-342900" algn="l">
              <a:buFont typeface="Arial" panose="020B0604020202020204" pitchFamily="34" charset="0"/>
              <a:buChar char="•"/>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86613" y="838200"/>
            <a:ext cx="8204480" cy="3505200"/>
          </a:xfrm>
          <a:prstGeom prst="rect">
            <a:avLst/>
          </a:prstGeom>
        </p:spPr>
      </p:pic>
      <p:sp>
        <p:nvSpPr>
          <p:cNvPr id="3" name="Text Placeholder 2"/>
          <p:cNvSpPr>
            <a:spLocks noGrp="1"/>
          </p:cNvSpPr>
          <p:nvPr>
            <p:ph type="body" idx="1"/>
          </p:nvPr>
        </p:nvSpPr>
        <p:spPr>
          <a:xfrm>
            <a:off x="1238952" y="4648200"/>
            <a:ext cx="6699802" cy="860400"/>
          </a:xfrm>
        </p:spPr>
        <p:txBody>
          <a:bodyPr>
            <a:normAutofit/>
          </a:bodyPr>
          <a:lstStyle/>
          <a:p>
            <a:pPr algn="ctr"/>
            <a:r>
              <a:rPr lang="en-US" sz="1200" dirty="0" smtClean="0"/>
              <a:t>Figure. OAuth Authorization flow</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010400" cy="838202"/>
          </a:xfrm>
        </p:spPr>
        <p:txBody>
          <a:bodyPr>
            <a:normAutofit fontScale="90000"/>
          </a:bodyPr>
          <a:lstStyle/>
          <a:p>
            <a:pPr algn="ctr"/>
            <a:r>
              <a:rPr lang="en-US" dirty="0"/>
              <a:t>Security for the Virtualization Product</a:t>
            </a:r>
            <a:endParaRPr lang="en-US" dirty="0"/>
          </a:p>
        </p:txBody>
      </p:sp>
      <p:sp>
        <p:nvSpPr>
          <p:cNvPr id="3" name="Text Placeholder 2"/>
          <p:cNvSpPr>
            <a:spLocks noGrp="1"/>
          </p:cNvSpPr>
          <p:nvPr>
            <p:ph type="body" idx="1"/>
          </p:nvPr>
        </p:nvSpPr>
        <p:spPr>
          <a:xfrm>
            <a:off x="1524000" y="1371600"/>
            <a:ext cx="7010400" cy="5105400"/>
          </a:xfrm>
        </p:spPr>
        <p:txBody>
          <a:bodyPr>
            <a:normAutofit lnSpcReduction="10000"/>
          </a:bodyPr>
          <a:lstStyle/>
          <a:p>
            <a:pPr marL="342900" indent="-342900" algn="l">
              <a:buFont typeface="Arial" panose="020B0604020202020204" pitchFamily="34" charset="0"/>
              <a:buChar char="•"/>
            </a:pPr>
            <a:r>
              <a:rPr lang="en-US" b="1" dirty="0"/>
              <a:t>The cloud provider is responsible for the security of the virtualization software in all the public cloud </a:t>
            </a:r>
            <a:r>
              <a:rPr lang="en-US" b="1" dirty="0" smtClean="0"/>
              <a:t>deployments</a:t>
            </a:r>
            <a:endParaRPr lang="en-US" b="1" dirty="0" smtClean="0"/>
          </a:p>
          <a:p>
            <a:pPr marL="342900" indent="-342900" algn="l">
              <a:buFont typeface="Arial" panose="020B0604020202020204" pitchFamily="34" charset="0"/>
              <a:buChar char="•"/>
            </a:pPr>
            <a:r>
              <a:rPr lang="en-US" b="1" dirty="0"/>
              <a:t>It is the software that sits on top of the bare metal and enables the provider or the customer to create and delete virtual </a:t>
            </a:r>
            <a:r>
              <a:rPr lang="en-US" b="1" dirty="0" smtClean="0"/>
              <a:t>machines</a:t>
            </a:r>
            <a:endParaRPr lang="en-US" b="1" dirty="0" smtClean="0"/>
          </a:p>
          <a:p>
            <a:pPr marL="342900" indent="-342900" algn="l">
              <a:buFont typeface="Arial" panose="020B0604020202020204" pitchFamily="34" charset="0"/>
              <a:buChar char="•"/>
            </a:pPr>
            <a:r>
              <a:rPr lang="en-US" dirty="0"/>
              <a:t>It enables several virtual machines or OS instances to share the same underlying server </a:t>
            </a:r>
            <a:r>
              <a:rPr lang="en-US" dirty="0" smtClean="0"/>
              <a:t>resources</a:t>
            </a:r>
            <a:endParaRPr lang="en-US" dirty="0" smtClean="0"/>
          </a:p>
          <a:p>
            <a:pPr marL="342900" indent="-342900" algn="l">
              <a:buFont typeface="Arial" panose="020B0604020202020204" pitchFamily="34" charset="0"/>
              <a:buChar char="•"/>
            </a:pPr>
            <a:r>
              <a:rPr lang="en-US" b="1" dirty="0" smtClean="0"/>
              <a:t>Some </a:t>
            </a:r>
            <a:r>
              <a:rPr lang="en-US" b="1" dirty="0"/>
              <a:t>common hypervisors </a:t>
            </a:r>
            <a:r>
              <a:rPr lang="en-US" b="1" dirty="0" smtClean="0"/>
              <a:t>– </a:t>
            </a:r>
            <a:endParaRPr lang="en-US" b="1" dirty="0" smtClean="0"/>
          </a:p>
          <a:p>
            <a:pPr marL="514350" indent="-514350" algn="l">
              <a:buAutoNum type="romanLcParenR"/>
            </a:pPr>
            <a:r>
              <a:rPr lang="en-US" dirty="0" smtClean="0"/>
              <a:t>vSphere </a:t>
            </a:r>
            <a:r>
              <a:rPr lang="en-US" dirty="0"/>
              <a:t>from VMware, </a:t>
            </a:r>
            <a:endParaRPr lang="en-US" dirty="0" smtClean="0"/>
          </a:p>
          <a:p>
            <a:pPr marL="514350" indent="-514350" algn="l">
              <a:buAutoNum type="romanLcParenR"/>
            </a:pPr>
            <a:r>
              <a:rPr lang="en-US" dirty="0" smtClean="0"/>
              <a:t>Hyper-V </a:t>
            </a:r>
            <a:r>
              <a:rPr lang="en-US" dirty="0"/>
              <a:t>from </a:t>
            </a:r>
            <a:r>
              <a:rPr lang="en-US" dirty="0" smtClean="0"/>
              <a:t>Microsoft </a:t>
            </a:r>
            <a:endParaRPr lang="en-US" dirty="0" smtClean="0"/>
          </a:p>
          <a:p>
            <a:pPr marL="514350" indent="-514350" algn="l">
              <a:buAutoNum type="romanLcParenR"/>
            </a:pPr>
            <a:r>
              <a:rPr lang="en-US" dirty="0" smtClean="0"/>
              <a:t>Xen </a:t>
            </a:r>
            <a:r>
              <a:rPr lang="en-US" dirty="0"/>
              <a:t>from </a:t>
            </a:r>
            <a:r>
              <a:rPr lang="en-US" dirty="0" smtClean="0"/>
              <a:t>Citrix</a:t>
            </a:r>
            <a:endParaRPr lang="en-US" dirty="0" smtClean="0"/>
          </a:p>
          <a:p>
            <a:pPr marL="342900" indent="-342900" algn="l">
              <a:buFont typeface="Arial" panose="020B0604020202020204" pitchFamily="34" charset="0"/>
              <a:buChar char="•"/>
            </a:pPr>
            <a:r>
              <a:rPr lang="en-US" b="1" dirty="0"/>
              <a:t>In PaaS and SaaS, the virtual machines are shared by several </a:t>
            </a:r>
            <a:r>
              <a:rPr lang="en-US" b="1" dirty="0" smtClean="0"/>
              <a:t>customers where in an </a:t>
            </a:r>
            <a:r>
              <a:rPr lang="en-US" b="1" dirty="0"/>
              <a:t>IaaS environment, each virtual machine is owned by a customer</a:t>
            </a:r>
            <a:endParaRPr lang="en-US"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1854" y="304800"/>
            <a:ext cx="7010400" cy="838202"/>
          </a:xfrm>
        </p:spPr>
        <p:txBody>
          <a:bodyPr>
            <a:normAutofit fontScale="90000"/>
          </a:bodyPr>
          <a:lstStyle/>
          <a:p>
            <a:pPr algn="ctr"/>
            <a:r>
              <a:rPr lang="en-US" dirty="0" smtClean="0"/>
              <a:t>Accounting for Clouds Resource Utilization</a:t>
            </a:r>
            <a:endParaRPr lang="en-US" dirty="0"/>
          </a:p>
        </p:txBody>
      </p:sp>
      <p:sp>
        <p:nvSpPr>
          <p:cNvPr id="3" name="Text Placeholder 2"/>
          <p:cNvSpPr>
            <a:spLocks noGrp="1"/>
          </p:cNvSpPr>
          <p:nvPr>
            <p:ph type="body" idx="1"/>
          </p:nvPr>
        </p:nvSpPr>
        <p:spPr>
          <a:xfrm>
            <a:off x="1066800" y="1143002"/>
            <a:ext cx="7467600" cy="5333998"/>
          </a:xfrm>
        </p:spPr>
        <p:txBody>
          <a:bodyPr/>
          <a:lstStyle/>
          <a:p>
            <a:pPr marL="342900" indent="-342900" algn="l">
              <a:buFont typeface="Arial" panose="020B0604020202020204" pitchFamily="34" charset="0"/>
              <a:buChar char="•"/>
            </a:pPr>
            <a:r>
              <a:rPr lang="en-US" dirty="0"/>
              <a:t>Accounting for cloud is the amount of all resources utilized by a user or an organization within a specific time </a:t>
            </a:r>
            <a:r>
              <a:rPr lang="en-US" dirty="0" smtClean="0"/>
              <a:t>period</a:t>
            </a:r>
            <a:endParaRPr lang="en-US" dirty="0" smtClean="0"/>
          </a:p>
          <a:p>
            <a:pPr marL="342900" indent="-342900" algn="l">
              <a:buFont typeface="Arial" panose="020B0604020202020204" pitchFamily="34" charset="0"/>
              <a:buChar char="•"/>
            </a:pPr>
            <a:r>
              <a:rPr lang="en-US" dirty="0"/>
              <a:t>Accounting does not allow or deny anything</a:t>
            </a:r>
            <a:endParaRPr lang="en-US" dirty="0" smtClean="0"/>
          </a:p>
          <a:p>
            <a:pPr marL="342900" indent="-342900" algn="l">
              <a:buFont typeface="Arial" panose="020B0604020202020204" pitchFamily="34" charset="0"/>
              <a:buChar char="•"/>
            </a:pPr>
            <a:r>
              <a:rPr lang="en-US" dirty="0"/>
              <a:t>The utilization should include</a:t>
            </a:r>
            <a:r>
              <a:rPr lang="en-US" dirty="0" smtClean="0"/>
              <a:t>:</a:t>
            </a:r>
            <a:endParaRPr lang="en-US" dirty="0" smtClean="0"/>
          </a:p>
          <a:p>
            <a:pPr marL="514350" indent="-514350" algn="l">
              <a:buAutoNum type="romanLcPeriod"/>
            </a:pPr>
            <a:r>
              <a:rPr lang="en-US" dirty="0" smtClean="0"/>
              <a:t>Amount </a:t>
            </a:r>
            <a:r>
              <a:rPr lang="en-US" dirty="0"/>
              <a:t>of time the user is logged in and actively using the </a:t>
            </a:r>
            <a:r>
              <a:rPr lang="en-US" dirty="0" smtClean="0"/>
              <a:t>applications</a:t>
            </a:r>
            <a:endParaRPr lang="en-US" dirty="0" smtClean="0"/>
          </a:p>
          <a:p>
            <a:pPr marL="514350" indent="-514350" algn="l">
              <a:buAutoNum type="romanLcPeriod"/>
            </a:pPr>
            <a:r>
              <a:rPr lang="en-US" dirty="0"/>
              <a:t>Hardware resources used such as processing power, memory, and storage </a:t>
            </a:r>
            <a:r>
              <a:rPr lang="en-US" dirty="0" smtClean="0"/>
              <a:t>space</a:t>
            </a:r>
            <a:endParaRPr lang="en-US" dirty="0" smtClean="0"/>
          </a:p>
          <a:p>
            <a:pPr marL="514350" indent="-514350" algn="l">
              <a:buAutoNum type="romanLcPeriod"/>
            </a:pPr>
            <a:r>
              <a:rPr lang="en-US" dirty="0"/>
              <a:t>Amount of data transferred, which can be data that is moved into the cloud, out of the cloud, or between two storage devices within the </a:t>
            </a:r>
            <a:r>
              <a:rPr lang="en-US" dirty="0" smtClean="0"/>
              <a:t>cloud</a:t>
            </a:r>
            <a:endParaRPr lang="en-US" dirty="0" smtClean="0"/>
          </a:p>
          <a:p>
            <a:pPr marL="514350" indent="-514350" algn="l">
              <a:buAutoNum type="romanLcPeriod"/>
            </a:pPr>
            <a:r>
              <a:rPr lang="en-US" dirty="0"/>
              <a:t>The billing rates could be different, based on the origin and destination of the data transfer</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600" y="1143000"/>
            <a:ext cx="7848600" cy="5410200"/>
          </a:xfrm>
        </p:spPr>
        <p:txBody>
          <a:bodyPr/>
          <a:lstStyle/>
          <a:p>
            <a:pPr marL="342900" indent="-342900" algn="l">
              <a:buFont typeface="Arial" panose="020B0604020202020204" pitchFamily="34" charset="0"/>
              <a:buChar char="•"/>
            </a:pPr>
            <a:r>
              <a:rPr lang="en-US" dirty="0" smtClean="0"/>
              <a:t>Cloud </a:t>
            </a:r>
            <a:r>
              <a:rPr lang="en-US" dirty="0"/>
              <a:t>service providers must have a way consumers can review their daily or weekly utilization or in real-time to forecast the </a:t>
            </a:r>
            <a:r>
              <a:rPr lang="en-US" dirty="0" smtClean="0"/>
              <a:t>bill</a:t>
            </a:r>
            <a:endParaRPr lang="en-US" dirty="0" smtClean="0"/>
          </a:p>
          <a:p>
            <a:pPr marL="342900" indent="-342900" algn="l">
              <a:buFont typeface="Arial" panose="020B0604020202020204" pitchFamily="34" charset="0"/>
              <a:buChar char="•"/>
            </a:pPr>
            <a:r>
              <a:rPr lang="en-US" dirty="0" smtClean="0"/>
              <a:t>There </a:t>
            </a:r>
            <a:r>
              <a:rPr lang="en-US" dirty="0"/>
              <a:t>must be a way for a trusted third party to evaluate and verify the resource utilization and </a:t>
            </a:r>
            <a:r>
              <a:rPr lang="en-US" dirty="0" smtClean="0"/>
              <a:t>billing</a:t>
            </a:r>
            <a:endParaRPr lang="en-US" dirty="0" smtClean="0"/>
          </a:p>
          <a:p>
            <a:pPr marL="342900" indent="-342900" algn="l">
              <a:buFont typeface="Arial" panose="020B0604020202020204" pitchFamily="34" charset="0"/>
              <a:buChar char="•"/>
            </a:pPr>
            <a:r>
              <a:rPr lang="en-US" dirty="0"/>
              <a:t>The administrator must be able to set quotas (maximum allowed utilization) for each user, application, or </a:t>
            </a:r>
            <a:r>
              <a:rPr lang="en-US" dirty="0" smtClean="0"/>
              <a:t>resource</a:t>
            </a:r>
            <a:endParaRPr lang="en-US" dirty="0" smtClean="0"/>
          </a:p>
          <a:p>
            <a:pPr marL="342900" indent="-342900" algn="l">
              <a:buFont typeface="Arial" panose="020B0604020202020204" pitchFamily="34" charset="0"/>
              <a:buChar char="•"/>
            </a:pPr>
            <a:r>
              <a:rPr lang="en-US" dirty="0"/>
              <a:t>Payment per billing period must be based on the following</a:t>
            </a:r>
            <a:r>
              <a:rPr lang="en-US" dirty="0" smtClean="0"/>
              <a:t>:</a:t>
            </a:r>
            <a:endParaRPr lang="en-US" dirty="0" smtClean="0"/>
          </a:p>
          <a:p>
            <a:pPr marL="514350" indent="-514350" algn="l">
              <a:buAutoNum type="romanLcPeriod"/>
            </a:pPr>
            <a:r>
              <a:rPr lang="en-US" dirty="0" smtClean="0"/>
              <a:t>Reserved </a:t>
            </a:r>
            <a:r>
              <a:rPr lang="en-US" dirty="0"/>
              <a:t>Resources—The user or customer may reserve storage space, CPU, and memory for its </a:t>
            </a:r>
            <a:r>
              <a:rPr lang="en-US" dirty="0" smtClean="0"/>
              <a:t>use</a:t>
            </a:r>
            <a:endParaRPr lang="en-US" dirty="0" smtClean="0"/>
          </a:p>
          <a:p>
            <a:pPr marL="514350" indent="-514350" algn="l">
              <a:buAutoNum type="romanLcPeriod"/>
            </a:pPr>
            <a:r>
              <a:rPr lang="en-US" dirty="0"/>
              <a:t>Utilized Resources—The billing for bandwidth and application time would be based on actual utilization by the customer</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600" y="152400"/>
            <a:ext cx="7924800" cy="6553200"/>
          </a:xfrm>
        </p:spPr>
        <p:txBody>
          <a:bodyPr>
            <a:normAutofit/>
          </a:bodyPr>
          <a:lstStyle/>
          <a:p>
            <a:pPr marL="342900" indent="-342900" algn="l">
              <a:buFont typeface="Arial" panose="020B0604020202020204" pitchFamily="34" charset="0"/>
              <a:buChar char="•"/>
            </a:pPr>
            <a:r>
              <a:rPr lang="en-US" dirty="0" smtClean="0"/>
              <a:t>Accounting keeps </a:t>
            </a:r>
            <a:r>
              <a:rPr lang="en-US" dirty="0"/>
              <a:t>a log of resource consumption such as the following: </a:t>
            </a:r>
            <a:endParaRPr lang="en-US" dirty="0"/>
          </a:p>
          <a:p>
            <a:pPr marL="514350" indent="-514350" algn="l">
              <a:buAutoNum type="romanLcPeriod"/>
            </a:pPr>
            <a:r>
              <a:rPr lang="en-US" dirty="0" smtClean="0"/>
              <a:t>Identity </a:t>
            </a:r>
            <a:r>
              <a:rPr lang="en-US" dirty="0"/>
              <a:t>of the user </a:t>
            </a:r>
            <a:endParaRPr lang="en-US" dirty="0"/>
          </a:p>
          <a:p>
            <a:pPr marL="514350" indent="-514350" algn="l">
              <a:buAutoNum type="romanLcPeriod"/>
            </a:pPr>
            <a:r>
              <a:rPr lang="en-US" dirty="0" smtClean="0"/>
              <a:t>Amount </a:t>
            </a:r>
            <a:r>
              <a:rPr lang="en-US" dirty="0"/>
              <a:t>of resource used </a:t>
            </a:r>
            <a:endParaRPr lang="en-US" dirty="0"/>
          </a:p>
          <a:p>
            <a:pPr marL="514350" indent="-514350" algn="l">
              <a:buAutoNum type="romanLcPeriod"/>
            </a:pPr>
            <a:r>
              <a:rPr lang="en-US" dirty="0" smtClean="0"/>
              <a:t>Start </a:t>
            </a:r>
            <a:r>
              <a:rPr lang="en-US" dirty="0"/>
              <a:t>and end time of use Chapter </a:t>
            </a:r>
            <a:endParaRPr lang="en-US" dirty="0" smtClean="0"/>
          </a:p>
          <a:p>
            <a:pPr marL="514350" indent="-514350" algn="l">
              <a:buAutoNum type="romanLcPeriod"/>
            </a:pPr>
            <a:r>
              <a:rPr lang="en-US" dirty="0" smtClean="0"/>
              <a:t>Amount </a:t>
            </a:r>
            <a:r>
              <a:rPr lang="en-US" dirty="0"/>
              <a:t>of data transferred </a:t>
            </a:r>
            <a:endParaRPr lang="en-US" dirty="0"/>
          </a:p>
          <a:p>
            <a:pPr marL="514350" indent="-514350" algn="l">
              <a:buAutoNum type="romanLcPeriod"/>
            </a:pPr>
            <a:r>
              <a:rPr lang="en-US" dirty="0" smtClean="0"/>
              <a:t>Length </a:t>
            </a:r>
            <a:r>
              <a:rPr lang="en-US" dirty="0"/>
              <a:t>of connection </a:t>
            </a:r>
            <a:endParaRPr lang="en-US" dirty="0"/>
          </a:p>
          <a:p>
            <a:pPr marL="514350" indent="-514350" algn="l">
              <a:buAutoNum type="romanLcPeriod"/>
            </a:pPr>
            <a:r>
              <a:rPr lang="en-US" dirty="0" smtClean="0"/>
              <a:t>Purpose </a:t>
            </a:r>
            <a:r>
              <a:rPr lang="en-US" dirty="0"/>
              <a:t>of using the resource </a:t>
            </a:r>
            <a:endParaRPr lang="en-US" dirty="0"/>
          </a:p>
          <a:p>
            <a:pPr marL="514350" indent="-514350" algn="l">
              <a:buAutoNum type="romanLcPeriod"/>
            </a:pPr>
            <a:r>
              <a:rPr lang="en-US" dirty="0" smtClean="0"/>
              <a:t>Nature </a:t>
            </a:r>
            <a:r>
              <a:rPr lang="en-US" dirty="0"/>
              <a:t>of </a:t>
            </a:r>
            <a:r>
              <a:rPr lang="en-US" dirty="0" smtClean="0"/>
              <a:t>service delivered</a:t>
            </a:r>
            <a:endParaRPr lang="en-US" dirty="0" smtClean="0"/>
          </a:p>
          <a:p>
            <a:pPr algn="l"/>
            <a:endParaRPr lang="en-US" dirty="0" smtClean="0"/>
          </a:p>
          <a:p>
            <a:pPr marL="342900" indent="-342900" algn="l">
              <a:buFont typeface="Arial" panose="020B0604020202020204" pitchFamily="34" charset="0"/>
              <a:buChar char="•"/>
            </a:pPr>
            <a:r>
              <a:rPr lang="en-US" dirty="0"/>
              <a:t>Following are the two types of accounting reports</a:t>
            </a:r>
            <a:r>
              <a:rPr lang="en-US" dirty="0" smtClean="0"/>
              <a:t>:</a:t>
            </a:r>
            <a:endParaRPr lang="en-US" dirty="0" smtClean="0"/>
          </a:p>
          <a:p>
            <a:pPr marL="514350" indent="-514350" algn="l">
              <a:buAutoNum type="romanLcPeriod"/>
            </a:pPr>
            <a:r>
              <a:rPr lang="en-US" b="1" dirty="0" smtClean="0"/>
              <a:t>Real </a:t>
            </a:r>
            <a:r>
              <a:rPr lang="en-US" b="1" dirty="0"/>
              <a:t>Time Accounting </a:t>
            </a:r>
            <a:r>
              <a:rPr lang="en-US" b="1" dirty="0" smtClean="0"/>
              <a:t>Information: </a:t>
            </a:r>
            <a:r>
              <a:rPr lang="en-US" dirty="0" smtClean="0"/>
              <a:t>Useful </a:t>
            </a:r>
            <a:r>
              <a:rPr lang="en-US" dirty="0"/>
              <a:t>for cloud users to track usage and predict the bill, expected at the end of the payment </a:t>
            </a:r>
            <a:r>
              <a:rPr lang="en-US" dirty="0" smtClean="0"/>
              <a:t>cycle</a:t>
            </a:r>
            <a:endParaRPr lang="en-US" dirty="0" smtClean="0"/>
          </a:p>
          <a:p>
            <a:pPr marL="514350" indent="-514350" algn="l">
              <a:buAutoNum type="romanLcPeriod"/>
            </a:pPr>
            <a:r>
              <a:rPr lang="en-US" b="1" dirty="0" smtClean="0"/>
              <a:t>Batch </a:t>
            </a:r>
            <a:r>
              <a:rPr lang="en-US" b="1" dirty="0"/>
              <a:t>Accounting </a:t>
            </a:r>
            <a:r>
              <a:rPr lang="en-US" b="1" dirty="0" smtClean="0"/>
              <a:t>Information: </a:t>
            </a:r>
            <a:r>
              <a:rPr lang="en-US" dirty="0" smtClean="0"/>
              <a:t>Useful </a:t>
            </a:r>
            <a:r>
              <a:rPr lang="en-US" dirty="0"/>
              <a:t>for cloud service providers for billing at the end of each payment cycle. The data is also used for studying utilization trends and capacity planning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228600"/>
            <a:ext cx="7391400" cy="6248400"/>
          </a:xfrm>
        </p:spPr>
        <p:txBody>
          <a:bodyPr/>
          <a:lstStyle/>
          <a:p>
            <a:pPr marL="342900" indent="-342900" algn="l">
              <a:buFont typeface="Arial" panose="020B0604020202020204" pitchFamily="34" charset="0"/>
              <a:buChar char="•"/>
            </a:pPr>
            <a:r>
              <a:rPr lang="en-US" b="1" dirty="0"/>
              <a:t>Customers have no access or control of the virtualization </a:t>
            </a:r>
            <a:r>
              <a:rPr lang="en-US" b="1" dirty="0" smtClean="0"/>
              <a:t>software</a:t>
            </a:r>
            <a:endParaRPr lang="en-US" b="1" dirty="0" smtClean="0"/>
          </a:p>
          <a:p>
            <a:pPr algn="l"/>
            <a:r>
              <a:rPr lang="en-US" b="1" dirty="0" smtClean="0"/>
              <a:t>“There are several attacks on the hypervisor level and these are known as bugs where a guest (or virtual) machine can gain access to the host operating system”</a:t>
            </a:r>
            <a:endParaRPr lang="en-US" b="1" dirty="0" smtClean="0"/>
          </a:p>
          <a:p>
            <a:pPr marL="342900" indent="-342900" algn="l">
              <a:buFont typeface="Arial" panose="020B0604020202020204" pitchFamily="34" charset="0"/>
              <a:buChar char="•"/>
            </a:pPr>
            <a:r>
              <a:rPr lang="en-US" b="1" dirty="0"/>
              <a:t>A zero-day vulnerability: </a:t>
            </a:r>
            <a:r>
              <a:rPr lang="en-US" dirty="0" smtClean="0"/>
              <a:t>It signifies </a:t>
            </a:r>
            <a:r>
              <a:rPr lang="en-US" dirty="0"/>
              <a:t>that hackers have tools to launch attacks on the same day the flaw is </a:t>
            </a:r>
            <a:r>
              <a:rPr lang="en-US" dirty="0" smtClean="0"/>
              <a:t>found</a:t>
            </a:r>
            <a:endParaRPr lang="en-US" dirty="0" smtClean="0"/>
          </a:p>
          <a:p>
            <a:pPr marL="342900" indent="-342900" algn="l">
              <a:buFont typeface="Arial" panose="020B0604020202020204" pitchFamily="34" charset="0"/>
              <a:buChar char="•"/>
            </a:pPr>
            <a:r>
              <a:rPr lang="en-US" dirty="0" smtClean="0"/>
              <a:t>Providers </a:t>
            </a:r>
            <a:r>
              <a:rPr lang="en-US" dirty="0"/>
              <a:t>need to deploy measures to protect against any unknown weaknesses in its software or application </a:t>
            </a:r>
            <a:r>
              <a:rPr lang="en-US" dirty="0" smtClean="0"/>
              <a:t>updates</a:t>
            </a:r>
            <a:endParaRPr lang="en-US" dirty="0" smtClean="0"/>
          </a:p>
          <a:p>
            <a:pPr marL="342900" indent="-342900" algn="l">
              <a:buFont typeface="Arial" panose="020B0604020202020204" pitchFamily="34" charset="0"/>
              <a:buChar char="•"/>
            </a:pPr>
            <a:r>
              <a:rPr lang="en-US" dirty="0" smtClean="0"/>
              <a:t>Prevention measures:</a:t>
            </a:r>
            <a:endParaRPr lang="en-US" dirty="0" smtClean="0"/>
          </a:p>
          <a:p>
            <a:pPr marL="514350" indent="-514350" algn="l">
              <a:buAutoNum type="romanLcPeriod"/>
            </a:pPr>
            <a:r>
              <a:rPr lang="en-US" dirty="0" smtClean="0"/>
              <a:t>Early problem </a:t>
            </a:r>
            <a:r>
              <a:rPr lang="en-US" dirty="0"/>
              <a:t>detection </a:t>
            </a:r>
            <a:r>
              <a:rPr lang="en-US" dirty="0" smtClean="0"/>
              <a:t>techniques to be implemented</a:t>
            </a:r>
            <a:r>
              <a:rPr lang="en-US" b="1" dirty="0" smtClean="0"/>
              <a:t>, </a:t>
            </a:r>
            <a:r>
              <a:rPr lang="en-US" b="1" dirty="0"/>
              <a:t>IPS and IDS to protect against </a:t>
            </a:r>
            <a:r>
              <a:rPr lang="en-US" b="1" dirty="0" smtClean="0"/>
              <a:t>intrusion</a:t>
            </a:r>
            <a:endParaRPr lang="en-US" b="1" dirty="0" smtClean="0"/>
          </a:p>
          <a:p>
            <a:pPr marL="514350" indent="-514350" algn="l">
              <a:buAutoNum type="romanLcPeriod"/>
            </a:pPr>
            <a:r>
              <a:rPr lang="en-US" b="1" dirty="0" smtClean="0"/>
              <a:t>Virtual </a:t>
            </a:r>
            <a:r>
              <a:rPr lang="en-US" b="1" dirty="0"/>
              <a:t>LANs (</a:t>
            </a:r>
            <a:r>
              <a:rPr lang="en-US" b="1" dirty="0" err="1"/>
              <a:t>vLANS</a:t>
            </a:r>
            <a:r>
              <a:rPr lang="en-US" b="1" dirty="0"/>
              <a:t>) </a:t>
            </a:r>
            <a:r>
              <a:rPr lang="en-US" dirty="0" smtClean="0"/>
              <a:t>to be protected with </a:t>
            </a:r>
            <a:r>
              <a:rPr lang="en-US" dirty="0"/>
              <a:t>IPsec to protect in-transit </a:t>
            </a:r>
            <a:r>
              <a:rPr lang="en-US" dirty="0" smtClean="0"/>
              <a:t>messages</a:t>
            </a:r>
            <a:endParaRPr lang="en-US" dirty="0" smtClean="0"/>
          </a:p>
          <a:p>
            <a:pPr marL="514350" indent="-514350" algn="l">
              <a:buAutoNum type="romanLcPeriod"/>
            </a:pPr>
            <a:r>
              <a:rPr lang="en-US" b="1" dirty="0"/>
              <a:t>Network Access Control (NAC) </a:t>
            </a:r>
            <a:r>
              <a:rPr lang="en-US" dirty="0"/>
              <a:t>to prevent rogue users or machines from gaining access to underlying infrastructure</a:t>
            </a:r>
            <a:endParaRPr lang="en-US" dirty="0"/>
          </a:p>
          <a:p>
            <a:pPr marL="342900" indent="-342900" algn="l">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152400"/>
            <a:ext cx="8077200" cy="6705600"/>
          </a:xfrm>
        </p:spPr>
        <p:txBody>
          <a:bodyPr>
            <a:normAutofit lnSpcReduction="10000"/>
          </a:bodyPr>
          <a:lstStyle/>
          <a:p>
            <a:pPr marL="342900" indent="-342900" algn="just">
              <a:buFont typeface="Arial" panose="020B0604020202020204" pitchFamily="34" charset="0"/>
              <a:buChar char="•"/>
            </a:pPr>
            <a:r>
              <a:rPr lang="en-US" dirty="0" smtClean="0"/>
              <a:t>Security for wireless communication:</a:t>
            </a:r>
            <a:endParaRPr lang="en-US" dirty="0"/>
          </a:p>
          <a:p>
            <a:pPr marL="342900" indent="-342900" algn="just">
              <a:buFontTx/>
              <a:buChar char="-"/>
            </a:pPr>
            <a:r>
              <a:rPr lang="en-US" dirty="0" smtClean="0"/>
              <a:t>Since </a:t>
            </a:r>
            <a:r>
              <a:rPr lang="en-US" b="1" dirty="0"/>
              <a:t>mobile access to cloud is </a:t>
            </a:r>
            <a:r>
              <a:rPr lang="en-US" dirty="0"/>
              <a:t>becoming universally ubiquitous, cloud providers must use schemes such as </a:t>
            </a:r>
            <a:r>
              <a:rPr lang="en-US" b="1" dirty="0" err="1"/>
              <a:t>WiFi</a:t>
            </a:r>
            <a:r>
              <a:rPr lang="en-US" b="1" dirty="0"/>
              <a:t> Protected Access (WPA</a:t>
            </a:r>
            <a:r>
              <a:rPr lang="en-US" b="1" dirty="0" smtClean="0"/>
              <a:t>)</a:t>
            </a:r>
            <a:endParaRPr lang="en-US" b="1" dirty="0" smtClean="0"/>
          </a:p>
          <a:p>
            <a:pPr marL="342900" indent="-342900" algn="just">
              <a:buFontTx/>
              <a:buChar char="-"/>
            </a:pPr>
            <a:r>
              <a:rPr lang="en-US" dirty="0" smtClean="0"/>
              <a:t>It is to </a:t>
            </a:r>
            <a:r>
              <a:rPr lang="en-US" b="1" dirty="0"/>
              <a:t>defend against </a:t>
            </a:r>
            <a:r>
              <a:rPr lang="en-US" b="1" dirty="0" smtClean="0"/>
              <a:t>wireless based </a:t>
            </a:r>
            <a:r>
              <a:rPr lang="en-US" b="1" dirty="0"/>
              <a:t>attacks on the hypervisor, OS and </a:t>
            </a:r>
            <a:r>
              <a:rPr lang="en-US" b="1" dirty="0" smtClean="0"/>
              <a:t>applications</a:t>
            </a:r>
            <a:endParaRPr lang="en-US" b="1" dirty="0" smtClean="0"/>
          </a:p>
          <a:p>
            <a:pPr marL="342900" indent="-342900" algn="just">
              <a:buFontTx/>
              <a:buChar char="-"/>
            </a:pPr>
            <a:r>
              <a:rPr lang="en-US" b="1" dirty="0"/>
              <a:t>WPA provides </a:t>
            </a:r>
            <a:r>
              <a:rPr lang="en-US" dirty="0"/>
              <a:t>a more sophisticated </a:t>
            </a:r>
            <a:r>
              <a:rPr lang="en-US" b="1" dirty="0"/>
              <a:t>data encryption and user </a:t>
            </a:r>
            <a:r>
              <a:rPr lang="en-US" b="1" dirty="0" smtClean="0"/>
              <a:t>authentication</a:t>
            </a:r>
            <a:endParaRPr lang="en-US" b="1" dirty="0" smtClean="0"/>
          </a:p>
          <a:p>
            <a:pPr marL="342900" indent="-342900" algn="just">
              <a:buFontTx/>
              <a:buChar char="-"/>
            </a:pPr>
            <a:r>
              <a:rPr lang="en-US" b="1" dirty="0"/>
              <a:t>WPA uses Temporal Key Integrity Protocol (TKIP) for stronger encryption and includes a per-packet mixing function, a message integrity check, an extended initialization vector, and a re-keying </a:t>
            </a:r>
            <a:r>
              <a:rPr lang="en-US" b="1" dirty="0" smtClean="0"/>
              <a:t>mechanism</a:t>
            </a:r>
            <a:endParaRPr lang="en-US" b="1" dirty="0" smtClean="0"/>
          </a:p>
          <a:p>
            <a:pPr marL="342900" indent="-342900" algn="just">
              <a:buFont typeface="Arial" panose="020B0604020202020204" pitchFamily="34" charset="0"/>
              <a:buChar char="•"/>
            </a:pPr>
            <a:r>
              <a:rPr lang="en-US" dirty="0" smtClean="0"/>
              <a:t>There </a:t>
            </a:r>
            <a:r>
              <a:rPr lang="en-US" dirty="0"/>
              <a:t>have been several flaws in industry-standard virtualization software, which allows system-level access to attackers and lets them create or change OS-level executables. There are also vulnerabilities that allow attackers to find out where a Virtual Machine (VM) instance is running and start new virtual machines on the same hardware in quick succession. After collating their own VMs on the same CPUs, RAMs and hard disks as regular customers, they launch “side-channel” attacks to exploit the weaknesses in applications, device drivers and operating </a:t>
            </a:r>
            <a:r>
              <a:rPr lang="en-US" dirty="0" smtClean="0"/>
              <a:t>system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724436"/>
          </a:xfrm>
        </p:spPr>
        <p:txBody>
          <a:bodyPr/>
          <a:lstStyle/>
          <a:p>
            <a:pPr algn="ctr"/>
            <a:r>
              <a:rPr lang="en-US" dirty="0"/>
              <a:t>Host Security for SaaS</a:t>
            </a:r>
            <a:endParaRPr lang="en-US" dirty="0"/>
          </a:p>
        </p:txBody>
      </p:sp>
      <p:sp>
        <p:nvSpPr>
          <p:cNvPr id="3" name="Text Placeholder 2"/>
          <p:cNvSpPr>
            <a:spLocks noGrp="1"/>
          </p:cNvSpPr>
          <p:nvPr>
            <p:ph type="body" idx="1"/>
          </p:nvPr>
        </p:nvSpPr>
        <p:spPr>
          <a:xfrm>
            <a:off x="1524000" y="1143000"/>
            <a:ext cx="7010400" cy="5334000"/>
          </a:xfrm>
        </p:spPr>
        <p:txBody>
          <a:bodyPr/>
          <a:lstStyle/>
          <a:p>
            <a:pPr marL="342900" indent="-342900" algn="l">
              <a:buFont typeface="Arial" panose="020B0604020202020204" pitchFamily="34" charset="0"/>
              <a:buChar char="•"/>
            </a:pPr>
            <a:r>
              <a:rPr lang="en-US" b="1" dirty="0"/>
              <a:t>For SaaS services, the provider owns and manages the servers, network and </a:t>
            </a:r>
            <a:r>
              <a:rPr lang="en-US" b="1" dirty="0" smtClean="0"/>
              <a:t>applications</a:t>
            </a:r>
            <a:endParaRPr lang="en-US" b="1" dirty="0" smtClean="0"/>
          </a:p>
          <a:p>
            <a:pPr marL="342900" indent="-342900" algn="l">
              <a:buFont typeface="Arial" panose="020B0604020202020204" pitchFamily="34" charset="0"/>
              <a:buChar char="•"/>
            </a:pPr>
            <a:r>
              <a:rPr lang="en-US" b="1" dirty="0"/>
              <a:t>The applications run on a number of virtual machines with Linux, Windows or other operating </a:t>
            </a:r>
            <a:r>
              <a:rPr lang="en-US" b="1" dirty="0" smtClean="0"/>
              <a:t>systems</a:t>
            </a:r>
            <a:endParaRPr lang="en-US" b="1" dirty="0" smtClean="0"/>
          </a:p>
          <a:p>
            <a:pPr marL="342900" indent="-342900" algn="l">
              <a:buFont typeface="Arial" panose="020B0604020202020204" pitchFamily="34" charset="0"/>
              <a:buChar char="•"/>
            </a:pPr>
            <a:r>
              <a:rPr lang="en-US" b="1" dirty="0"/>
              <a:t>SaaS access hides the operating system from the </a:t>
            </a:r>
            <a:r>
              <a:rPr lang="en-US" b="1" dirty="0" smtClean="0"/>
              <a:t>user</a:t>
            </a:r>
            <a:endParaRPr lang="en-US" b="1" dirty="0" smtClean="0"/>
          </a:p>
          <a:p>
            <a:pPr marL="342900" indent="-342900" algn="l">
              <a:buFont typeface="Arial" panose="020B0604020202020204" pitchFamily="34" charset="0"/>
              <a:buChar char="•"/>
            </a:pPr>
            <a:r>
              <a:rPr lang="en-US" b="1" dirty="0" smtClean="0"/>
              <a:t>To </a:t>
            </a:r>
            <a:r>
              <a:rPr lang="en-US" b="1" dirty="0"/>
              <a:t>get assurance of the degree of security implemented by the SaaS provider</a:t>
            </a:r>
            <a:r>
              <a:rPr lang="en-US" b="1" dirty="0" smtClean="0"/>
              <a:t>:</a:t>
            </a:r>
            <a:endParaRPr lang="en-US" b="1" dirty="0" smtClean="0"/>
          </a:p>
          <a:p>
            <a:pPr marL="514350" indent="-514350" algn="l">
              <a:buAutoNum type="romanLcPeriod"/>
            </a:pPr>
            <a:r>
              <a:rPr lang="en-US" dirty="0" smtClean="0"/>
              <a:t>Customers </a:t>
            </a:r>
            <a:r>
              <a:rPr lang="en-US" dirty="0"/>
              <a:t>can ask for detailed security status after signing a Non-Disclosure Agreement (NDA) with the </a:t>
            </a:r>
            <a:r>
              <a:rPr lang="en-US" dirty="0" smtClean="0"/>
              <a:t>provider</a:t>
            </a:r>
            <a:endParaRPr lang="en-US" dirty="0" smtClean="0"/>
          </a:p>
          <a:p>
            <a:pPr marL="514350" indent="-514350" algn="l">
              <a:buAutoNum type="romanLcPeriod"/>
            </a:pPr>
            <a:r>
              <a:rPr lang="en-US" dirty="0"/>
              <a:t>Customers can ask if the provider has security assessment report such as SAS 70 or </a:t>
            </a:r>
            <a:r>
              <a:rPr lang="en-US" dirty="0" err="1"/>
              <a:t>SysTrust</a:t>
            </a:r>
            <a:r>
              <a:rPr lang="en-US" dirty="0"/>
              <a:t> </a:t>
            </a:r>
            <a:r>
              <a:rPr lang="en-US" dirty="0" smtClean="0"/>
              <a:t>report</a:t>
            </a:r>
            <a:endParaRPr lang="en-US" dirty="0" smtClean="0"/>
          </a:p>
          <a:p>
            <a:pPr marL="514350" indent="-514350" algn="l">
              <a:buAutoNum type="romanLcPeriod"/>
            </a:pPr>
            <a:r>
              <a:rPr lang="en-US" dirty="0"/>
              <a:t>Customers can also ask for security certifications such as ISO 27002</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4051" y="76200"/>
            <a:ext cx="7010400" cy="838202"/>
          </a:xfrm>
        </p:spPr>
        <p:txBody>
          <a:bodyPr/>
          <a:lstStyle/>
          <a:p>
            <a:pPr algn="ctr"/>
            <a:r>
              <a:rPr lang="en-US" dirty="0"/>
              <a:t>Host Security for PaaS</a:t>
            </a:r>
            <a:endParaRPr lang="en-US" dirty="0"/>
          </a:p>
        </p:txBody>
      </p:sp>
      <p:sp>
        <p:nvSpPr>
          <p:cNvPr id="3" name="Text Placeholder 2"/>
          <p:cNvSpPr>
            <a:spLocks noGrp="1"/>
          </p:cNvSpPr>
          <p:nvPr>
            <p:ph type="body" idx="1"/>
          </p:nvPr>
        </p:nvSpPr>
        <p:spPr>
          <a:xfrm>
            <a:off x="1554051" y="1143000"/>
            <a:ext cx="7437549" cy="5580843"/>
          </a:xfrm>
        </p:spPr>
        <p:txBody>
          <a:bodyPr>
            <a:normAutofit lnSpcReduction="10000"/>
          </a:bodyPr>
          <a:lstStyle/>
          <a:p>
            <a:pPr marL="342900" indent="-342900" algn="l">
              <a:buFont typeface="Arial" panose="020B0604020202020204" pitchFamily="34" charset="0"/>
              <a:buChar char="•"/>
            </a:pPr>
            <a:r>
              <a:rPr lang="en-US" b="1" dirty="0"/>
              <a:t>The access, control and amount of information customers can get for servers in a PaaS environment is similar to that for </a:t>
            </a:r>
            <a:r>
              <a:rPr lang="en-US" b="1" dirty="0" smtClean="0"/>
              <a:t>SaaS</a:t>
            </a:r>
            <a:endParaRPr lang="en-US" b="1" dirty="0" smtClean="0"/>
          </a:p>
          <a:p>
            <a:pPr marL="342900" indent="-342900" algn="l">
              <a:buFont typeface="Arial" panose="020B0604020202020204" pitchFamily="34" charset="0"/>
              <a:buChar char="•"/>
            </a:pPr>
            <a:r>
              <a:rPr lang="en-US" b="1" dirty="0"/>
              <a:t>Since PaaS provides an environment to develop products, customers do have access to libraries and kernel-level </a:t>
            </a:r>
            <a:r>
              <a:rPr lang="en-US" b="1" dirty="0" smtClean="0"/>
              <a:t>parameters</a:t>
            </a:r>
            <a:endParaRPr lang="en-US" b="1" dirty="0" smtClean="0"/>
          </a:p>
          <a:p>
            <a:pPr marL="342900" indent="-342900" algn="l">
              <a:buFont typeface="Arial" panose="020B0604020202020204" pitchFamily="34" charset="0"/>
              <a:buChar char="•"/>
            </a:pPr>
            <a:r>
              <a:rPr lang="en-US" b="1" dirty="0" smtClean="0"/>
              <a:t>Customers </a:t>
            </a:r>
            <a:r>
              <a:rPr lang="en-US" b="1" dirty="0"/>
              <a:t>don’t have root or administrator-level </a:t>
            </a:r>
            <a:r>
              <a:rPr lang="en-US" b="1" dirty="0" smtClean="0"/>
              <a:t>privileges</a:t>
            </a:r>
            <a:endParaRPr lang="en-US" b="1" dirty="0" smtClean="0"/>
          </a:p>
          <a:p>
            <a:pPr marL="342900" indent="-342900" algn="l">
              <a:buFont typeface="Arial" panose="020B0604020202020204" pitchFamily="34" charset="0"/>
              <a:buChar char="•"/>
            </a:pPr>
            <a:r>
              <a:rPr lang="en-US" b="1" dirty="0"/>
              <a:t>The cloud provider gives a number of Application Programming Interfaces (APIs) which in turn are used by the PaaS users</a:t>
            </a:r>
            <a:r>
              <a:rPr lang="en-US" dirty="0"/>
              <a:t> to indirectly access the abstraction layer that hides the operating </a:t>
            </a:r>
            <a:r>
              <a:rPr lang="en-US" dirty="0" smtClean="0"/>
              <a:t>system</a:t>
            </a:r>
            <a:endParaRPr lang="en-US" dirty="0" smtClean="0"/>
          </a:p>
          <a:p>
            <a:pPr marL="342900" indent="-342900" algn="l">
              <a:buFont typeface="Arial" panose="020B0604020202020204" pitchFamily="34" charset="0"/>
              <a:buChar char="•"/>
            </a:pPr>
            <a:r>
              <a:rPr lang="en-US" b="1" dirty="0" smtClean="0"/>
              <a:t>The </a:t>
            </a:r>
            <a:r>
              <a:rPr lang="en-US" b="1" dirty="0"/>
              <a:t>host administration in PaaS is the responsibility of the cloud </a:t>
            </a:r>
            <a:r>
              <a:rPr lang="en-US" b="1" dirty="0" smtClean="0"/>
              <a:t>provider</a:t>
            </a:r>
            <a:endParaRPr lang="en-US" b="1" dirty="0" smtClean="0"/>
          </a:p>
          <a:p>
            <a:pPr marL="342900" indent="-342900" algn="l">
              <a:buFont typeface="Arial" panose="020B0604020202020204" pitchFamily="34" charset="0"/>
              <a:buChar char="•"/>
            </a:pPr>
            <a:r>
              <a:rPr lang="en-US" b="1" dirty="0"/>
              <a:t>I</a:t>
            </a:r>
            <a:r>
              <a:rPr lang="en-US" b="1" dirty="0" smtClean="0"/>
              <a:t>t </a:t>
            </a:r>
            <a:r>
              <a:rPr lang="en-US" b="1" dirty="0"/>
              <a:t>is the users' responsibility, as customer and consumer, to own the risk of maintaining data in the cloud, understand degree of security the cloud provider has instituted</a:t>
            </a:r>
            <a:r>
              <a:rPr lang="en-US" dirty="0"/>
              <a:t>, and whether it is sufficient for the end-user and developer community</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89964"/>
            <a:ext cx="7010400" cy="838202"/>
          </a:xfrm>
        </p:spPr>
        <p:txBody>
          <a:bodyPr/>
          <a:lstStyle/>
          <a:p>
            <a:pPr algn="ctr"/>
            <a:r>
              <a:rPr lang="en-US" dirty="0"/>
              <a:t>Host Security for IaaS</a:t>
            </a:r>
            <a:endParaRPr lang="en-US" dirty="0"/>
          </a:p>
        </p:txBody>
      </p:sp>
      <p:sp>
        <p:nvSpPr>
          <p:cNvPr id="3" name="Text Placeholder 2"/>
          <p:cNvSpPr>
            <a:spLocks noGrp="1"/>
          </p:cNvSpPr>
          <p:nvPr>
            <p:ph type="body" idx="1"/>
          </p:nvPr>
        </p:nvSpPr>
        <p:spPr>
          <a:xfrm>
            <a:off x="1524000" y="1371600"/>
            <a:ext cx="7010400" cy="5105400"/>
          </a:xfrm>
        </p:spPr>
        <p:txBody>
          <a:bodyPr/>
          <a:lstStyle/>
          <a:p>
            <a:pPr marL="342900" indent="-342900" algn="l">
              <a:buFont typeface="Arial" panose="020B0604020202020204" pitchFamily="34" charset="0"/>
              <a:buChar char="•"/>
            </a:pPr>
            <a:r>
              <a:rPr lang="en-US" b="1" dirty="0"/>
              <a:t>In IaaS, users have complete access to the server OS, its resources such as the CPU, memory, network ports, bandwidth and storage, along with root or administrator </a:t>
            </a:r>
            <a:r>
              <a:rPr lang="en-US" b="1" dirty="0" smtClean="0"/>
              <a:t>password</a:t>
            </a:r>
            <a:endParaRPr lang="en-US" b="1" dirty="0" smtClean="0"/>
          </a:p>
          <a:p>
            <a:pPr marL="342900" indent="-342900" algn="l">
              <a:buFont typeface="Arial" panose="020B0604020202020204" pitchFamily="34" charset="0"/>
              <a:buChar char="•"/>
            </a:pPr>
            <a:r>
              <a:rPr lang="en-US" b="1" dirty="0"/>
              <a:t>To protect from attacks, it is important to understand that the virtual hosts in the cloud are accessible to </a:t>
            </a:r>
            <a:r>
              <a:rPr lang="en-US" b="1" dirty="0" smtClean="0"/>
              <a:t>everyone</a:t>
            </a:r>
            <a:endParaRPr lang="en-US" b="1" dirty="0" smtClean="0"/>
          </a:p>
          <a:p>
            <a:pPr marL="342900" indent="-342900" algn="l">
              <a:buFont typeface="Arial" panose="020B0604020202020204" pitchFamily="34" charset="0"/>
              <a:buChar char="•"/>
            </a:pPr>
            <a:r>
              <a:rPr lang="en-US" b="1" dirty="0"/>
              <a:t>Users must open only one port at a time, as and when required, that is to be used with </a:t>
            </a:r>
            <a:r>
              <a:rPr lang="en-US" b="1" dirty="0" err="1"/>
              <a:t>sFTP</a:t>
            </a:r>
            <a:r>
              <a:rPr lang="en-US" b="1" dirty="0"/>
              <a:t> (secure FTP), SSH (Secure Shell) and SCP (Secure Copy</a:t>
            </a:r>
            <a:r>
              <a:rPr lang="en-US" b="1" dirty="0" smtClean="0"/>
              <a:t>)</a:t>
            </a:r>
            <a:endParaRPr lang="en-US" b="1" dirty="0" smtClean="0"/>
          </a:p>
          <a:p>
            <a:pPr marL="342900" indent="-342900" algn="l">
              <a:buFont typeface="Arial" panose="020B0604020202020204" pitchFamily="34" charset="0"/>
              <a:buChar char="•"/>
            </a:pPr>
            <a:r>
              <a:rPr lang="en-US" dirty="0"/>
              <a:t>The encryption used by SSH provides confidentiality and integrity to data over an unsecured </a:t>
            </a:r>
            <a:r>
              <a:rPr lang="en-US" dirty="0" smtClean="0"/>
              <a:t>network</a:t>
            </a:r>
            <a:endParaRPr lang="en-US" dirty="0" smtClean="0"/>
          </a:p>
          <a:p>
            <a:pPr marL="342900" indent="-342900" algn="l">
              <a:buFont typeface="Arial" panose="020B0604020202020204" pitchFamily="34" charset="0"/>
              <a:buChar char="•"/>
            </a:pPr>
            <a:r>
              <a:rPr lang="en-US" dirty="0"/>
              <a:t>Another attack </a:t>
            </a:r>
            <a:r>
              <a:rPr lang="en-US" dirty="0" smtClean="0"/>
              <a:t>surface is </a:t>
            </a:r>
            <a:r>
              <a:rPr lang="en-US" dirty="0"/>
              <a:t>the APIs, along with programs based on the APIs</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23201</Words>
  <Application>WPS Presentation</Application>
  <PresentationFormat>On-screen Show (4:3)</PresentationFormat>
  <Paragraphs>334</Paragraphs>
  <Slides>42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42</vt:i4>
      </vt:variant>
    </vt:vector>
  </HeadingPairs>
  <TitlesOfParts>
    <vt:vector size="50" baseType="lpstr">
      <vt:lpstr>Arial</vt:lpstr>
      <vt:lpstr>SimSun</vt:lpstr>
      <vt:lpstr>Wingdings</vt:lpstr>
      <vt:lpstr>Arial</vt:lpstr>
      <vt:lpstr>Corbel</vt:lpstr>
      <vt:lpstr>Microsoft YaHei</vt:lpstr>
      <vt:lpstr>Arial Unicode MS</vt:lpstr>
      <vt:lpstr>Parallax</vt:lpstr>
      <vt:lpstr>Module 5 Cloud Security</vt:lpstr>
      <vt:lpstr>Security</vt:lpstr>
      <vt:lpstr>Security for Virtualization Platform</vt:lpstr>
      <vt:lpstr>Security for the Virtualization Product</vt:lpstr>
      <vt:lpstr>PowerPoint 演示文稿</vt:lpstr>
      <vt:lpstr>PowerPoint 演示文稿</vt:lpstr>
      <vt:lpstr>Host Security for SaaS</vt:lpstr>
      <vt:lpstr>Host Security for PaaS</vt:lpstr>
      <vt:lpstr>Host Security for IaaS</vt:lpstr>
      <vt:lpstr>PowerPoint 演示文稿</vt:lpstr>
      <vt:lpstr>PowerPoint 演示文稿</vt:lpstr>
      <vt:lpstr>Data Security</vt:lpstr>
      <vt:lpstr>Data Security Concerns</vt:lpstr>
      <vt:lpstr>PowerPoint 演示文稿</vt:lpstr>
      <vt:lpstr>Data Confidentiality and Encryption</vt:lpstr>
      <vt:lpstr>PowerPoint 演示文稿</vt:lpstr>
      <vt:lpstr>PowerPoint 演示文稿</vt:lpstr>
      <vt:lpstr>Key Protection</vt:lpstr>
      <vt:lpstr>Data Availability</vt:lpstr>
      <vt:lpstr>PowerPoint 演示文稿</vt:lpstr>
      <vt:lpstr>Data Integrity </vt:lpstr>
      <vt:lpstr>Cloud Storage Gateways (CSGs) </vt:lpstr>
      <vt:lpstr>PowerPoint 演示文稿</vt:lpstr>
      <vt:lpstr>PowerPoint 演示文稿</vt:lpstr>
      <vt:lpstr>PowerPoint 演示文稿</vt:lpstr>
      <vt:lpstr>PowerPoint 演示文稿</vt:lpstr>
      <vt:lpstr>Cloud Firewall </vt:lpstr>
      <vt:lpstr>Virtual Firewall </vt:lpstr>
      <vt:lpstr>AAA Authentication, Authorization and Accounting</vt:lpstr>
      <vt:lpstr>AAA Model</vt:lpstr>
      <vt:lpstr>PowerPoint 演示文稿</vt:lpstr>
      <vt:lpstr>SSO for cloud (Authentication)</vt:lpstr>
      <vt:lpstr>SAML</vt:lpstr>
      <vt:lpstr>Kerberos</vt:lpstr>
      <vt:lpstr>PowerPoint 演示文稿</vt:lpstr>
      <vt:lpstr>PowerPoint 演示文稿</vt:lpstr>
      <vt:lpstr>One Time Password (OTP)</vt:lpstr>
      <vt:lpstr>Authorization Management in clouds</vt:lpstr>
      <vt:lpstr>PowerPoint 演示文稿</vt:lpstr>
      <vt:lpstr>Accounting for Clouds Resource Utilization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Admin</dc:creator>
  <cp:lastModifiedBy>HP</cp:lastModifiedBy>
  <cp:revision>220</cp:revision>
  <cp:lastPrinted>2113-01-01T00:00:00Z</cp:lastPrinted>
  <dcterms:created xsi:type="dcterms:W3CDTF">2015-01-07T06:01:00Z</dcterms:created>
  <dcterms:modified xsi:type="dcterms:W3CDTF">2023-10-22T20:34:41Z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TC102037811033</vt:lpwstr>
  </property>
  <property fmtid="{D5CDD505-2E9C-101B-9397-08002B2CF9AE}" pid="3" name="ICV">
    <vt:lpwstr>3174F4BDCDAA44F0A3ABFAD5173F191A</vt:lpwstr>
  </property>
  <property fmtid="{D5CDD505-2E9C-101B-9397-08002B2CF9AE}" pid="4" name="KSOProductBuildVer">
    <vt:lpwstr>1033-11.2.0.11225</vt:lpwstr>
  </property>
</Properties>
</file>