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6" r:id="rId3"/>
    <p:sldId id="297" r:id="rId4"/>
    <p:sldId id="298" r:id="rId5"/>
    <p:sldId id="299" r:id="rId6"/>
    <p:sldId id="300" r:id="rId7"/>
    <p:sldId id="294" r:id="rId8"/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F254-395B-4206-B5D6-E78A65A25A7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B29C-8EEF-4076-A21C-049CD19B2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87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F254-395B-4206-B5D6-E78A65A25A7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B29C-8EEF-4076-A21C-049CD19B2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72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F254-395B-4206-B5D6-E78A65A25A7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B29C-8EEF-4076-A21C-049CD19B2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106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67698" y="6117337"/>
            <a:ext cx="1143297" cy="365125"/>
          </a:xfrm>
        </p:spPr>
        <p:txBody>
          <a:bodyPr/>
          <a:lstStyle/>
          <a:p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1644" y="6117337"/>
            <a:ext cx="4812584" cy="365125"/>
          </a:xfrm>
        </p:spPr>
        <p:txBody>
          <a:bodyPr/>
          <a:lstStyle/>
          <a:p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3760" y="6117337"/>
            <a:ext cx="548640" cy="365125"/>
          </a:xfrm>
        </p:spPr>
        <p:txBody>
          <a:bodyPr/>
          <a:lstStyle/>
          <a:p>
            <a:fld id="{15EE4001-585A-40E0-96CC-806D0B8A9005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71060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512" y="2667000"/>
            <a:ext cx="10272889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4"/>
            <a:ext cx="1143297" cy="365125"/>
          </a:xfrm>
        </p:spPr>
        <p:txBody>
          <a:bodyPr/>
          <a:lstStyle/>
          <a:p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7" y="6108174"/>
            <a:ext cx="7086023" cy="365125"/>
          </a:xfrm>
        </p:spPr>
        <p:txBody>
          <a:bodyPr/>
          <a:lstStyle/>
          <a:p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6108174"/>
            <a:ext cx="570444" cy="365125"/>
          </a:xfrm>
        </p:spPr>
        <p:txBody>
          <a:bodyPr/>
          <a:lstStyle/>
          <a:p>
            <a:fld id="{97F0EF49-6AC6-412B-9C87-29B1FA02FCFE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538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4C04638A-BBFA-4880-9955-AAACE3072F83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179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E7AD-AFC3-41EB-A46E-979DDE2C14F6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853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642" y="2658533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697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2280" y="2667000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9688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8D99-CD74-4108-8529-FBFB84E218D9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161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5768-18DE-483C-B55D-83C523B437BC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116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4012-99C3-4C20-951E-9723CBF609E5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380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9" y="1600200"/>
            <a:ext cx="355004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3404" y="685801"/>
            <a:ext cx="6242616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699" y="2971800"/>
            <a:ext cx="35500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C1EB-D346-4F5F-8824-DBA40C4EB83A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73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F254-395B-4206-B5D6-E78A65A25A7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B29C-8EEF-4076-A21C-049CD19B2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8493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6661" y="914400"/>
            <a:ext cx="3281828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110" y="3124199"/>
            <a:ext cx="542757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48E8-68C5-44C9-A825-12D10EB2E46C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780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8" y="4732865"/>
            <a:ext cx="1002132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634" y="932112"/>
            <a:ext cx="8228087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698" y="5299603"/>
            <a:ext cx="1002132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8056-C389-4AAC-9E31-65505271DD45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041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0" y="685800"/>
            <a:ext cx="1002132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4343400"/>
            <a:ext cx="1002132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8056-C389-4AAC-9E31-65505271DD45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6203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sz="8000" dirty="0">
                <a:solidFill>
                  <a:prstClr val="black"/>
                </a:solidFill>
                <a:effectLst/>
                <a:latin typeface="Arial" pitchFamily="34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fontAlgn="base">
              <a:spcAft>
                <a:spcPct val="0"/>
              </a:spcAft>
            </a:pPr>
            <a:r>
              <a:rPr lang="en-US" sz="8000" dirty="0">
                <a:solidFill>
                  <a:prstClr val="black"/>
                </a:solidFill>
                <a:effectLst/>
                <a:latin typeface="Arial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30980" y="3428999"/>
            <a:ext cx="884150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8" y="4343400"/>
            <a:ext cx="1002132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8056-C389-4AAC-9E31-65505271DD45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8034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3308581"/>
            <a:ext cx="1002131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4777381"/>
            <a:ext cx="1002132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8056-C389-4AAC-9E31-65505271DD45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5220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sz="8000" dirty="0">
                <a:solidFill>
                  <a:prstClr val="black"/>
                </a:solidFill>
                <a:effectLst/>
                <a:latin typeface="Arial" pitchFamily="34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fontAlgn="base">
              <a:spcAft>
                <a:spcPct val="0"/>
              </a:spcAft>
            </a:pPr>
            <a:r>
              <a:rPr lang="en-US" sz="8000" dirty="0">
                <a:solidFill>
                  <a:prstClr val="black"/>
                </a:solidFill>
                <a:effectLst/>
                <a:latin typeface="Arial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700" y="3886200"/>
            <a:ext cx="1002132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4775200"/>
            <a:ext cx="1002132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8056-C389-4AAC-9E31-65505271DD45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60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685802"/>
            <a:ext cx="1002132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699" y="3505200"/>
            <a:ext cx="1002132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4343400"/>
            <a:ext cx="1002132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8056-C389-4AAC-9E31-65505271DD45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9697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820C-843B-4AC0-80AC-52654DEBD778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2475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5191" y="685800"/>
            <a:ext cx="1770831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699" y="685800"/>
            <a:ext cx="8021831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EF44-647C-4A45-BB6E-E8369E7D2821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94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F254-395B-4206-B5D6-E78A65A25A7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B29C-8EEF-4076-A21C-049CD19B2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51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F254-395B-4206-B5D6-E78A65A25A7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B29C-8EEF-4076-A21C-049CD19B2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87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F254-395B-4206-B5D6-E78A65A25A7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B29C-8EEF-4076-A21C-049CD19B2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75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F254-395B-4206-B5D6-E78A65A25A7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B29C-8EEF-4076-A21C-049CD19B2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9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F254-395B-4206-B5D6-E78A65A25A7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B29C-8EEF-4076-A21C-049CD19B2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09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F254-395B-4206-B5D6-E78A65A25A7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B29C-8EEF-4076-A21C-049CD19B2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24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F254-395B-4206-B5D6-E78A65A25A7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B29C-8EEF-4076-A21C-049CD19B2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53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6F254-395B-4206-B5D6-E78A65A25A7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9B29C-8EEF-4076-A21C-049CD19B2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12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4D98056-C389-4AAC-9E31-65505271DD45}" type="slidenum">
              <a:rPr lang="en-US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04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228600"/>
            <a:ext cx="67818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Authorization Management in clouds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295400"/>
            <a:ext cx="7696200" cy="51054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Authorization refers to specifying the access rights to the protected res0urces using access policies.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OAuth: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Open standard for authorization that allows resource owners to share their private resources stored on one site with another site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OAuth 1.0 protocol was published in 2010 and OAuth 2.0 framework was published in 2012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In OAuth model, an application requests access to resources controlled by the resource owner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The resource owner grants permission to access the resources in the form of a token and matching shared-secret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Token does not share credentials for resources. Tokens can be granted with a restricted scope and limited lifetime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124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6" y="457201"/>
            <a:ext cx="10557163" cy="570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94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23" y="467500"/>
            <a:ext cx="10589277" cy="17769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24" y="2244435"/>
            <a:ext cx="10812276" cy="407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7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1" y="637310"/>
            <a:ext cx="10709563" cy="540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5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51" y="399532"/>
            <a:ext cx="10988449" cy="17894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41" y="2189018"/>
            <a:ext cx="11168559" cy="446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64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9" y="623454"/>
            <a:ext cx="11166763" cy="566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41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03" y="469133"/>
            <a:ext cx="10686280" cy="3908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99" y="4128652"/>
            <a:ext cx="10057584" cy="174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32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15" y="1392624"/>
            <a:ext cx="10709639" cy="395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50" y="762000"/>
            <a:ext cx="10372823" cy="525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3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805823"/>
            <a:ext cx="10792691" cy="55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6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613" y="838200"/>
            <a:ext cx="8204480" cy="35052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952" y="4648200"/>
            <a:ext cx="6699802" cy="860400"/>
          </a:xfrm>
        </p:spPr>
        <p:txBody>
          <a:bodyPr>
            <a:normAutofit/>
          </a:bodyPr>
          <a:lstStyle/>
          <a:p>
            <a:pPr algn="ctr"/>
            <a:r>
              <a:rPr lang="en-US" sz="1200" dirty="0"/>
              <a:t>Figure. OAuth Authorization flow</a:t>
            </a:r>
          </a:p>
        </p:txBody>
      </p:sp>
    </p:spTree>
    <p:extLst>
      <p:ext uri="{BB962C8B-B14F-4D97-AF65-F5344CB8AC3E}">
        <p14:creationId xmlns:p14="http://schemas.microsoft.com/office/powerpoint/2010/main" val="829713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8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6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0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1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" y="-124691"/>
            <a:ext cx="12187755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79" y="1379990"/>
            <a:ext cx="8825294" cy="514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8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70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61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61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0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854" y="304800"/>
            <a:ext cx="7010400" cy="8382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Accounting for Clouds Resource Utilization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800" y="1143002"/>
            <a:ext cx="7467600" cy="533399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Accounting for cloud is the amount of all resources utilized by a user or an organization within a specific time </a:t>
            </a:r>
            <a:r>
              <a:rPr lang="en-US" dirty="0" smtClean="0"/>
              <a:t>period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Accounting does not allow or deny anything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utilization should include</a:t>
            </a:r>
            <a:r>
              <a:rPr lang="en-US" dirty="0" smtClean="0"/>
              <a:t>:</a:t>
            </a:r>
          </a:p>
          <a:p>
            <a:pPr marL="514350" indent="-514350" algn="l">
              <a:buAutoNum type="romanLcPeriod"/>
            </a:pPr>
            <a:r>
              <a:rPr lang="en-US" dirty="0" smtClean="0"/>
              <a:t>Amount </a:t>
            </a:r>
            <a:r>
              <a:rPr lang="en-US" dirty="0"/>
              <a:t>of time the user is logged in and actively using the </a:t>
            </a:r>
            <a:r>
              <a:rPr lang="en-US" dirty="0" smtClean="0"/>
              <a:t>applications</a:t>
            </a:r>
          </a:p>
          <a:p>
            <a:pPr marL="514350" indent="-514350" algn="l">
              <a:buAutoNum type="romanLcPeriod"/>
            </a:pPr>
            <a:r>
              <a:rPr lang="en-US" dirty="0"/>
              <a:t>Hardware resources used such as processing power, memory, and storage </a:t>
            </a:r>
            <a:r>
              <a:rPr lang="en-US" dirty="0" smtClean="0"/>
              <a:t>space</a:t>
            </a:r>
          </a:p>
          <a:p>
            <a:pPr marL="514350" indent="-514350" algn="l">
              <a:buAutoNum type="romanLcPeriod"/>
            </a:pPr>
            <a:r>
              <a:rPr lang="en-US" dirty="0"/>
              <a:t>Amount of data transferred, which can be data that is moved into the cloud, out of the cloud, or between two storage devices within the </a:t>
            </a:r>
            <a:r>
              <a:rPr lang="en-US" dirty="0" smtClean="0"/>
              <a:t>cloud</a:t>
            </a:r>
          </a:p>
          <a:p>
            <a:pPr marL="514350" indent="-514350" algn="l">
              <a:buAutoNum type="romanLcPeriod"/>
            </a:pPr>
            <a:r>
              <a:rPr lang="en-US" dirty="0"/>
              <a:t>The billing rates could be different, based on the origin and destination of the data transfer</a:t>
            </a:r>
          </a:p>
        </p:txBody>
      </p:sp>
    </p:spTree>
    <p:extLst>
      <p:ext uri="{BB962C8B-B14F-4D97-AF65-F5344CB8AC3E}">
        <p14:creationId xmlns:p14="http://schemas.microsoft.com/office/powerpoint/2010/main" val="2917846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24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72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76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86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9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84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46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94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623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0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1143000"/>
            <a:ext cx="7848600" cy="54102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Cloud </a:t>
            </a:r>
            <a:r>
              <a:rPr lang="en-US" dirty="0"/>
              <a:t>service providers must have a way consumers can review their daily or weekly utilization or in real-time to forecast the </a:t>
            </a:r>
            <a:r>
              <a:rPr lang="en-US" dirty="0" smtClean="0"/>
              <a:t>bill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There </a:t>
            </a:r>
            <a:r>
              <a:rPr lang="en-US" dirty="0"/>
              <a:t>must be a way for a trusted third party to evaluate and verify the resource utilization and </a:t>
            </a:r>
            <a:r>
              <a:rPr lang="en-US" dirty="0" smtClean="0"/>
              <a:t>billing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administrator must be able to set quotas (maximum allowed utilization) for each user, application, or </a:t>
            </a:r>
            <a:r>
              <a:rPr lang="en-US" dirty="0" smtClean="0"/>
              <a:t>resource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Payment per billing period must be based on the following</a:t>
            </a:r>
            <a:r>
              <a:rPr lang="en-US" dirty="0" smtClean="0"/>
              <a:t>:</a:t>
            </a:r>
          </a:p>
          <a:p>
            <a:pPr marL="514350" indent="-514350" algn="l">
              <a:buAutoNum type="romanLcPeriod"/>
            </a:pPr>
            <a:r>
              <a:rPr lang="en-US" dirty="0" smtClean="0"/>
              <a:t>Reserved </a:t>
            </a:r>
            <a:r>
              <a:rPr lang="en-US" dirty="0"/>
              <a:t>Resources—The user or customer may reserve storage space, CPU, and memory for its </a:t>
            </a:r>
            <a:r>
              <a:rPr lang="en-US" dirty="0" smtClean="0"/>
              <a:t>use</a:t>
            </a:r>
          </a:p>
          <a:p>
            <a:pPr marL="514350" indent="-514350" algn="l">
              <a:buAutoNum type="romanLcPeriod"/>
            </a:pPr>
            <a:r>
              <a:rPr lang="en-US" dirty="0"/>
              <a:t>Utilized Resources—The billing for bandwidth and application time would be based on actual utilization by the customer</a:t>
            </a:r>
          </a:p>
        </p:txBody>
      </p:sp>
    </p:spTree>
    <p:extLst>
      <p:ext uri="{BB962C8B-B14F-4D97-AF65-F5344CB8AC3E}">
        <p14:creationId xmlns:p14="http://schemas.microsoft.com/office/powerpoint/2010/main" val="26403580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1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152400"/>
            <a:ext cx="7924800" cy="65532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Accounting keeps </a:t>
            </a:r>
            <a:r>
              <a:rPr lang="en-US" dirty="0"/>
              <a:t>a log of resource consumption such as the following: </a:t>
            </a:r>
          </a:p>
          <a:p>
            <a:pPr marL="514350" indent="-514350" algn="l">
              <a:buAutoNum type="romanLcPeriod"/>
            </a:pPr>
            <a:r>
              <a:rPr lang="en-US" dirty="0" smtClean="0"/>
              <a:t>Identity </a:t>
            </a:r>
            <a:r>
              <a:rPr lang="en-US" dirty="0"/>
              <a:t>of the user </a:t>
            </a:r>
          </a:p>
          <a:p>
            <a:pPr marL="514350" indent="-514350" algn="l">
              <a:buAutoNum type="romanLcPeriod"/>
            </a:pPr>
            <a:r>
              <a:rPr lang="en-US" dirty="0" smtClean="0"/>
              <a:t>Amount </a:t>
            </a:r>
            <a:r>
              <a:rPr lang="en-US" dirty="0"/>
              <a:t>of resource used </a:t>
            </a:r>
          </a:p>
          <a:p>
            <a:pPr marL="514350" indent="-514350" algn="l">
              <a:buAutoNum type="romanLcPeriod"/>
            </a:pPr>
            <a:r>
              <a:rPr lang="en-US" dirty="0" smtClean="0"/>
              <a:t>Start </a:t>
            </a:r>
            <a:r>
              <a:rPr lang="en-US" dirty="0"/>
              <a:t>and end time of use Chapter </a:t>
            </a:r>
            <a:endParaRPr lang="en-US" dirty="0" smtClean="0"/>
          </a:p>
          <a:p>
            <a:pPr marL="514350" indent="-514350" algn="l">
              <a:buAutoNum type="romanLcPeriod"/>
            </a:pPr>
            <a:r>
              <a:rPr lang="en-US" dirty="0" smtClean="0"/>
              <a:t>Amount </a:t>
            </a:r>
            <a:r>
              <a:rPr lang="en-US" dirty="0"/>
              <a:t>of data transferred </a:t>
            </a:r>
          </a:p>
          <a:p>
            <a:pPr marL="514350" indent="-514350" algn="l">
              <a:buAutoNum type="romanLcPeriod"/>
            </a:pPr>
            <a:r>
              <a:rPr lang="en-US" dirty="0" smtClean="0"/>
              <a:t>Length </a:t>
            </a:r>
            <a:r>
              <a:rPr lang="en-US" dirty="0"/>
              <a:t>of connection </a:t>
            </a:r>
          </a:p>
          <a:p>
            <a:pPr marL="514350" indent="-514350" algn="l">
              <a:buAutoNum type="romanLcPeriod"/>
            </a:pPr>
            <a:r>
              <a:rPr lang="en-US" dirty="0" smtClean="0"/>
              <a:t>Purpose </a:t>
            </a:r>
            <a:r>
              <a:rPr lang="en-US" dirty="0"/>
              <a:t>of using the resource </a:t>
            </a:r>
          </a:p>
          <a:p>
            <a:pPr marL="514350" indent="-514350" algn="l">
              <a:buAutoNum type="romanLcPeriod"/>
            </a:pPr>
            <a:r>
              <a:rPr lang="en-US" dirty="0" smtClean="0"/>
              <a:t>Nature </a:t>
            </a:r>
            <a:r>
              <a:rPr lang="en-US" dirty="0"/>
              <a:t>of </a:t>
            </a:r>
            <a:r>
              <a:rPr lang="en-US" dirty="0" smtClean="0"/>
              <a:t>service delivered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Following are the two types of accounting reports</a:t>
            </a:r>
            <a:r>
              <a:rPr lang="en-US" dirty="0" smtClean="0"/>
              <a:t>:</a:t>
            </a:r>
          </a:p>
          <a:p>
            <a:pPr marL="514350" indent="-514350" algn="l">
              <a:buAutoNum type="romanLcPeriod"/>
            </a:pPr>
            <a:r>
              <a:rPr lang="en-US" b="1" dirty="0" smtClean="0"/>
              <a:t>Real </a:t>
            </a:r>
            <a:r>
              <a:rPr lang="en-US" b="1" dirty="0"/>
              <a:t>Time Accounting </a:t>
            </a:r>
            <a:r>
              <a:rPr lang="en-US" b="1" dirty="0" smtClean="0"/>
              <a:t>Information: </a:t>
            </a:r>
            <a:r>
              <a:rPr lang="en-US" dirty="0" smtClean="0"/>
              <a:t>Useful </a:t>
            </a:r>
            <a:r>
              <a:rPr lang="en-US" dirty="0"/>
              <a:t>for cloud users to track usage and predict the bill, expected at the end of the payment </a:t>
            </a:r>
            <a:r>
              <a:rPr lang="en-US" dirty="0" smtClean="0"/>
              <a:t>cycle</a:t>
            </a:r>
          </a:p>
          <a:p>
            <a:pPr marL="514350" indent="-514350" algn="l">
              <a:buAutoNum type="romanLcPeriod"/>
            </a:pPr>
            <a:r>
              <a:rPr lang="en-US" b="1" dirty="0" smtClean="0"/>
              <a:t>Batch </a:t>
            </a:r>
            <a:r>
              <a:rPr lang="en-US" b="1" dirty="0"/>
              <a:t>Accounting </a:t>
            </a:r>
            <a:r>
              <a:rPr lang="en-US" b="1" dirty="0" smtClean="0"/>
              <a:t>Information: </a:t>
            </a:r>
            <a:r>
              <a:rPr lang="en-US" dirty="0" smtClean="0"/>
              <a:t>Useful </a:t>
            </a:r>
            <a:r>
              <a:rPr lang="en-US" dirty="0"/>
              <a:t>for cloud service providers for billing at the end of each payment cycle. The data is also used for studying utilization trends and capacity planning</a:t>
            </a:r>
          </a:p>
        </p:txBody>
      </p:sp>
    </p:spTree>
    <p:extLst>
      <p:ext uri="{BB962C8B-B14F-4D97-AF65-F5344CB8AC3E}">
        <p14:creationId xmlns:p14="http://schemas.microsoft.com/office/powerpoint/2010/main" val="278415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7527" y="1637207"/>
            <a:ext cx="100306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4</a:t>
            </a:r>
          </a:p>
          <a:p>
            <a:pPr algn="ctr"/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Deployment Techniques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57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5" y="748145"/>
            <a:ext cx="9798783" cy="527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77" y="554183"/>
            <a:ext cx="10706287" cy="568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" y="789711"/>
            <a:ext cx="10307782" cy="518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8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443</Words>
  <Application>Microsoft Office PowerPoint</Application>
  <PresentationFormat>Widescreen</PresentationFormat>
  <Paragraphs>38</Paragraphs>
  <Slides>40</Slides>
  <Notes>0</Notes>
  <HiddenSlides>12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Corbel</vt:lpstr>
      <vt:lpstr>Times New Roman</vt:lpstr>
      <vt:lpstr>Office Theme</vt:lpstr>
      <vt:lpstr>Parallax</vt:lpstr>
      <vt:lpstr>Authorization Management in clouds</vt:lpstr>
      <vt:lpstr>PowerPoint Presentation</vt:lpstr>
      <vt:lpstr>Accounting for Clouds Resource Utilization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Admin1</dc:creator>
  <cp:lastModifiedBy>Admin1</cp:lastModifiedBy>
  <cp:revision>7</cp:revision>
  <dcterms:created xsi:type="dcterms:W3CDTF">2023-10-04T10:58:44Z</dcterms:created>
  <dcterms:modified xsi:type="dcterms:W3CDTF">2023-10-06T09:00:01Z</dcterms:modified>
</cp:coreProperties>
</file>